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4" r:id="rId3"/>
    <p:sldMasterId id="2147483708" r:id="rId4"/>
    <p:sldMasterId id="2147483732" r:id="rId5"/>
    <p:sldMasterId id="2147483744" r:id="rId6"/>
    <p:sldMasterId id="2147483756" r:id="rId7"/>
    <p:sldMasterId id="2147483768" r:id="rId8"/>
    <p:sldMasterId id="2147483792" r:id="rId9"/>
    <p:sldMasterId id="2147483852" r:id="rId10"/>
    <p:sldMasterId id="2147483864" r:id="rId11"/>
    <p:sldMasterId id="2147483900" r:id="rId12"/>
    <p:sldMasterId id="2147483948" r:id="rId13"/>
  </p:sldMasterIdLst>
  <p:notesMasterIdLst>
    <p:notesMasterId r:id="rId151"/>
  </p:notesMasterIdLst>
  <p:sldIdLst>
    <p:sldId id="256" r:id="rId14"/>
    <p:sldId id="405" r:id="rId15"/>
    <p:sldId id="470" r:id="rId16"/>
    <p:sldId id="572" r:id="rId17"/>
    <p:sldId id="573" r:id="rId18"/>
    <p:sldId id="471" r:id="rId19"/>
    <p:sldId id="574" r:id="rId20"/>
    <p:sldId id="259" r:id="rId21"/>
    <p:sldId id="641" r:id="rId22"/>
    <p:sldId id="565" r:id="rId23"/>
    <p:sldId id="642" r:id="rId24"/>
    <p:sldId id="567" r:id="rId25"/>
    <p:sldId id="643" r:id="rId26"/>
    <p:sldId id="406" r:id="rId27"/>
    <p:sldId id="260" r:id="rId28"/>
    <p:sldId id="261" r:id="rId29"/>
    <p:sldId id="644" r:id="rId30"/>
    <p:sldId id="645" r:id="rId31"/>
    <p:sldId id="581" r:id="rId32"/>
    <p:sldId id="584" r:id="rId33"/>
    <p:sldId id="273" r:id="rId34"/>
    <p:sldId id="585" r:id="rId35"/>
    <p:sldId id="646" r:id="rId36"/>
    <p:sldId id="647" r:id="rId37"/>
    <p:sldId id="592" r:id="rId38"/>
    <p:sldId id="648" r:id="rId39"/>
    <p:sldId id="649" r:id="rId40"/>
    <p:sldId id="650" r:id="rId41"/>
    <p:sldId id="276" r:id="rId42"/>
    <p:sldId id="598" r:id="rId43"/>
    <p:sldId id="601" r:id="rId44"/>
    <p:sldId id="603" r:id="rId45"/>
    <p:sldId id="604" r:id="rId46"/>
    <p:sldId id="607" r:id="rId47"/>
    <p:sldId id="651" r:id="rId48"/>
    <p:sldId id="477" r:id="rId49"/>
    <p:sldId id="653" r:id="rId50"/>
    <p:sldId id="654" r:id="rId51"/>
    <p:sldId id="458" r:id="rId52"/>
    <p:sldId id="655" r:id="rId53"/>
    <p:sldId id="657" r:id="rId54"/>
    <p:sldId id="409" r:id="rId55"/>
    <p:sldId id="279" r:id="rId56"/>
    <p:sldId id="449" r:id="rId57"/>
    <p:sldId id="482" r:id="rId58"/>
    <p:sldId id="280" r:id="rId59"/>
    <p:sldId id="658" r:id="rId60"/>
    <p:sldId id="659" r:id="rId61"/>
    <p:sldId id="268" r:id="rId62"/>
    <p:sldId id="269" r:id="rId63"/>
    <p:sldId id="270" r:id="rId64"/>
    <p:sldId id="660" r:id="rId65"/>
    <p:sldId id="283" r:id="rId66"/>
    <p:sldId id="661" r:id="rId67"/>
    <p:sldId id="627" r:id="rId68"/>
    <p:sldId id="487" r:id="rId69"/>
    <p:sldId id="662" r:id="rId70"/>
    <p:sldId id="284" r:id="rId71"/>
    <p:sldId id="663" r:id="rId72"/>
    <p:sldId id="285" r:id="rId73"/>
    <p:sldId id="694" r:id="rId74"/>
    <p:sldId id="286" r:id="rId75"/>
    <p:sldId id="665" r:id="rId76"/>
    <p:sldId id="291" r:id="rId77"/>
    <p:sldId id="666" r:id="rId78"/>
    <p:sldId id="292" r:id="rId79"/>
    <p:sldId id="667" r:id="rId80"/>
    <p:sldId id="502" r:id="rId81"/>
    <p:sldId id="459" r:id="rId82"/>
    <p:sldId id="668" r:id="rId83"/>
    <p:sldId id="669" r:id="rId84"/>
    <p:sldId id="294" r:id="rId85"/>
    <p:sldId id="640" r:id="rId86"/>
    <p:sldId id="631" r:id="rId87"/>
    <p:sldId id="299" r:id="rId88"/>
    <p:sldId id="670" r:id="rId89"/>
    <p:sldId id="300" r:id="rId90"/>
    <p:sldId id="301" r:id="rId91"/>
    <p:sldId id="671" r:id="rId92"/>
    <p:sldId id="672" r:id="rId93"/>
    <p:sldId id="302" r:id="rId94"/>
    <p:sldId id="673" r:id="rId95"/>
    <p:sldId id="674" r:id="rId96"/>
    <p:sldId id="675" r:id="rId97"/>
    <p:sldId id="309" r:id="rId98"/>
    <p:sldId id="310" r:id="rId99"/>
    <p:sldId id="518" r:id="rId100"/>
    <p:sldId id="519" r:id="rId101"/>
    <p:sldId id="313" r:id="rId102"/>
    <p:sldId id="311" r:id="rId103"/>
    <p:sldId id="522" r:id="rId104"/>
    <p:sldId id="415" r:id="rId105"/>
    <p:sldId id="315" r:id="rId106"/>
    <p:sldId id="523" r:id="rId107"/>
    <p:sldId id="395" r:id="rId108"/>
    <p:sldId id="524" r:id="rId109"/>
    <p:sldId id="632" r:id="rId110"/>
    <p:sldId id="633" r:id="rId111"/>
    <p:sldId id="634" r:id="rId112"/>
    <p:sldId id="635" r:id="rId113"/>
    <p:sldId id="636" r:id="rId114"/>
    <p:sldId id="397" r:id="rId115"/>
    <p:sldId id="429" r:id="rId116"/>
    <p:sldId id="676" r:id="rId117"/>
    <p:sldId id="430" r:id="rId118"/>
    <p:sldId id="526" r:id="rId119"/>
    <p:sldId id="321" r:id="rId120"/>
    <p:sldId id="677" r:id="rId121"/>
    <p:sldId id="325" r:id="rId122"/>
    <p:sldId id="678" r:id="rId123"/>
    <p:sldId id="327" r:id="rId124"/>
    <p:sldId id="679" r:id="rId125"/>
    <p:sldId id="328" r:id="rId126"/>
    <p:sldId id="680" r:id="rId127"/>
    <p:sldId id="329" r:id="rId128"/>
    <p:sldId id="681" r:id="rId129"/>
    <p:sldId id="542" r:id="rId130"/>
    <p:sldId id="682" r:id="rId131"/>
    <p:sldId id="683" r:id="rId132"/>
    <p:sldId id="684" r:id="rId133"/>
    <p:sldId id="339" r:id="rId134"/>
    <p:sldId id="685" r:id="rId135"/>
    <p:sldId id="369" r:id="rId136"/>
    <p:sldId id="686" r:id="rId137"/>
    <p:sldId id="341" r:id="rId138"/>
    <p:sldId id="687" r:id="rId139"/>
    <p:sldId id="342" r:id="rId140"/>
    <p:sldId id="688" r:id="rId141"/>
    <p:sldId id="343" r:id="rId142"/>
    <p:sldId id="689" r:id="rId143"/>
    <p:sldId id="690" r:id="rId144"/>
    <p:sldId id="371" r:id="rId145"/>
    <p:sldId id="691" r:id="rId146"/>
    <p:sldId id="375" r:id="rId147"/>
    <p:sldId id="692" r:id="rId148"/>
    <p:sldId id="385" r:id="rId149"/>
    <p:sldId id="693" r:id="rId1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EE8"/>
    <a:srgbClr val="FFBDD8"/>
    <a:srgbClr val="FFFFCC"/>
    <a:srgbClr val="CDE1FF"/>
    <a:srgbClr val="BCE292"/>
    <a:srgbClr val="B7DEE8"/>
    <a:srgbClr val="246172"/>
    <a:srgbClr val="006600"/>
    <a:srgbClr val="E5F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85" autoAdjust="0"/>
    <p:restoredTop sz="90313" autoAdjust="0"/>
  </p:normalViewPr>
  <p:slideViewPr>
    <p:cSldViewPr>
      <p:cViewPr varScale="1">
        <p:scale>
          <a:sx n="83" d="100"/>
          <a:sy n="83" d="100"/>
        </p:scale>
        <p:origin x="1382"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04.xml"/><Relationship Id="rId21" Type="http://schemas.openxmlformats.org/officeDocument/2006/relationships/slide" Target="slides/slide8.xml"/><Relationship Id="rId42" Type="http://schemas.openxmlformats.org/officeDocument/2006/relationships/slide" Target="slides/slide29.xml"/><Relationship Id="rId63" Type="http://schemas.openxmlformats.org/officeDocument/2006/relationships/slide" Target="slides/slide50.xml"/><Relationship Id="rId84" Type="http://schemas.openxmlformats.org/officeDocument/2006/relationships/slide" Target="slides/slide71.xml"/><Relationship Id="rId138" Type="http://schemas.openxmlformats.org/officeDocument/2006/relationships/slide" Target="slides/slide125.xml"/><Relationship Id="rId107" Type="http://schemas.openxmlformats.org/officeDocument/2006/relationships/slide" Target="slides/slide94.xml"/><Relationship Id="rId11" Type="http://schemas.openxmlformats.org/officeDocument/2006/relationships/slideMaster" Target="slideMasters/slideMaster11.xml"/><Relationship Id="rId32" Type="http://schemas.openxmlformats.org/officeDocument/2006/relationships/slide" Target="slides/slide19.xml"/><Relationship Id="rId53" Type="http://schemas.openxmlformats.org/officeDocument/2006/relationships/slide" Target="slides/slide40.xml"/><Relationship Id="rId74" Type="http://schemas.openxmlformats.org/officeDocument/2006/relationships/slide" Target="slides/slide61.xml"/><Relationship Id="rId128" Type="http://schemas.openxmlformats.org/officeDocument/2006/relationships/slide" Target="slides/slide115.xml"/><Relationship Id="rId149" Type="http://schemas.openxmlformats.org/officeDocument/2006/relationships/slide" Target="slides/slide136.xml"/><Relationship Id="rId5" Type="http://schemas.openxmlformats.org/officeDocument/2006/relationships/slideMaster" Target="slideMasters/slideMaster5.xml"/><Relationship Id="rId95" Type="http://schemas.openxmlformats.org/officeDocument/2006/relationships/slide" Target="slides/slide82.xml"/><Relationship Id="rId22" Type="http://schemas.openxmlformats.org/officeDocument/2006/relationships/slide" Target="slides/slide9.xml"/><Relationship Id="rId27" Type="http://schemas.openxmlformats.org/officeDocument/2006/relationships/slide" Target="slides/slide14.xml"/><Relationship Id="rId43" Type="http://schemas.openxmlformats.org/officeDocument/2006/relationships/slide" Target="slides/slide30.xml"/><Relationship Id="rId48" Type="http://schemas.openxmlformats.org/officeDocument/2006/relationships/slide" Target="slides/slide35.xml"/><Relationship Id="rId64" Type="http://schemas.openxmlformats.org/officeDocument/2006/relationships/slide" Target="slides/slide51.xml"/><Relationship Id="rId69" Type="http://schemas.openxmlformats.org/officeDocument/2006/relationships/slide" Target="slides/slide56.xml"/><Relationship Id="rId113" Type="http://schemas.openxmlformats.org/officeDocument/2006/relationships/slide" Target="slides/slide100.xml"/><Relationship Id="rId118" Type="http://schemas.openxmlformats.org/officeDocument/2006/relationships/slide" Target="slides/slide105.xml"/><Relationship Id="rId134" Type="http://schemas.openxmlformats.org/officeDocument/2006/relationships/slide" Target="slides/slide121.xml"/><Relationship Id="rId139" Type="http://schemas.openxmlformats.org/officeDocument/2006/relationships/slide" Target="slides/slide126.xml"/><Relationship Id="rId80" Type="http://schemas.openxmlformats.org/officeDocument/2006/relationships/slide" Target="slides/slide67.xml"/><Relationship Id="rId85" Type="http://schemas.openxmlformats.org/officeDocument/2006/relationships/slide" Target="slides/slide72.xml"/><Relationship Id="rId150" Type="http://schemas.openxmlformats.org/officeDocument/2006/relationships/slide" Target="slides/slide137.xml"/><Relationship Id="rId155" Type="http://schemas.openxmlformats.org/officeDocument/2006/relationships/tableStyles" Target="tableStyles.xml"/><Relationship Id="rId12" Type="http://schemas.openxmlformats.org/officeDocument/2006/relationships/slideMaster" Target="slideMasters/slideMaster12.xml"/><Relationship Id="rId17" Type="http://schemas.openxmlformats.org/officeDocument/2006/relationships/slide" Target="slides/slide4.xml"/><Relationship Id="rId33" Type="http://schemas.openxmlformats.org/officeDocument/2006/relationships/slide" Target="slides/slide20.xml"/><Relationship Id="rId38" Type="http://schemas.openxmlformats.org/officeDocument/2006/relationships/slide" Target="slides/slide25.xml"/><Relationship Id="rId59" Type="http://schemas.openxmlformats.org/officeDocument/2006/relationships/slide" Target="slides/slide46.xml"/><Relationship Id="rId103" Type="http://schemas.openxmlformats.org/officeDocument/2006/relationships/slide" Target="slides/slide90.xml"/><Relationship Id="rId108" Type="http://schemas.openxmlformats.org/officeDocument/2006/relationships/slide" Target="slides/slide95.xml"/><Relationship Id="rId124" Type="http://schemas.openxmlformats.org/officeDocument/2006/relationships/slide" Target="slides/slide111.xml"/><Relationship Id="rId129" Type="http://schemas.openxmlformats.org/officeDocument/2006/relationships/slide" Target="slides/slide116.xml"/><Relationship Id="rId54" Type="http://schemas.openxmlformats.org/officeDocument/2006/relationships/slide" Target="slides/slide41.xml"/><Relationship Id="rId70" Type="http://schemas.openxmlformats.org/officeDocument/2006/relationships/slide" Target="slides/slide57.xml"/><Relationship Id="rId75" Type="http://schemas.openxmlformats.org/officeDocument/2006/relationships/slide" Target="slides/slide62.xml"/><Relationship Id="rId91" Type="http://schemas.openxmlformats.org/officeDocument/2006/relationships/slide" Target="slides/slide78.xml"/><Relationship Id="rId96" Type="http://schemas.openxmlformats.org/officeDocument/2006/relationships/slide" Target="slides/slide83.xml"/><Relationship Id="rId140" Type="http://schemas.openxmlformats.org/officeDocument/2006/relationships/slide" Target="slides/slide127.xml"/><Relationship Id="rId145" Type="http://schemas.openxmlformats.org/officeDocument/2006/relationships/slide" Target="slides/slide132.xml"/><Relationship Id="rId1" Type="http://schemas.openxmlformats.org/officeDocument/2006/relationships/slideMaster" Target="slideMasters/slideMaster1.xml"/><Relationship Id="rId6" Type="http://schemas.openxmlformats.org/officeDocument/2006/relationships/slideMaster" Target="slideMasters/slideMaster6.xml"/><Relationship Id="rId23" Type="http://schemas.openxmlformats.org/officeDocument/2006/relationships/slide" Target="slides/slide10.xml"/><Relationship Id="rId28" Type="http://schemas.openxmlformats.org/officeDocument/2006/relationships/slide" Target="slides/slide15.xml"/><Relationship Id="rId49" Type="http://schemas.openxmlformats.org/officeDocument/2006/relationships/slide" Target="slides/slide36.xml"/><Relationship Id="rId114" Type="http://schemas.openxmlformats.org/officeDocument/2006/relationships/slide" Target="slides/slide101.xml"/><Relationship Id="rId119" Type="http://schemas.openxmlformats.org/officeDocument/2006/relationships/slide" Target="slides/slide106.xml"/><Relationship Id="rId44" Type="http://schemas.openxmlformats.org/officeDocument/2006/relationships/slide" Target="slides/slide31.xml"/><Relationship Id="rId60" Type="http://schemas.openxmlformats.org/officeDocument/2006/relationships/slide" Target="slides/slide47.xml"/><Relationship Id="rId65" Type="http://schemas.openxmlformats.org/officeDocument/2006/relationships/slide" Target="slides/slide52.xml"/><Relationship Id="rId81" Type="http://schemas.openxmlformats.org/officeDocument/2006/relationships/slide" Target="slides/slide68.xml"/><Relationship Id="rId86" Type="http://schemas.openxmlformats.org/officeDocument/2006/relationships/slide" Target="slides/slide73.xml"/><Relationship Id="rId130" Type="http://schemas.openxmlformats.org/officeDocument/2006/relationships/slide" Target="slides/slide117.xml"/><Relationship Id="rId135" Type="http://schemas.openxmlformats.org/officeDocument/2006/relationships/slide" Target="slides/slide122.xml"/><Relationship Id="rId151" Type="http://schemas.openxmlformats.org/officeDocument/2006/relationships/notesMaster" Target="notesMasters/notesMaster1.xml"/><Relationship Id="rId13" Type="http://schemas.openxmlformats.org/officeDocument/2006/relationships/slideMaster" Target="slideMasters/slideMaster13.xml"/><Relationship Id="rId18" Type="http://schemas.openxmlformats.org/officeDocument/2006/relationships/slide" Target="slides/slide5.xml"/><Relationship Id="rId39" Type="http://schemas.openxmlformats.org/officeDocument/2006/relationships/slide" Target="slides/slide26.xml"/><Relationship Id="rId109" Type="http://schemas.openxmlformats.org/officeDocument/2006/relationships/slide" Target="slides/slide96.xml"/><Relationship Id="rId34" Type="http://schemas.openxmlformats.org/officeDocument/2006/relationships/slide" Target="slides/slide21.xml"/><Relationship Id="rId50" Type="http://schemas.openxmlformats.org/officeDocument/2006/relationships/slide" Target="slides/slide37.xml"/><Relationship Id="rId55" Type="http://schemas.openxmlformats.org/officeDocument/2006/relationships/slide" Target="slides/slide42.xml"/><Relationship Id="rId76" Type="http://schemas.openxmlformats.org/officeDocument/2006/relationships/slide" Target="slides/slide63.xml"/><Relationship Id="rId97" Type="http://schemas.openxmlformats.org/officeDocument/2006/relationships/slide" Target="slides/slide84.xml"/><Relationship Id="rId104" Type="http://schemas.openxmlformats.org/officeDocument/2006/relationships/slide" Target="slides/slide91.xml"/><Relationship Id="rId120" Type="http://schemas.openxmlformats.org/officeDocument/2006/relationships/slide" Target="slides/slide107.xml"/><Relationship Id="rId125" Type="http://schemas.openxmlformats.org/officeDocument/2006/relationships/slide" Target="slides/slide112.xml"/><Relationship Id="rId141" Type="http://schemas.openxmlformats.org/officeDocument/2006/relationships/slide" Target="slides/slide128.xml"/><Relationship Id="rId146" Type="http://schemas.openxmlformats.org/officeDocument/2006/relationships/slide" Target="slides/slide133.xml"/><Relationship Id="rId7" Type="http://schemas.openxmlformats.org/officeDocument/2006/relationships/slideMaster" Target="slideMasters/slideMaster7.xml"/><Relationship Id="rId71" Type="http://schemas.openxmlformats.org/officeDocument/2006/relationships/slide" Target="slides/slide58.xml"/><Relationship Id="rId92" Type="http://schemas.openxmlformats.org/officeDocument/2006/relationships/slide" Target="slides/slide79.xml"/><Relationship Id="rId2" Type="http://schemas.openxmlformats.org/officeDocument/2006/relationships/slideMaster" Target="slideMasters/slideMaster2.xml"/><Relationship Id="rId29" Type="http://schemas.openxmlformats.org/officeDocument/2006/relationships/slide" Target="slides/slide16.xml"/><Relationship Id="rId24" Type="http://schemas.openxmlformats.org/officeDocument/2006/relationships/slide" Target="slides/slide11.xml"/><Relationship Id="rId40" Type="http://schemas.openxmlformats.org/officeDocument/2006/relationships/slide" Target="slides/slide27.xml"/><Relationship Id="rId45" Type="http://schemas.openxmlformats.org/officeDocument/2006/relationships/slide" Target="slides/slide32.xml"/><Relationship Id="rId66" Type="http://schemas.openxmlformats.org/officeDocument/2006/relationships/slide" Target="slides/slide53.xml"/><Relationship Id="rId87" Type="http://schemas.openxmlformats.org/officeDocument/2006/relationships/slide" Target="slides/slide74.xml"/><Relationship Id="rId110" Type="http://schemas.openxmlformats.org/officeDocument/2006/relationships/slide" Target="slides/slide97.xml"/><Relationship Id="rId115" Type="http://schemas.openxmlformats.org/officeDocument/2006/relationships/slide" Target="slides/slide102.xml"/><Relationship Id="rId131" Type="http://schemas.openxmlformats.org/officeDocument/2006/relationships/slide" Target="slides/slide118.xml"/><Relationship Id="rId136" Type="http://schemas.openxmlformats.org/officeDocument/2006/relationships/slide" Target="slides/slide123.xml"/><Relationship Id="rId61" Type="http://schemas.openxmlformats.org/officeDocument/2006/relationships/slide" Target="slides/slide48.xml"/><Relationship Id="rId82" Type="http://schemas.openxmlformats.org/officeDocument/2006/relationships/slide" Target="slides/slide69.xml"/><Relationship Id="rId152" Type="http://schemas.openxmlformats.org/officeDocument/2006/relationships/presProps" Target="presProps.xml"/><Relationship Id="rId19" Type="http://schemas.openxmlformats.org/officeDocument/2006/relationships/slide" Target="slides/slide6.xml"/><Relationship Id="rId14" Type="http://schemas.openxmlformats.org/officeDocument/2006/relationships/slide" Target="slides/slide1.xml"/><Relationship Id="rId30" Type="http://schemas.openxmlformats.org/officeDocument/2006/relationships/slide" Target="slides/slide17.xml"/><Relationship Id="rId35" Type="http://schemas.openxmlformats.org/officeDocument/2006/relationships/slide" Target="slides/slide22.xml"/><Relationship Id="rId56" Type="http://schemas.openxmlformats.org/officeDocument/2006/relationships/slide" Target="slides/slide43.xml"/><Relationship Id="rId77" Type="http://schemas.openxmlformats.org/officeDocument/2006/relationships/slide" Target="slides/slide64.xml"/><Relationship Id="rId100" Type="http://schemas.openxmlformats.org/officeDocument/2006/relationships/slide" Target="slides/slide87.xml"/><Relationship Id="rId105" Type="http://schemas.openxmlformats.org/officeDocument/2006/relationships/slide" Target="slides/slide92.xml"/><Relationship Id="rId126" Type="http://schemas.openxmlformats.org/officeDocument/2006/relationships/slide" Target="slides/slide113.xml"/><Relationship Id="rId147" Type="http://schemas.openxmlformats.org/officeDocument/2006/relationships/slide" Target="slides/slide134.xml"/><Relationship Id="rId8" Type="http://schemas.openxmlformats.org/officeDocument/2006/relationships/slideMaster" Target="slideMasters/slideMaster8.xml"/><Relationship Id="rId51" Type="http://schemas.openxmlformats.org/officeDocument/2006/relationships/slide" Target="slides/slide38.xml"/><Relationship Id="rId72" Type="http://schemas.openxmlformats.org/officeDocument/2006/relationships/slide" Target="slides/slide59.xml"/><Relationship Id="rId93" Type="http://schemas.openxmlformats.org/officeDocument/2006/relationships/slide" Target="slides/slide80.xml"/><Relationship Id="rId98" Type="http://schemas.openxmlformats.org/officeDocument/2006/relationships/slide" Target="slides/slide85.xml"/><Relationship Id="rId121" Type="http://schemas.openxmlformats.org/officeDocument/2006/relationships/slide" Target="slides/slide108.xml"/><Relationship Id="rId142" Type="http://schemas.openxmlformats.org/officeDocument/2006/relationships/slide" Target="slides/slide129.xml"/><Relationship Id="rId3" Type="http://schemas.openxmlformats.org/officeDocument/2006/relationships/slideMaster" Target="slideMasters/slideMaster3.xml"/><Relationship Id="rId25" Type="http://schemas.openxmlformats.org/officeDocument/2006/relationships/slide" Target="slides/slide12.xml"/><Relationship Id="rId46" Type="http://schemas.openxmlformats.org/officeDocument/2006/relationships/slide" Target="slides/slide33.xml"/><Relationship Id="rId67" Type="http://schemas.openxmlformats.org/officeDocument/2006/relationships/slide" Target="slides/slide54.xml"/><Relationship Id="rId116" Type="http://schemas.openxmlformats.org/officeDocument/2006/relationships/slide" Target="slides/slide103.xml"/><Relationship Id="rId137" Type="http://schemas.openxmlformats.org/officeDocument/2006/relationships/slide" Target="slides/slide124.xml"/><Relationship Id="rId20" Type="http://schemas.openxmlformats.org/officeDocument/2006/relationships/slide" Target="slides/slide7.xml"/><Relationship Id="rId41" Type="http://schemas.openxmlformats.org/officeDocument/2006/relationships/slide" Target="slides/slide28.xml"/><Relationship Id="rId62" Type="http://schemas.openxmlformats.org/officeDocument/2006/relationships/slide" Target="slides/slide49.xml"/><Relationship Id="rId83" Type="http://schemas.openxmlformats.org/officeDocument/2006/relationships/slide" Target="slides/slide70.xml"/><Relationship Id="rId88" Type="http://schemas.openxmlformats.org/officeDocument/2006/relationships/slide" Target="slides/slide75.xml"/><Relationship Id="rId111" Type="http://schemas.openxmlformats.org/officeDocument/2006/relationships/slide" Target="slides/slide98.xml"/><Relationship Id="rId132" Type="http://schemas.openxmlformats.org/officeDocument/2006/relationships/slide" Target="slides/slide119.xml"/><Relationship Id="rId153" Type="http://schemas.openxmlformats.org/officeDocument/2006/relationships/viewProps" Target="viewProps.xml"/><Relationship Id="rId15" Type="http://schemas.openxmlformats.org/officeDocument/2006/relationships/slide" Target="slides/slide2.xml"/><Relationship Id="rId36" Type="http://schemas.openxmlformats.org/officeDocument/2006/relationships/slide" Target="slides/slide23.xml"/><Relationship Id="rId57" Type="http://schemas.openxmlformats.org/officeDocument/2006/relationships/slide" Target="slides/slide44.xml"/><Relationship Id="rId106" Type="http://schemas.openxmlformats.org/officeDocument/2006/relationships/slide" Target="slides/slide93.xml"/><Relationship Id="rId127" Type="http://schemas.openxmlformats.org/officeDocument/2006/relationships/slide" Target="slides/slide114.xml"/><Relationship Id="rId10" Type="http://schemas.openxmlformats.org/officeDocument/2006/relationships/slideMaster" Target="slideMasters/slideMaster10.xml"/><Relationship Id="rId31" Type="http://schemas.openxmlformats.org/officeDocument/2006/relationships/slide" Target="slides/slide18.xml"/><Relationship Id="rId52" Type="http://schemas.openxmlformats.org/officeDocument/2006/relationships/slide" Target="slides/slide39.xml"/><Relationship Id="rId73" Type="http://schemas.openxmlformats.org/officeDocument/2006/relationships/slide" Target="slides/slide60.xml"/><Relationship Id="rId78" Type="http://schemas.openxmlformats.org/officeDocument/2006/relationships/slide" Target="slides/slide65.xml"/><Relationship Id="rId94" Type="http://schemas.openxmlformats.org/officeDocument/2006/relationships/slide" Target="slides/slide81.xml"/><Relationship Id="rId99" Type="http://schemas.openxmlformats.org/officeDocument/2006/relationships/slide" Target="slides/slide86.xml"/><Relationship Id="rId101" Type="http://schemas.openxmlformats.org/officeDocument/2006/relationships/slide" Target="slides/slide88.xml"/><Relationship Id="rId122" Type="http://schemas.openxmlformats.org/officeDocument/2006/relationships/slide" Target="slides/slide109.xml"/><Relationship Id="rId143" Type="http://schemas.openxmlformats.org/officeDocument/2006/relationships/slide" Target="slides/slide130.xml"/><Relationship Id="rId148" Type="http://schemas.openxmlformats.org/officeDocument/2006/relationships/slide" Target="slides/slide135.xml"/><Relationship Id="rId4" Type="http://schemas.openxmlformats.org/officeDocument/2006/relationships/slideMaster" Target="slideMasters/slideMaster4.xml"/><Relationship Id="rId9" Type="http://schemas.openxmlformats.org/officeDocument/2006/relationships/slideMaster" Target="slideMasters/slideMaster9.xml"/><Relationship Id="rId26" Type="http://schemas.openxmlformats.org/officeDocument/2006/relationships/slide" Target="slides/slide13.xml"/><Relationship Id="rId47" Type="http://schemas.openxmlformats.org/officeDocument/2006/relationships/slide" Target="slides/slide34.xml"/><Relationship Id="rId68" Type="http://schemas.openxmlformats.org/officeDocument/2006/relationships/slide" Target="slides/slide55.xml"/><Relationship Id="rId89" Type="http://schemas.openxmlformats.org/officeDocument/2006/relationships/slide" Target="slides/slide76.xml"/><Relationship Id="rId112" Type="http://schemas.openxmlformats.org/officeDocument/2006/relationships/slide" Target="slides/slide99.xml"/><Relationship Id="rId133" Type="http://schemas.openxmlformats.org/officeDocument/2006/relationships/slide" Target="slides/slide120.xml"/><Relationship Id="rId154" Type="http://schemas.openxmlformats.org/officeDocument/2006/relationships/theme" Target="theme/theme1.xml"/><Relationship Id="rId16" Type="http://schemas.openxmlformats.org/officeDocument/2006/relationships/slide" Target="slides/slide3.xml"/><Relationship Id="rId37" Type="http://schemas.openxmlformats.org/officeDocument/2006/relationships/slide" Target="slides/slide24.xml"/><Relationship Id="rId58" Type="http://schemas.openxmlformats.org/officeDocument/2006/relationships/slide" Target="slides/slide45.xml"/><Relationship Id="rId79" Type="http://schemas.openxmlformats.org/officeDocument/2006/relationships/slide" Target="slides/slide66.xml"/><Relationship Id="rId102" Type="http://schemas.openxmlformats.org/officeDocument/2006/relationships/slide" Target="slides/slide89.xml"/><Relationship Id="rId123" Type="http://schemas.openxmlformats.org/officeDocument/2006/relationships/slide" Target="slides/slide110.xml"/><Relationship Id="rId144" Type="http://schemas.openxmlformats.org/officeDocument/2006/relationships/slide" Target="slides/slide131.xml"/><Relationship Id="rId90" Type="http://schemas.openxmlformats.org/officeDocument/2006/relationships/slide" Target="slides/slide77.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2-27T20:47:50.843"/>
    </inkml:context>
    <inkml:brush xml:id="br0">
      <inkml:brushProperty name="width" value="0.3" units="cm"/>
      <inkml:brushProperty name="height" value="0.6" units="cm"/>
      <inkml:brushProperty name="color" value="#F8F8F8"/>
      <inkml:brushProperty name="tip" value="rectangle"/>
      <inkml:brushProperty name="rasterOp" value="maskPen"/>
      <inkml:brushProperty name="ignorePressure" value="1"/>
    </inkml:brush>
  </inkml:definitions>
  <inkml:trace contextRef="#ctx0" brushRef="#br0">1 1,'0'5,"1"1,-1-1,1 0,0 1,0-1,1 0,-1 0,1 0,0 0,2 5,27 51,-8-19,-7-10,23 36,0-2,42 58,-71-108,1-2,0 1,23 21,13 18,-37-43,1 0,-1 0,23 15,22 22,49 90,-72-91,58 63,70 79,-103-121,22 23,33 43,-36-39,-22-27,69 112,-94-133,-3-6,48 62,-48-69,0 1,-2 2,29 57,54 132,-84-170,-14-32,1-1,15 28,-12-24,6 13,-18-38,0-1,0 1,0-1,0 0,0 1,0-1,0 0,0 0,0 0,0 0,1 0,-1-1,0 1,1 0,-1-1,0 1,1-1,-1 0,2 1,-2-2,0 0,0 1,1-1,-1 0,0 0,0 0,0 0,0 0,0 0,0-1,0 1,0 0,-1-1,1 1,0-1,0 1,-1-1,1 0,-1 1,1-1,-1 0,1 1,-1-1,0 0,0 0,0 0,1-3,2-58,-3 54,0-42,-4-58,2 91,0 1,-1-1,0 0,0 1,-2 0,-10-31,-10-24,-27-108,13 41,35 124,0 0,-1 0,0 0,-1 1,0 0,0 1,-1 0,0 1,-1-1,0 2,-16-18,-47-33,-134-82,133 96,-193-139,246 173,2-1,-20-21,28 27,-4-4</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0:48:32.877"/>
    </inkml:context>
    <inkml:brush xml:id="br0">
      <inkml:brushProperty name="width" value="0.2" units="cm"/>
      <inkml:brushProperty name="height" value="0.2" units="cm"/>
      <inkml:brushProperty name="color" value="#FFFFFF"/>
    </inkml:brush>
  </inkml:definitions>
  <inkml:trace contextRef="#ctx0" brushRef="#br0">372 309 24575,'-6'-2'0,"1"-1"0,0 1 0,0-1 0,0 0 0,0-1 0,0 0 0,0 0 0,0 0 0,-5-8 0,-11-8 0,-59-48 0,-23-17 0,71 61-682,-48-46-1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0:48:35.232"/>
    </inkml:context>
    <inkml:brush xml:id="br0">
      <inkml:brushProperty name="width" value="0.2" units="cm"/>
      <inkml:brushProperty name="height" value="0.2" units="cm"/>
      <inkml:brushProperty name="color" value="#FFFFFF"/>
    </inkml:brush>
  </inkml:definitions>
  <inkml:trace contextRef="#ctx0" brushRef="#br0">549 783 24575,'-1'-5'0,"0"0"0,-1 0 0,1 1 0,-1-1 0,0 1 0,0 0 0,0-1 0,0 1 0,0 0 0,-1 1 0,-3-6 0,-7-13 0,-10-17 0,-1 0 0,-1 3 0,-1 1 0,-54-56 0,39 45 0,-49-69 0,60 73 0,18 28 0,2-1 0,-1 0 0,-15-32 0,19 32 0,-1 1 0,-18-25 0,-5-8 0,30 46-23,-2-6-168,-1 0-1,0 1 0,-1-1 0,1 1 0,-1 0 1,-9-8-1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0:48:39.317"/>
    </inkml:context>
    <inkml:brush xml:id="br0">
      <inkml:brushProperty name="width" value="0.2" units="cm"/>
      <inkml:brushProperty name="height" value="0.2" units="cm"/>
      <inkml:brushProperty name="color" value="#FFFFFF"/>
    </inkml:brush>
  </inkml:definitions>
  <inkml:trace contextRef="#ctx0" brushRef="#br0">1 1 24575,'0'0'-8191</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0:48:45.083"/>
    </inkml:context>
    <inkml:brush xml:id="br0">
      <inkml:brushProperty name="width" value="0.2" units="cm"/>
      <inkml:brushProperty name="height" value="0.2" units="cm"/>
      <inkml:brushProperty name="color" value="#FFFFFF"/>
    </inkml:brush>
  </inkml:definitions>
  <inkml:trace contextRef="#ctx0" brushRef="#br0">1 1 24575,'0'0'-8191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0:48:45.742"/>
    </inkml:context>
    <inkml:brush xml:id="br0">
      <inkml:brushProperty name="width" value="0.2" units="cm"/>
      <inkml:brushProperty name="height" value="0.2" units="cm"/>
      <inkml:brushProperty name="color" value="#FFFFFF"/>
    </inkml:brush>
  </inkml:definitions>
  <inkml:trace contextRef="#ctx0" brushRef="#br0">0 0 24575,'0'0'-8191</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2-27T21:01:01.810"/>
    </inkml:context>
    <inkml:brush xml:id="br0">
      <inkml:brushProperty name="width" value="0.3" units="cm"/>
      <inkml:brushProperty name="height" value="0.6" units="cm"/>
      <inkml:brushProperty name="color" value="#F8F8F8"/>
      <inkml:brushProperty name="tip" value="rectangle"/>
      <inkml:brushProperty name="rasterOp" value="maskPen"/>
      <inkml:brushProperty name="ignorePressure" value="1"/>
    </inkml:brush>
  </inkml:definitions>
  <inkml:trace contextRef="#ctx0" brushRef="#br0">1 1,'0'5,"1"1,-1-1,1 0,0 1,0-1,1 0,-1 0,1 0,0 0,2 5,27 51,-8-19,-7-10,23 36,0-2,42 58,-71-108,1-2,0 1,23 21,13 18,-37-43,1 0,-1 0,23 15,22 22,49 90,-72-91,58 63,70 79,-103-121,22 23,33 43,-36-39,-22-27,69 112,-94-133,-3-6,48 62,-48-69,0 1,-2 2,29 57,54 132,-84-170,-14-32,1-1,15 28,-12-24,6 13,-18-38,0-1,0 1,0-1,0 0,0 1,0-1,0 0,0 0,0 0,0 0,1 0,-1-1,0 1,1 0,-1-1,0 1,1-1,-1 0,2 1,-2-2,0 0,0 1,1-1,-1 0,0 0,0 0,0 0,0 0,0 0,0-1,0 1,0 0,-1-1,1 1,0-1,0 1,-1-1,1 0,-1 1,1-1,-1 0,1 1,-1-1,0 0,0 0,0 0,1-3,2-58,-3 54,0-42,-4-58,2 91,0 1,-1-1,0 0,0 1,-2 0,-10-31,-10-24,-27-108,13 41,35 124,0 0,-1 0,0 0,-1 1,0 0,0 1,-1 0,0 1,-1-1,0 2,-16-18,-47-33,-134-82,133 96,-193-139,246 173,2-1,-20-21,28 27,-4-4</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2-27T21:01:01.811"/>
    </inkml:context>
    <inkml:brush xml:id="br0">
      <inkml:brushProperty name="width" value="0.3" units="cm"/>
      <inkml:brushProperty name="height" value="0.6" units="cm"/>
      <inkml:brushProperty name="color" value="#F8F8F8"/>
      <inkml:brushProperty name="tip" value="rectangle"/>
      <inkml:brushProperty name="rasterOp" value="maskPen"/>
      <inkml:brushProperty name="ignorePressure" value="1"/>
    </inkml:brush>
  </inkml:definitions>
  <inkml:trace contextRef="#ctx0" brushRef="#br0">1 0,'1'2,"-1"0,1 0,0 0,0 0,1 0,-1 0,0 0,0-1,1 1,-1-1,0 1,1-1,-1 0,3 1,3 5,92 91,-42-44,-1 3,50 70,-70-77,32 42,71 126,-127-197,102 185,112 267,-200-404,-16-42,0 1,1-2,20 36,-18-38,-1 0,16 43,-14-30,-3-11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1:01:01.812"/>
    </inkml:context>
    <inkml:brush xml:id="br0">
      <inkml:brushProperty name="width" value="0.2" units="cm"/>
      <inkml:brushProperty name="height" value="0.2" units="cm"/>
      <inkml:brushProperty name="color" value="#FFFFFF"/>
    </inkml:brush>
  </inkml:definitions>
  <inkml:trace contextRef="#ctx0" brushRef="#br0">0 0 24550,'1361'1927'0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1:01:01.813"/>
    </inkml:context>
    <inkml:brush xml:id="br0">
      <inkml:brushProperty name="width" value="0.2" units="cm"/>
      <inkml:brushProperty name="height" value="0.2" units="cm"/>
      <inkml:brushProperty name="color" value="#FFFFFF"/>
    </inkml:brush>
  </inkml:definitions>
  <inkml:trace contextRef="#ctx0" brushRef="#br0">4 0 24575,'-4'0'0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1:01:01.814"/>
    </inkml:context>
    <inkml:brush xml:id="br0">
      <inkml:brushProperty name="width" value="0.2" units="cm"/>
      <inkml:brushProperty name="height" value="0.2" units="cm"/>
      <inkml:brushProperty name="color" value="#FFFFFF"/>
    </inkml:brush>
  </inkml:definitions>
  <inkml:trace contextRef="#ctx0" brushRef="#br0">0 0 24540,'1547'2754'0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2-27T20:47:51.850"/>
    </inkml:context>
    <inkml:brush xml:id="br0">
      <inkml:brushProperty name="width" value="0.3" units="cm"/>
      <inkml:brushProperty name="height" value="0.6" units="cm"/>
      <inkml:brushProperty name="color" value="#F8F8F8"/>
      <inkml:brushProperty name="tip" value="rectangle"/>
      <inkml:brushProperty name="rasterOp" value="maskPen"/>
      <inkml:brushProperty name="ignorePressure" value="1"/>
    </inkml:brush>
  </inkml:definitions>
  <inkml:trace contextRef="#ctx0" brushRef="#br0">1 0,'1'2,"-1"0,1 0,0 0,0 0,1 0,-1 0,0 0,0-1,1 1,-1-1,0 1,1-1,-1 0,3 1,3 5,92 91,-42-44,-1 3,50 70,-70-77,32 42,71 126,-127-197,102 185,112 267,-200-404,-16-42,0 1,1-2,20 36,-18-38,-1 0,16 43,-14-30,-3-11</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1:01:01.818"/>
    </inkml:context>
    <inkml:brush xml:id="br0">
      <inkml:brushProperty name="width" value="0.2" units="cm"/>
      <inkml:brushProperty name="height" value="0.2" units="cm"/>
      <inkml:brushProperty name="color" value="#FFFFFF"/>
    </inkml:brush>
  </inkml:definitions>
  <inkml:trace contextRef="#ctx0" brushRef="#br0">141 1035 24575,'1'-16'0,"0"0"0,1 0 0,4-22 0,3-25 0,-3-27 0,-3 0 0,-7-147 0,-1 202 0,-1 2 0,-1-1 0,-1 1 0,-21-62 0,18 67 44,0 1-1,-25-45 0,21 44-790,-22-56-1</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1:01:01.819"/>
    </inkml:context>
    <inkml:brush xml:id="br0">
      <inkml:brushProperty name="width" value="0.2" units="cm"/>
      <inkml:brushProperty name="height" value="0.2" units="cm"/>
      <inkml:brushProperty name="color" value="#FFFFFF"/>
    </inkml:brush>
  </inkml:definitions>
  <inkml:trace contextRef="#ctx0" brushRef="#br0">479 1352 24575,'-1'-43'0,"-2"-1"0,-1 1 0,-1 1 0,-2-1 0,-1 1 0,-1 1 0,-1 0 0,-22-57 0,-29-83 0,-99-257 0,150 413 0,-2-3 0,0 1 0,-1 1 0,-1 1 0,-18-25 0,-53-65-1365</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1:01:01.820"/>
    </inkml:context>
    <inkml:brush xml:id="br0">
      <inkml:brushProperty name="width" value="0.2" units="cm"/>
      <inkml:brushProperty name="height" value="0.2" units="cm"/>
      <inkml:brushProperty name="color" value="#FFFFFF"/>
    </inkml:brush>
  </inkml:definitions>
  <inkml:trace contextRef="#ctx0" brushRef="#br0">0 1 24575,'38'94'0,"66"122"0,-67-142 0,-7-19 0,68 92 0,-63-98 0,-13-20 0,-1 1 0,-1 1 0,31 64 0,20 45 0,-34-69 0,-12-23 0,21 44 0,-37-73 0,1-1 0,1 0 0,12 18 0,20 32 0,6 10 0,-36-60 0,0 2 0,21 40 0,26 67 0,53 127 0,-74-152 0,-16-48 0,21 75 0,-24-68 0,41 95 0,-7-23 0,-34-80-1365</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1:01:01.821"/>
    </inkml:context>
    <inkml:brush xml:id="br0">
      <inkml:brushProperty name="width" value="0.2" units="cm"/>
      <inkml:brushProperty name="height" value="0.2" units="cm"/>
      <inkml:brushProperty name="color" value="#FFFFFF"/>
    </inkml:brush>
  </inkml:definitions>
  <inkml:trace contextRef="#ctx0" brushRef="#br0">1 0 24575,'34'24'0,"-18"-14"0,0 1 0,-1 1 0,0 1 0,0 0 0,-1 2 0,16 20 0,27 44 0,-26-39 0,-1 2 0,31 57 0,-22-17 0,-20-41 0,28 47 0,-27-46-1365</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1:01:01.822"/>
    </inkml:context>
    <inkml:brush xml:id="br0">
      <inkml:brushProperty name="width" value="0.2" units="cm"/>
      <inkml:brushProperty name="height" value="0.2" units="cm"/>
      <inkml:brushProperty name="color" value="#FFFFFF"/>
    </inkml:brush>
  </inkml:definitions>
  <inkml:trace contextRef="#ctx0" brushRef="#br0">372 309 24575,'-6'-2'0,"1"-1"0,0 1 0,0-1 0,0 0 0,0-1 0,0 0 0,0 0 0,0 0 0,-5-8 0,-11-8 0,-59-48 0,-23-17 0,71 61-682,-48-46-1</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1:01:01.823"/>
    </inkml:context>
    <inkml:brush xml:id="br0">
      <inkml:brushProperty name="width" value="0.2" units="cm"/>
      <inkml:brushProperty name="height" value="0.2" units="cm"/>
      <inkml:brushProperty name="color" value="#FFFFFF"/>
    </inkml:brush>
  </inkml:definitions>
  <inkml:trace contextRef="#ctx0" brushRef="#br0">549 783 24575,'-1'-5'0,"0"0"0,-1 0 0,1 1 0,-1-1 0,0 1 0,0 0 0,0-1 0,0 1 0,0 0 0,-1 1 0,-3-6 0,-7-13 0,-10-17 0,-1 0 0,-1 3 0,-1 1 0,-54-56 0,39 45 0,-49-69 0,60 73 0,18 28 0,2-1 0,-1 0 0,-15-32 0,19 32 0,-1 1 0,-18-25 0,-5-8 0,30 46-23,-2-6-168,-1 0-1,0 1 0,-1-1 0,1 1 0,-1 0 1,-9-8-1</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1:01:01.815"/>
    </inkml:context>
    <inkml:brush xml:id="br0">
      <inkml:brushProperty name="width" value="0.2" units="cm"/>
      <inkml:brushProperty name="height" value="0.2" units="cm"/>
      <inkml:brushProperty name="color" value="#FFFFFF"/>
    </inkml:brush>
  </inkml:definitions>
  <inkml:trace contextRef="#ctx0" brushRef="#br0">1 1 24575,'0'0'-8191</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1:01:01.816"/>
    </inkml:context>
    <inkml:brush xml:id="br0">
      <inkml:brushProperty name="width" value="0.2" units="cm"/>
      <inkml:brushProperty name="height" value="0.2" units="cm"/>
      <inkml:brushProperty name="color" value="#FFFFFF"/>
    </inkml:brush>
  </inkml:definitions>
  <inkml:trace contextRef="#ctx0" brushRef="#br0">1 1 24575,'0'0'-8191</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1:01:01.817"/>
    </inkml:context>
    <inkml:brush xml:id="br0">
      <inkml:brushProperty name="width" value="0.2" units="cm"/>
      <inkml:brushProperty name="height" value="0.2" units="cm"/>
      <inkml:brushProperty name="color" value="#FFFFFF"/>
    </inkml:brush>
  </inkml:definitions>
  <inkml:trace contextRef="#ctx0" brushRef="#br0">0 0 24575,'0'0'-8191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0:48:09.709"/>
    </inkml:context>
    <inkml:brush xml:id="br0">
      <inkml:brushProperty name="width" value="0.2" units="cm"/>
      <inkml:brushProperty name="height" value="0.2" units="cm"/>
      <inkml:brushProperty name="color" value="#FFFFFF"/>
    </inkml:brush>
  </inkml:definitions>
  <inkml:trace contextRef="#ctx0" brushRef="#br0">0 0 24550,'1361'1927'0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0:48:11.341"/>
    </inkml:context>
    <inkml:brush xml:id="br0">
      <inkml:brushProperty name="width" value="0.2" units="cm"/>
      <inkml:brushProperty name="height" value="0.2" units="cm"/>
      <inkml:brushProperty name="color" value="#FFFFFF"/>
    </inkml:brush>
  </inkml:definitions>
  <inkml:trace contextRef="#ctx0" brushRef="#br0">4 0 24575,'-4'0'0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0:48:16.629"/>
    </inkml:context>
    <inkml:brush xml:id="br0">
      <inkml:brushProperty name="width" value="0.2" units="cm"/>
      <inkml:brushProperty name="height" value="0.2" units="cm"/>
      <inkml:brushProperty name="color" value="#FFFFFF"/>
    </inkml:brush>
  </inkml:definitions>
  <inkml:trace contextRef="#ctx0" brushRef="#br0">0 0 24540,'1547'2754'0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0:48:18.754"/>
    </inkml:context>
    <inkml:brush xml:id="br0">
      <inkml:brushProperty name="width" value="0.2" units="cm"/>
      <inkml:brushProperty name="height" value="0.2" units="cm"/>
      <inkml:brushProperty name="color" value="#FFFFFF"/>
    </inkml:brush>
  </inkml:definitions>
  <inkml:trace contextRef="#ctx0" brushRef="#br0">141 1035 24575,'1'-16'0,"0"0"0,1 0 0,4-22 0,3-25 0,-3-27 0,-3 0 0,-7-147 0,-1 202 0,-1 2 0,-1-1 0,-1 1 0,-21-62 0,18 67 44,0 1-1,-25-45 0,21 44-790,-22-56-1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0:48:21.269"/>
    </inkml:context>
    <inkml:brush xml:id="br0">
      <inkml:brushProperty name="width" value="0.2" units="cm"/>
      <inkml:brushProperty name="height" value="0.2" units="cm"/>
      <inkml:brushProperty name="color" value="#FFFFFF"/>
    </inkml:brush>
  </inkml:definitions>
  <inkml:trace contextRef="#ctx0" brushRef="#br0">479 1352 24575,'-1'-43'0,"-2"-1"0,-1 1 0,-1 1 0,-2-1 0,-1 1 0,-1 1 0,-1 0 0,-22-57 0,-29-83 0,-99-257 0,150 413 0,-2-3 0,0 1 0,-1 1 0,-1 1 0,-18-25 0,-53-65-1365</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0:48:27.977"/>
    </inkml:context>
    <inkml:brush xml:id="br0">
      <inkml:brushProperty name="width" value="0.2" units="cm"/>
      <inkml:brushProperty name="height" value="0.2" units="cm"/>
      <inkml:brushProperty name="color" value="#FFFFFF"/>
    </inkml:brush>
  </inkml:definitions>
  <inkml:trace contextRef="#ctx0" brushRef="#br0">0 1 24575,'38'94'0,"66"122"0,-67-142 0,-7-19 0,68 92 0,-63-98 0,-13-20 0,-1 1 0,-1 1 0,31 64 0,20 45 0,-34-69 0,-12-23 0,21 44 0,-37-73 0,1-1 0,1 0 0,12 18 0,20 32 0,6 10 0,-36-60 0,0 2 0,21 40 0,26 67 0,53 127 0,-74-152 0,-16-48 0,21 75 0,-24-68 0,41 95 0,-7-23 0,-34-80-1365</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27T20:48:29.297"/>
    </inkml:context>
    <inkml:brush xml:id="br0">
      <inkml:brushProperty name="width" value="0.2" units="cm"/>
      <inkml:brushProperty name="height" value="0.2" units="cm"/>
      <inkml:brushProperty name="color" value="#FFFFFF"/>
    </inkml:brush>
  </inkml:definitions>
  <inkml:trace contextRef="#ctx0" brushRef="#br0">1 0 24575,'34'24'0,"-18"-14"0,0 1 0,-1 1 0,0 1 0,0 0 0,-1 2 0,16 20 0,27 44 0,-26-39 0,-1 2 0,31 57 0,-22-17 0,-20-41 0,28 47 0,-27-46-1365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DF2163-6F27-4810-8C8D-056D611DEB7D}" type="datetimeFigureOut">
              <a:rPr lang="en-US" smtClean="0"/>
              <a:t>3/8/2025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3BAC51-99DA-4551-AB76-9BC111B021EB}" type="slidenum">
              <a:rPr lang="en-US" smtClean="0"/>
              <a:t>‹#›</a:t>
            </a:fld>
            <a:endParaRPr lang="en-US"/>
          </a:p>
        </p:txBody>
      </p:sp>
    </p:spTree>
    <p:extLst>
      <p:ext uri="{BB962C8B-B14F-4D97-AF65-F5344CB8AC3E}">
        <p14:creationId xmlns:p14="http://schemas.microsoft.com/office/powerpoint/2010/main" val="2278726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8596D3-B091-44C6-A152-9503B8691B01}" type="datetimeFigureOut">
              <a:rPr lang="en-US" smtClean="0"/>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E6E503-8A2F-4673-8AC6-A9342E52247D}" type="slidenum">
              <a:rPr lang="en-US" smtClean="0"/>
              <a:t>‹#›</a:t>
            </a:fld>
            <a:endParaRPr lang="en-US" dirty="0"/>
          </a:p>
        </p:txBody>
      </p:sp>
    </p:spTree>
    <p:extLst>
      <p:ext uri="{BB962C8B-B14F-4D97-AF65-F5344CB8AC3E}">
        <p14:creationId xmlns:p14="http://schemas.microsoft.com/office/powerpoint/2010/main" val="2349528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8596D3-B091-44C6-A152-9503B8691B01}" type="datetimeFigureOut">
              <a:rPr lang="en-US" smtClean="0"/>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E6E503-8A2F-4673-8AC6-A9342E52247D}" type="slidenum">
              <a:rPr lang="en-US" smtClean="0"/>
              <a:t>‹#›</a:t>
            </a:fld>
            <a:endParaRPr lang="en-US" dirty="0"/>
          </a:p>
        </p:txBody>
      </p:sp>
    </p:spTree>
    <p:extLst>
      <p:ext uri="{BB962C8B-B14F-4D97-AF65-F5344CB8AC3E}">
        <p14:creationId xmlns:p14="http://schemas.microsoft.com/office/powerpoint/2010/main" val="3540120089"/>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6EDB301-1698-4D77-9911-ABE130BFC08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10297457"/>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A7F1E55-644E-442C-981D-6EB903F51E6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18663911"/>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3F005B6-43A4-46BA-A965-26970E8F759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61507777"/>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B143B7C-8E2A-4991-BA42-C39E86F5C02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88826095"/>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0712B51-2DFD-4F6B-AD53-0C53B5529F6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18762332"/>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05EC972-A528-418C-9375-2D3C4D929CC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6108992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5C6868F-DCE3-45BB-82F4-975975AF239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180857"/>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6F5CC36-0CBB-4E4D-9E5E-8428DA99F63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304205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33A0FA2-AD3D-4CCC-ABA1-6A54A66C9F8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2001422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0DF216E-A0C3-4019-AFCE-FB4935A645A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00083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8596D3-B091-44C6-A152-9503B8691B01}" type="datetimeFigureOut">
              <a:rPr lang="en-US" smtClean="0"/>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E6E503-8A2F-4673-8AC6-A9342E52247D}" type="slidenum">
              <a:rPr lang="en-US" smtClean="0"/>
              <a:t>‹#›</a:t>
            </a:fld>
            <a:endParaRPr lang="en-US" dirty="0"/>
          </a:p>
        </p:txBody>
      </p:sp>
    </p:spTree>
    <p:extLst>
      <p:ext uri="{BB962C8B-B14F-4D97-AF65-F5344CB8AC3E}">
        <p14:creationId xmlns:p14="http://schemas.microsoft.com/office/powerpoint/2010/main" val="10303572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824CCDC-A6D7-4FEC-9B97-FDCBD33B287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10987900"/>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E6F3BEF-DBF7-42C3-9656-4085B2AC892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19963212"/>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4B4E482-6191-4CC6-BC36-29A81ECDF3B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58036949"/>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0D563D0-28E6-424A-B75C-2E5C468B9B1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39437897"/>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72D6FF-CB8D-42D8-8E58-8A88EC5D8A4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38810598"/>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7F8716E-5A8D-4C8C-82FA-47DF33BE4EF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16447894"/>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8E1CBF5-FBB2-4B35-B28A-FB4BCC2EFA7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58682209"/>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9EB3E45-2C59-4B41-9CB1-25B07B2F70D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33005366"/>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7F34C9A-CD44-4688-AC68-4550CB01290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57597392"/>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DDA9724-F30E-4ED2-A58E-DDA2CBB01BE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767741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486E97-8FA3-4961-9266-42427F8648A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004644145"/>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2F8EBCE-89B7-489D-827C-1FE42CBDA7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92851568"/>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8938819-C965-4B76-B50C-75E0CB9495B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34524591"/>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1F3F873-0B4F-455E-92D1-062C6414281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277707600"/>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EC61116-D740-4D95-ADDF-5DFAC4CAEFA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564243980"/>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557A6F8-E1F9-403C-9034-DA8FC4F3F4F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675120"/>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D2EA449-FDEA-488F-88F0-16EFD305F8D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766591983"/>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27ED9F6-7349-4F89-BCFE-945640FA886B}"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067163117"/>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387A7F1-BB6D-4168-8455-01A09FD5E5E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348502771"/>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BA7A568A-2C6D-40E1-8C7A-A211BAFF105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727977929"/>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761D97E-D0D8-4763-A67C-52A7B4A87A3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8475333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46AC3B5-D809-4422-B758-CE7F3ADC699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412214883"/>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E736BCB-A83F-483F-A71A-82AF389F326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26099431"/>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2A05031-6D0A-4681-B76A-79B8FF7C29E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976669211"/>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DD2572-A6D8-4637-A9CF-F2735DCEAD4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840513412"/>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4DAED84-B622-49DA-8B1C-25031EA4E3D5}" type="datetimeFigureOut">
              <a:rPr lang="en-US">
                <a:solidFill>
                  <a:prstClr val="black">
                    <a:tint val="75000"/>
                  </a:prstClr>
                </a:solidFill>
              </a:rPr>
              <a:pPr>
                <a:defRPr/>
              </a:pPr>
              <a:t>3/8/2025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B52335F-767D-43C0-9D6A-E4049C03CAB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15755760"/>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E53C403-3340-4DA7-A975-E08A2AD17DF0}" type="datetimeFigureOut">
              <a:rPr lang="en-US">
                <a:solidFill>
                  <a:prstClr val="black">
                    <a:tint val="75000"/>
                  </a:prstClr>
                </a:solidFill>
              </a:rPr>
              <a:pPr>
                <a:defRPr/>
              </a:pPr>
              <a:t>3/8/2025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B91B1E1-3149-42CE-9E62-79CED974657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85776350"/>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DCD23B9F-6811-4B54-B83C-070221D2930F}" type="datetimeFigureOut">
              <a:rPr lang="en-US">
                <a:solidFill>
                  <a:prstClr val="black">
                    <a:tint val="75000"/>
                  </a:prstClr>
                </a:solidFill>
              </a:rPr>
              <a:pPr>
                <a:defRPr/>
              </a:pPr>
              <a:t>3/8/2025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052903F-776E-4E5E-BC75-536C2306517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28335229"/>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047285F-E5D5-4567-80F6-BC312682505F}" type="datetimeFigureOut">
              <a:rPr lang="en-US">
                <a:solidFill>
                  <a:prstClr val="black">
                    <a:tint val="75000"/>
                  </a:prstClr>
                </a:solidFill>
              </a:rPr>
              <a:pPr>
                <a:defRPr/>
              </a:pPr>
              <a:t>3/8/2025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AF5A531-6304-42F7-AE95-FD559F76E80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96255837"/>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A56D0ED-7325-4A86-8166-3505CDE7174D}" type="datetimeFigureOut">
              <a:rPr lang="en-US">
                <a:solidFill>
                  <a:prstClr val="black">
                    <a:tint val="75000"/>
                  </a:prstClr>
                </a:solidFill>
              </a:rPr>
              <a:pPr>
                <a:defRPr/>
              </a:pPr>
              <a:t>3/8/2025</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26A13B5F-179B-4DE7-B4C1-502233C6E4E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85080914"/>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95BE42C-5BC8-4114-9A29-B4EDA5F19054}" type="datetimeFigureOut">
              <a:rPr lang="en-US">
                <a:solidFill>
                  <a:prstClr val="black">
                    <a:tint val="75000"/>
                  </a:prstClr>
                </a:solidFill>
              </a:rPr>
              <a:pPr>
                <a:defRPr/>
              </a:pPr>
              <a:t>3/8/2025</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5C8932D5-97B1-49F0-BCBC-24E0E6ADA6D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15163012"/>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A6A784F-C123-40AB-BD5B-24AB43794283}" type="datetimeFigureOut">
              <a:rPr lang="en-US">
                <a:solidFill>
                  <a:prstClr val="black">
                    <a:tint val="75000"/>
                  </a:prstClr>
                </a:solidFill>
              </a:rPr>
              <a:pPr>
                <a:defRPr/>
              </a:pPr>
              <a:t>3/8/2025</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9586A72-4991-406C-8E38-4D2BEA50363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50232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DE0026A-1379-4802-88D2-B80EB25ACF4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292598989"/>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B420CA2-C72A-4746-BFA1-3BB18EC1FA7A}" type="datetimeFigureOut">
              <a:rPr lang="en-US">
                <a:solidFill>
                  <a:prstClr val="black">
                    <a:tint val="75000"/>
                  </a:prstClr>
                </a:solidFill>
              </a:rPr>
              <a:pPr>
                <a:defRPr/>
              </a:pPr>
              <a:t>3/8/2025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75AB720-2AE0-42B5-928D-4A42C7B5869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90877330"/>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9A70259-6090-470A-9D66-8A97EADF690B}" type="datetimeFigureOut">
              <a:rPr lang="en-US">
                <a:solidFill>
                  <a:prstClr val="black">
                    <a:tint val="75000"/>
                  </a:prstClr>
                </a:solidFill>
              </a:rPr>
              <a:pPr>
                <a:defRPr/>
              </a:pPr>
              <a:t>3/8/2025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BB6326AD-0CC3-4DAC-A612-A88C1F5E7A5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34906848"/>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9B329D7-224B-4963-98D1-1691A4FE6BF0}" type="datetimeFigureOut">
              <a:rPr lang="en-US">
                <a:solidFill>
                  <a:prstClr val="black">
                    <a:tint val="75000"/>
                  </a:prstClr>
                </a:solidFill>
              </a:rPr>
              <a:pPr>
                <a:defRPr/>
              </a:pPr>
              <a:t>3/8/2025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F9550F2-8703-45D6-824C-4A24E6E7CAE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95907081"/>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9BB83B9-163E-43E1-ABAD-1DF495E8A8C4}" type="datetimeFigureOut">
              <a:rPr lang="en-US">
                <a:solidFill>
                  <a:prstClr val="black">
                    <a:tint val="75000"/>
                  </a:prstClr>
                </a:solidFill>
              </a:rPr>
              <a:pPr>
                <a:defRPr/>
              </a:pPr>
              <a:t>3/8/2025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4509EFD-3BE3-4913-9FF4-ADC00F018F0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53851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52893A0-FF3E-4D7C-8C9B-6827746A6AD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658176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46A292A-D4DA-40F0-8F67-F644FA079C5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965678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83D701D-D7B5-454E-AC42-EFFC5974F78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864977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D3A05DB-C146-4D08-80CD-BB63C0A8706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6363407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19CAF55-8F44-4561-885D-3F346DED191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016328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8596D3-B091-44C6-A152-9503B8691B01}" type="datetimeFigureOut">
              <a:rPr lang="en-US" smtClean="0"/>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E6E503-8A2F-4673-8AC6-A9342E52247D}" type="slidenum">
              <a:rPr lang="en-US" smtClean="0"/>
              <a:t>‹#›</a:t>
            </a:fld>
            <a:endParaRPr lang="en-US" dirty="0"/>
          </a:p>
        </p:txBody>
      </p:sp>
    </p:spTree>
    <p:extLst>
      <p:ext uri="{BB962C8B-B14F-4D97-AF65-F5344CB8AC3E}">
        <p14:creationId xmlns:p14="http://schemas.microsoft.com/office/powerpoint/2010/main" val="42748708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98C3E29-E93F-4E38-ABE8-F8CAF104149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552825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97A7424-8DAD-4A77-8B3B-579147D5B2D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8238971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F4AF001-86CB-4639-A7F3-C1B75690352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6301679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486E97-8FA3-4961-9266-42427F8648A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909064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46AC3B5-D809-4422-B758-CE7F3ADC699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519876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DE0026A-1379-4802-88D2-B80EB25ACF4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797924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52893A0-FF3E-4D7C-8C9B-6827746A6AD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9480420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46A292A-D4DA-40F0-8F67-F644FA079C5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250782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83D701D-D7B5-454E-AC42-EFFC5974F78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690015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D3A05DB-C146-4D08-80CD-BB63C0A8706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692617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8596D3-B091-44C6-A152-9503B8691B01}" type="datetimeFigureOut">
              <a:rPr lang="en-US" smtClean="0"/>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E6E503-8A2F-4673-8AC6-A9342E52247D}" type="slidenum">
              <a:rPr lang="en-US" smtClean="0"/>
              <a:t>‹#›</a:t>
            </a:fld>
            <a:endParaRPr lang="en-US" dirty="0"/>
          </a:p>
        </p:txBody>
      </p:sp>
    </p:spTree>
    <p:extLst>
      <p:ext uri="{BB962C8B-B14F-4D97-AF65-F5344CB8AC3E}">
        <p14:creationId xmlns:p14="http://schemas.microsoft.com/office/powerpoint/2010/main" val="14744526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19CAF55-8F44-4561-885D-3F346DED191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9807630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98C3E29-E93F-4E38-ABE8-F8CAF104149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3912895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97A7424-8DAD-4A77-8B3B-579147D5B2D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217035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F4AF001-86CB-4639-A7F3-C1B75690352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72166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486E97-8FA3-4961-9266-42427F8648A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24566683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46AC3B5-D809-4422-B758-CE7F3ADC699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785188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DE0026A-1379-4802-88D2-B80EB25ACF4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926501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52893A0-FF3E-4D7C-8C9B-6827746A6AD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8520698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46A292A-D4DA-40F0-8F67-F644FA079C5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1015607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83D701D-D7B5-454E-AC42-EFFC5974F78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84667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8596D3-B091-44C6-A152-9503B8691B01}" type="datetimeFigureOut">
              <a:rPr lang="en-US" smtClean="0"/>
              <a:t>3/8/2025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E6E503-8A2F-4673-8AC6-A9342E52247D}" type="slidenum">
              <a:rPr lang="en-US" smtClean="0"/>
              <a:t>‹#›</a:t>
            </a:fld>
            <a:endParaRPr lang="en-US" dirty="0"/>
          </a:p>
        </p:txBody>
      </p:sp>
    </p:spTree>
    <p:extLst>
      <p:ext uri="{BB962C8B-B14F-4D97-AF65-F5344CB8AC3E}">
        <p14:creationId xmlns:p14="http://schemas.microsoft.com/office/powerpoint/2010/main" val="38525177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D3A05DB-C146-4D08-80CD-BB63C0A8706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9203071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19CAF55-8F44-4561-885D-3F346DED191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224550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98C3E29-E93F-4E38-ABE8-F8CAF104149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6157607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97A7424-8DAD-4A77-8B3B-579147D5B2D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3631285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F4AF001-86CB-4639-A7F3-C1B75690352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3297467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486E97-8FA3-4961-9266-42427F8648A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14154817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46AC3B5-D809-4422-B758-CE7F3ADC699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9801804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DE0026A-1379-4802-88D2-B80EB25ACF4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1588143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52893A0-FF3E-4D7C-8C9B-6827746A6AD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2543779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46A292A-D4DA-40F0-8F67-F644FA079C5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852437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8596D3-B091-44C6-A152-9503B8691B01}" type="datetimeFigureOut">
              <a:rPr lang="en-US" smtClean="0"/>
              <a:t>3/8/2025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EE6E503-8A2F-4673-8AC6-A9342E52247D}" type="slidenum">
              <a:rPr lang="en-US" smtClean="0"/>
              <a:t>‹#›</a:t>
            </a:fld>
            <a:endParaRPr lang="en-US" dirty="0"/>
          </a:p>
        </p:txBody>
      </p:sp>
    </p:spTree>
    <p:extLst>
      <p:ext uri="{BB962C8B-B14F-4D97-AF65-F5344CB8AC3E}">
        <p14:creationId xmlns:p14="http://schemas.microsoft.com/office/powerpoint/2010/main" val="270484332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83D701D-D7B5-454E-AC42-EFFC5974F78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39283287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D3A05DB-C146-4D08-80CD-BB63C0A8706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2135588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19CAF55-8F44-4561-885D-3F346DED191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2602199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98C3E29-E93F-4E38-ABE8-F8CAF104149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97864621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97A7424-8DAD-4A77-8B3B-579147D5B2D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79952191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F4AF001-86CB-4639-A7F3-C1B75690352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175461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486E97-8FA3-4961-9266-42427F8648A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31050516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46AC3B5-D809-4422-B758-CE7F3ADC699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4646489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DE0026A-1379-4802-88D2-B80EB25ACF4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78186592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52893A0-FF3E-4D7C-8C9B-6827746A6AD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397719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8596D3-B091-44C6-A152-9503B8691B01}" type="datetimeFigureOut">
              <a:rPr lang="en-US" smtClean="0"/>
              <a:t>3/8/2025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EE6E503-8A2F-4673-8AC6-A9342E52247D}" type="slidenum">
              <a:rPr lang="en-US" smtClean="0"/>
              <a:t>‹#›</a:t>
            </a:fld>
            <a:endParaRPr lang="en-US" dirty="0"/>
          </a:p>
        </p:txBody>
      </p:sp>
    </p:spTree>
    <p:extLst>
      <p:ext uri="{BB962C8B-B14F-4D97-AF65-F5344CB8AC3E}">
        <p14:creationId xmlns:p14="http://schemas.microsoft.com/office/powerpoint/2010/main" val="150926079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46A292A-D4DA-40F0-8F67-F644FA079C5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72694557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83D701D-D7B5-454E-AC42-EFFC5974F78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9172753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D3A05DB-C146-4D08-80CD-BB63C0A8706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8963283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19CAF55-8F44-4561-885D-3F346DED191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5271700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98C3E29-E93F-4E38-ABE8-F8CAF104149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9866466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97A7424-8DAD-4A77-8B3B-579147D5B2D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44378610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F4AF001-86CB-4639-A7F3-C1B75690352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98572929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486E97-8FA3-4961-9266-42427F8648A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85865999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46AC3B5-D809-4422-B758-CE7F3ADC699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6224757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DE0026A-1379-4802-88D2-B80EB25ACF4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68250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8596D3-B091-44C6-A152-9503B8691B01}" type="datetimeFigureOut">
              <a:rPr lang="en-US" smtClean="0"/>
              <a:t>3/8/2025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EE6E503-8A2F-4673-8AC6-A9342E52247D}" type="slidenum">
              <a:rPr lang="en-US" smtClean="0"/>
              <a:t>‹#›</a:t>
            </a:fld>
            <a:endParaRPr lang="en-US" dirty="0"/>
          </a:p>
        </p:txBody>
      </p:sp>
    </p:spTree>
    <p:extLst>
      <p:ext uri="{BB962C8B-B14F-4D97-AF65-F5344CB8AC3E}">
        <p14:creationId xmlns:p14="http://schemas.microsoft.com/office/powerpoint/2010/main" val="256325474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52893A0-FF3E-4D7C-8C9B-6827746A6AD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9422615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46A292A-D4DA-40F0-8F67-F644FA079C5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04144275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83D701D-D7B5-454E-AC42-EFFC5974F78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5356590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D3A05DB-C146-4D08-80CD-BB63C0A8706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78431153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19CAF55-8F44-4561-885D-3F346DED191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0177792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98C3E29-E93F-4E38-ABE8-F8CAF104149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486892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97A7424-8DAD-4A77-8B3B-579147D5B2D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74081471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F4AF001-86CB-4639-A7F3-C1B75690352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33243882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41B633D-57E6-40FA-8699-E41BE5413A83}"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A881A77-FF94-4259-9423-CB3FAB1070D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10148675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CA5356A-AA18-4557-BA52-919579CFEFD4}"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1859CD1-4D37-48EC-B24E-99134C908C15}"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85542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8596D3-B091-44C6-A152-9503B8691B01}" type="datetimeFigureOut">
              <a:rPr lang="en-US" smtClean="0"/>
              <a:t>3/8/2025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E6E503-8A2F-4673-8AC6-A9342E52247D}" type="slidenum">
              <a:rPr lang="en-US" smtClean="0"/>
              <a:t>‹#›</a:t>
            </a:fld>
            <a:endParaRPr lang="en-US" dirty="0"/>
          </a:p>
        </p:txBody>
      </p:sp>
    </p:spTree>
    <p:extLst>
      <p:ext uri="{BB962C8B-B14F-4D97-AF65-F5344CB8AC3E}">
        <p14:creationId xmlns:p14="http://schemas.microsoft.com/office/powerpoint/2010/main" val="3018096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B12F19C-053A-4C9A-BADA-E77DD6AE52E8}"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0D059FF-68FD-4F03-8235-B9C7AE092E1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55409149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8F8F717-66A1-4132-8E9E-415AB7265851}"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A79E46FE-F8C1-47C1-9211-6D210F57B024}"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82363568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35332471-9576-4A84-9A1F-9A073E87CA1C}"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658A9C30-F9BA-4FC9-B179-4D37C790977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01730627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9AD349B8-7F59-4812-BA71-7E3237FC642E}"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9C59E94-8834-4DC6-BAAE-7AAFE4F73F64}"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94264902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48AAA2E-7A24-4A2D-9894-5BC76749623A}"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B804D890-4246-4A03-9F07-679F6D5C566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74685216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5CB5C47-DC9E-4A3D-B62F-FCDFCF5CEAD7}"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2D5E38D-5C58-4882-B5A0-ACDAB0DF5D6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25974258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BC3C593-292F-4A9C-B843-706F065486B5}"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BCEAC44-F17D-46D5-AA2E-E3FF0605FCA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44174762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4C83FD8-29E1-4647-A736-2DABCAF19929}"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DEDA273-439C-4AF3-80EA-AAC29356FDD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62337018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CFB5D07-8685-45D9-BB4F-615B1B186D5F}"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148BE75-A22B-4CA5-934D-0F2CE16ACB4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27430431"/>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41B633D-57E6-40FA-8699-E41BE5413A83}"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A881A77-FF94-4259-9423-CB3FAB1070D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0649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8596D3-B091-44C6-A152-9503B8691B01}" type="datetimeFigureOut">
              <a:rPr lang="en-US" smtClean="0"/>
              <a:t>3/8/2025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E6E503-8A2F-4673-8AC6-A9342E52247D}" type="slidenum">
              <a:rPr lang="en-US" smtClean="0"/>
              <a:t>‹#›</a:t>
            </a:fld>
            <a:endParaRPr lang="en-US" dirty="0"/>
          </a:p>
        </p:txBody>
      </p:sp>
    </p:spTree>
    <p:extLst>
      <p:ext uri="{BB962C8B-B14F-4D97-AF65-F5344CB8AC3E}">
        <p14:creationId xmlns:p14="http://schemas.microsoft.com/office/powerpoint/2010/main" val="249145102"/>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CA5356A-AA18-4557-BA52-919579CFEFD4}"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1859CD1-4D37-48EC-B24E-99134C908C15}"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79163384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B12F19C-053A-4C9A-BADA-E77DD6AE52E8}"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0D059FF-68FD-4F03-8235-B9C7AE092E1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3767276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8F8F717-66A1-4132-8E9E-415AB7265851}"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A79E46FE-F8C1-47C1-9211-6D210F57B024}"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284823170"/>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35332471-9576-4A84-9A1F-9A073E87CA1C}"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658A9C30-F9BA-4FC9-B179-4D37C790977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563146838"/>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9AD349B8-7F59-4812-BA71-7E3237FC642E}"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9C59E94-8834-4DC6-BAAE-7AAFE4F73F64}"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69620754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48AAA2E-7A24-4A2D-9894-5BC76749623A}"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B804D890-4246-4A03-9F07-679F6D5C566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065399817"/>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5CB5C47-DC9E-4A3D-B62F-FCDFCF5CEAD7}"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2D5E38D-5C58-4882-B5A0-ACDAB0DF5D6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854851158"/>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BC3C593-292F-4A9C-B843-706F065486B5}"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BCEAC44-F17D-46D5-AA2E-E3FF0605FCA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341413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4C83FD8-29E1-4647-A736-2DABCAF19929}"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DEDA273-439C-4AF3-80EA-AAC29356FDD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59441685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CFB5D07-8685-45D9-BB4F-615B1B186D5F}"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148BE75-A22B-4CA5-934D-0F2CE16ACB4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98562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8596D3-B091-44C6-A152-9503B8691B01}" type="datetimeFigureOut">
              <a:rPr lang="en-US" smtClean="0"/>
              <a:t>3/8/2025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E6E503-8A2F-4673-8AC6-A9342E52247D}" type="slidenum">
              <a:rPr lang="en-US" smtClean="0"/>
              <a:t>‹#›</a:t>
            </a:fld>
            <a:endParaRPr lang="en-US" dirty="0"/>
          </a:p>
        </p:txBody>
      </p:sp>
    </p:spTree>
    <p:extLst>
      <p:ext uri="{BB962C8B-B14F-4D97-AF65-F5344CB8AC3E}">
        <p14:creationId xmlns:p14="http://schemas.microsoft.com/office/powerpoint/2010/main" val="2923327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fontAlgn="base">
              <a:spcBef>
                <a:spcPct val="0"/>
              </a:spcBef>
              <a:spcAft>
                <a:spcPct val="0"/>
              </a:spcAft>
              <a:defRPr/>
            </a:pPr>
            <a:fld id="{78BA78A0-77ED-4A16-B46E-208CD3B32CBB}"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232206709"/>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610D49F0-2891-4233-A9C5-24D54948231C}"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2039479458"/>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atin typeface="Arial" charset="0"/>
              </a:defRPr>
            </a:lvl1pPr>
          </a:lstStyle>
          <a:p>
            <a:pPr fontAlgn="base">
              <a:spcBef>
                <a:spcPct val="0"/>
              </a:spcBef>
              <a:spcAft>
                <a:spcPct val="0"/>
              </a:spcAft>
              <a:defRPr/>
            </a:pPr>
            <a:fld id="{718869A2-049B-480E-A5D0-BF1CA82C720A}" type="slidenum">
              <a:rPr lang="en-US" altLang="en-US">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5623575"/>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9431A95F-5837-44B8-8E09-0D45458C1DA7}" type="datetimeFigureOut">
              <a:rPr lang="en-US">
                <a:solidFill>
                  <a:prstClr val="black">
                    <a:tint val="75000"/>
                  </a:prstClr>
                </a:solidFill>
              </a:rPr>
              <a:pPr>
                <a:defRPr/>
              </a:pPr>
              <a:t>3/8/2025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2A8320D-337C-4FC2-8419-431D5EA2AE7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21731016"/>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599516D6-5FC0-4C41-A926-D06B1FCC1F09}" type="slidenum">
              <a:rPr lang="en-US">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25117894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599516D6-5FC0-4C41-A926-D06B1FCC1F09}" type="slidenum">
              <a:rPr lang="en-US">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293109172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599516D6-5FC0-4C41-A926-D06B1FCC1F09}" type="slidenum">
              <a:rPr lang="en-US">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268075145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599516D6-5FC0-4C41-A926-D06B1FCC1F09}" type="slidenum">
              <a:rPr lang="en-US">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105736613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599516D6-5FC0-4C41-A926-D06B1FCC1F09}" type="slidenum">
              <a:rPr lang="en-US">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348001494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599516D6-5FC0-4C41-A926-D06B1FCC1F09}" type="slidenum">
              <a:rPr lang="en-US">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2597016664"/>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4A431F02-3F17-4AA0-8E75-0B20A6735F55}"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1DCF6FF-74C9-4F00-BC28-03BD3AFD2F9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895047724"/>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4A431F02-3F17-4AA0-8E75-0B20A6735F55}" type="datetimeFigureOut">
              <a:rPr lang="en-US">
                <a:solidFill>
                  <a:prstClr val="black">
                    <a:tint val="75000"/>
                  </a:prstClr>
                </a:solidFill>
              </a:rPr>
              <a:pPr>
                <a:defRPr/>
              </a:pPr>
              <a:t>3/8/2025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1DCF6FF-74C9-4F00-BC28-03BD3AFD2F9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340892946"/>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28.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28.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31.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customXml" Target="../ink/ink6.xml"/><Relationship Id="rId18" Type="http://schemas.openxmlformats.org/officeDocument/2006/relationships/image" Target="../media/image23.png"/><Relationship Id="rId26" Type="http://schemas.openxmlformats.org/officeDocument/2006/relationships/image" Target="../media/image27.png"/><Relationship Id="rId3" Type="http://schemas.openxmlformats.org/officeDocument/2006/relationships/customXml" Target="../ink/ink1.xml"/><Relationship Id="rId21" Type="http://schemas.openxmlformats.org/officeDocument/2006/relationships/customXml" Target="../ink/ink10.xml"/><Relationship Id="rId7" Type="http://schemas.openxmlformats.org/officeDocument/2006/relationships/customXml" Target="../ink/ink3.xml"/><Relationship Id="rId12" Type="http://schemas.openxmlformats.org/officeDocument/2006/relationships/image" Target="../media/image20.png"/><Relationship Id="rId17" Type="http://schemas.openxmlformats.org/officeDocument/2006/relationships/customXml" Target="../ink/ink8.xml"/><Relationship Id="rId25" Type="http://schemas.openxmlformats.org/officeDocument/2006/relationships/customXml" Target="../ink/ink12.xml"/><Relationship Id="rId2" Type="http://schemas.openxmlformats.org/officeDocument/2006/relationships/image" Target="../media/image16.jpeg"/><Relationship Id="rId16" Type="http://schemas.openxmlformats.org/officeDocument/2006/relationships/image" Target="../media/image22.png"/><Relationship Id="rId20" Type="http://schemas.openxmlformats.org/officeDocument/2006/relationships/image" Target="../media/image24.png"/><Relationship Id="rId1" Type="http://schemas.openxmlformats.org/officeDocument/2006/relationships/slideLayout" Target="../slideLayouts/slideLayout106.xml"/><Relationship Id="rId6" Type="http://schemas.openxmlformats.org/officeDocument/2006/relationships/image" Target="../media/image17.png"/><Relationship Id="rId11" Type="http://schemas.openxmlformats.org/officeDocument/2006/relationships/customXml" Target="../ink/ink5.xml"/><Relationship Id="rId24" Type="http://schemas.openxmlformats.org/officeDocument/2006/relationships/image" Target="../media/image26.png"/><Relationship Id="rId5" Type="http://schemas.openxmlformats.org/officeDocument/2006/relationships/customXml" Target="../ink/ink2.xml"/><Relationship Id="rId15" Type="http://schemas.openxmlformats.org/officeDocument/2006/relationships/customXml" Target="../ink/ink7.xml"/><Relationship Id="rId23" Type="http://schemas.openxmlformats.org/officeDocument/2006/relationships/customXml" Target="../ink/ink11.xml"/><Relationship Id="rId28" Type="http://schemas.openxmlformats.org/officeDocument/2006/relationships/customXml" Target="../ink/ink14.xml"/><Relationship Id="rId10" Type="http://schemas.openxmlformats.org/officeDocument/2006/relationships/image" Target="../media/image19.png"/><Relationship Id="rId19" Type="http://schemas.openxmlformats.org/officeDocument/2006/relationships/customXml" Target="../ink/ink9.xml"/><Relationship Id="rId4" Type="http://schemas.openxmlformats.org/officeDocument/2006/relationships/image" Target="../media/image16.png"/><Relationship Id="rId9" Type="http://schemas.openxmlformats.org/officeDocument/2006/relationships/customXml" Target="../ink/ink4.xml"/><Relationship Id="rId14" Type="http://schemas.openxmlformats.org/officeDocument/2006/relationships/image" Target="../media/image21.png"/><Relationship Id="rId22" Type="http://schemas.openxmlformats.org/officeDocument/2006/relationships/image" Target="../media/image25.png"/><Relationship Id="rId27" Type="http://schemas.openxmlformats.org/officeDocument/2006/relationships/customXml" Target="../ink/ink1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39.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39.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35.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customXml" Target="../ink/ink20.xml"/><Relationship Id="rId18" Type="http://schemas.openxmlformats.org/officeDocument/2006/relationships/image" Target="../media/image23.png"/><Relationship Id="rId26" Type="http://schemas.openxmlformats.org/officeDocument/2006/relationships/image" Target="../media/image27.png"/><Relationship Id="rId3" Type="http://schemas.openxmlformats.org/officeDocument/2006/relationships/customXml" Target="../ink/ink15.xml"/><Relationship Id="rId21" Type="http://schemas.openxmlformats.org/officeDocument/2006/relationships/customXml" Target="../ink/ink24.xml"/><Relationship Id="rId7" Type="http://schemas.openxmlformats.org/officeDocument/2006/relationships/customXml" Target="../ink/ink17.xml"/><Relationship Id="rId12" Type="http://schemas.openxmlformats.org/officeDocument/2006/relationships/image" Target="../media/image20.png"/><Relationship Id="rId17" Type="http://schemas.openxmlformats.org/officeDocument/2006/relationships/customXml" Target="../ink/ink22.xml"/><Relationship Id="rId25" Type="http://schemas.openxmlformats.org/officeDocument/2006/relationships/customXml" Target="../ink/ink26.xml"/><Relationship Id="rId2" Type="http://schemas.openxmlformats.org/officeDocument/2006/relationships/image" Target="../media/image16.jpeg"/><Relationship Id="rId16" Type="http://schemas.openxmlformats.org/officeDocument/2006/relationships/image" Target="../media/image22.png"/><Relationship Id="rId20" Type="http://schemas.openxmlformats.org/officeDocument/2006/relationships/image" Target="../media/image24.png"/><Relationship Id="rId1" Type="http://schemas.openxmlformats.org/officeDocument/2006/relationships/slideLayout" Target="../slideLayouts/slideLayout106.xml"/><Relationship Id="rId6" Type="http://schemas.openxmlformats.org/officeDocument/2006/relationships/image" Target="../media/image17.png"/><Relationship Id="rId11" Type="http://schemas.openxmlformats.org/officeDocument/2006/relationships/customXml" Target="../ink/ink19.xml"/><Relationship Id="rId24" Type="http://schemas.openxmlformats.org/officeDocument/2006/relationships/image" Target="../media/image26.png"/><Relationship Id="rId5" Type="http://schemas.openxmlformats.org/officeDocument/2006/relationships/customXml" Target="../ink/ink16.xml"/><Relationship Id="rId15" Type="http://schemas.openxmlformats.org/officeDocument/2006/relationships/customXml" Target="../ink/ink21.xml"/><Relationship Id="rId23" Type="http://schemas.openxmlformats.org/officeDocument/2006/relationships/customXml" Target="../ink/ink25.xml"/><Relationship Id="rId28" Type="http://schemas.openxmlformats.org/officeDocument/2006/relationships/customXml" Target="../ink/ink28.xml"/><Relationship Id="rId10" Type="http://schemas.openxmlformats.org/officeDocument/2006/relationships/image" Target="../media/image19.png"/><Relationship Id="rId19" Type="http://schemas.openxmlformats.org/officeDocument/2006/relationships/customXml" Target="../ink/ink23.xml"/><Relationship Id="rId4" Type="http://schemas.openxmlformats.org/officeDocument/2006/relationships/image" Target="../media/image16.png"/><Relationship Id="rId9" Type="http://schemas.openxmlformats.org/officeDocument/2006/relationships/customXml" Target="../ink/ink18.xml"/><Relationship Id="rId14" Type="http://schemas.openxmlformats.org/officeDocument/2006/relationships/image" Target="../media/image21.png"/><Relationship Id="rId22" Type="http://schemas.openxmlformats.org/officeDocument/2006/relationships/image" Target="../media/image25.png"/><Relationship Id="rId27" Type="http://schemas.openxmlformats.org/officeDocument/2006/relationships/customXml" Target="../ink/ink2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4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4.xml"/></Relationships>
</file>

<file path=ppt/slides/_rels/slide5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4.xml"/></Relationships>
</file>

<file path=ppt/slides/_rels/slide5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84.xml"/></Relationships>
</file>

<file path=ppt/slides/_rels/slide6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8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6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6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7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7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2.png"/><Relationship Id="rId1" Type="http://schemas.openxmlformats.org/officeDocument/2006/relationships/slideLayout" Target="../slideLayouts/slideLayout95.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8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95.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8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06.xml"/></Relationships>
</file>

<file path=ppt/slides/_rels/slide8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0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1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2032"/>
            <a:ext cx="9144000" cy="4031873"/>
          </a:xfrm>
          <a:prstGeom prst="rect">
            <a:avLst/>
          </a:prstGeom>
          <a:noFill/>
        </p:spPr>
        <p:txBody>
          <a:bodyPr wrap="square" rtlCol="0">
            <a:spAutoFit/>
          </a:bodyPr>
          <a:lstStyle/>
          <a:p>
            <a:r>
              <a:rPr lang="en-US" sz="3200" dirty="0"/>
              <a:t>SOLUTIONS Class #1</a:t>
            </a:r>
            <a:br>
              <a:rPr lang="en-US" sz="3200" dirty="0"/>
            </a:br>
            <a:endParaRPr lang="en-US" sz="3200" dirty="0"/>
          </a:p>
          <a:p>
            <a:r>
              <a:rPr lang="en-US" sz="3200" dirty="0"/>
              <a:t>Objective:  Describing what solutions are, </a:t>
            </a:r>
            <a:br>
              <a:rPr lang="en-US" sz="3200" dirty="0"/>
            </a:br>
            <a:r>
              <a:rPr lang="en-US" sz="3200" dirty="0"/>
              <a:t>                    how they form, and how we can measure</a:t>
            </a:r>
            <a:br>
              <a:rPr lang="en-US" sz="3200" dirty="0"/>
            </a:br>
            <a:r>
              <a:rPr lang="en-US" sz="3200" dirty="0"/>
              <a:t>                    their strength </a:t>
            </a:r>
            <a:r>
              <a:rPr lang="en-US" sz="3200" dirty="0">
                <a:latin typeface="Times New Roman" panose="02020603050405020304" pitchFamily="18" charset="0"/>
                <a:cs typeface="Times New Roman" panose="02020603050405020304" pitchFamily="18" charset="0"/>
              </a:rPr>
              <a:t>–</a:t>
            </a:r>
            <a:r>
              <a:rPr lang="en-US" sz="3200" dirty="0"/>
              <a:t> or concentration.  </a:t>
            </a:r>
          </a:p>
          <a:p>
            <a:endParaRPr lang="en-US" sz="3200" dirty="0">
              <a:solidFill>
                <a:srgbClr val="FF0000"/>
              </a:solidFill>
            </a:endParaRPr>
          </a:p>
          <a:p>
            <a:r>
              <a:rPr lang="en-US" sz="3200" dirty="0">
                <a:solidFill>
                  <a:srgbClr val="FF0000"/>
                </a:solidFill>
              </a:rPr>
              <a:t>Get a calculator and reference tables out.  </a:t>
            </a:r>
          </a:p>
          <a:p>
            <a:endParaRPr lang="en-US" sz="3200" dirty="0">
              <a:solidFill>
                <a:srgbClr val="FF0000"/>
              </a:solidFill>
            </a:endParaRPr>
          </a:p>
        </p:txBody>
      </p:sp>
    </p:spTree>
    <p:extLst>
      <p:ext uri="{BB962C8B-B14F-4D97-AF65-F5344CB8AC3E}">
        <p14:creationId xmlns:p14="http://schemas.microsoft.com/office/powerpoint/2010/main" val="1773848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539978"/>
          </a:xfrm>
          <a:prstGeom prst="rect">
            <a:avLst/>
          </a:prstGeom>
          <a:noFill/>
        </p:spPr>
        <p:txBody>
          <a:bodyPr wrap="square" rtlCol="0">
            <a:spAutoFit/>
          </a:bodyPr>
          <a:lstStyle/>
          <a:p>
            <a:r>
              <a:rPr lang="en-US" dirty="0"/>
              <a:t>When you try to dissolve stuff into solution, there are 3 factors that will affect this rate</a:t>
            </a:r>
            <a:br>
              <a:rPr lang="en-US" dirty="0"/>
            </a:br>
            <a:r>
              <a:rPr lang="en-US" dirty="0"/>
              <a:t> (either making it faster or slower.  </a:t>
            </a:r>
          </a:p>
          <a:p>
            <a:r>
              <a:rPr lang="en-US" sz="6000" b="1" dirty="0"/>
              <a:t>DEMONSTRATION 2</a:t>
            </a:r>
            <a:endParaRPr lang="en-US" sz="2800" dirty="0">
              <a:solidFill>
                <a:srgbClr val="0000FF"/>
              </a:solidFill>
              <a:latin typeface="Times New Roman" panose="02020603050405020304" pitchFamily="18" charset="0"/>
              <a:cs typeface="Times New Roman" panose="02020603050405020304" pitchFamily="18" charset="0"/>
            </a:endParaRPr>
          </a:p>
          <a:p>
            <a:endParaRPr lang="en-US" sz="1200" dirty="0">
              <a:solidFill>
                <a:srgbClr val="0000FF"/>
              </a:solidFill>
              <a:latin typeface="Times New Roman" panose="02020603050405020304" pitchFamily="18" charset="0"/>
              <a:cs typeface="Times New Roman" panose="02020603050405020304" pitchFamily="18" charset="0"/>
            </a:endParaRPr>
          </a:p>
          <a:p>
            <a:r>
              <a:rPr lang="en-US" sz="4000" b="1" dirty="0">
                <a:solidFill>
                  <a:schemeClr val="tx1">
                    <a:lumMod val="95000"/>
                    <a:lumOff val="5000"/>
                  </a:schemeClr>
                </a:solidFill>
                <a:latin typeface="Times New Roman" panose="02020603050405020304" pitchFamily="18" charset="0"/>
                <a:cs typeface="Times New Roman" panose="02020603050405020304" pitchFamily="18" charset="0"/>
              </a:rPr>
              <a:t>Watch </a:t>
            </a:r>
            <a:r>
              <a:rPr lang="en-US" sz="4000" b="1" dirty="0" err="1">
                <a:solidFill>
                  <a:schemeClr val="tx1">
                    <a:lumMod val="95000"/>
                    <a:lumOff val="5000"/>
                  </a:schemeClr>
                </a:solidFill>
                <a:latin typeface="Times New Roman" panose="02020603050405020304" pitchFamily="18" charset="0"/>
                <a:cs typeface="Times New Roman" panose="02020603050405020304" pitchFamily="18" charset="0"/>
              </a:rPr>
              <a:t>Alka-seltzer</a:t>
            </a:r>
            <a:r>
              <a:rPr lang="en-US" sz="4000" b="1" dirty="0">
                <a:solidFill>
                  <a:schemeClr val="tx1">
                    <a:lumMod val="95000"/>
                    <a:lumOff val="5000"/>
                  </a:schemeClr>
                </a:solidFill>
                <a:latin typeface="Times New Roman" panose="02020603050405020304" pitchFamily="18" charset="0"/>
                <a:cs typeface="Times New Roman" panose="02020603050405020304" pitchFamily="18" charset="0"/>
              </a:rPr>
              <a:t> dissolve into water.</a:t>
            </a:r>
          </a:p>
          <a:p>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800" dirty="0">
                <a:solidFill>
                  <a:srgbClr val="FF0000"/>
                </a:solidFill>
                <a:latin typeface="Times New Roman" panose="02020603050405020304" pitchFamily="18" charset="0"/>
                <a:cs typeface="Times New Roman" panose="02020603050405020304" pitchFamily="18" charset="0"/>
              </a:rPr>
              <a:t>One tablet into 150 mL HOT water</a:t>
            </a:r>
          </a:p>
          <a:p>
            <a:endParaRPr lang="en-US" sz="2800" dirty="0">
              <a:solidFill>
                <a:srgbClr val="0000FF"/>
              </a:solidFill>
              <a:latin typeface="Times New Roman" panose="02020603050405020304" pitchFamily="18" charset="0"/>
              <a:cs typeface="Times New Roman" panose="02020603050405020304" pitchFamily="18" charset="0"/>
            </a:endParaRPr>
          </a:p>
          <a:p>
            <a:r>
              <a:rPr lang="en-US" sz="2800" dirty="0">
                <a:solidFill>
                  <a:srgbClr val="0000FF"/>
                </a:solidFill>
                <a:latin typeface="Times New Roman" panose="02020603050405020304" pitchFamily="18" charset="0"/>
                <a:cs typeface="Times New Roman" panose="02020603050405020304" pitchFamily="18" charset="0"/>
              </a:rPr>
              <a:t>One tablet into 150 mL COLD water</a:t>
            </a:r>
          </a:p>
          <a:p>
            <a:endParaRPr lang="en-US" sz="2800" dirty="0">
              <a:solidFill>
                <a:srgbClr val="0000FF"/>
              </a:solidFill>
              <a:latin typeface="Times New Roman" panose="02020603050405020304" pitchFamily="18" charset="0"/>
              <a:cs typeface="Times New Roman" panose="02020603050405020304" pitchFamily="18" charset="0"/>
            </a:endParaRPr>
          </a:p>
          <a:p>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Which dissolves faster?  </a:t>
            </a:r>
          </a:p>
          <a:p>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800" dirty="0">
                <a:solidFill>
                  <a:srgbClr val="0000FF"/>
                </a:solidFill>
                <a:latin typeface="Times New Roman" panose="02020603050405020304" pitchFamily="18" charset="0"/>
                <a:cs typeface="Times New Roman" panose="02020603050405020304" pitchFamily="18" charset="0"/>
              </a:rPr>
              <a:t> </a:t>
            </a:r>
            <a:endParaRPr lang="en-US" sz="1100" dirty="0"/>
          </a:p>
        </p:txBody>
      </p:sp>
    </p:spTree>
    <p:extLst>
      <p:ext uri="{BB962C8B-B14F-4D97-AF65-F5344CB8AC3E}">
        <p14:creationId xmlns:p14="http://schemas.microsoft.com/office/powerpoint/2010/main" val="64711048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1ACF4E4-7511-621B-496C-86AFECCF393E}"/>
              </a:ext>
            </a:extLst>
          </p:cNvPr>
          <p:cNvSpPr txBox="1"/>
          <p:nvPr/>
        </p:nvSpPr>
        <p:spPr>
          <a:xfrm>
            <a:off x="0" y="0"/>
            <a:ext cx="9144000" cy="6401753"/>
          </a:xfrm>
          <a:prstGeom prst="rect">
            <a:avLst/>
          </a:prstGeom>
          <a:noFill/>
        </p:spPr>
        <p:txBody>
          <a:bodyPr wrap="square" rtlCol="0">
            <a:spAutoFit/>
          </a:bodyPr>
          <a:lstStyle/>
          <a:p>
            <a:r>
              <a:rPr lang="en-US" dirty="0"/>
              <a:t>Vapor pressure is a hard vocabulary word.  Learn it now (finally).</a:t>
            </a:r>
          </a:p>
          <a:p>
            <a:endParaRPr lang="en-US" dirty="0"/>
          </a:p>
          <a:p>
            <a:r>
              <a:rPr lang="en-US" sz="3200" dirty="0"/>
              <a:t>Draw this diagram and labels… </a:t>
            </a:r>
          </a:p>
          <a:p>
            <a:endParaRPr lang="en-US" dirty="0"/>
          </a:p>
          <a:p>
            <a:endParaRPr lang="en-US" dirty="0"/>
          </a:p>
          <a:p>
            <a:endParaRPr lang="en-US" dirty="0"/>
          </a:p>
          <a:p>
            <a:endParaRPr lang="en-US" dirty="0"/>
          </a:p>
          <a:p>
            <a:endParaRPr lang="en-US" dirty="0"/>
          </a:p>
          <a:p>
            <a:endParaRPr lang="en-US" dirty="0"/>
          </a:p>
          <a:p>
            <a:r>
              <a:rPr lang="en-US" dirty="0">
                <a:solidFill>
                  <a:srgbClr val="FF0000"/>
                </a:solidFill>
              </a:rPr>
              <a:t>57.  Vapor pressure is </a:t>
            </a:r>
            <a:r>
              <a:rPr lang="en-US" u="sng" dirty="0">
                <a:solidFill>
                  <a:srgbClr val="FF0000"/>
                </a:solidFill>
              </a:rPr>
              <a:t>the extra pressure caused by the</a:t>
            </a:r>
            <a:br>
              <a:rPr lang="en-US" u="sng" dirty="0">
                <a:solidFill>
                  <a:srgbClr val="FF0000"/>
                </a:solidFill>
              </a:rPr>
            </a:br>
            <a:r>
              <a:rPr lang="en-US" dirty="0">
                <a:solidFill>
                  <a:srgbClr val="FF0000"/>
                </a:solidFill>
              </a:rPr>
              <a:t>        </a:t>
            </a:r>
            <a:r>
              <a:rPr lang="en-US" u="sng" dirty="0">
                <a:solidFill>
                  <a:srgbClr val="FF0000"/>
                </a:solidFill>
              </a:rPr>
              <a:t>evaporation of a liquid in a closed system </a:t>
            </a:r>
            <a:r>
              <a:rPr lang="en-US" dirty="0">
                <a:solidFill>
                  <a:srgbClr val="FF0000"/>
                </a:solidFill>
              </a:rPr>
              <a:t>(like a bell jar). </a:t>
            </a:r>
          </a:p>
          <a:p>
            <a:endParaRPr lang="en-US" dirty="0">
              <a:solidFill>
                <a:srgbClr val="FF0000"/>
              </a:solidFill>
            </a:endParaRPr>
          </a:p>
          <a:p>
            <a:r>
              <a:rPr lang="en-US" dirty="0">
                <a:solidFill>
                  <a:srgbClr val="FF0000"/>
                </a:solidFill>
              </a:rPr>
              <a:t>58.  Water has a </a:t>
            </a:r>
            <a:r>
              <a:rPr lang="en-US" u="sng" dirty="0">
                <a:solidFill>
                  <a:srgbClr val="FF0000"/>
                </a:solidFill>
              </a:rPr>
              <a:t>very low</a:t>
            </a:r>
            <a:r>
              <a:rPr lang="en-US" dirty="0">
                <a:solidFill>
                  <a:srgbClr val="FF0000"/>
                </a:solidFill>
              </a:rPr>
              <a:t> vapor pressure.  </a:t>
            </a:r>
          </a:p>
          <a:p>
            <a:endParaRPr lang="en-US" dirty="0">
              <a:solidFill>
                <a:srgbClr val="FF0000"/>
              </a:solidFill>
            </a:endParaRPr>
          </a:p>
          <a:p>
            <a:r>
              <a:rPr lang="en-US" dirty="0">
                <a:solidFill>
                  <a:srgbClr val="FF0000"/>
                </a:solidFill>
              </a:rPr>
              <a:t>59.  What is the vapor pressure of water at 25 centigrade?</a:t>
            </a:r>
            <a:br>
              <a:rPr lang="en-US" dirty="0">
                <a:solidFill>
                  <a:srgbClr val="FF0000"/>
                </a:solidFill>
              </a:rPr>
            </a:br>
            <a:endParaRPr lang="en-US" dirty="0">
              <a:solidFill>
                <a:srgbClr val="FF0000"/>
              </a:solidFill>
            </a:endParaRPr>
          </a:p>
          <a:p>
            <a:r>
              <a:rPr lang="en-US" dirty="0">
                <a:solidFill>
                  <a:srgbClr val="FF0000"/>
                </a:solidFill>
              </a:rPr>
              <a:t>60.  Why does water have LOW VAPOR PRESSURE?  </a:t>
            </a:r>
            <a:br>
              <a:rPr lang="en-US" dirty="0">
                <a:solidFill>
                  <a:srgbClr val="FF0000"/>
                </a:solidFill>
              </a:rPr>
            </a:br>
            <a:r>
              <a:rPr lang="en-US" dirty="0">
                <a:solidFill>
                  <a:srgbClr val="FF0000"/>
                </a:solidFill>
              </a:rPr>
              <a:t>        </a:t>
            </a:r>
            <a:r>
              <a:rPr lang="en-US" dirty="0">
                <a:solidFill>
                  <a:schemeClr val="tx1">
                    <a:lumMod val="95000"/>
                    <a:lumOff val="5000"/>
                  </a:schemeClr>
                </a:solidFill>
              </a:rPr>
              <a:t>Hydrogen bonding (duh!)  </a:t>
            </a:r>
            <a:br>
              <a:rPr lang="en-US" dirty="0">
                <a:solidFill>
                  <a:srgbClr val="FF0000"/>
                </a:solidFill>
              </a:rPr>
            </a:br>
            <a:endParaRPr lang="en-US" dirty="0">
              <a:solidFill>
                <a:srgbClr val="FF0000"/>
              </a:solidFill>
            </a:endParaRPr>
          </a:p>
          <a:p>
            <a:r>
              <a:rPr lang="en-US" dirty="0">
                <a:solidFill>
                  <a:srgbClr val="FF0000"/>
                </a:solidFill>
              </a:rPr>
              <a:t>61.  What impact would polar molecules, or ions, (solute) have on vapor pressure?    </a:t>
            </a:r>
          </a:p>
          <a:p>
            <a:r>
              <a:rPr lang="en-US" dirty="0"/>
              <a:t>        The more polar molecules, or ions, the worse evaporation would be, so the lower the </a:t>
            </a:r>
            <a:br>
              <a:rPr lang="en-US" dirty="0"/>
            </a:br>
            <a:r>
              <a:rPr lang="en-US" dirty="0"/>
              <a:t>        vapor pressure would be.  </a:t>
            </a:r>
          </a:p>
        </p:txBody>
      </p:sp>
      <p:sp>
        <p:nvSpPr>
          <p:cNvPr id="3" name="Flowchart: Delay 2">
            <a:extLst>
              <a:ext uri="{FF2B5EF4-FFF2-40B4-BE49-F238E27FC236}">
                <a16:creationId xmlns:a16="http://schemas.microsoft.com/office/drawing/2014/main" id="{B061B039-ED14-A34C-0D2C-581FF9F2829B}"/>
              </a:ext>
            </a:extLst>
          </p:cNvPr>
          <p:cNvSpPr/>
          <p:nvPr/>
        </p:nvSpPr>
        <p:spPr>
          <a:xfrm rot="16200000">
            <a:off x="5562599" y="1523999"/>
            <a:ext cx="4267201" cy="2743200"/>
          </a:xfrm>
          <a:prstGeom prst="flowChartDelay">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07D1B65F-E7A6-B1FC-98CB-4016B1F0689D}"/>
              </a:ext>
            </a:extLst>
          </p:cNvPr>
          <p:cNvSpPr/>
          <p:nvPr/>
        </p:nvSpPr>
        <p:spPr>
          <a:xfrm>
            <a:off x="7162800" y="3657600"/>
            <a:ext cx="1295400" cy="228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29E7BE7C-D5BE-76ED-F771-1430537FD1CD}"/>
              </a:ext>
            </a:extLst>
          </p:cNvPr>
          <p:cNvSpPr/>
          <p:nvPr/>
        </p:nvSpPr>
        <p:spPr>
          <a:xfrm>
            <a:off x="7315200" y="4765488"/>
            <a:ext cx="1066800" cy="228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Connector 6">
            <a:extLst>
              <a:ext uri="{FF2B5EF4-FFF2-40B4-BE49-F238E27FC236}">
                <a16:creationId xmlns:a16="http://schemas.microsoft.com/office/drawing/2014/main" id="{3E1E72D6-73B4-F5CF-E132-2AEA003657CA}"/>
              </a:ext>
            </a:extLst>
          </p:cNvPr>
          <p:cNvCxnSpPr>
            <a:stCxn id="4" idx="2"/>
            <a:endCxn id="5" idx="2"/>
          </p:cNvCxnSpPr>
          <p:nvPr/>
        </p:nvCxnSpPr>
        <p:spPr>
          <a:xfrm>
            <a:off x="7162800" y="3771900"/>
            <a:ext cx="152400" cy="1107888"/>
          </a:xfrm>
          <a:prstGeom prst="line">
            <a:avLst/>
          </a:prstGeom>
          <a:ln w="28575">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0E6E1EE-0C99-60DE-804C-80CE5917EF8D}"/>
              </a:ext>
            </a:extLst>
          </p:cNvPr>
          <p:cNvCxnSpPr>
            <a:cxnSpLocks/>
            <a:endCxn id="5" idx="6"/>
          </p:cNvCxnSpPr>
          <p:nvPr/>
        </p:nvCxnSpPr>
        <p:spPr>
          <a:xfrm flipH="1">
            <a:off x="8382000" y="3777447"/>
            <a:ext cx="76200" cy="1102341"/>
          </a:xfrm>
          <a:prstGeom prst="line">
            <a:avLst/>
          </a:prstGeom>
          <a:ln w="28575">
            <a:solidFill>
              <a:srgbClr val="385D8A"/>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43F0C267-55DF-3DC6-E20D-D93057D7057A}"/>
              </a:ext>
            </a:extLst>
          </p:cNvPr>
          <p:cNvSpPr txBox="1"/>
          <p:nvPr/>
        </p:nvSpPr>
        <p:spPr>
          <a:xfrm>
            <a:off x="7467599" y="4417233"/>
            <a:ext cx="838201" cy="369332"/>
          </a:xfrm>
          <a:prstGeom prst="rect">
            <a:avLst/>
          </a:prstGeom>
          <a:noFill/>
        </p:spPr>
        <p:txBody>
          <a:bodyPr wrap="square" rtlCol="0">
            <a:spAutoFit/>
          </a:bodyPr>
          <a:lstStyle/>
          <a:p>
            <a:r>
              <a:rPr lang="en-US" dirty="0"/>
              <a:t>water</a:t>
            </a:r>
          </a:p>
        </p:txBody>
      </p:sp>
      <p:sp>
        <p:nvSpPr>
          <p:cNvPr id="11" name="Freeform: Shape 10">
            <a:extLst>
              <a:ext uri="{FF2B5EF4-FFF2-40B4-BE49-F238E27FC236}">
                <a16:creationId xmlns:a16="http://schemas.microsoft.com/office/drawing/2014/main" id="{0C78D90D-087D-25EA-E99B-4A147F20B7AA}"/>
              </a:ext>
            </a:extLst>
          </p:cNvPr>
          <p:cNvSpPr/>
          <p:nvPr/>
        </p:nvSpPr>
        <p:spPr>
          <a:xfrm>
            <a:off x="7239000" y="4377447"/>
            <a:ext cx="1185231" cy="45719"/>
          </a:xfrm>
          <a:custGeom>
            <a:avLst/>
            <a:gdLst>
              <a:gd name="connsiteX0" fmla="*/ 0 w 1147942"/>
              <a:gd name="connsiteY0" fmla="*/ 0 h 97276"/>
              <a:gd name="connsiteX1" fmla="*/ 48639 w 1147942"/>
              <a:gd name="connsiteY1" fmla="*/ 9727 h 97276"/>
              <a:gd name="connsiteX2" fmla="*/ 97277 w 1147942"/>
              <a:gd name="connsiteY2" fmla="*/ 38910 h 97276"/>
              <a:gd name="connsiteX3" fmla="*/ 184826 w 1147942"/>
              <a:gd name="connsiteY3" fmla="*/ 87549 h 97276"/>
              <a:gd name="connsiteX4" fmla="*/ 243192 w 1147942"/>
              <a:gd name="connsiteY4" fmla="*/ 97276 h 97276"/>
              <a:gd name="connsiteX5" fmla="*/ 340468 w 1147942"/>
              <a:gd name="connsiteY5" fmla="*/ 87549 h 97276"/>
              <a:gd name="connsiteX6" fmla="*/ 369651 w 1147942"/>
              <a:gd name="connsiteY6" fmla="*/ 48638 h 97276"/>
              <a:gd name="connsiteX7" fmla="*/ 428017 w 1147942"/>
              <a:gd name="connsiteY7" fmla="*/ 19455 h 97276"/>
              <a:gd name="connsiteX8" fmla="*/ 632298 w 1147942"/>
              <a:gd name="connsiteY8" fmla="*/ 87549 h 97276"/>
              <a:gd name="connsiteX9" fmla="*/ 690664 w 1147942"/>
              <a:gd name="connsiteY9" fmla="*/ 97276 h 97276"/>
              <a:gd name="connsiteX10" fmla="*/ 729575 w 1147942"/>
              <a:gd name="connsiteY10" fmla="*/ 68093 h 97276"/>
              <a:gd name="connsiteX11" fmla="*/ 856034 w 1147942"/>
              <a:gd name="connsiteY11" fmla="*/ 38910 h 97276"/>
              <a:gd name="connsiteX12" fmla="*/ 933856 w 1147942"/>
              <a:gd name="connsiteY12" fmla="*/ 58366 h 97276"/>
              <a:gd name="connsiteX13" fmla="*/ 1060315 w 1147942"/>
              <a:gd name="connsiteY13" fmla="*/ 19455 h 97276"/>
              <a:gd name="connsiteX14" fmla="*/ 1118681 w 1147942"/>
              <a:gd name="connsiteY14" fmla="*/ 58366 h 97276"/>
              <a:gd name="connsiteX15" fmla="*/ 1147864 w 1147942"/>
              <a:gd name="connsiteY15" fmla="*/ 77821 h 97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47942" h="97276">
                <a:moveTo>
                  <a:pt x="0" y="0"/>
                </a:moveTo>
                <a:cubicBezTo>
                  <a:pt x="16213" y="3242"/>
                  <a:pt x="33287" y="3587"/>
                  <a:pt x="48639" y="9727"/>
                </a:cubicBezTo>
                <a:cubicBezTo>
                  <a:pt x="66194" y="16749"/>
                  <a:pt x="81244" y="28889"/>
                  <a:pt x="97277" y="38910"/>
                </a:cubicBezTo>
                <a:cubicBezTo>
                  <a:pt x="130177" y="59473"/>
                  <a:pt x="142760" y="73527"/>
                  <a:pt x="184826" y="87549"/>
                </a:cubicBezTo>
                <a:cubicBezTo>
                  <a:pt x="203538" y="93786"/>
                  <a:pt x="223737" y="94034"/>
                  <a:pt x="243192" y="97276"/>
                </a:cubicBezTo>
                <a:cubicBezTo>
                  <a:pt x="275617" y="94034"/>
                  <a:pt x="310053" y="99247"/>
                  <a:pt x="340468" y="87549"/>
                </a:cubicBezTo>
                <a:cubicBezTo>
                  <a:pt x="355600" y="81729"/>
                  <a:pt x="356853" y="58592"/>
                  <a:pt x="369651" y="48638"/>
                </a:cubicBezTo>
                <a:cubicBezTo>
                  <a:pt x="386821" y="35284"/>
                  <a:pt x="408562" y="29183"/>
                  <a:pt x="428017" y="19455"/>
                </a:cubicBezTo>
                <a:cubicBezTo>
                  <a:pt x="500914" y="45963"/>
                  <a:pt x="557470" y="68842"/>
                  <a:pt x="632298" y="87549"/>
                </a:cubicBezTo>
                <a:cubicBezTo>
                  <a:pt x="651433" y="92333"/>
                  <a:pt x="671209" y="94034"/>
                  <a:pt x="690664" y="97276"/>
                </a:cubicBezTo>
                <a:cubicBezTo>
                  <a:pt x="703634" y="87548"/>
                  <a:pt x="715074" y="75344"/>
                  <a:pt x="729575" y="68093"/>
                </a:cubicBezTo>
                <a:cubicBezTo>
                  <a:pt x="772303" y="46729"/>
                  <a:pt x="809442" y="45566"/>
                  <a:pt x="856034" y="38910"/>
                </a:cubicBezTo>
                <a:cubicBezTo>
                  <a:pt x="881975" y="45395"/>
                  <a:pt x="907176" y="56587"/>
                  <a:pt x="933856" y="58366"/>
                </a:cubicBezTo>
                <a:cubicBezTo>
                  <a:pt x="990342" y="62132"/>
                  <a:pt x="1012881" y="43172"/>
                  <a:pt x="1060315" y="19455"/>
                </a:cubicBezTo>
                <a:cubicBezTo>
                  <a:pt x="1149680" y="41797"/>
                  <a:pt x="1057608" y="9508"/>
                  <a:pt x="1118681" y="58366"/>
                </a:cubicBezTo>
                <a:cubicBezTo>
                  <a:pt x="1150940" y="84173"/>
                  <a:pt x="1147864" y="53078"/>
                  <a:pt x="1147864" y="77821"/>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AFC8853-A360-97AD-7927-B01A7B3D33B2}"/>
              </a:ext>
            </a:extLst>
          </p:cNvPr>
          <p:cNvSpPr/>
          <p:nvPr/>
        </p:nvSpPr>
        <p:spPr>
          <a:xfrm>
            <a:off x="4439739" y="1361872"/>
            <a:ext cx="1600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Air Pressure </a:t>
            </a:r>
          </a:p>
          <a:p>
            <a:pPr algn="ctr"/>
            <a:r>
              <a:rPr lang="en-US" dirty="0"/>
              <a:t>101.3 kPa</a:t>
            </a:r>
          </a:p>
        </p:txBody>
      </p:sp>
      <p:sp>
        <p:nvSpPr>
          <p:cNvPr id="13" name="Rectangle 12">
            <a:extLst>
              <a:ext uri="{FF2B5EF4-FFF2-40B4-BE49-F238E27FC236}">
                <a16:creationId xmlns:a16="http://schemas.microsoft.com/office/drawing/2014/main" id="{CBA20398-A418-3452-FFBA-7C5C93174907}"/>
              </a:ext>
            </a:extLst>
          </p:cNvPr>
          <p:cNvSpPr/>
          <p:nvPr/>
        </p:nvSpPr>
        <p:spPr>
          <a:xfrm>
            <a:off x="6893919" y="1272701"/>
            <a:ext cx="1600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Air Pressure </a:t>
            </a:r>
          </a:p>
          <a:p>
            <a:pPr algn="ctr"/>
            <a:r>
              <a:rPr lang="en-US" dirty="0"/>
              <a:t>101.3 kPa</a:t>
            </a:r>
          </a:p>
        </p:txBody>
      </p:sp>
      <p:cxnSp>
        <p:nvCxnSpPr>
          <p:cNvPr id="15" name="Straight Arrow Connector 14">
            <a:extLst>
              <a:ext uri="{FF2B5EF4-FFF2-40B4-BE49-F238E27FC236}">
                <a16:creationId xmlns:a16="http://schemas.microsoft.com/office/drawing/2014/main" id="{30059910-D253-E89B-E7EB-FCD6A2252A67}"/>
              </a:ext>
            </a:extLst>
          </p:cNvPr>
          <p:cNvCxnSpPr>
            <a:stCxn id="11" idx="4"/>
          </p:cNvCxnSpPr>
          <p:nvPr/>
        </p:nvCxnSpPr>
        <p:spPr>
          <a:xfrm flipH="1" flipV="1">
            <a:off x="7086600" y="2895599"/>
            <a:ext cx="403492" cy="15275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E19C3AD-C2D9-CC1C-0A61-D913B07789F3}"/>
              </a:ext>
            </a:extLst>
          </p:cNvPr>
          <p:cNvCxnSpPr>
            <a:cxnSpLocks/>
          </p:cNvCxnSpPr>
          <p:nvPr/>
        </p:nvCxnSpPr>
        <p:spPr>
          <a:xfrm flipH="1" flipV="1">
            <a:off x="7349054" y="2895599"/>
            <a:ext cx="293438" cy="16799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F8F9DCB9-9C9C-CBBF-A4D2-B0E5B44A40BF}"/>
              </a:ext>
            </a:extLst>
          </p:cNvPr>
          <p:cNvCxnSpPr>
            <a:cxnSpLocks/>
          </p:cNvCxnSpPr>
          <p:nvPr/>
        </p:nvCxnSpPr>
        <p:spPr>
          <a:xfrm flipH="1" flipV="1">
            <a:off x="7593146" y="2743199"/>
            <a:ext cx="201746" cy="19847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E0E8E88E-68FD-393F-038C-B60792205238}"/>
              </a:ext>
            </a:extLst>
          </p:cNvPr>
          <p:cNvCxnSpPr>
            <a:cxnSpLocks/>
          </p:cNvCxnSpPr>
          <p:nvPr/>
        </p:nvCxnSpPr>
        <p:spPr>
          <a:xfrm flipV="1">
            <a:off x="7947292" y="2743777"/>
            <a:ext cx="237093" cy="21365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35093F13-9D9E-241F-BFB3-E93DA0F3DA40}"/>
              </a:ext>
            </a:extLst>
          </p:cNvPr>
          <p:cNvCxnSpPr>
            <a:cxnSpLocks/>
          </p:cNvCxnSpPr>
          <p:nvPr/>
        </p:nvCxnSpPr>
        <p:spPr>
          <a:xfrm flipV="1">
            <a:off x="8142154" y="2992876"/>
            <a:ext cx="205877" cy="16014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Oval 23">
            <a:extLst>
              <a:ext uri="{FF2B5EF4-FFF2-40B4-BE49-F238E27FC236}">
                <a16:creationId xmlns:a16="http://schemas.microsoft.com/office/drawing/2014/main" id="{79CC84C2-724D-D1F7-463E-2AE5A06C4656}"/>
              </a:ext>
            </a:extLst>
          </p:cNvPr>
          <p:cNvSpPr/>
          <p:nvPr/>
        </p:nvSpPr>
        <p:spPr>
          <a:xfrm>
            <a:off x="6893919" y="2133600"/>
            <a:ext cx="1716681" cy="5658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7D767057-BF3E-7141-2248-CC2A489CEE25}"/>
              </a:ext>
            </a:extLst>
          </p:cNvPr>
          <p:cNvSpPr txBox="1"/>
          <p:nvPr/>
        </p:nvSpPr>
        <p:spPr>
          <a:xfrm>
            <a:off x="7040637" y="2243305"/>
            <a:ext cx="1423243" cy="338554"/>
          </a:xfrm>
          <a:prstGeom prst="rect">
            <a:avLst/>
          </a:prstGeom>
          <a:noFill/>
        </p:spPr>
        <p:txBody>
          <a:bodyPr wrap="square" rtlCol="0">
            <a:spAutoFit/>
          </a:bodyPr>
          <a:lstStyle/>
          <a:p>
            <a:pPr algn="ctr"/>
            <a:r>
              <a:rPr lang="en-US" sz="1600" b="1" dirty="0">
                <a:solidFill>
                  <a:srgbClr val="FF0000"/>
                </a:solidFill>
              </a:rPr>
              <a:t>Extra pressure</a:t>
            </a:r>
          </a:p>
        </p:txBody>
      </p:sp>
    </p:spTree>
    <p:extLst>
      <p:ext uri="{BB962C8B-B14F-4D97-AF65-F5344CB8AC3E}">
        <p14:creationId xmlns:p14="http://schemas.microsoft.com/office/powerpoint/2010/main" val="264933561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1C6A59B-0E52-9174-D824-9D4FA1908548}"/>
              </a:ext>
            </a:extLst>
          </p:cNvPr>
          <p:cNvSpPr txBox="1"/>
          <p:nvPr/>
        </p:nvSpPr>
        <p:spPr>
          <a:xfrm>
            <a:off x="-22698" y="0"/>
            <a:ext cx="9144000" cy="1569660"/>
          </a:xfrm>
          <a:prstGeom prst="rect">
            <a:avLst/>
          </a:prstGeom>
          <a:noFill/>
        </p:spPr>
        <p:txBody>
          <a:bodyPr wrap="square" rtlCol="0">
            <a:spAutoFit/>
          </a:bodyPr>
          <a:lstStyle/>
          <a:p>
            <a:r>
              <a:rPr lang="en-US" sz="3200" dirty="0">
                <a:solidFill>
                  <a:srgbClr val="0000FF"/>
                </a:solidFill>
              </a:rPr>
              <a:t>62.  </a:t>
            </a:r>
            <a:r>
              <a:rPr lang="en-US" sz="3200" dirty="0">
                <a:solidFill>
                  <a:srgbClr val="FF0000"/>
                </a:solidFill>
              </a:rPr>
              <a:t> The higher vapor pressure means that the</a:t>
            </a:r>
            <a:br>
              <a:rPr lang="en-US" sz="3200" dirty="0">
                <a:solidFill>
                  <a:srgbClr val="FF0000"/>
                </a:solidFill>
              </a:rPr>
            </a:br>
            <a:r>
              <a:rPr lang="en-US" sz="3200" dirty="0">
                <a:solidFill>
                  <a:srgbClr val="FF0000"/>
                </a:solidFill>
              </a:rPr>
              <a:t>         molecules evaporate </a:t>
            </a:r>
            <a:r>
              <a:rPr lang="en-US" sz="3200" u="sng" dirty="0">
                <a:solidFill>
                  <a:srgbClr val="FF0000"/>
                </a:solidFill>
              </a:rPr>
              <a:t>faster or easier because   </a:t>
            </a:r>
            <a:br>
              <a:rPr lang="en-US" sz="3200" u="sng" dirty="0">
                <a:solidFill>
                  <a:srgbClr val="FF0000"/>
                </a:solidFill>
              </a:rPr>
            </a:br>
            <a:r>
              <a:rPr lang="en-US" sz="3200" dirty="0">
                <a:solidFill>
                  <a:srgbClr val="FF0000"/>
                </a:solidFill>
              </a:rPr>
              <a:t>         </a:t>
            </a:r>
            <a:r>
              <a:rPr lang="en-US" sz="3200" u="sng" dirty="0">
                <a:solidFill>
                  <a:srgbClr val="FF0000"/>
                </a:solidFill>
              </a:rPr>
              <a:t>there are less hydrogen bonds in the solution</a:t>
            </a:r>
            <a:r>
              <a:rPr lang="en-US" sz="3200" dirty="0">
                <a:solidFill>
                  <a:srgbClr val="FF0000"/>
                </a:solidFill>
              </a:rPr>
              <a:t>.  </a:t>
            </a:r>
            <a:endParaRPr lang="en-US" sz="3200" dirty="0"/>
          </a:p>
        </p:txBody>
      </p:sp>
      <p:pic>
        <p:nvPicPr>
          <p:cNvPr id="4" name="Picture 3" descr="A graph of a diagram&#10;&#10;AI-generated content may be incorrect.">
            <a:extLst>
              <a:ext uri="{FF2B5EF4-FFF2-40B4-BE49-F238E27FC236}">
                <a16:creationId xmlns:a16="http://schemas.microsoft.com/office/drawing/2014/main" id="{26316D4F-29FB-06E7-FB3D-1A41E763D9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8702" y="1823135"/>
            <a:ext cx="5562600" cy="5059653"/>
          </a:xfrm>
          <a:prstGeom prst="rect">
            <a:avLst/>
          </a:prstGeom>
        </p:spPr>
      </p:pic>
      <p:sp>
        <p:nvSpPr>
          <p:cNvPr id="5" name="TextBox 4">
            <a:extLst>
              <a:ext uri="{FF2B5EF4-FFF2-40B4-BE49-F238E27FC236}">
                <a16:creationId xmlns:a16="http://schemas.microsoft.com/office/drawing/2014/main" id="{8A0BCBCB-B05D-443D-6B30-4DDA21A2F3AB}"/>
              </a:ext>
            </a:extLst>
          </p:cNvPr>
          <p:cNvSpPr txBox="1"/>
          <p:nvPr/>
        </p:nvSpPr>
        <p:spPr>
          <a:xfrm>
            <a:off x="0" y="2367802"/>
            <a:ext cx="3558702" cy="3970318"/>
          </a:xfrm>
          <a:prstGeom prst="rect">
            <a:avLst/>
          </a:prstGeom>
          <a:noFill/>
        </p:spPr>
        <p:txBody>
          <a:bodyPr wrap="square" rtlCol="0">
            <a:spAutoFit/>
          </a:bodyPr>
          <a:lstStyle/>
          <a:p>
            <a:r>
              <a:rPr lang="en-US" dirty="0">
                <a:solidFill>
                  <a:srgbClr val="0000FF"/>
                </a:solidFill>
              </a:rPr>
              <a:t>At 25 C, water has a vapor pressure of about 4 kPa (very low) because water has strong hydrogen bonding holding it snuggly and not wanting to let go.  </a:t>
            </a:r>
          </a:p>
          <a:p>
            <a:endParaRPr lang="en-US" dirty="0"/>
          </a:p>
          <a:p>
            <a:r>
              <a:rPr lang="en-US" dirty="0">
                <a:solidFill>
                  <a:srgbClr val="FF0000"/>
                </a:solidFill>
              </a:rPr>
              <a:t>Propanone is much less polar of a molecule, and at the same temperature, its vapor pressure is 30 kPa.  It evaporates so easily compared to water at any temperature, because it is NOT being held snuggly by hydrogen bonding . </a:t>
            </a:r>
          </a:p>
        </p:txBody>
      </p:sp>
      <p:sp>
        <p:nvSpPr>
          <p:cNvPr id="6" name="Oval 5">
            <a:extLst>
              <a:ext uri="{FF2B5EF4-FFF2-40B4-BE49-F238E27FC236}">
                <a16:creationId xmlns:a16="http://schemas.microsoft.com/office/drawing/2014/main" id="{B5AAF3A4-B7BA-51D0-C8A1-FC08B739A380}"/>
              </a:ext>
            </a:extLst>
          </p:cNvPr>
          <p:cNvSpPr/>
          <p:nvPr/>
        </p:nvSpPr>
        <p:spPr>
          <a:xfrm>
            <a:off x="5000625" y="5668437"/>
            <a:ext cx="76200" cy="76200"/>
          </a:xfrm>
          <a:prstGeom prst="ellipse">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1F086B6E-F62A-3586-DA8D-BCA0289D27C0}"/>
              </a:ext>
            </a:extLst>
          </p:cNvPr>
          <p:cNvSpPr/>
          <p:nvPr/>
        </p:nvSpPr>
        <p:spPr>
          <a:xfrm>
            <a:off x="5038725" y="6175599"/>
            <a:ext cx="76200" cy="76200"/>
          </a:xfrm>
          <a:prstGeom prst="ellipse">
            <a:avLst/>
          </a:prstGeom>
          <a:solidFill>
            <a:srgbClr val="0000FF"/>
          </a:solid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482331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809B966C-03DC-5A9C-9243-685C883E188D}"/>
              </a:ext>
            </a:extLst>
          </p:cNvPr>
          <p:cNvGraphicFramePr>
            <a:graphicFrameLocks noGrp="1"/>
          </p:cNvGraphicFramePr>
          <p:nvPr>
            <p:extLst>
              <p:ext uri="{D42A27DB-BD31-4B8C-83A1-F6EECF244321}">
                <p14:modId xmlns:p14="http://schemas.microsoft.com/office/powerpoint/2010/main" val="1734976262"/>
              </p:ext>
            </p:extLst>
          </p:nvPr>
        </p:nvGraphicFramePr>
        <p:xfrm>
          <a:off x="0" y="0"/>
          <a:ext cx="9144000" cy="6858000"/>
        </p:xfrm>
        <a:graphic>
          <a:graphicData uri="http://schemas.openxmlformats.org/drawingml/2006/table">
            <a:tbl>
              <a:tblPr/>
              <a:tblGrid>
                <a:gridCol w="3810000">
                  <a:extLst>
                    <a:ext uri="{9D8B030D-6E8A-4147-A177-3AD203B41FA5}">
                      <a16:colId xmlns:a16="http://schemas.microsoft.com/office/drawing/2014/main" val="1522619264"/>
                    </a:ext>
                  </a:extLst>
                </a:gridCol>
                <a:gridCol w="5334000">
                  <a:extLst>
                    <a:ext uri="{9D8B030D-6E8A-4147-A177-3AD203B41FA5}">
                      <a16:colId xmlns:a16="http://schemas.microsoft.com/office/drawing/2014/main" val="577465022"/>
                    </a:ext>
                  </a:extLst>
                </a:gridCol>
              </a:tblGrid>
              <a:tr h="2204357">
                <a:tc>
                  <a:txBody>
                    <a:bodyPr/>
                    <a:lstStyle/>
                    <a:p>
                      <a:pPr marR="0" indent="0" algn="l" rtl="0">
                        <a:lnSpc>
                          <a:spcPct val="119000"/>
                        </a:lnSpc>
                        <a:spcBef>
                          <a:spcPts val="0"/>
                        </a:spcBef>
                        <a:spcAft>
                          <a:spcPts val="600"/>
                        </a:spcAft>
                      </a:pPr>
                      <a:r>
                        <a:rPr lang="en-US" sz="3200" kern="1400" dirty="0">
                          <a:ln>
                            <a:noFill/>
                          </a:ln>
                          <a:solidFill>
                            <a:srgbClr val="FF0000"/>
                          </a:solidFill>
                          <a:effectLst/>
                          <a:latin typeface="Times New Roman" panose="02020603050405020304" pitchFamily="18" charset="0"/>
                        </a:rPr>
                        <a:t>63  The boiling point   </a:t>
                      </a:r>
                      <a:br>
                        <a:rPr lang="en-US" sz="3200" kern="1400" dirty="0">
                          <a:ln>
                            <a:noFill/>
                          </a:ln>
                          <a:solidFill>
                            <a:srgbClr val="FF0000"/>
                          </a:solidFill>
                          <a:effectLst/>
                          <a:latin typeface="Times New Roman" panose="02020603050405020304" pitchFamily="18" charset="0"/>
                        </a:rPr>
                      </a:br>
                      <a:r>
                        <a:rPr lang="en-US" sz="3200" kern="1400" dirty="0">
                          <a:ln>
                            <a:noFill/>
                          </a:ln>
                          <a:solidFill>
                            <a:srgbClr val="FF0000"/>
                          </a:solidFill>
                          <a:effectLst/>
                          <a:latin typeface="Times New Roman" panose="02020603050405020304" pitchFamily="18" charset="0"/>
                        </a:rPr>
                        <a:t>      ELEVATION</a:t>
                      </a:r>
                      <a:br>
                        <a:rPr lang="en-US" sz="3200" kern="1400" dirty="0">
                          <a:ln>
                            <a:noFill/>
                          </a:ln>
                          <a:solidFill>
                            <a:srgbClr val="FF0000"/>
                          </a:solidFill>
                          <a:effectLst/>
                          <a:latin typeface="Times New Roman" panose="02020603050405020304" pitchFamily="18" charset="0"/>
                        </a:rPr>
                      </a:br>
                      <a:r>
                        <a:rPr lang="en-US" sz="3200" kern="1400" dirty="0">
                          <a:ln>
                            <a:noFill/>
                          </a:ln>
                          <a:solidFill>
                            <a:srgbClr val="FF0000"/>
                          </a:solidFill>
                          <a:effectLst/>
                          <a:latin typeface="Times New Roman" panose="02020603050405020304" pitchFamily="18" charset="0"/>
                        </a:rPr>
                        <a:t>      for water is</a:t>
                      </a:r>
                      <a:endParaRPr lang="en-US" sz="2000" kern="1400" dirty="0">
                        <a:ln>
                          <a:noFill/>
                        </a:ln>
                        <a:solidFill>
                          <a:srgbClr val="FF0000"/>
                        </a:solidFill>
                        <a:effectLst/>
                        <a:latin typeface="Calibri" panose="020F0502020204030204" pitchFamily="34" charset="0"/>
                      </a:endParaRPr>
                    </a:p>
                  </a:txBody>
                  <a:tcPr marL="36576" marR="36576" marT="36576" marB="36576"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E5FFE5"/>
                    </a:solidFill>
                  </a:tcPr>
                </a:tc>
                <a:tc>
                  <a:txBody>
                    <a:bodyPr/>
                    <a:lstStyle/>
                    <a:p>
                      <a:pPr marR="0" indent="0" algn="l" rtl="0">
                        <a:lnSpc>
                          <a:spcPct val="119000"/>
                        </a:lnSpc>
                        <a:spcBef>
                          <a:spcPts val="0"/>
                        </a:spcBef>
                        <a:spcAft>
                          <a:spcPts val="600"/>
                        </a:spcAft>
                      </a:pPr>
                      <a:r>
                        <a:rPr lang="fr-FR" sz="3200" kern="1400" dirty="0">
                          <a:ln>
                            <a:noFill/>
                          </a:ln>
                          <a:solidFill>
                            <a:srgbClr val="FF0000"/>
                          </a:solidFill>
                          <a:effectLst/>
                          <a:latin typeface="Times New Roman" panose="02020603050405020304" pitchFamily="18" charset="0"/>
                        </a:rPr>
                        <a:t> 0.50 K/mole </a:t>
                      </a:r>
                      <a:r>
                        <a:rPr lang="fr-FR" sz="3200" kern="1400" dirty="0" err="1">
                          <a:ln>
                            <a:noFill/>
                          </a:ln>
                          <a:solidFill>
                            <a:srgbClr val="FF0000"/>
                          </a:solidFill>
                          <a:effectLst/>
                          <a:latin typeface="Times New Roman" panose="02020603050405020304" pitchFamily="18" charset="0"/>
                        </a:rPr>
                        <a:t>particles</a:t>
                      </a:r>
                      <a:r>
                        <a:rPr lang="fr-FR" sz="3200" kern="1400" dirty="0">
                          <a:ln>
                            <a:noFill/>
                          </a:ln>
                          <a:solidFill>
                            <a:srgbClr val="FF0000"/>
                          </a:solidFill>
                          <a:effectLst/>
                          <a:latin typeface="Times New Roman" panose="02020603050405020304" pitchFamily="18" charset="0"/>
                        </a:rPr>
                        <a:t> per liter </a:t>
                      </a:r>
                      <a:br>
                        <a:rPr lang="fr-FR" sz="3200" kern="1400" dirty="0">
                          <a:ln>
                            <a:noFill/>
                          </a:ln>
                          <a:solidFill>
                            <a:srgbClr val="FF0000"/>
                          </a:solidFill>
                          <a:effectLst/>
                          <a:latin typeface="Times New Roman" panose="02020603050405020304" pitchFamily="18" charset="0"/>
                        </a:rPr>
                      </a:br>
                      <a:endParaRPr lang="fr-FR" sz="2000" kern="1400" dirty="0">
                        <a:ln>
                          <a:noFill/>
                        </a:ln>
                        <a:solidFill>
                          <a:srgbClr val="FF0000"/>
                        </a:solidFill>
                        <a:effectLst/>
                        <a:latin typeface="Calibri" panose="020F0502020204030204" pitchFamily="34" charset="0"/>
                      </a:endParaRPr>
                    </a:p>
                  </a:txBody>
                  <a:tcPr marL="36576" marR="36576" marT="36576" marB="36576"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E5FFE5"/>
                    </a:solidFill>
                  </a:tcPr>
                </a:tc>
                <a:extLst>
                  <a:ext uri="{0D108BD9-81ED-4DB2-BD59-A6C34878D82A}">
                    <a16:rowId xmlns:a16="http://schemas.microsoft.com/office/drawing/2014/main" val="354174475"/>
                  </a:ext>
                </a:extLst>
              </a:tr>
              <a:tr h="2204357">
                <a:tc>
                  <a:txBody>
                    <a:bodyPr/>
                    <a:lstStyle/>
                    <a:p>
                      <a:pPr marR="0" indent="0" algn="l" rtl="0">
                        <a:lnSpc>
                          <a:spcPct val="119000"/>
                        </a:lnSpc>
                        <a:spcBef>
                          <a:spcPts val="0"/>
                        </a:spcBef>
                        <a:spcAft>
                          <a:spcPts val="600"/>
                        </a:spcAft>
                      </a:pPr>
                      <a:r>
                        <a:rPr lang="en-US" sz="3200" kern="1400" dirty="0">
                          <a:ln>
                            <a:noFill/>
                          </a:ln>
                          <a:solidFill>
                            <a:srgbClr val="0000FF"/>
                          </a:solidFill>
                          <a:effectLst/>
                          <a:latin typeface="Times New Roman" panose="02020603050405020304" pitchFamily="18" charset="0"/>
                        </a:rPr>
                        <a:t>64  The freezing point</a:t>
                      </a:r>
                      <a:br>
                        <a:rPr lang="en-US" sz="3200" kern="1400" dirty="0">
                          <a:ln>
                            <a:noFill/>
                          </a:ln>
                          <a:solidFill>
                            <a:srgbClr val="0000FF"/>
                          </a:solidFill>
                          <a:effectLst/>
                          <a:latin typeface="Times New Roman" panose="02020603050405020304" pitchFamily="18" charset="0"/>
                        </a:rPr>
                      </a:br>
                      <a:r>
                        <a:rPr lang="en-US" sz="3200" kern="1400" dirty="0">
                          <a:ln>
                            <a:noFill/>
                          </a:ln>
                          <a:solidFill>
                            <a:srgbClr val="0000FF"/>
                          </a:solidFill>
                          <a:effectLst/>
                          <a:latin typeface="Times New Roman" panose="02020603050405020304" pitchFamily="18" charset="0"/>
                        </a:rPr>
                        <a:t>      DEPRESSION </a:t>
                      </a:r>
                      <a:br>
                        <a:rPr lang="en-US" sz="3200" kern="1400" dirty="0">
                          <a:ln>
                            <a:noFill/>
                          </a:ln>
                          <a:solidFill>
                            <a:srgbClr val="0000FF"/>
                          </a:solidFill>
                          <a:effectLst/>
                          <a:latin typeface="Times New Roman" panose="02020603050405020304" pitchFamily="18" charset="0"/>
                        </a:rPr>
                      </a:br>
                      <a:r>
                        <a:rPr lang="en-US" sz="3200" kern="1400" dirty="0">
                          <a:ln>
                            <a:noFill/>
                          </a:ln>
                          <a:solidFill>
                            <a:srgbClr val="0000FF"/>
                          </a:solidFill>
                          <a:effectLst/>
                          <a:latin typeface="Times New Roman" panose="02020603050405020304" pitchFamily="18" charset="0"/>
                        </a:rPr>
                        <a:t>      for water is</a:t>
                      </a:r>
                      <a:endParaRPr lang="en-US" sz="2000" kern="1400" dirty="0">
                        <a:ln>
                          <a:noFill/>
                        </a:ln>
                        <a:solidFill>
                          <a:srgbClr val="0000FF"/>
                        </a:solidFill>
                        <a:effectLst/>
                        <a:latin typeface="Calibri" panose="020F0502020204030204" pitchFamily="34" charset="0"/>
                      </a:endParaRPr>
                    </a:p>
                  </a:txBody>
                  <a:tcPr marL="36576" marR="36576" marT="36576" marB="36576"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FFFFCC"/>
                    </a:solidFill>
                  </a:tcPr>
                </a:tc>
                <a:tc>
                  <a:txBody>
                    <a:bodyPr/>
                    <a:lstStyle/>
                    <a:p>
                      <a:pPr marR="0" indent="0" algn="l" rtl="0">
                        <a:lnSpc>
                          <a:spcPct val="119000"/>
                        </a:lnSpc>
                        <a:spcBef>
                          <a:spcPts val="0"/>
                        </a:spcBef>
                        <a:spcAft>
                          <a:spcPts val="600"/>
                        </a:spcAft>
                      </a:pPr>
                      <a:r>
                        <a:rPr lang="fr-FR" sz="3200" kern="1400" dirty="0">
                          <a:ln>
                            <a:noFill/>
                          </a:ln>
                          <a:solidFill>
                            <a:srgbClr val="0000FF"/>
                          </a:solidFill>
                          <a:effectLst/>
                          <a:latin typeface="Times New Roman" panose="02020603050405020304" pitchFamily="18" charset="0"/>
                        </a:rPr>
                        <a:t> 1.86 K/mole </a:t>
                      </a:r>
                      <a:r>
                        <a:rPr lang="fr-FR" sz="3200" kern="1400">
                          <a:ln>
                            <a:noFill/>
                          </a:ln>
                          <a:solidFill>
                            <a:srgbClr val="0000FF"/>
                          </a:solidFill>
                          <a:effectLst/>
                          <a:latin typeface="Times New Roman" panose="02020603050405020304" pitchFamily="18" charset="0"/>
                        </a:rPr>
                        <a:t>particles</a:t>
                      </a:r>
                      <a:r>
                        <a:rPr lang="fr-FR" sz="3200" kern="1400" dirty="0">
                          <a:ln>
                            <a:noFill/>
                          </a:ln>
                          <a:solidFill>
                            <a:srgbClr val="0000FF"/>
                          </a:solidFill>
                          <a:effectLst/>
                          <a:latin typeface="Times New Roman" panose="02020603050405020304" pitchFamily="18" charset="0"/>
                        </a:rPr>
                        <a:t> per liter</a:t>
                      </a:r>
                      <a:endParaRPr lang="fr-FR" sz="2000" kern="1400" dirty="0">
                        <a:ln>
                          <a:noFill/>
                        </a:ln>
                        <a:solidFill>
                          <a:srgbClr val="0000FF"/>
                        </a:solidFill>
                        <a:effectLst/>
                        <a:latin typeface="Calibri" panose="020F0502020204030204" pitchFamily="34" charset="0"/>
                      </a:endParaRPr>
                    </a:p>
                  </a:txBody>
                  <a:tcPr marL="36576" marR="36576" marT="36576" marB="36576"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FFFFCC"/>
                    </a:solidFill>
                  </a:tcPr>
                </a:tc>
                <a:extLst>
                  <a:ext uri="{0D108BD9-81ED-4DB2-BD59-A6C34878D82A}">
                    <a16:rowId xmlns:a16="http://schemas.microsoft.com/office/drawing/2014/main" val="2928912415"/>
                  </a:ext>
                </a:extLst>
              </a:tr>
              <a:tr h="2449286">
                <a:tc gridSpan="2">
                  <a:txBody>
                    <a:bodyPr/>
                    <a:lstStyle/>
                    <a:p>
                      <a:pPr marR="0" indent="0" algn="ctr" rtl="0">
                        <a:lnSpc>
                          <a:spcPct val="119000"/>
                        </a:lnSpc>
                        <a:spcBef>
                          <a:spcPts val="0"/>
                        </a:spcBef>
                        <a:spcAft>
                          <a:spcPts val="600"/>
                        </a:spcAft>
                      </a:pPr>
                      <a:r>
                        <a:rPr lang="en-US" sz="3200" kern="1400" dirty="0">
                          <a:ln>
                            <a:noFill/>
                          </a:ln>
                          <a:solidFill>
                            <a:schemeClr val="accent6">
                              <a:lumMod val="75000"/>
                            </a:schemeClr>
                          </a:solidFill>
                          <a:effectLst/>
                          <a:latin typeface="Times New Roman" panose="02020603050405020304" pitchFamily="18" charset="0"/>
                          <a:cs typeface="Times New Roman" panose="02020603050405020304" pitchFamily="18" charset="0"/>
                        </a:rPr>
                        <a:t>Put these constants on the back page of your reference tables above and below the word “Concentration”.  </a:t>
                      </a:r>
                    </a:p>
                    <a:p>
                      <a:pPr marR="0" indent="0" algn="ctr" rtl="0">
                        <a:lnSpc>
                          <a:spcPct val="119000"/>
                        </a:lnSpc>
                        <a:spcBef>
                          <a:spcPts val="0"/>
                        </a:spcBef>
                        <a:spcAft>
                          <a:spcPts val="600"/>
                        </a:spcAft>
                      </a:pPr>
                      <a:r>
                        <a:rPr lang="en-US" sz="3200" kern="1400" dirty="0">
                          <a:ln>
                            <a:noFill/>
                          </a:ln>
                          <a:solidFill>
                            <a:schemeClr val="tx1">
                              <a:lumMod val="95000"/>
                              <a:lumOff val="5000"/>
                            </a:schemeClr>
                          </a:solidFill>
                          <a:effectLst/>
                          <a:latin typeface="Times New Roman" panose="02020603050405020304" pitchFamily="18" charset="0"/>
                          <a:cs typeface="Times New Roman" panose="02020603050405020304" pitchFamily="18" charset="0"/>
                        </a:rPr>
                        <a:t>These constants must be provided, they are not on the reference tables, but it’s nice to have them handy.  </a:t>
                      </a:r>
                    </a:p>
                  </a:txBody>
                  <a:tcPr marL="36576" marR="36576" marT="36576" marB="36576"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pPr marR="0" indent="0" algn="l" rtl="0">
                        <a:lnSpc>
                          <a:spcPct val="119000"/>
                        </a:lnSpc>
                        <a:spcBef>
                          <a:spcPts val="0"/>
                        </a:spcBef>
                        <a:spcAft>
                          <a:spcPts val="600"/>
                        </a:spcAft>
                      </a:pPr>
                      <a:endParaRPr lang="fr-FR" sz="2000" kern="1400" dirty="0">
                        <a:ln>
                          <a:noFill/>
                        </a:ln>
                        <a:solidFill>
                          <a:srgbClr val="0000FF"/>
                        </a:solidFill>
                        <a:effectLst/>
                        <a:latin typeface="Calibri" panose="020F0502020204030204" pitchFamily="34" charset="0"/>
                      </a:endParaRPr>
                    </a:p>
                  </a:txBody>
                  <a:tcPr marL="36576" marR="36576" marT="36576" marB="36576"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2769428"/>
                  </a:ext>
                </a:extLst>
              </a:tr>
            </a:tbl>
          </a:graphicData>
        </a:graphic>
      </p:graphicFrame>
      <p:sp>
        <p:nvSpPr>
          <p:cNvPr id="4" name="Control 1">
            <a:extLst>
              <a:ext uri="{FF2B5EF4-FFF2-40B4-BE49-F238E27FC236}">
                <a16:creationId xmlns:a16="http://schemas.microsoft.com/office/drawing/2014/main" id="{446B2A16-18C4-3D30-FEBA-ED70B25764E5}"/>
              </a:ext>
            </a:extLst>
          </p:cNvPr>
          <p:cNvSpPr>
            <a:spLocks noChangeArrowheads="1" noChangeShapeType="1"/>
          </p:cNvSpPr>
          <p:nvPr/>
        </p:nvSpPr>
        <p:spPr bwMode="auto">
          <a:xfrm>
            <a:off x="532478" y="9099559"/>
            <a:ext cx="9144257" cy="4040708"/>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0" tIns="0" rIns="0" bIns="0" numCol="1" anchor="t" anchorCtr="0" compatLnSpc="1">
            <a:prstTxWarp prst="textNoShape">
              <a:avLst/>
            </a:prstTxWarp>
          </a:bodyPr>
          <a:lstStyle/>
          <a:p>
            <a:endParaRPr lang="en-US"/>
          </a:p>
        </p:txBody>
      </p:sp>
    </p:spTree>
    <p:extLst>
      <p:ext uri="{BB962C8B-B14F-4D97-AF65-F5344CB8AC3E}">
        <p14:creationId xmlns:p14="http://schemas.microsoft.com/office/powerpoint/2010/main" val="408569660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6FEAB9B-684C-4109-A5F6-973BD11C683A}"/>
              </a:ext>
            </a:extLst>
          </p:cNvPr>
          <p:cNvSpPr txBox="1"/>
          <p:nvPr/>
        </p:nvSpPr>
        <p:spPr>
          <a:xfrm>
            <a:off x="274320" y="152400"/>
            <a:ext cx="8534400" cy="1754326"/>
          </a:xfrm>
          <a:prstGeom prst="rect">
            <a:avLst/>
          </a:prstGeom>
          <a:noFill/>
        </p:spPr>
        <p:txBody>
          <a:bodyPr wrap="square" rtlCol="0">
            <a:spAutoFit/>
          </a:bodyPr>
          <a:lstStyle/>
          <a:p>
            <a:r>
              <a:rPr lang="en-US" dirty="0"/>
              <a:t>The hardest thing for students to grasp is how many particles end up in solution based upon some important info like 2.0 M CaCl</a:t>
            </a:r>
            <a:r>
              <a:rPr lang="en-US" baseline="-25000" dirty="0"/>
              <a:t>2(AQ)  </a:t>
            </a:r>
            <a:br>
              <a:rPr lang="en-US" dirty="0"/>
            </a:br>
            <a:endParaRPr lang="en-US" dirty="0"/>
          </a:p>
          <a:p>
            <a:r>
              <a:rPr lang="en-US" dirty="0"/>
              <a:t>We will practice a lot.  If you miss this part, the rest will always be wrong.  Practice this table over and over until you “get it”.  </a:t>
            </a:r>
            <a:r>
              <a:rPr lang="en-US" dirty="0">
                <a:solidFill>
                  <a:srgbClr val="FF0000"/>
                </a:solidFill>
              </a:rPr>
              <a:t>Particles can be moles of ions, or moles of molecules (if the compound is NOT ionic)</a:t>
            </a:r>
            <a:endParaRPr lang="en-US" dirty="0"/>
          </a:p>
        </p:txBody>
      </p:sp>
      <p:graphicFrame>
        <p:nvGraphicFramePr>
          <p:cNvPr id="3" name="Table 2">
            <a:extLst>
              <a:ext uri="{FF2B5EF4-FFF2-40B4-BE49-F238E27FC236}">
                <a16:creationId xmlns:a16="http://schemas.microsoft.com/office/drawing/2014/main" id="{190225E9-1E67-4D03-A45E-24C95D8F14A2}"/>
              </a:ext>
            </a:extLst>
          </p:cNvPr>
          <p:cNvGraphicFramePr>
            <a:graphicFrameLocks noGrp="1"/>
          </p:cNvGraphicFramePr>
          <p:nvPr>
            <p:extLst>
              <p:ext uri="{D42A27DB-BD31-4B8C-83A1-F6EECF244321}">
                <p14:modId xmlns:p14="http://schemas.microsoft.com/office/powerpoint/2010/main" val="1594858050"/>
              </p:ext>
            </p:extLst>
          </p:nvPr>
        </p:nvGraphicFramePr>
        <p:xfrm>
          <a:off x="0" y="1906726"/>
          <a:ext cx="9144001" cy="4951272"/>
        </p:xfrm>
        <a:graphic>
          <a:graphicData uri="http://schemas.openxmlformats.org/drawingml/2006/table">
            <a:tbl>
              <a:tblPr firstRow="1" bandRow="1">
                <a:tableStyleId>{5C22544A-7EE6-4342-B048-85BDC9FD1C3A}</a:tableStyleId>
              </a:tblPr>
              <a:tblGrid>
                <a:gridCol w="945931">
                  <a:extLst>
                    <a:ext uri="{9D8B030D-6E8A-4147-A177-3AD203B41FA5}">
                      <a16:colId xmlns:a16="http://schemas.microsoft.com/office/drawing/2014/main" val="1035704818"/>
                    </a:ext>
                  </a:extLst>
                </a:gridCol>
                <a:gridCol w="2483069">
                  <a:extLst>
                    <a:ext uri="{9D8B030D-6E8A-4147-A177-3AD203B41FA5}">
                      <a16:colId xmlns:a16="http://schemas.microsoft.com/office/drawing/2014/main" val="3947523962"/>
                    </a:ext>
                  </a:extLst>
                </a:gridCol>
                <a:gridCol w="5715001">
                  <a:extLst>
                    <a:ext uri="{9D8B030D-6E8A-4147-A177-3AD203B41FA5}">
                      <a16:colId xmlns:a16="http://schemas.microsoft.com/office/drawing/2014/main" val="1313548789"/>
                    </a:ext>
                  </a:extLst>
                </a:gridCol>
              </a:tblGrid>
              <a:tr h="825212">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65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Formula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When the ionic compounds go into water, </a:t>
                      </a:r>
                      <a:br>
                        <a:rPr lang="en-US" sz="2000" dirty="0">
                          <a:solidFill>
                            <a:schemeClr val="tx1">
                              <a:lumMod val="95000"/>
                              <a:lumOff val="5000"/>
                            </a:schemeClr>
                          </a:solidFill>
                          <a:latin typeface="Times New Roman" panose="02020603050405020304" pitchFamily="18" charset="0"/>
                          <a:cs typeface="Times New Roman" panose="02020603050405020304" pitchFamily="18" charset="0"/>
                        </a:rPr>
                      </a:b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this is what they turn into</a:t>
                      </a:r>
                      <a:endParaRPr lang="en-US" sz="2000" dirty="0">
                        <a:solidFill>
                          <a:srgbClr val="FF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7235079"/>
                  </a:ext>
                </a:extLst>
              </a:tr>
              <a:tr h="825212">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1.0 M </a:t>
                      </a:r>
                      <a:r>
                        <a:rPr lang="en-US" sz="2000" dirty="0" err="1">
                          <a:solidFill>
                            <a:schemeClr val="tx1">
                              <a:lumMod val="95000"/>
                              <a:lumOff val="5000"/>
                            </a:schemeClr>
                          </a:solidFill>
                          <a:latin typeface="Times New Roman" panose="02020603050405020304" pitchFamily="18" charset="0"/>
                          <a:cs typeface="Times New Roman" panose="02020603050405020304" pitchFamily="18" charset="0"/>
                        </a:rPr>
                        <a:t>NaCl</a:t>
                      </a:r>
                      <a:r>
                        <a:rPr lang="en-US" sz="2000" baseline="-25000" dirty="0">
                          <a:solidFill>
                            <a:schemeClr val="tx1">
                              <a:lumMod val="95000"/>
                              <a:lumOff val="5000"/>
                            </a:schemeClr>
                          </a:solidFill>
                          <a:latin typeface="Times New Roman" panose="02020603050405020304" pitchFamily="18" charset="0"/>
                          <a:cs typeface="Times New Roman" panose="02020603050405020304" pitchFamily="18" charset="0"/>
                        </a:rPr>
                        <a:t>(AQ)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2000" dirty="0">
                          <a:solidFill>
                            <a:srgbClr val="0000FF"/>
                          </a:solidFill>
                          <a:latin typeface="Times New Roman" panose="02020603050405020304" pitchFamily="18" charset="0"/>
                          <a:cs typeface="Times New Roman" panose="02020603050405020304" pitchFamily="18" charset="0"/>
                        </a:rPr>
                        <a:t>1 mole Na</a:t>
                      </a:r>
                      <a:r>
                        <a:rPr lang="en-US" sz="2000" baseline="30000" dirty="0">
                          <a:solidFill>
                            <a:srgbClr val="0000FF"/>
                          </a:solidFill>
                          <a:latin typeface="Times New Roman" panose="02020603050405020304" pitchFamily="18" charset="0"/>
                          <a:cs typeface="Times New Roman" panose="02020603050405020304" pitchFamily="18" charset="0"/>
                        </a:rPr>
                        <a:t>+1</a:t>
                      </a:r>
                      <a:r>
                        <a:rPr lang="en-US" sz="2000" dirty="0">
                          <a:solidFill>
                            <a:srgbClr val="0000FF"/>
                          </a:solidFill>
                          <a:latin typeface="Times New Roman" panose="02020603050405020304" pitchFamily="18" charset="0"/>
                          <a:cs typeface="Times New Roman" panose="02020603050405020304" pitchFamily="18" charset="0"/>
                        </a:rPr>
                        <a:t> and 1 mole Cl</a:t>
                      </a:r>
                      <a:r>
                        <a:rPr lang="en-US" sz="2000" baseline="30000" dirty="0">
                          <a:solidFill>
                            <a:srgbClr val="0000FF"/>
                          </a:solidFill>
                          <a:latin typeface="Times New Roman" panose="02020603050405020304" pitchFamily="18" charset="0"/>
                          <a:cs typeface="Times New Roman" panose="02020603050405020304" pitchFamily="18" charset="0"/>
                        </a:rPr>
                        <a:t>-1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2 moles ions</a:t>
                      </a:r>
                      <a:endParaRPr lang="en-US" sz="2000" dirty="0">
                        <a:solidFill>
                          <a:srgbClr val="0000FF"/>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2332919"/>
                  </a:ext>
                </a:extLst>
              </a:tr>
              <a:tr h="825212">
                <a:tc>
                  <a:txBody>
                    <a:bodyPr/>
                    <a:lstStyle/>
                    <a:p>
                      <a:pPr algn="ct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2.0 M </a:t>
                      </a:r>
                      <a:r>
                        <a:rPr lang="en-US" sz="2000" dirty="0" err="1">
                          <a:solidFill>
                            <a:schemeClr val="tx1">
                              <a:lumMod val="95000"/>
                              <a:lumOff val="5000"/>
                            </a:schemeClr>
                          </a:solidFill>
                          <a:latin typeface="Times New Roman" panose="02020603050405020304" pitchFamily="18" charset="0"/>
                          <a:cs typeface="Times New Roman" panose="02020603050405020304" pitchFamily="18" charset="0"/>
                        </a:rPr>
                        <a:t>NaCl</a:t>
                      </a:r>
                      <a:r>
                        <a:rPr lang="en-US" sz="2000" baseline="-25000" dirty="0">
                          <a:solidFill>
                            <a:schemeClr val="tx1">
                              <a:lumMod val="95000"/>
                              <a:lumOff val="5000"/>
                            </a:schemeClr>
                          </a:solidFill>
                          <a:latin typeface="Times New Roman" panose="02020603050405020304" pitchFamily="18" charset="0"/>
                          <a:cs typeface="Times New Roman" panose="02020603050405020304" pitchFamily="18" charset="0"/>
                        </a:rPr>
                        <a:t>(AQ)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0000FF"/>
                          </a:solidFill>
                          <a:latin typeface="Times New Roman" panose="02020603050405020304" pitchFamily="18" charset="0"/>
                          <a:cs typeface="Times New Roman" panose="02020603050405020304" pitchFamily="18" charset="0"/>
                        </a:rPr>
                        <a:t>__ moles Na</a:t>
                      </a:r>
                      <a:r>
                        <a:rPr lang="en-US" sz="2000" baseline="30000" dirty="0">
                          <a:solidFill>
                            <a:srgbClr val="0000FF"/>
                          </a:solidFill>
                          <a:latin typeface="Times New Roman" panose="02020603050405020304" pitchFamily="18" charset="0"/>
                          <a:cs typeface="Times New Roman" panose="02020603050405020304" pitchFamily="18" charset="0"/>
                        </a:rPr>
                        <a:t>+1</a:t>
                      </a:r>
                      <a:r>
                        <a:rPr lang="en-US" sz="2000" dirty="0">
                          <a:solidFill>
                            <a:srgbClr val="0000FF"/>
                          </a:solidFill>
                          <a:latin typeface="Times New Roman" panose="02020603050405020304" pitchFamily="18" charset="0"/>
                          <a:cs typeface="Times New Roman" panose="02020603050405020304" pitchFamily="18" charset="0"/>
                        </a:rPr>
                        <a:t> and __ moles Cl</a:t>
                      </a:r>
                      <a:r>
                        <a:rPr lang="en-US" sz="2000" baseline="30000" dirty="0">
                          <a:solidFill>
                            <a:srgbClr val="0000FF"/>
                          </a:solidFill>
                          <a:latin typeface="Times New Roman" panose="02020603050405020304" pitchFamily="18" charset="0"/>
                          <a:cs typeface="Times New Roman" panose="02020603050405020304" pitchFamily="18" charset="0"/>
                        </a:rPr>
                        <a:t>-1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   __ moles ions</a:t>
                      </a:r>
                      <a:endParaRPr lang="en-US" sz="2000" dirty="0">
                        <a:solidFill>
                          <a:srgbClr val="0000FF"/>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8070399"/>
                  </a:ext>
                </a:extLst>
              </a:tr>
              <a:tr h="825212">
                <a:tc>
                  <a:txBody>
                    <a:bodyPr/>
                    <a:lstStyle/>
                    <a:p>
                      <a:pPr algn="ct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3.0 M </a:t>
                      </a:r>
                      <a:r>
                        <a:rPr lang="en-US" sz="2000" dirty="0" err="1">
                          <a:solidFill>
                            <a:schemeClr val="tx1">
                              <a:lumMod val="95000"/>
                              <a:lumOff val="5000"/>
                            </a:schemeClr>
                          </a:solidFill>
                          <a:latin typeface="Times New Roman" panose="02020603050405020304" pitchFamily="18" charset="0"/>
                          <a:cs typeface="Times New Roman" panose="02020603050405020304" pitchFamily="18" charset="0"/>
                        </a:rPr>
                        <a:t>NaCl</a:t>
                      </a:r>
                      <a:r>
                        <a:rPr lang="en-US" sz="2000" baseline="-25000" dirty="0">
                          <a:solidFill>
                            <a:schemeClr val="tx1">
                              <a:lumMod val="95000"/>
                              <a:lumOff val="5000"/>
                            </a:schemeClr>
                          </a:solidFill>
                          <a:latin typeface="Times New Roman" panose="02020603050405020304" pitchFamily="18" charset="0"/>
                          <a:cs typeface="Times New Roman" panose="02020603050405020304" pitchFamily="18" charset="0"/>
                        </a:rPr>
                        <a:t>(AQ)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0000FF"/>
                          </a:solidFill>
                          <a:latin typeface="Times New Roman" panose="02020603050405020304" pitchFamily="18" charset="0"/>
                          <a:cs typeface="Times New Roman" panose="02020603050405020304" pitchFamily="18" charset="0"/>
                        </a:rPr>
                        <a:t>__ moles Na</a:t>
                      </a:r>
                      <a:r>
                        <a:rPr lang="en-US" sz="2000" baseline="30000" dirty="0">
                          <a:solidFill>
                            <a:srgbClr val="0000FF"/>
                          </a:solidFill>
                          <a:latin typeface="Times New Roman" panose="02020603050405020304" pitchFamily="18" charset="0"/>
                          <a:cs typeface="Times New Roman" panose="02020603050405020304" pitchFamily="18" charset="0"/>
                        </a:rPr>
                        <a:t>+1</a:t>
                      </a:r>
                      <a:r>
                        <a:rPr lang="en-US" sz="2000" dirty="0">
                          <a:solidFill>
                            <a:srgbClr val="0000FF"/>
                          </a:solidFill>
                          <a:latin typeface="Times New Roman" panose="02020603050405020304" pitchFamily="18" charset="0"/>
                          <a:cs typeface="Times New Roman" panose="02020603050405020304" pitchFamily="18" charset="0"/>
                        </a:rPr>
                        <a:t> and __ moles Cl</a:t>
                      </a:r>
                      <a:r>
                        <a:rPr lang="en-US" sz="2000" baseline="30000" dirty="0">
                          <a:solidFill>
                            <a:srgbClr val="0000FF"/>
                          </a:solidFill>
                          <a:latin typeface="Times New Roman" panose="02020603050405020304" pitchFamily="18" charset="0"/>
                          <a:cs typeface="Times New Roman" panose="02020603050405020304" pitchFamily="18" charset="0"/>
                        </a:rPr>
                        <a:t>-1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__ moles ions</a:t>
                      </a:r>
                      <a:endParaRPr lang="en-US" sz="2000" dirty="0">
                        <a:solidFill>
                          <a:srgbClr val="0000FF"/>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7335202"/>
                  </a:ext>
                </a:extLst>
              </a:tr>
              <a:tr h="825212">
                <a:tc>
                  <a:txBody>
                    <a:bodyPr/>
                    <a:lstStyle/>
                    <a:p>
                      <a:pPr algn="ct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2.0 M CaCl</a:t>
                      </a:r>
                      <a:r>
                        <a:rPr lang="en-US" sz="2000" baseline="-25000" dirty="0">
                          <a:solidFill>
                            <a:schemeClr val="tx1">
                              <a:lumMod val="95000"/>
                              <a:lumOff val="5000"/>
                            </a:schemeClr>
                          </a:solidFill>
                          <a:latin typeface="Times New Roman" panose="02020603050405020304" pitchFamily="18" charset="0"/>
                          <a:cs typeface="Times New Roman" panose="02020603050405020304" pitchFamily="18" charset="0"/>
                        </a:rPr>
                        <a:t>2(AQ)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0000FF"/>
                          </a:solidFill>
                          <a:latin typeface="Times New Roman" panose="02020603050405020304" pitchFamily="18" charset="0"/>
                          <a:cs typeface="Times New Roman" panose="02020603050405020304" pitchFamily="18" charset="0"/>
                        </a:rPr>
                        <a:t>__ moles Ca</a:t>
                      </a:r>
                      <a:r>
                        <a:rPr lang="en-US" sz="2000" baseline="30000" dirty="0">
                          <a:solidFill>
                            <a:srgbClr val="0000FF"/>
                          </a:solidFill>
                          <a:latin typeface="Times New Roman" panose="02020603050405020304" pitchFamily="18" charset="0"/>
                          <a:cs typeface="Times New Roman" panose="02020603050405020304" pitchFamily="18" charset="0"/>
                        </a:rPr>
                        <a:t>+2</a:t>
                      </a:r>
                      <a:r>
                        <a:rPr lang="en-US" sz="2000" dirty="0">
                          <a:solidFill>
                            <a:srgbClr val="0000FF"/>
                          </a:solidFill>
                          <a:latin typeface="Times New Roman" panose="02020603050405020304" pitchFamily="18" charset="0"/>
                          <a:cs typeface="Times New Roman" panose="02020603050405020304" pitchFamily="18" charset="0"/>
                        </a:rPr>
                        <a:t> and __ moles Cl</a:t>
                      </a:r>
                      <a:r>
                        <a:rPr lang="en-US" sz="2000" baseline="30000" dirty="0">
                          <a:solidFill>
                            <a:srgbClr val="0000FF"/>
                          </a:solidFill>
                          <a:latin typeface="Times New Roman" panose="02020603050405020304" pitchFamily="18" charset="0"/>
                          <a:cs typeface="Times New Roman" panose="02020603050405020304" pitchFamily="18" charset="0"/>
                        </a:rPr>
                        <a:t>-1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__ moles ions</a:t>
                      </a:r>
                      <a:endParaRPr lang="en-US" sz="2000" dirty="0">
                        <a:solidFill>
                          <a:srgbClr val="0000FF"/>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9124071"/>
                  </a:ext>
                </a:extLst>
              </a:tr>
              <a:tr h="825212">
                <a:tc>
                  <a:txBody>
                    <a:bodyPr/>
                    <a:lstStyle/>
                    <a:p>
                      <a:pPr algn="ct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3.0 M CaCl</a:t>
                      </a:r>
                      <a:r>
                        <a:rPr lang="en-US" sz="2000" baseline="-25000" dirty="0">
                          <a:solidFill>
                            <a:schemeClr val="tx1">
                              <a:lumMod val="95000"/>
                              <a:lumOff val="5000"/>
                            </a:schemeClr>
                          </a:solidFill>
                          <a:latin typeface="Times New Roman" panose="02020603050405020304" pitchFamily="18" charset="0"/>
                          <a:cs typeface="Times New Roman" panose="02020603050405020304" pitchFamily="18" charset="0"/>
                        </a:rPr>
                        <a:t>2(AQ)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0000FF"/>
                          </a:solidFill>
                          <a:latin typeface="Times New Roman" panose="02020603050405020304" pitchFamily="18" charset="0"/>
                          <a:cs typeface="Times New Roman" panose="02020603050405020304" pitchFamily="18" charset="0"/>
                        </a:rPr>
                        <a:t>__ moles Ca</a:t>
                      </a:r>
                      <a:r>
                        <a:rPr lang="en-US" sz="2000" baseline="30000" dirty="0">
                          <a:solidFill>
                            <a:srgbClr val="0000FF"/>
                          </a:solidFill>
                          <a:latin typeface="Times New Roman" panose="02020603050405020304" pitchFamily="18" charset="0"/>
                          <a:cs typeface="Times New Roman" panose="02020603050405020304" pitchFamily="18" charset="0"/>
                        </a:rPr>
                        <a:t>+2</a:t>
                      </a:r>
                      <a:r>
                        <a:rPr lang="en-US" sz="2000" dirty="0">
                          <a:solidFill>
                            <a:srgbClr val="0000FF"/>
                          </a:solidFill>
                          <a:latin typeface="Times New Roman" panose="02020603050405020304" pitchFamily="18" charset="0"/>
                          <a:cs typeface="Times New Roman" panose="02020603050405020304" pitchFamily="18" charset="0"/>
                        </a:rPr>
                        <a:t> and __ moles Cl</a:t>
                      </a:r>
                      <a:r>
                        <a:rPr lang="en-US" sz="2000" baseline="30000" dirty="0">
                          <a:solidFill>
                            <a:srgbClr val="0000FF"/>
                          </a:solidFill>
                          <a:latin typeface="Times New Roman" panose="02020603050405020304" pitchFamily="18" charset="0"/>
                          <a:cs typeface="Times New Roman" panose="02020603050405020304" pitchFamily="18" charset="0"/>
                        </a:rPr>
                        <a:t>-1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__ moles ions</a:t>
                      </a:r>
                      <a:endParaRPr lang="en-US" sz="2000" dirty="0">
                        <a:solidFill>
                          <a:srgbClr val="0000FF"/>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2507660"/>
                  </a:ext>
                </a:extLst>
              </a:tr>
            </a:tbl>
          </a:graphicData>
        </a:graphic>
      </p:graphicFrame>
    </p:spTree>
    <p:extLst>
      <p:ext uri="{BB962C8B-B14F-4D97-AF65-F5344CB8AC3E}">
        <p14:creationId xmlns:p14="http://schemas.microsoft.com/office/powerpoint/2010/main" val="160664990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EECDD-A451-D876-3E91-9D78064B733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4683B66-DD39-04F4-3D7C-2AAB6C9A86B2}"/>
              </a:ext>
            </a:extLst>
          </p:cNvPr>
          <p:cNvSpPr txBox="1"/>
          <p:nvPr/>
        </p:nvSpPr>
        <p:spPr>
          <a:xfrm>
            <a:off x="274320" y="152400"/>
            <a:ext cx="8534400" cy="1754326"/>
          </a:xfrm>
          <a:prstGeom prst="rect">
            <a:avLst/>
          </a:prstGeom>
          <a:noFill/>
        </p:spPr>
        <p:txBody>
          <a:bodyPr wrap="square" rtlCol="0">
            <a:spAutoFit/>
          </a:bodyPr>
          <a:lstStyle/>
          <a:p>
            <a:r>
              <a:rPr lang="en-US" dirty="0"/>
              <a:t>The hardest thing for students to grasp is how many particles end up in solution based upon some important info like 2.0 M CaCl</a:t>
            </a:r>
            <a:r>
              <a:rPr lang="en-US" baseline="-25000" dirty="0"/>
              <a:t>2(AQ)  </a:t>
            </a:r>
            <a:br>
              <a:rPr lang="en-US" dirty="0"/>
            </a:br>
            <a:endParaRPr lang="en-US" dirty="0"/>
          </a:p>
          <a:p>
            <a:r>
              <a:rPr lang="en-US" dirty="0"/>
              <a:t>We will practice a lot.  If you miss this part, the rest will always be wrong.  Practice this table over and over until you “get it”.  </a:t>
            </a:r>
            <a:r>
              <a:rPr lang="en-US" dirty="0">
                <a:solidFill>
                  <a:srgbClr val="FF0000"/>
                </a:solidFill>
              </a:rPr>
              <a:t>Particles can be moles of ions, or moles of molecules (if the compound is NOT ionic)</a:t>
            </a:r>
            <a:endParaRPr lang="en-US" dirty="0"/>
          </a:p>
        </p:txBody>
      </p:sp>
      <p:graphicFrame>
        <p:nvGraphicFramePr>
          <p:cNvPr id="3" name="Table 2">
            <a:extLst>
              <a:ext uri="{FF2B5EF4-FFF2-40B4-BE49-F238E27FC236}">
                <a16:creationId xmlns:a16="http://schemas.microsoft.com/office/drawing/2014/main" id="{381EACB9-3790-D39D-5F57-0A52BD000981}"/>
              </a:ext>
            </a:extLst>
          </p:cNvPr>
          <p:cNvGraphicFramePr>
            <a:graphicFrameLocks noGrp="1"/>
          </p:cNvGraphicFramePr>
          <p:nvPr>
            <p:extLst>
              <p:ext uri="{D42A27DB-BD31-4B8C-83A1-F6EECF244321}">
                <p14:modId xmlns:p14="http://schemas.microsoft.com/office/powerpoint/2010/main" val="2858432258"/>
              </p:ext>
            </p:extLst>
          </p:nvPr>
        </p:nvGraphicFramePr>
        <p:xfrm>
          <a:off x="0" y="1906726"/>
          <a:ext cx="9144001" cy="4951272"/>
        </p:xfrm>
        <a:graphic>
          <a:graphicData uri="http://schemas.openxmlformats.org/drawingml/2006/table">
            <a:tbl>
              <a:tblPr firstRow="1" bandRow="1">
                <a:tableStyleId>{5C22544A-7EE6-4342-B048-85BDC9FD1C3A}</a:tableStyleId>
              </a:tblPr>
              <a:tblGrid>
                <a:gridCol w="945931">
                  <a:extLst>
                    <a:ext uri="{9D8B030D-6E8A-4147-A177-3AD203B41FA5}">
                      <a16:colId xmlns:a16="http://schemas.microsoft.com/office/drawing/2014/main" val="1035704818"/>
                    </a:ext>
                  </a:extLst>
                </a:gridCol>
                <a:gridCol w="2635469">
                  <a:extLst>
                    <a:ext uri="{9D8B030D-6E8A-4147-A177-3AD203B41FA5}">
                      <a16:colId xmlns:a16="http://schemas.microsoft.com/office/drawing/2014/main" val="3947523962"/>
                    </a:ext>
                  </a:extLst>
                </a:gridCol>
                <a:gridCol w="5562601">
                  <a:extLst>
                    <a:ext uri="{9D8B030D-6E8A-4147-A177-3AD203B41FA5}">
                      <a16:colId xmlns:a16="http://schemas.microsoft.com/office/drawing/2014/main" val="1313548789"/>
                    </a:ext>
                  </a:extLst>
                </a:gridCol>
              </a:tblGrid>
              <a:tr h="825212">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65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Formula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When the ionic compounds go into water, </a:t>
                      </a:r>
                      <a:br>
                        <a:rPr lang="en-US" sz="2000" dirty="0">
                          <a:solidFill>
                            <a:schemeClr val="tx1">
                              <a:lumMod val="95000"/>
                              <a:lumOff val="5000"/>
                            </a:schemeClr>
                          </a:solidFill>
                          <a:latin typeface="Times New Roman" panose="02020603050405020304" pitchFamily="18" charset="0"/>
                          <a:cs typeface="Times New Roman" panose="02020603050405020304" pitchFamily="18" charset="0"/>
                        </a:rPr>
                      </a:b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this is what they turn into</a:t>
                      </a:r>
                      <a:endParaRPr lang="en-US" sz="2000" dirty="0">
                        <a:solidFill>
                          <a:srgbClr val="FF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7235079"/>
                  </a:ext>
                </a:extLst>
              </a:tr>
              <a:tr h="825212">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1.0 M </a:t>
                      </a:r>
                      <a:r>
                        <a:rPr lang="en-US" sz="2000" dirty="0" err="1">
                          <a:solidFill>
                            <a:schemeClr val="tx1">
                              <a:lumMod val="95000"/>
                              <a:lumOff val="5000"/>
                            </a:schemeClr>
                          </a:solidFill>
                          <a:latin typeface="Times New Roman" panose="02020603050405020304" pitchFamily="18" charset="0"/>
                          <a:cs typeface="Times New Roman" panose="02020603050405020304" pitchFamily="18" charset="0"/>
                        </a:rPr>
                        <a:t>NaCl</a:t>
                      </a:r>
                      <a:r>
                        <a:rPr lang="en-US" sz="2000" baseline="-25000" dirty="0">
                          <a:solidFill>
                            <a:schemeClr val="tx1">
                              <a:lumMod val="95000"/>
                              <a:lumOff val="5000"/>
                            </a:schemeClr>
                          </a:solidFill>
                          <a:latin typeface="Times New Roman" panose="02020603050405020304" pitchFamily="18" charset="0"/>
                          <a:cs typeface="Times New Roman" panose="02020603050405020304" pitchFamily="18" charset="0"/>
                        </a:rPr>
                        <a:t>(AQ)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2000" dirty="0">
                          <a:solidFill>
                            <a:srgbClr val="0000FF"/>
                          </a:solidFill>
                          <a:latin typeface="Times New Roman" panose="02020603050405020304" pitchFamily="18" charset="0"/>
                          <a:cs typeface="Times New Roman" panose="02020603050405020304" pitchFamily="18" charset="0"/>
                        </a:rPr>
                        <a:t>1 mole Na</a:t>
                      </a:r>
                      <a:r>
                        <a:rPr lang="en-US" sz="2000" baseline="30000" dirty="0">
                          <a:solidFill>
                            <a:srgbClr val="0000FF"/>
                          </a:solidFill>
                          <a:latin typeface="Times New Roman" panose="02020603050405020304" pitchFamily="18" charset="0"/>
                          <a:cs typeface="Times New Roman" panose="02020603050405020304" pitchFamily="18" charset="0"/>
                        </a:rPr>
                        <a:t>+1</a:t>
                      </a:r>
                      <a:r>
                        <a:rPr lang="en-US" sz="2000" dirty="0">
                          <a:solidFill>
                            <a:srgbClr val="0000FF"/>
                          </a:solidFill>
                          <a:latin typeface="Times New Roman" panose="02020603050405020304" pitchFamily="18" charset="0"/>
                          <a:cs typeface="Times New Roman" panose="02020603050405020304" pitchFamily="18" charset="0"/>
                        </a:rPr>
                        <a:t> and 1 mole Cl</a:t>
                      </a:r>
                      <a:r>
                        <a:rPr lang="en-US" sz="2000" baseline="30000" dirty="0">
                          <a:solidFill>
                            <a:srgbClr val="0000FF"/>
                          </a:solidFill>
                          <a:latin typeface="Times New Roman" panose="02020603050405020304" pitchFamily="18" charset="0"/>
                          <a:cs typeface="Times New Roman" panose="02020603050405020304" pitchFamily="18" charset="0"/>
                        </a:rPr>
                        <a:t>-1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baseline="30000" dirty="0">
                          <a:solidFill>
                            <a:srgbClr val="0000FF"/>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2</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moles ions</a:t>
                      </a:r>
                      <a:endParaRPr lang="en-US" sz="2000" dirty="0">
                        <a:solidFill>
                          <a:srgbClr val="0000FF"/>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2332919"/>
                  </a:ext>
                </a:extLst>
              </a:tr>
              <a:tr h="825212">
                <a:tc>
                  <a:txBody>
                    <a:bodyPr/>
                    <a:lstStyle/>
                    <a:p>
                      <a:pPr algn="ct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2.0 M </a:t>
                      </a:r>
                      <a:r>
                        <a:rPr lang="en-US" sz="2000" dirty="0" err="1">
                          <a:solidFill>
                            <a:schemeClr val="tx1">
                              <a:lumMod val="95000"/>
                              <a:lumOff val="5000"/>
                            </a:schemeClr>
                          </a:solidFill>
                          <a:latin typeface="Times New Roman" panose="02020603050405020304" pitchFamily="18" charset="0"/>
                          <a:cs typeface="Times New Roman" panose="02020603050405020304" pitchFamily="18" charset="0"/>
                        </a:rPr>
                        <a:t>NaCl</a:t>
                      </a:r>
                      <a:r>
                        <a:rPr lang="en-US" sz="2000" baseline="-25000" dirty="0">
                          <a:solidFill>
                            <a:schemeClr val="tx1">
                              <a:lumMod val="95000"/>
                              <a:lumOff val="5000"/>
                            </a:schemeClr>
                          </a:solidFill>
                          <a:latin typeface="Times New Roman" panose="02020603050405020304" pitchFamily="18" charset="0"/>
                          <a:cs typeface="Times New Roman" panose="02020603050405020304" pitchFamily="18" charset="0"/>
                        </a:rPr>
                        <a:t>(AQ)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0000FF"/>
                          </a:solidFill>
                          <a:latin typeface="Times New Roman" panose="02020603050405020304" pitchFamily="18" charset="0"/>
                          <a:cs typeface="Times New Roman" panose="02020603050405020304" pitchFamily="18" charset="0"/>
                        </a:rPr>
                        <a:t>2 moles Na</a:t>
                      </a:r>
                      <a:r>
                        <a:rPr lang="en-US" sz="2000" baseline="30000" dirty="0">
                          <a:solidFill>
                            <a:srgbClr val="0000FF"/>
                          </a:solidFill>
                          <a:latin typeface="Times New Roman" panose="02020603050405020304" pitchFamily="18" charset="0"/>
                          <a:cs typeface="Times New Roman" panose="02020603050405020304" pitchFamily="18" charset="0"/>
                        </a:rPr>
                        <a:t>+1</a:t>
                      </a:r>
                      <a:r>
                        <a:rPr lang="en-US" sz="2000" dirty="0">
                          <a:solidFill>
                            <a:srgbClr val="0000FF"/>
                          </a:solidFill>
                          <a:latin typeface="Times New Roman" panose="02020603050405020304" pitchFamily="18" charset="0"/>
                          <a:cs typeface="Times New Roman" panose="02020603050405020304" pitchFamily="18" charset="0"/>
                        </a:rPr>
                        <a:t> and 2 moles Cl</a:t>
                      </a:r>
                      <a:r>
                        <a:rPr lang="en-US" sz="2000" baseline="30000" dirty="0">
                          <a:solidFill>
                            <a:srgbClr val="0000FF"/>
                          </a:solidFill>
                          <a:latin typeface="Times New Roman" panose="02020603050405020304" pitchFamily="18" charset="0"/>
                          <a:cs typeface="Times New Roman" panose="02020603050405020304" pitchFamily="18" charset="0"/>
                        </a:rPr>
                        <a:t>-1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baseline="30000" dirty="0">
                          <a:solidFill>
                            <a:srgbClr val="0000FF"/>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4</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moles ions</a:t>
                      </a:r>
                      <a:endParaRPr lang="en-US" sz="2000" dirty="0">
                        <a:solidFill>
                          <a:srgbClr val="0000FF"/>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8070399"/>
                  </a:ext>
                </a:extLst>
              </a:tr>
              <a:tr h="825212">
                <a:tc>
                  <a:txBody>
                    <a:bodyPr/>
                    <a:lstStyle/>
                    <a:p>
                      <a:pPr algn="ct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3.0 M </a:t>
                      </a:r>
                      <a:r>
                        <a:rPr lang="en-US" sz="2000" dirty="0" err="1">
                          <a:solidFill>
                            <a:schemeClr val="tx1">
                              <a:lumMod val="95000"/>
                              <a:lumOff val="5000"/>
                            </a:schemeClr>
                          </a:solidFill>
                          <a:latin typeface="Times New Roman" panose="02020603050405020304" pitchFamily="18" charset="0"/>
                          <a:cs typeface="Times New Roman" panose="02020603050405020304" pitchFamily="18" charset="0"/>
                        </a:rPr>
                        <a:t>NaCl</a:t>
                      </a:r>
                      <a:r>
                        <a:rPr lang="en-US" sz="2000" baseline="-25000" dirty="0">
                          <a:solidFill>
                            <a:schemeClr val="tx1">
                              <a:lumMod val="95000"/>
                              <a:lumOff val="5000"/>
                            </a:schemeClr>
                          </a:solidFill>
                          <a:latin typeface="Times New Roman" panose="02020603050405020304" pitchFamily="18" charset="0"/>
                          <a:cs typeface="Times New Roman" panose="02020603050405020304" pitchFamily="18" charset="0"/>
                        </a:rPr>
                        <a:t>(AQ)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0000FF"/>
                          </a:solidFill>
                          <a:latin typeface="Times New Roman" panose="02020603050405020304" pitchFamily="18" charset="0"/>
                          <a:cs typeface="Times New Roman" panose="02020603050405020304" pitchFamily="18" charset="0"/>
                        </a:rPr>
                        <a:t>3 moles Na</a:t>
                      </a:r>
                      <a:r>
                        <a:rPr lang="en-US" sz="2000" baseline="30000" dirty="0">
                          <a:solidFill>
                            <a:srgbClr val="0000FF"/>
                          </a:solidFill>
                          <a:latin typeface="Times New Roman" panose="02020603050405020304" pitchFamily="18" charset="0"/>
                          <a:cs typeface="Times New Roman" panose="02020603050405020304" pitchFamily="18" charset="0"/>
                        </a:rPr>
                        <a:t>+1</a:t>
                      </a:r>
                      <a:r>
                        <a:rPr lang="en-US" sz="2000" dirty="0">
                          <a:solidFill>
                            <a:srgbClr val="0000FF"/>
                          </a:solidFill>
                          <a:latin typeface="Times New Roman" panose="02020603050405020304" pitchFamily="18" charset="0"/>
                          <a:cs typeface="Times New Roman" panose="02020603050405020304" pitchFamily="18" charset="0"/>
                        </a:rPr>
                        <a:t> and 3 moles Cl</a:t>
                      </a:r>
                      <a:r>
                        <a:rPr lang="en-US" sz="2000" baseline="30000" dirty="0">
                          <a:solidFill>
                            <a:srgbClr val="0000FF"/>
                          </a:solidFill>
                          <a:latin typeface="Times New Roman" panose="02020603050405020304" pitchFamily="18" charset="0"/>
                          <a:cs typeface="Times New Roman" panose="02020603050405020304" pitchFamily="18" charset="0"/>
                        </a:rPr>
                        <a:t>-1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baseline="30000" dirty="0">
                          <a:solidFill>
                            <a:srgbClr val="0000FF"/>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6</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moles ions</a:t>
                      </a:r>
                      <a:endParaRPr lang="en-US" sz="2000" dirty="0">
                        <a:solidFill>
                          <a:srgbClr val="0000FF"/>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7335202"/>
                  </a:ext>
                </a:extLst>
              </a:tr>
              <a:tr h="825212">
                <a:tc>
                  <a:txBody>
                    <a:bodyPr/>
                    <a:lstStyle/>
                    <a:p>
                      <a:pPr algn="ct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2.0 M CaCl</a:t>
                      </a:r>
                      <a:r>
                        <a:rPr lang="en-US" sz="2000" baseline="-25000" dirty="0">
                          <a:solidFill>
                            <a:schemeClr val="tx1">
                              <a:lumMod val="95000"/>
                              <a:lumOff val="5000"/>
                            </a:schemeClr>
                          </a:solidFill>
                          <a:latin typeface="Times New Roman" panose="02020603050405020304" pitchFamily="18" charset="0"/>
                          <a:cs typeface="Times New Roman" panose="02020603050405020304" pitchFamily="18" charset="0"/>
                        </a:rPr>
                        <a:t>2(AQ)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0000FF"/>
                          </a:solidFill>
                          <a:latin typeface="Times New Roman" panose="02020603050405020304" pitchFamily="18" charset="0"/>
                          <a:cs typeface="Times New Roman" panose="02020603050405020304" pitchFamily="18" charset="0"/>
                        </a:rPr>
                        <a:t>2 moles Ca</a:t>
                      </a:r>
                      <a:r>
                        <a:rPr lang="en-US" sz="2000" baseline="30000" dirty="0">
                          <a:solidFill>
                            <a:srgbClr val="0000FF"/>
                          </a:solidFill>
                          <a:latin typeface="Times New Roman" panose="02020603050405020304" pitchFamily="18" charset="0"/>
                          <a:cs typeface="Times New Roman" panose="02020603050405020304" pitchFamily="18" charset="0"/>
                        </a:rPr>
                        <a:t>+2</a:t>
                      </a:r>
                      <a:r>
                        <a:rPr lang="en-US" sz="2000" dirty="0">
                          <a:solidFill>
                            <a:srgbClr val="0000FF"/>
                          </a:solidFill>
                          <a:latin typeface="Times New Roman" panose="02020603050405020304" pitchFamily="18" charset="0"/>
                          <a:cs typeface="Times New Roman" panose="02020603050405020304" pitchFamily="18" charset="0"/>
                        </a:rPr>
                        <a:t> and 4 moles Cl</a:t>
                      </a:r>
                      <a:r>
                        <a:rPr lang="en-US" sz="2000" baseline="30000" dirty="0">
                          <a:solidFill>
                            <a:srgbClr val="0000FF"/>
                          </a:solidFill>
                          <a:latin typeface="Times New Roman" panose="02020603050405020304" pitchFamily="18" charset="0"/>
                          <a:cs typeface="Times New Roman" panose="02020603050405020304" pitchFamily="18" charset="0"/>
                        </a:rPr>
                        <a:t>-1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baseline="30000" dirty="0">
                          <a:solidFill>
                            <a:srgbClr val="0000FF"/>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6</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moles ions</a:t>
                      </a:r>
                      <a:endParaRPr lang="en-US" sz="2000" dirty="0">
                        <a:solidFill>
                          <a:srgbClr val="0000FF"/>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9124071"/>
                  </a:ext>
                </a:extLst>
              </a:tr>
              <a:tr h="825212">
                <a:tc>
                  <a:txBody>
                    <a:bodyPr/>
                    <a:lstStyle/>
                    <a:p>
                      <a:pPr algn="ct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3.0 M CaCl</a:t>
                      </a:r>
                      <a:r>
                        <a:rPr lang="en-US" sz="2000" baseline="-25000" dirty="0">
                          <a:solidFill>
                            <a:schemeClr val="tx1">
                              <a:lumMod val="95000"/>
                              <a:lumOff val="5000"/>
                            </a:schemeClr>
                          </a:solidFill>
                          <a:latin typeface="Times New Roman" panose="02020603050405020304" pitchFamily="18" charset="0"/>
                          <a:cs typeface="Times New Roman" panose="02020603050405020304" pitchFamily="18" charset="0"/>
                        </a:rPr>
                        <a:t>2(AQ)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0000FF"/>
                          </a:solidFill>
                          <a:latin typeface="Times New Roman" panose="02020603050405020304" pitchFamily="18" charset="0"/>
                          <a:cs typeface="Times New Roman" panose="02020603050405020304" pitchFamily="18" charset="0"/>
                        </a:rPr>
                        <a:t>3 moles Ca</a:t>
                      </a:r>
                      <a:r>
                        <a:rPr lang="en-US" sz="2000" baseline="30000" dirty="0">
                          <a:solidFill>
                            <a:srgbClr val="0000FF"/>
                          </a:solidFill>
                          <a:latin typeface="Times New Roman" panose="02020603050405020304" pitchFamily="18" charset="0"/>
                          <a:cs typeface="Times New Roman" panose="02020603050405020304" pitchFamily="18" charset="0"/>
                        </a:rPr>
                        <a:t>+2</a:t>
                      </a:r>
                      <a:r>
                        <a:rPr lang="en-US" sz="2000" dirty="0">
                          <a:solidFill>
                            <a:srgbClr val="0000FF"/>
                          </a:solidFill>
                          <a:latin typeface="Times New Roman" panose="02020603050405020304" pitchFamily="18" charset="0"/>
                          <a:cs typeface="Times New Roman" panose="02020603050405020304" pitchFamily="18" charset="0"/>
                        </a:rPr>
                        <a:t> and 6 moles Cl</a:t>
                      </a:r>
                      <a:r>
                        <a:rPr lang="en-US" sz="2000" baseline="30000" dirty="0">
                          <a:solidFill>
                            <a:srgbClr val="0000FF"/>
                          </a:solidFill>
                          <a:latin typeface="Times New Roman" panose="02020603050405020304" pitchFamily="18" charset="0"/>
                          <a:cs typeface="Times New Roman" panose="02020603050405020304" pitchFamily="18" charset="0"/>
                        </a:rPr>
                        <a:t>-1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baseline="30000" dirty="0">
                          <a:solidFill>
                            <a:srgbClr val="0000FF"/>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2</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moles ions</a:t>
                      </a:r>
                      <a:endParaRPr lang="en-US" sz="2000" dirty="0">
                        <a:solidFill>
                          <a:srgbClr val="0000FF"/>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2507660"/>
                  </a:ext>
                </a:extLst>
              </a:tr>
            </a:tbl>
          </a:graphicData>
        </a:graphic>
      </p:graphicFrame>
    </p:spTree>
    <p:extLst>
      <p:ext uri="{BB962C8B-B14F-4D97-AF65-F5344CB8AC3E}">
        <p14:creationId xmlns:p14="http://schemas.microsoft.com/office/powerpoint/2010/main" val="236587372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190225E9-1E67-4D03-A45E-24C95D8F14A2}"/>
              </a:ext>
            </a:extLst>
          </p:cNvPr>
          <p:cNvGraphicFramePr>
            <a:graphicFrameLocks noGrp="1"/>
          </p:cNvGraphicFramePr>
          <p:nvPr>
            <p:extLst>
              <p:ext uri="{D42A27DB-BD31-4B8C-83A1-F6EECF244321}">
                <p14:modId xmlns:p14="http://schemas.microsoft.com/office/powerpoint/2010/main" val="4123553883"/>
              </p:ext>
            </p:extLst>
          </p:nvPr>
        </p:nvGraphicFramePr>
        <p:xfrm>
          <a:off x="0" y="0"/>
          <a:ext cx="9143999" cy="6858000"/>
        </p:xfrm>
        <a:graphic>
          <a:graphicData uri="http://schemas.openxmlformats.org/drawingml/2006/table">
            <a:tbl>
              <a:tblPr firstRow="1" bandRow="1">
                <a:tableStyleId>{5C22544A-7EE6-4342-B048-85BDC9FD1C3A}</a:tableStyleId>
              </a:tblPr>
              <a:tblGrid>
                <a:gridCol w="3144544">
                  <a:extLst>
                    <a:ext uri="{9D8B030D-6E8A-4147-A177-3AD203B41FA5}">
                      <a16:colId xmlns:a16="http://schemas.microsoft.com/office/drawing/2014/main" val="3947523962"/>
                    </a:ext>
                  </a:extLst>
                </a:gridCol>
                <a:gridCol w="5999455">
                  <a:extLst>
                    <a:ext uri="{9D8B030D-6E8A-4147-A177-3AD203B41FA5}">
                      <a16:colId xmlns:a16="http://schemas.microsoft.com/office/drawing/2014/main" val="1313548789"/>
                    </a:ext>
                  </a:extLst>
                </a:gridCol>
              </a:tblGrid>
              <a:tr h="762000">
                <a:tc>
                  <a:txBody>
                    <a:bodyPr/>
                    <a:lstStyle/>
                    <a:p>
                      <a:pPr algn="l"/>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66.         Formula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Numbers of moles of particles</a:t>
                      </a:r>
                      <a:r>
                        <a:rPr lang="en-US" sz="2000" dirty="0">
                          <a:solidFill>
                            <a:srgbClr val="FF0000"/>
                          </a:solidFill>
                          <a:latin typeface="Times New Roman" panose="02020603050405020304" pitchFamily="18" charset="0"/>
                          <a:cs typeface="Times New Roman" panose="020206030504050203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7235079"/>
                  </a:ext>
                </a:extLst>
              </a:tr>
              <a:tr h="762000">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2.50 M </a:t>
                      </a:r>
                      <a:r>
                        <a:rPr lang="en-US" sz="2000" dirty="0" err="1">
                          <a:solidFill>
                            <a:schemeClr val="tx1">
                              <a:lumMod val="95000"/>
                              <a:lumOff val="5000"/>
                            </a:schemeClr>
                          </a:solidFill>
                          <a:latin typeface="Times New Roman" panose="02020603050405020304" pitchFamily="18" charset="0"/>
                          <a:cs typeface="Times New Roman" panose="02020603050405020304" pitchFamily="18" charset="0"/>
                        </a:rPr>
                        <a:t>NaCl</a:t>
                      </a:r>
                      <a:r>
                        <a:rPr lang="en-US" sz="2000" baseline="-25000" dirty="0">
                          <a:solidFill>
                            <a:schemeClr val="tx1">
                              <a:lumMod val="95000"/>
                              <a:lumOff val="5000"/>
                            </a:schemeClr>
                          </a:solidFill>
                          <a:latin typeface="Times New Roman" panose="02020603050405020304" pitchFamily="18" charset="0"/>
                          <a:cs typeface="Times New Roman" panose="02020603050405020304" pitchFamily="18" charset="0"/>
                        </a:rPr>
                        <a:t>(AQ)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2000" dirty="0">
                          <a:solidFill>
                            <a:srgbClr val="0000FF"/>
                          </a:solidFill>
                          <a:latin typeface="Times New Roman" panose="02020603050405020304" pitchFamily="18" charset="0"/>
                          <a:cs typeface="Times New Roman" panose="02020603050405020304" pitchFamily="18" charset="0"/>
                        </a:rPr>
                        <a:t>__ mole Na</a:t>
                      </a:r>
                      <a:r>
                        <a:rPr lang="en-US" sz="2000" baseline="30000" dirty="0">
                          <a:solidFill>
                            <a:srgbClr val="0000FF"/>
                          </a:solidFill>
                          <a:latin typeface="Times New Roman" panose="02020603050405020304" pitchFamily="18" charset="0"/>
                          <a:cs typeface="Times New Roman" panose="02020603050405020304" pitchFamily="18" charset="0"/>
                        </a:rPr>
                        <a:t>+1</a:t>
                      </a:r>
                      <a:r>
                        <a:rPr lang="en-US" sz="2000" dirty="0">
                          <a:solidFill>
                            <a:srgbClr val="0000FF"/>
                          </a:solidFill>
                          <a:latin typeface="Times New Roman" panose="02020603050405020304" pitchFamily="18" charset="0"/>
                          <a:cs typeface="Times New Roman" panose="02020603050405020304" pitchFamily="18" charset="0"/>
                        </a:rPr>
                        <a:t> &amp; __ mole Cl</a:t>
                      </a:r>
                      <a:r>
                        <a:rPr lang="en-US" sz="2000" baseline="30000" dirty="0">
                          <a:solidFill>
                            <a:srgbClr val="0000FF"/>
                          </a:solidFill>
                          <a:latin typeface="Times New Roman" panose="02020603050405020304" pitchFamily="18" charset="0"/>
                          <a:cs typeface="Times New Roman" panose="02020603050405020304" pitchFamily="18" charset="0"/>
                        </a:rPr>
                        <a:t>-1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___</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moles ions</a:t>
                      </a:r>
                      <a:endParaRPr lang="en-US" sz="2000" dirty="0">
                        <a:solidFill>
                          <a:srgbClr val="0000FF"/>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2332919"/>
                  </a:ext>
                </a:extLst>
              </a:tr>
              <a:tr h="762000">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1.25 M </a:t>
                      </a:r>
                      <a:r>
                        <a:rPr lang="en-US" sz="2000" dirty="0" err="1">
                          <a:solidFill>
                            <a:schemeClr val="tx1">
                              <a:lumMod val="95000"/>
                              <a:lumOff val="5000"/>
                            </a:schemeClr>
                          </a:solidFill>
                          <a:latin typeface="Times New Roman" panose="02020603050405020304" pitchFamily="18" charset="0"/>
                          <a:cs typeface="Times New Roman" panose="02020603050405020304" pitchFamily="18" charset="0"/>
                        </a:rPr>
                        <a:t>NaCl</a:t>
                      </a:r>
                      <a:r>
                        <a:rPr lang="en-US" sz="2000" baseline="-25000" dirty="0">
                          <a:solidFill>
                            <a:schemeClr val="tx1">
                              <a:lumMod val="95000"/>
                              <a:lumOff val="5000"/>
                            </a:schemeClr>
                          </a:solidFill>
                          <a:latin typeface="Times New Roman" panose="02020603050405020304" pitchFamily="18" charset="0"/>
                          <a:cs typeface="Times New Roman" panose="02020603050405020304" pitchFamily="18" charset="0"/>
                        </a:rPr>
                        <a:t>(AQ)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0000FF"/>
                          </a:solidFill>
                          <a:latin typeface="Times New Roman" panose="02020603050405020304" pitchFamily="18" charset="0"/>
                          <a:cs typeface="Times New Roman" panose="02020603050405020304" pitchFamily="18" charset="0"/>
                        </a:rPr>
                        <a:t>___ moles Na</a:t>
                      </a:r>
                      <a:r>
                        <a:rPr lang="en-US" sz="1600" baseline="30000" dirty="0">
                          <a:solidFill>
                            <a:srgbClr val="0000FF"/>
                          </a:solidFill>
                          <a:latin typeface="Times New Roman" panose="02020603050405020304" pitchFamily="18" charset="0"/>
                          <a:cs typeface="Times New Roman" panose="02020603050405020304" pitchFamily="18" charset="0"/>
                        </a:rPr>
                        <a:t>+1</a:t>
                      </a:r>
                      <a:r>
                        <a:rPr lang="en-US" sz="1600" dirty="0">
                          <a:solidFill>
                            <a:srgbClr val="0000FF"/>
                          </a:solidFill>
                          <a:latin typeface="Times New Roman" panose="02020603050405020304" pitchFamily="18" charset="0"/>
                          <a:cs typeface="Times New Roman" panose="02020603050405020304" pitchFamily="18" charset="0"/>
                        </a:rPr>
                        <a:t> &amp; ___ moles Cl</a:t>
                      </a:r>
                      <a:r>
                        <a:rPr lang="en-US" sz="1600" baseline="30000" dirty="0">
                          <a:solidFill>
                            <a:srgbClr val="0000FF"/>
                          </a:solidFill>
                          <a:latin typeface="Times New Roman" panose="02020603050405020304" pitchFamily="18" charset="0"/>
                          <a:cs typeface="Times New Roman" panose="02020603050405020304" pitchFamily="18" charset="0"/>
                        </a:rPr>
                        <a:t>-1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___</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moles ions</a:t>
                      </a:r>
                      <a:endParaRPr lang="en-US" sz="2000" dirty="0">
                        <a:solidFill>
                          <a:srgbClr val="0000FF"/>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8070399"/>
                  </a:ext>
                </a:extLst>
              </a:tr>
              <a:tr h="762000">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1.75 M </a:t>
                      </a:r>
                      <a:r>
                        <a:rPr lang="en-US" sz="2000" dirty="0" err="1">
                          <a:solidFill>
                            <a:schemeClr val="tx1">
                              <a:lumMod val="95000"/>
                              <a:lumOff val="5000"/>
                            </a:schemeClr>
                          </a:solidFill>
                          <a:latin typeface="Times New Roman" panose="02020603050405020304" pitchFamily="18" charset="0"/>
                          <a:cs typeface="Times New Roman" panose="02020603050405020304" pitchFamily="18" charset="0"/>
                        </a:rPr>
                        <a:t>NaCl</a:t>
                      </a:r>
                      <a:r>
                        <a:rPr lang="en-US" sz="2000" baseline="-25000" dirty="0">
                          <a:solidFill>
                            <a:schemeClr val="tx1">
                              <a:lumMod val="95000"/>
                              <a:lumOff val="5000"/>
                            </a:schemeClr>
                          </a:solidFill>
                          <a:latin typeface="Times New Roman" panose="02020603050405020304" pitchFamily="18" charset="0"/>
                          <a:cs typeface="Times New Roman" panose="02020603050405020304" pitchFamily="18" charset="0"/>
                        </a:rPr>
                        <a:t>(AQ)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FF"/>
                          </a:solidFill>
                          <a:latin typeface="Times New Roman" panose="02020603050405020304" pitchFamily="18" charset="0"/>
                          <a:cs typeface="Times New Roman" panose="02020603050405020304" pitchFamily="18" charset="0"/>
                        </a:rPr>
                        <a:t>___ moles Na</a:t>
                      </a:r>
                      <a:r>
                        <a:rPr lang="en-US" sz="1800" baseline="30000" dirty="0">
                          <a:solidFill>
                            <a:srgbClr val="0000FF"/>
                          </a:solidFill>
                          <a:latin typeface="Times New Roman" panose="02020603050405020304" pitchFamily="18" charset="0"/>
                          <a:cs typeface="Times New Roman" panose="02020603050405020304" pitchFamily="18" charset="0"/>
                        </a:rPr>
                        <a:t>+1</a:t>
                      </a:r>
                      <a:r>
                        <a:rPr lang="en-US" sz="1800" dirty="0">
                          <a:solidFill>
                            <a:srgbClr val="0000FF"/>
                          </a:solidFill>
                          <a:latin typeface="Times New Roman" panose="02020603050405020304" pitchFamily="18" charset="0"/>
                          <a:cs typeface="Times New Roman" panose="02020603050405020304" pitchFamily="18" charset="0"/>
                        </a:rPr>
                        <a:t> &amp; ___ moles Cl</a:t>
                      </a:r>
                      <a:r>
                        <a:rPr lang="en-US" sz="1800" baseline="30000" dirty="0">
                          <a:solidFill>
                            <a:srgbClr val="0000FF"/>
                          </a:solidFill>
                          <a:latin typeface="Times New Roman" panose="02020603050405020304" pitchFamily="18" charset="0"/>
                          <a:cs typeface="Times New Roman" panose="02020603050405020304" pitchFamily="18" charset="0"/>
                        </a:rPr>
                        <a:t>-1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___</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moles ions</a:t>
                      </a:r>
                      <a:endParaRPr lang="en-US" sz="2000" dirty="0">
                        <a:solidFill>
                          <a:srgbClr val="0000FF"/>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7335202"/>
                  </a:ext>
                </a:extLst>
              </a:tr>
              <a:tr h="762000">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2.25 M CaCl</a:t>
                      </a:r>
                      <a:r>
                        <a:rPr lang="en-US" sz="2000" baseline="-25000" dirty="0">
                          <a:solidFill>
                            <a:schemeClr val="tx1">
                              <a:lumMod val="95000"/>
                              <a:lumOff val="5000"/>
                            </a:schemeClr>
                          </a:solidFill>
                          <a:latin typeface="Times New Roman" panose="02020603050405020304" pitchFamily="18" charset="0"/>
                          <a:cs typeface="Times New Roman" panose="02020603050405020304" pitchFamily="18" charset="0"/>
                        </a:rPr>
                        <a:t>2(AQ)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FF"/>
                          </a:solidFill>
                          <a:latin typeface="Times New Roman" panose="02020603050405020304" pitchFamily="18" charset="0"/>
                          <a:cs typeface="Times New Roman" panose="02020603050405020304" pitchFamily="18" charset="0"/>
                        </a:rPr>
                        <a:t>___ moles Ca</a:t>
                      </a:r>
                      <a:r>
                        <a:rPr lang="en-US" sz="1800" baseline="30000" dirty="0">
                          <a:solidFill>
                            <a:srgbClr val="0000FF"/>
                          </a:solidFill>
                          <a:latin typeface="Times New Roman" panose="02020603050405020304" pitchFamily="18" charset="0"/>
                          <a:cs typeface="Times New Roman" panose="02020603050405020304" pitchFamily="18" charset="0"/>
                        </a:rPr>
                        <a:t>+2</a:t>
                      </a:r>
                      <a:r>
                        <a:rPr lang="en-US" sz="1800" dirty="0">
                          <a:solidFill>
                            <a:srgbClr val="0000FF"/>
                          </a:solidFill>
                          <a:latin typeface="Times New Roman" panose="02020603050405020304" pitchFamily="18" charset="0"/>
                          <a:cs typeface="Times New Roman" panose="02020603050405020304" pitchFamily="18" charset="0"/>
                        </a:rPr>
                        <a:t> &amp; ___ moles Cl</a:t>
                      </a:r>
                      <a:r>
                        <a:rPr lang="en-US" sz="1800" baseline="30000" dirty="0">
                          <a:solidFill>
                            <a:srgbClr val="0000FF"/>
                          </a:solidFill>
                          <a:latin typeface="Times New Roman" panose="02020603050405020304" pitchFamily="18" charset="0"/>
                          <a:cs typeface="Times New Roman" panose="02020603050405020304" pitchFamily="18" charset="0"/>
                        </a:rPr>
                        <a:t>-1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___</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moles ions</a:t>
                      </a:r>
                      <a:endParaRPr lang="en-US" sz="2000" dirty="0">
                        <a:solidFill>
                          <a:srgbClr val="0000FF"/>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9124071"/>
                  </a:ext>
                </a:extLst>
              </a:tr>
              <a:tr h="762000">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3.0 M Al(OH)</a:t>
                      </a:r>
                      <a:r>
                        <a:rPr lang="en-US" sz="2000" baseline="-25000" dirty="0">
                          <a:solidFill>
                            <a:schemeClr val="tx1">
                              <a:lumMod val="95000"/>
                              <a:lumOff val="5000"/>
                            </a:schemeClr>
                          </a:solidFill>
                          <a:latin typeface="Times New Roman" panose="02020603050405020304" pitchFamily="18" charset="0"/>
                          <a:cs typeface="Times New Roman" panose="02020603050405020304" pitchFamily="18" charset="0"/>
                        </a:rPr>
                        <a:t>3(AQ)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0000FF"/>
                          </a:solidFill>
                          <a:latin typeface="Times New Roman" panose="02020603050405020304" pitchFamily="18" charset="0"/>
                          <a:cs typeface="Times New Roman" panose="02020603050405020304" pitchFamily="18" charset="0"/>
                        </a:rPr>
                        <a:t>__ mole Al</a:t>
                      </a:r>
                      <a:r>
                        <a:rPr lang="en-US" sz="2000" baseline="30000" dirty="0">
                          <a:solidFill>
                            <a:srgbClr val="0000FF"/>
                          </a:solidFill>
                          <a:latin typeface="Times New Roman" panose="02020603050405020304" pitchFamily="18" charset="0"/>
                          <a:cs typeface="Times New Roman" panose="02020603050405020304" pitchFamily="18" charset="0"/>
                        </a:rPr>
                        <a:t>+3</a:t>
                      </a:r>
                      <a:r>
                        <a:rPr lang="en-US" sz="2000" dirty="0">
                          <a:solidFill>
                            <a:srgbClr val="0000FF"/>
                          </a:solidFill>
                          <a:latin typeface="Times New Roman" panose="02020603050405020304" pitchFamily="18" charset="0"/>
                          <a:cs typeface="Times New Roman" panose="02020603050405020304" pitchFamily="18" charset="0"/>
                        </a:rPr>
                        <a:t> &amp; __ moles OH</a:t>
                      </a:r>
                      <a:r>
                        <a:rPr lang="en-US" sz="2000" baseline="30000" dirty="0">
                          <a:solidFill>
                            <a:srgbClr val="0000FF"/>
                          </a:solidFill>
                          <a:latin typeface="Times New Roman" panose="02020603050405020304" pitchFamily="18" charset="0"/>
                          <a:cs typeface="Times New Roman" panose="02020603050405020304" pitchFamily="18" charset="0"/>
                        </a:rPr>
                        <a:t>-1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___</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moles ions</a:t>
                      </a:r>
                      <a:endParaRPr lang="en-US" sz="2000" dirty="0">
                        <a:solidFill>
                          <a:srgbClr val="0000FF"/>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2507660"/>
                  </a:ext>
                </a:extLst>
              </a:tr>
              <a:tr h="762000">
                <a:tc>
                  <a:txBody>
                    <a:bodyPr/>
                    <a:lstStyle/>
                    <a:p>
                      <a:pPr algn="ctr"/>
                      <a:r>
                        <a:rPr lang="en-US" sz="2000" baseline="0" dirty="0">
                          <a:solidFill>
                            <a:srgbClr val="FF0000"/>
                          </a:solidFill>
                          <a:latin typeface="Times New Roman" panose="02020603050405020304" pitchFamily="18" charset="0"/>
                          <a:cs typeface="Times New Roman" panose="02020603050405020304" pitchFamily="18" charset="0"/>
                        </a:rPr>
                        <a:t>1.0 M NH</a:t>
                      </a:r>
                      <a:r>
                        <a:rPr lang="en-US" sz="2000" baseline="-25000" dirty="0">
                          <a:solidFill>
                            <a:srgbClr val="FF0000"/>
                          </a:solidFill>
                          <a:latin typeface="Times New Roman" panose="02020603050405020304" pitchFamily="18" charset="0"/>
                          <a:cs typeface="Times New Roman" panose="02020603050405020304" pitchFamily="18" charset="0"/>
                        </a:rPr>
                        <a:t>3(AQ)</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FF0000"/>
                          </a:solidFill>
                          <a:latin typeface="Times New Roman" panose="02020603050405020304" pitchFamily="18" charset="0"/>
                          <a:cs typeface="Times New Roman" panose="02020603050405020304" pitchFamily="18" charset="0"/>
                        </a:rPr>
                        <a:t>   ___ mole of MOLEULES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097782"/>
                  </a:ext>
                </a:extLst>
              </a:tr>
              <a:tr h="762000">
                <a:tc>
                  <a:txBody>
                    <a:bodyPr/>
                    <a:lstStyle/>
                    <a:p>
                      <a:pPr algn="ctr"/>
                      <a:r>
                        <a:rPr lang="en-US" sz="2000" dirty="0">
                          <a:solidFill>
                            <a:srgbClr val="FF0000"/>
                          </a:solidFill>
                          <a:latin typeface="Times New Roman" panose="02020603050405020304" pitchFamily="18" charset="0"/>
                          <a:cs typeface="Times New Roman" panose="02020603050405020304" pitchFamily="18" charset="0"/>
                        </a:rPr>
                        <a:t>2.50 M C</a:t>
                      </a:r>
                      <a:r>
                        <a:rPr lang="en-US" sz="2000" baseline="-25000" dirty="0">
                          <a:solidFill>
                            <a:srgbClr val="FF0000"/>
                          </a:solidFill>
                          <a:latin typeface="Times New Roman" panose="02020603050405020304" pitchFamily="18" charset="0"/>
                          <a:cs typeface="Times New Roman" panose="02020603050405020304" pitchFamily="18" charset="0"/>
                        </a:rPr>
                        <a:t>12</a:t>
                      </a:r>
                      <a:r>
                        <a:rPr lang="en-US" sz="2000" dirty="0">
                          <a:solidFill>
                            <a:srgbClr val="FF0000"/>
                          </a:solidFill>
                          <a:latin typeface="Times New Roman" panose="02020603050405020304" pitchFamily="18" charset="0"/>
                          <a:cs typeface="Times New Roman" panose="02020603050405020304" pitchFamily="18" charset="0"/>
                        </a:rPr>
                        <a:t>H</a:t>
                      </a:r>
                      <a:r>
                        <a:rPr lang="en-US" sz="2000" baseline="-25000" dirty="0">
                          <a:solidFill>
                            <a:srgbClr val="FF0000"/>
                          </a:solidFill>
                          <a:latin typeface="Times New Roman" panose="02020603050405020304" pitchFamily="18" charset="0"/>
                          <a:cs typeface="Times New Roman" panose="02020603050405020304" pitchFamily="18" charset="0"/>
                        </a:rPr>
                        <a:t>22</a:t>
                      </a:r>
                      <a:r>
                        <a:rPr lang="en-US" sz="2000" dirty="0">
                          <a:solidFill>
                            <a:srgbClr val="FF0000"/>
                          </a:solidFill>
                          <a:latin typeface="Times New Roman" panose="02020603050405020304" pitchFamily="18" charset="0"/>
                          <a:cs typeface="Times New Roman" panose="02020603050405020304" pitchFamily="18" charset="0"/>
                        </a:rPr>
                        <a:t>O</a:t>
                      </a:r>
                      <a:r>
                        <a:rPr lang="en-US" sz="2000" baseline="-25000" dirty="0">
                          <a:solidFill>
                            <a:srgbClr val="FF0000"/>
                          </a:solidFill>
                          <a:latin typeface="Times New Roman" panose="02020603050405020304" pitchFamily="18" charset="0"/>
                          <a:cs typeface="Times New Roman" panose="02020603050405020304" pitchFamily="18" charset="0"/>
                        </a:rPr>
                        <a:t>11(AQ)</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FF0000"/>
                          </a:solidFill>
                          <a:latin typeface="Times New Roman" panose="02020603050405020304" pitchFamily="18" charset="0"/>
                          <a:cs typeface="Times New Roman" panose="02020603050405020304" pitchFamily="18" charset="0"/>
                        </a:rPr>
                        <a:t>   ___ moles of MOLECULES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5577739"/>
                  </a:ext>
                </a:extLst>
              </a:tr>
              <a:tr h="762000">
                <a:tc>
                  <a:txBody>
                    <a:bodyPr/>
                    <a:lstStyle/>
                    <a:p>
                      <a:pPr algn="ctr"/>
                      <a:r>
                        <a:rPr lang="en-US" sz="2800" baseline="0" dirty="0">
                          <a:solidFill>
                            <a:srgbClr val="0000FF"/>
                          </a:solidFill>
                          <a:latin typeface="Times New Roman" panose="02020603050405020304" pitchFamily="18" charset="0"/>
                          <a:cs typeface="Times New Roman" panose="02020603050405020304" pitchFamily="18" charset="0"/>
                        </a:rPr>
                        <a:t>1.0 M AgCl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0000FF"/>
                          </a:solidFill>
                          <a:latin typeface="Times New Roman" panose="02020603050405020304" pitchFamily="18" charset="0"/>
                          <a:cs typeface="Times New Roman" panose="020206030504050203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985894"/>
                  </a:ext>
                </a:extLst>
              </a:tr>
            </a:tbl>
          </a:graphicData>
        </a:graphic>
      </p:graphicFrame>
    </p:spTree>
    <p:extLst>
      <p:ext uri="{BB962C8B-B14F-4D97-AF65-F5344CB8AC3E}">
        <p14:creationId xmlns:p14="http://schemas.microsoft.com/office/powerpoint/2010/main" val="341450805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190225E9-1E67-4D03-A45E-24C95D8F14A2}"/>
              </a:ext>
            </a:extLst>
          </p:cNvPr>
          <p:cNvGraphicFramePr>
            <a:graphicFrameLocks noGrp="1"/>
          </p:cNvGraphicFramePr>
          <p:nvPr>
            <p:extLst>
              <p:ext uri="{D42A27DB-BD31-4B8C-83A1-F6EECF244321}">
                <p14:modId xmlns:p14="http://schemas.microsoft.com/office/powerpoint/2010/main" val="1357758951"/>
              </p:ext>
            </p:extLst>
          </p:nvPr>
        </p:nvGraphicFramePr>
        <p:xfrm>
          <a:off x="1" y="0"/>
          <a:ext cx="9143999" cy="6858000"/>
        </p:xfrm>
        <a:graphic>
          <a:graphicData uri="http://schemas.openxmlformats.org/drawingml/2006/table">
            <a:tbl>
              <a:tblPr firstRow="1" bandRow="1">
                <a:tableStyleId>{5C22544A-7EE6-4342-B048-85BDC9FD1C3A}</a:tableStyleId>
              </a:tblPr>
              <a:tblGrid>
                <a:gridCol w="3079378">
                  <a:extLst>
                    <a:ext uri="{9D8B030D-6E8A-4147-A177-3AD203B41FA5}">
                      <a16:colId xmlns:a16="http://schemas.microsoft.com/office/drawing/2014/main" val="3947523962"/>
                    </a:ext>
                  </a:extLst>
                </a:gridCol>
                <a:gridCol w="6064621">
                  <a:extLst>
                    <a:ext uri="{9D8B030D-6E8A-4147-A177-3AD203B41FA5}">
                      <a16:colId xmlns:a16="http://schemas.microsoft.com/office/drawing/2014/main" val="1313548789"/>
                    </a:ext>
                  </a:extLst>
                </a:gridCol>
              </a:tblGrid>
              <a:tr h="762000">
                <a:tc>
                  <a:txBody>
                    <a:bodyPr/>
                    <a:lstStyle/>
                    <a:p>
                      <a:pPr algn="l"/>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66.         Formula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Numbers of moles of particles</a:t>
                      </a:r>
                      <a:r>
                        <a:rPr lang="en-US" sz="2000" dirty="0">
                          <a:solidFill>
                            <a:srgbClr val="FF0000"/>
                          </a:solidFill>
                          <a:latin typeface="Times New Roman" panose="02020603050405020304" pitchFamily="18" charset="0"/>
                          <a:cs typeface="Times New Roman" panose="020206030504050203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7235079"/>
                  </a:ext>
                </a:extLst>
              </a:tr>
              <a:tr h="762000">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2.50 M </a:t>
                      </a:r>
                      <a:r>
                        <a:rPr lang="en-US" sz="2000" dirty="0" err="1">
                          <a:solidFill>
                            <a:schemeClr val="tx1">
                              <a:lumMod val="95000"/>
                              <a:lumOff val="5000"/>
                            </a:schemeClr>
                          </a:solidFill>
                          <a:latin typeface="Times New Roman" panose="02020603050405020304" pitchFamily="18" charset="0"/>
                          <a:cs typeface="Times New Roman" panose="02020603050405020304" pitchFamily="18" charset="0"/>
                        </a:rPr>
                        <a:t>NaCl</a:t>
                      </a:r>
                      <a:r>
                        <a:rPr lang="en-US" sz="2000" baseline="-25000" dirty="0">
                          <a:solidFill>
                            <a:schemeClr val="tx1">
                              <a:lumMod val="95000"/>
                              <a:lumOff val="5000"/>
                            </a:schemeClr>
                          </a:solidFill>
                          <a:latin typeface="Times New Roman" panose="02020603050405020304" pitchFamily="18" charset="0"/>
                          <a:cs typeface="Times New Roman" panose="02020603050405020304" pitchFamily="18" charset="0"/>
                        </a:rPr>
                        <a:t>(AQ)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2000" dirty="0">
                          <a:solidFill>
                            <a:srgbClr val="0000FF"/>
                          </a:solidFill>
                          <a:latin typeface="Times New Roman" panose="02020603050405020304" pitchFamily="18" charset="0"/>
                          <a:cs typeface="Times New Roman" panose="02020603050405020304" pitchFamily="18" charset="0"/>
                        </a:rPr>
                        <a:t>2.5 mole Na</a:t>
                      </a:r>
                      <a:r>
                        <a:rPr lang="en-US" sz="2000" baseline="30000" dirty="0">
                          <a:solidFill>
                            <a:srgbClr val="0000FF"/>
                          </a:solidFill>
                          <a:latin typeface="Times New Roman" panose="02020603050405020304" pitchFamily="18" charset="0"/>
                          <a:cs typeface="Times New Roman" panose="02020603050405020304" pitchFamily="18" charset="0"/>
                        </a:rPr>
                        <a:t>+1</a:t>
                      </a:r>
                      <a:r>
                        <a:rPr lang="en-US" sz="2000" dirty="0">
                          <a:solidFill>
                            <a:srgbClr val="0000FF"/>
                          </a:solidFill>
                          <a:latin typeface="Times New Roman" panose="02020603050405020304" pitchFamily="18" charset="0"/>
                          <a:cs typeface="Times New Roman" panose="02020603050405020304" pitchFamily="18" charset="0"/>
                        </a:rPr>
                        <a:t> &amp; 2.5 mole Cl</a:t>
                      </a:r>
                      <a:r>
                        <a:rPr lang="en-US" sz="2000" baseline="30000" dirty="0">
                          <a:solidFill>
                            <a:srgbClr val="0000FF"/>
                          </a:solidFill>
                          <a:latin typeface="Times New Roman" panose="02020603050405020304" pitchFamily="18" charset="0"/>
                          <a:cs typeface="Times New Roman" panose="02020603050405020304" pitchFamily="18" charset="0"/>
                        </a:rPr>
                        <a:t>-1   </a:t>
                      </a:r>
                      <a:r>
                        <a:rPr lang="en-US" sz="2000" baseline="0" dirty="0">
                          <a:solidFill>
                            <a:srgbClr val="FF0000"/>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5.00 moles ions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2332919"/>
                  </a:ext>
                </a:extLst>
              </a:tr>
              <a:tr h="762000">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1.25 M </a:t>
                      </a:r>
                      <a:r>
                        <a:rPr lang="en-US" sz="2000" dirty="0" err="1">
                          <a:solidFill>
                            <a:schemeClr val="tx1">
                              <a:lumMod val="95000"/>
                              <a:lumOff val="5000"/>
                            </a:schemeClr>
                          </a:solidFill>
                          <a:latin typeface="Times New Roman" panose="02020603050405020304" pitchFamily="18" charset="0"/>
                          <a:cs typeface="Times New Roman" panose="02020603050405020304" pitchFamily="18" charset="0"/>
                        </a:rPr>
                        <a:t>NaCl</a:t>
                      </a:r>
                      <a:r>
                        <a:rPr lang="en-US" sz="2000" baseline="-25000" dirty="0">
                          <a:solidFill>
                            <a:schemeClr val="tx1">
                              <a:lumMod val="95000"/>
                              <a:lumOff val="5000"/>
                            </a:schemeClr>
                          </a:solidFill>
                          <a:latin typeface="Times New Roman" panose="02020603050405020304" pitchFamily="18" charset="0"/>
                          <a:cs typeface="Times New Roman" panose="02020603050405020304" pitchFamily="18" charset="0"/>
                        </a:rPr>
                        <a:t>(AQ)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0000FF"/>
                          </a:solidFill>
                          <a:latin typeface="Times New Roman" panose="02020603050405020304" pitchFamily="18" charset="0"/>
                          <a:cs typeface="Times New Roman" panose="02020603050405020304" pitchFamily="18" charset="0"/>
                        </a:rPr>
                        <a:t>1.25 moles Na</a:t>
                      </a:r>
                      <a:r>
                        <a:rPr lang="en-US" sz="1600" baseline="30000" dirty="0">
                          <a:solidFill>
                            <a:srgbClr val="0000FF"/>
                          </a:solidFill>
                          <a:latin typeface="Times New Roman" panose="02020603050405020304" pitchFamily="18" charset="0"/>
                          <a:cs typeface="Times New Roman" panose="02020603050405020304" pitchFamily="18" charset="0"/>
                        </a:rPr>
                        <a:t>+1</a:t>
                      </a:r>
                      <a:r>
                        <a:rPr lang="en-US" sz="1600" dirty="0">
                          <a:solidFill>
                            <a:srgbClr val="0000FF"/>
                          </a:solidFill>
                          <a:latin typeface="Times New Roman" panose="02020603050405020304" pitchFamily="18" charset="0"/>
                          <a:cs typeface="Times New Roman" panose="02020603050405020304" pitchFamily="18" charset="0"/>
                        </a:rPr>
                        <a:t> &amp; 1.25 moles Cl</a:t>
                      </a:r>
                      <a:r>
                        <a:rPr lang="en-US" sz="1600" baseline="30000" dirty="0">
                          <a:solidFill>
                            <a:srgbClr val="0000FF"/>
                          </a:solidFill>
                          <a:latin typeface="Times New Roman" panose="02020603050405020304" pitchFamily="18" charset="0"/>
                          <a:cs typeface="Times New Roman" panose="02020603050405020304" pitchFamily="18" charset="0"/>
                        </a:rPr>
                        <a:t>-1          </a:t>
                      </a:r>
                      <a:r>
                        <a:rPr lang="en-US" sz="2000" baseline="0" dirty="0">
                          <a:solidFill>
                            <a:srgbClr val="FF0000"/>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2.50 moles ions </a:t>
                      </a:r>
                      <a:endParaRPr lang="en-US" sz="2000" dirty="0">
                        <a:solidFill>
                          <a:srgbClr val="0000FF"/>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8070399"/>
                  </a:ext>
                </a:extLst>
              </a:tr>
              <a:tr h="762000">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1.75 M </a:t>
                      </a:r>
                      <a:r>
                        <a:rPr lang="en-US" sz="2000" dirty="0" err="1">
                          <a:solidFill>
                            <a:schemeClr val="tx1">
                              <a:lumMod val="95000"/>
                              <a:lumOff val="5000"/>
                            </a:schemeClr>
                          </a:solidFill>
                          <a:latin typeface="Times New Roman" panose="02020603050405020304" pitchFamily="18" charset="0"/>
                          <a:cs typeface="Times New Roman" panose="02020603050405020304" pitchFamily="18" charset="0"/>
                        </a:rPr>
                        <a:t>NaCl</a:t>
                      </a:r>
                      <a:r>
                        <a:rPr lang="en-US" sz="2000" baseline="-25000" dirty="0">
                          <a:solidFill>
                            <a:schemeClr val="tx1">
                              <a:lumMod val="95000"/>
                              <a:lumOff val="5000"/>
                            </a:schemeClr>
                          </a:solidFill>
                          <a:latin typeface="Times New Roman" panose="02020603050405020304" pitchFamily="18" charset="0"/>
                          <a:cs typeface="Times New Roman" panose="02020603050405020304" pitchFamily="18" charset="0"/>
                        </a:rPr>
                        <a:t>(AQ)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FF"/>
                          </a:solidFill>
                          <a:latin typeface="Times New Roman" panose="02020603050405020304" pitchFamily="18" charset="0"/>
                          <a:cs typeface="Times New Roman" panose="02020603050405020304" pitchFamily="18" charset="0"/>
                        </a:rPr>
                        <a:t>1.75 moles Na</a:t>
                      </a:r>
                      <a:r>
                        <a:rPr lang="en-US" sz="1800" baseline="30000" dirty="0">
                          <a:solidFill>
                            <a:srgbClr val="0000FF"/>
                          </a:solidFill>
                          <a:latin typeface="Times New Roman" panose="02020603050405020304" pitchFamily="18" charset="0"/>
                          <a:cs typeface="Times New Roman" panose="02020603050405020304" pitchFamily="18" charset="0"/>
                        </a:rPr>
                        <a:t>+1</a:t>
                      </a:r>
                      <a:r>
                        <a:rPr lang="en-US" sz="1800" dirty="0">
                          <a:solidFill>
                            <a:srgbClr val="0000FF"/>
                          </a:solidFill>
                          <a:latin typeface="Times New Roman" panose="02020603050405020304" pitchFamily="18" charset="0"/>
                          <a:cs typeface="Times New Roman" panose="02020603050405020304" pitchFamily="18" charset="0"/>
                        </a:rPr>
                        <a:t> &amp; 1.75 moles Cl</a:t>
                      </a:r>
                      <a:r>
                        <a:rPr lang="en-US" sz="1800" baseline="30000" dirty="0">
                          <a:solidFill>
                            <a:srgbClr val="0000FF"/>
                          </a:solidFill>
                          <a:latin typeface="Times New Roman" panose="02020603050405020304" pitchFamily="18" charset="0"/>
                          <a:cs typeface="Times New Roman" panose="02020603050405020304" pitchFamily="18" charset="0"/>
                        </a:rPr>
                        <a:t>-1  </a:t>
                      </a:r>
                      <a:r>
                        <a:rPr lang="en-US" sz="2000" baseline="0" dirty="0">
                          <a:solidFill>
                            <a:srgbClr val="FF0000"/>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3.50 moles ions </a:t>
                      </a:r>
                      <a:endParaRPr lang="en-US" sz="2000" dirty="0">
                        <a:solidFill>
                          <a:srgbClr val="0000FF"/>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7335202"/>
                  </a:ext>
                </a:extLst>
              </a:tr>
              <a:tr h="762000">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2.25 M CaCl</a:t>
                      </a:r>
                      <a:r>
                        <a:rPr lang="en-US" sz="2000" baseline="-25000" dirty="0">
                          <a:solidFill>
                            <a:schemeClr val="tx1">
                              <a:lumMod val="95000"/>
                              <a:lumOff val="5000"/>
                            </a:schemeClr>
                          </a:solidFill>
                          <a:latin typeface="Times New Roman" panose="02020603050405020304" pitchFamily="18" charset="0"/>
                          <a:cs typeface="Times New Roman" panose="02020603050405020304" pitchFamily="18" charset="0"/>
                        </a:rPr>
                        <a:t>2(AQ)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FF"/>
                          </a:solidFill>
                          <a:latin typeface="Times New Roman" panose="02020603050405020304" pitchFamily="18" charset="0"/>
                          <a:cs typeface="Times New Roman" panose="02020603050405020304" pitchFamily="18" charset="0"/>
                        </a:rPr>
                        <a:t>2.25 moles Ca</a:t>
                      </a:r>
                      <a:r>
                        <a:rPr lang="en-US" sz="1800" baseline="30000" dirty="0">
                          <a:solidFill>
                            <a:srgbClr val="0000FF"/>
                          </a:solidFill>
                          <a:latin typeface="Times New Roman" panose="02020603050405020304" pitchFamily="18" charset="0"/>
                          <a:cs typeface="Times New Roman" panose="02020603050405020304" pitchFamily="18" charset="0"/>
                        </a:rPr>
                        <a:t>+2</a:t>
                      </a:r>
                      <a:r>
                        <a:rPr lang="en-US" sz="1800" dirty="0">
                          <a:solidFill>
                            <a:srgbClr val="0000FF"/>
                          </a:solidFill>
                          <a:latin typeface="Times New Roman" panose="02020603050405020304" pitchFamily="18" charset="0"/>
                          <a:cs typeface="Times New Roman" panose="02020603050405020304" pitchFamily="18" charset="0"/>
                        </a:rPr>
                        <a:t> &amp; 4.5 moles Cl</a:t>
                      </a:r>
                      <a:r>
                        <a:rPr lang="en-US" sz="1800" baseline="30000" dirty="0">
                          <a:solidFill>
                            <a:srgbClr val="0000FF"/>
                          </a:solidFill>
                          <a:latin typeface="Times New Roman" panose="02020603050405020304" pitchFamily="18" charset="0"/>
                          <a:cs typeface="Times New Roman" panose="02020603050405020304" pitchFamily="18" charset="0"/>
                        </a:rPr>
                        <a:t>-1     </a:t>
                      </a:r>
                      <a:r>
                        <a:rPr lang="en-US" sz="2000" baseline="0" dirty="0">
                          <a:solidFill>
                            <a:srgbClr val="FF0000"/>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6.75 moles ions </a:t>
                      </a:r>
                      <a:endParaRPr lang="en-US" sz="2000" dirty="0">
                        <a:solidFill>
                          <a:srgbClr val="0000FF"/>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9124071"/>
                  </a:ext>
                </a:extLst>
              </a:tr>
              <a:tr h="762000">
                <a:tc>
                  <a:txBody>
                    <a:bodyPr/>
                    <a:lstStyle/>
                    <a:p>
                      <a:pPr algn="ct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3.0 M Al(OH)</a:t>
                      </a:r>
                      <a:r>
                        <a:rPr lang="en-US" sz="2000" baseline="-25000" dirty="0">
                          <a:solidFill>
                            <a:schemeClr val="tx1">
                              <a:lumMod val="95000"/>
                              <a:lumOff val="5000"/>
                            </a:schemeClr>
                          </a:solidFill>
                          <a:latin typeface="Times New Roman" panose="02020603050405020304" pitchFamily="18" charset="0"/>
                          <a:cs typeface="Times New Roman" panose="02020603050405020304" pitchFamily="18" charset="0"/>
                        </a:rPr>
                        <a:t>3(AQ)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0000FF"/>
                          </a:solidFill>
                          <a:latin typeface="Times New Roman" panose="02020603050405020304" pitchFamily="18" charset="0"/>
                          <a:cs typeface="Times New Roman" panose="02020603050405020304" pitchFamily="18" charset="0"/>
                        </a:rPr>
                        <a:t>3 moles Al</a:t>
                      </a:r>
                      <a:r>
                        <a:rPr lang="en-US" sz="2000" baseline="30000" dirty="0">
                          <a:solidFill>
                            <a:srgbClr val="0000FF"/>
                          </a:solidFill>
                          <a:latin typeface="Times New Roman" panose="02020603050405020304" pitchFamily="18" charset="0"/>
                          <a:cs typeface="Times New Roman" panose="02020603050405020304" pitchFamily="18" charset="0"/>
                        </a:rPr>
                        <a:t>+3</a:t>
                      </a:r>
                      <a:r>
                        <a:rPr lang="en-US" sz="2000" dirty="0">
                          <a:solidFill>
                            <a:srgbClr val="0000FF"/>
                          </a:solidFill>
                          <a:latin typeface="Times New Roman" panose="02020603050405020304" pitchFamily="18" charset="0"/>
                          <a:cs typeface="Times New Roman" panose="02020603050405020304" pitchFamily="18" charset="0"/>
                        </a:rPr>
                        <a:t> and 9 moles OH</a:t>
                      </a:r>
                      <a:r>
                        <a:rPr lang="en-US" sz="2000" baseline="30000" dirty="0">
                          <a:solidFill>
                            <a:srgbClr val="0000FF"/>
                          </a:solidFill>
                          <a:latin typeface="Times New Roman" panose="02020603050405020304" pitchFamily="18" charset="0"/>
                          <a:cs typeface="Times New Roman" panose="02020603050405020304" pitchFamily="18" charset="0"/>
                        </a:rPr>
                        <a:t>-1     </a:t>
                      </a:r>
                      <a:r>
                        <a:rPr lang="en-US" sz="2000" baseline="0" dirty="0">
                          <a:solidFill>
                            <a:srgbClr val="FF0000"/>
                          </a:solidFill>
                          <a:latin typeface="Times New Roman" panose="02020603050405020304" pitchFamily="18" charset="0"/>
                          <a:cs typeface="Times New Roman" panose="02020603050405020304" pitchFamily="18" charset="0"/>
                        </a:rPr>
                        <a:t>= 12.</a:t>
                      </a:r>
                      <a:r>
                        <a:rPr lang="en-US" sz="2000" dirty="0">
                          <a:solidFill>
                            <a:srgbClr val="FF0000"/>
                          </a:solidFill>
                          <a:latin typeface="Times New Roman" panose="02020603050405020304" pitchFamily="18" charset="0"/>
                          <a:cs typeface="Times New Roman" panose="02020603050405020304" pitchFamily="18" charset="0"/>
                        </a:rPr>
                        <a:t>0 moles ions </a:t>
                      </a:r>
                      <a:endParaRPr lang="en-US" sz="2000" dirty="0">
                        <a:solidFill>
                          <a:srgbClr val="0000FF"/>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2507660"/>
                  </a:ext>
                </a:extLst>
              </a:tr>
              <a:tr h="762000">
                <a:tc>
                  <a:txBody>
                    <a:bodyPr/>
                    <a:lstStyle/>
                    <a:p>
                      <a:pPr algn="ctr"/>
                      <a:r>
                        <a:rPr lang="en-US" sz="2000" baseline="0" dirty="0">
                          <a:solidFill>
                            <a:srgbClr val="FF0000"/>
                          </a:solidFill>
                          <a:latin typeface="Times New Roman" panose="02020603050405020304" pitchFamily="18" charset="0"/>
                          <a:cs typeface="Times New Roman" panose="02020603050405020304" pitchFamily="18" charset="0"/>
                        </a:rPr>
                        <a:t>1.0 M NH</a:t>
                      </a:r>
                      <a:r>
                        <a:rPr lang="en-US" sz="2000" baseline="-25000" dirty="0">
                          <a:solidFill>
                            <a:srgbClr val="FF0000"/>
                          </a:solidFill>
                          <a:latin typeface="Times New Roman" panose="02020603050405020304" pitchFamily="18" charset="0"/>
                          <a:cs typeface="Times New Roman" panose="02020603050405020304" pitchFamily="18" charset="0"/>
                        </a:rPr>
                        <a:t>3(AQ)</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FF0000"/>
                          </a:solidFill>
                          <a:latin typeface="Times New Roman" panose="02020603050405020304" pitchFamily="18" charset="0"/>
                          <a:cs typeface="Times New Roman" panose="02020603050405020304" pitchFamily="18" charset="0"/>
                        </a:rPr>
                        <a:t>   1 mole of MOLEULES  (it’s not ionic)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097782"/>
                  </a:ext>
                </a:extLst>
              </a:tr>
              <a:tr h="762000">
                <a:tc>
                  <a:txBody>
                    <a:bodyPr/>
                    <a:lstStyle/>
                    <a:p>
                      <a:pPr algn="ctr"/>
                      <a:r>
                        <a:rPr lang="en-US" sz="2000" dirty="0">
                          <a:solidFill>
                            <a:srgbClr val="FF0000"/>
                          </a:solidFill>
                          <a:latin typeface="Times New Roman" panose="02020603050405020304" pitchFamily="18" charset="0"/>
                          <a:cs typeface="Times New Roman" panose="02020603050405020304" pitchFamily="18" charset="0"/>
                        </a:rPr>
                        <a:t>2.50 M C</a:t>
                      </a:r>
                      <a:r>
                        <a:rPr lang="en-US" sz="2000" baseline="-25000" dirty="0">
                          <a:solidFill>
                            <a:srgbClr val="FF0000"/>
                          </a:solidFill>
                          <a:latin typeface="Times New Roman" panose="02020603050405020304" pitchFamily="18" charset="0"/>
                          <a:cs typeface="Times New Roman" panose="02020603050405020304" pitchFamily="18" charset="0"/>
                        </a:rPr>
                        <a:t>12</a:t>
                      </a:r>
                      <a:r>
                        <a:rPr lang="en-US" sz="2000" dirty="0">
                          <a:solidFill>
                            <a:srgbClr val="FF0000"/>
                          </a:solidFill>
                          <a:latin typeface="Times New Roman" panose="02020603050405020304" pitchFamily="18" charset="0"/>
                          <a:cs typeface="Times New Roman" panose="02020603050405020304" pitchFamily="18" charset="0"/>
                        </a:rPr>
                        <a:t>H</a:t>
                      </a:r>
                      <a:r>
                        <a:rPr lang="en-US" sz="2000" baseline="-25000" dirty="0">
                          <a:solidFill>
                            <a:srgbClr val="FF0000"/>
                          </a:solidFill>
                          <a:latin typeface="Times New Roman" panose="02020603050405020304" pitchFamily="18" charset="0"/>
                          <a:cs typeface="Times New Roman" panose="02020603050405020304" pitchFamily="18" charset="0"/>
                        </a:rPr>
                        <a:t>22</a:t>
                      </a:r>
                      <a:r>
                        <a:rPr lang="en-US" sz="2000" dirty="0">
                          <a:solidFill>
                            <a:srgbClr val="FF0000"/>
                          </a:solidFill>
                          <a:latin typeface="Times New Roman" panose="02020603050405020304" pitchFamily="18" charset="0"/>
                          <a:cs typeface="Times New Roman" panose="02020603050405020304" pitchFamily="18" charset="0"/>
                        </a:rPr>
                        <a:t>O</a:t>
                      </a:r>
                      <a:r>
                        <a:rPr lang="en-US" sz="2000" baseline="-25000" dirty="0">
                          <a:solidFill>
                            <a:srgbClr val="FF0000"/>
                          </a:solidFill>
                          <a:latin typeface="Times New Roman" panose="02020603050405020304" pitchFamily="18" charset="0"/>
                          <a:cs typeface="Times New Roman" panose="02020603050405020304" pitchFamily="18" charset="0"/>
                        </a:rPr>
                        <a:t>11(AQ)</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FF0000"/>
                          </a:solidFill>
                          <a:latin typeface="Times New Roman" panose="02020603050405020304" pitchFamily="18" charset="0"/>
                          <a:cs typeface="Times New Roman" panose="02020603050405020304" pitchFamily="18" charset="0"/>
                        </a:rPr>
                        <a:t>   2.50 moles of MOLECULES (it’s not ionic)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5577739"/>
                  </a:ext>
                </a:extLst>
              </a:tr>
              <a:tr h="762000">
                <a:tc>
                  <a:txBody>
                    <a:bodyPr/>
                    <a:lstStyle/>
                    <a:p>
                      <a:pPr algn="ctr"/>
                      <a:r>
                        <a:rPr lang="en-US" sz="2800" baseline="0" dirty="0">
                          <a:solidFill>
                            <a:srgbClr val="0000FF"/>
                          </a:solidFill>
                          <a:latin typeface="Times New Roman" panose="02020603050405020304" pitchFamily="18" charset="0"/>
                          <a:cs typeface="Times New Roman" panose="02020603050405020304" pitchFamily="18" charset="0"/>
                        </a:rPr>
                        <a:t>1.0 M AgCl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FF0000"/>
                          </a:solidFill>
                          <a:latin typeface="Times New Roman" panose="02020603050405020304" pitchFamily="18" charset="0"/>
                          <a:cs typeface="Times New Roman" panose="02020603050405020304" pitchFamily="18" charset="0"/>
                        </a:rPr>
                        <a:t>   ZERO moles of  ions – </a:t>
                      </a:r>
                      <a:r>
                        <a:rPr lang="en-US" sz="2000" dirty="0">
                          <a:solidFill>
                            <a:srgbClr val="0000FF"/>
                          </a:solidFill>
                          <a:latin typeface="Times New Roman" panose="02020603050405020304" pitchFamily="18" charset="0"/>
                          <a:cs typeface="Times New Roman" panose="02020603050405020304" pitchFamily="18" charset="0"/>
                        </a:rPr>
                        <a:t>it’s NOT AQUEOUS!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0985894"/>
                  </a:ext>
                </a:extLst>
              </a:tr>
            </a:tbl>
          </a:graphicData>
        </a:graphic>
      </p:graphicFrame>
    </p:spTree>
    <p:extLst>
      <p:ext uri="{BB962C8B-B14F-4D97-AF65-F5344CB8AC3E}">
        <p14:creationId xmlns:p14="http://schemas.microsoft.com/office/powerpoint/2010/main" val="359438225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1631216"/>
          </a:xfrm>
          <a:prstGeom prst="rect">
            <a:avLst/>
          </a:prstGeom>
          <a:solidFill>
            <a:schemeClr val="bg1">
              <a:lumMod val="95000"/>
            </a:schemeClr>
          </a:solidFill>
        </p:spPr>
        <p:txBody>
          <a:bodyPr wrap="square" rtlCol="0">
            <a:spAutoFit/>
          </a:bodyPr>
          <a:lstStyle/>
          <a:p>
            <a:r>
              <a:rPr lang="en-US" sz="2800" dirty="0">
                <a:latin typeface="Comic Sans MS" panose="030F0702030302020204" pitchFamily="66" charset="0"/>
              </a:rPr>
              <a:t>67.  Calculate the temperature that a 1.00 liter,    </a:t>
            </a:r>
            <a:br>
              <a:rPr lang="en-US" sz="2800" dirty="0">
                <a:latin typeface="Comic Sans MS" panose="030F0702030302020204" pitchFamily="66" charset="0"/>
              </a:rPr>
            </a:br>
            <a:r>
              <a:rPr lang="en-US" sz="2800" dirty="0">
                <a:latin typeface="Comic Sans MS" panose="030F0702030302020204" pitchFamily="66" charset="0"/>
              </a:rPr>
              <a:t>       2.00 M NaCl</a:t>
            </a:r>
            <a:r>
              <a:rPr lang="en-US" sz="2800" baseline="-25000" dirty="0">
                <a:latin typeface="Comic Sans MS" panose="030F0702030302020204" pitchFamily="66" charset="0"/>
              </a:rPr>
              <a:t>(AQ) </a:t>
            </a:r>
            <a:r>
              <a:rPr lang="en-US" sz="2800" dirty="0">
                <a:latin typeface="Comic Sans MS" panose="030F0702030302020204" pitchFamily="66" charset="0"/>
              </a:rPr>
              <a:t>solution will boil in Kelvin.  </a:t>
            </a:r>
            <a:r>
              <a:rPr lang="en-US" sz="2400" b="1" dirty="0">
                <a:solidFill>
                  <a:srgbClr val="FF0000"/>
                </a:solidFill>
                <a:latin typeface="Comic Sans MS" panose="030F0702030302020204" pitchFamily="66" charset="0"/>
              </a:rPr>
              <a:t> </a:t>
            </a:r>
          </a:p>
          <a:p>
            <a:r>
              <a:rPr lang="en-US" sz="2000" dirty="0">
                <a:latin typeface="Comic Sans MS" panose="030F0702030302020204" pitchFamily="66" charset="0"/>
              </a:rPr>
              <a:t> </a:t>
            </a:r>
          </a:p>
          <a:p>
            <a:r>
              <a:rPr lang="en-US" sz="2400" dirty="0">
                <a:solidFill>
                  <a:srgbClr val="FF0000"/>
                </a:solidFill>
                <a:latin typeface="Times New Roman" panose="02020603050405020304" pitchFamily="18" charset="0"/>
                <a:cs typeface="Times New Roman" panose="02020603050405020304" pitchFamily="18" charset="0"/>
              </a:rPr>
              <a:t>          BP Elevation is  </a:t>
            </a:r>
            <a:r>
              <a:rPr lang="en-US" sz="2400" b="1" dirty="0">
                <a:solidFill>
                  <a:srgbClr val="FF0000"/>
                </a:solidFill>
                <a:latin typeface="Times New Roman" panose="02020603050405020304" pitchFamily="18" charset="0"/>
                <a:cs typeface="Times New Roman" panose="02020603050405020304" pitchFamily="18" charset="0"/>
              </a:rPr>
              <a:t>0.50 K/mole of particles per liter</a:t>
            </a:r>
            <a:endParaRPr lang="en-US" sz="2400" dirty="0"/>
          </a:p>
        </p:txBody>
      </p:sp>
    </p:spTree>
    <p:extLst>
      <p:ext uri="{BB962C8B-B14F-4D97-AF65-F5344CB8AC3E}">
        <p14:creationId xmlns:p14="http://schemas.microsoft.com/office/powerpoint/2010/main" val="384652564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1D49F-87FC-291B-2158-6449A33A682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78A6A21-3A31-6741-B7DF-4E5ED53BC604}"/>
              </a:ext>
            </a:extLst>
          </p:cNvPr>
          <p:cNvSpPr txBox="1"/>
          <p:nvPr/>
        </p:nvSpPr>
        <p:spPr>
          <a:xfrm>
            <a:off x="0" y="0"/>
            <a:ext cx="9144000" cy="1631216"/>
          </a:xfrm>
          <a:prstGeom prst="rect">
            <a:avLst/>
          </a:prstGeom>
          <a:solidFill>
            <a:schemeClr val="bg1">
              <a:lumMod val="95000"/>
            </a:schemeClr>
          </a:solidFill>
        </p:spPr>
        <p:txBody>
          <a:bodyPr wrap="square" rtlCol="0">
            <a:spAutoFit/>
          </a:bodyPr>
          <a:lstStyle/>
          <a:p>
            <a:r>
              <a:rPr lang="en-US" sz="2800" dirty="0">
                <a:latin typeface="Comic Sans MS" panose="030F0702030302020204" pitchFamily="66" charset="0"/>
              </a:rPr>
              <a:t>67.  Calculate the temperature that a 1.00 liter,    </a:t>
            </a:r>
            <a:br>
              <a:rPr lang="en-US" sz="2800" dirty="0">
                <a:latin typeface="Comic Sans MS" panose="030F0702030302020204" pitchFamily="66" charset="0"/>
              </a:rPr>
            </a:br>
            <a:r>
              <a:rPr lang="en-US" sz="2800" dirty="0">
                <a:latin typeface="Comic Sans MS" panose="030F0702030302020204" pitchFamily="66" charset="0"/>
              </a:rPr>
              <a:t>       2.00 M NaCl</a:t>
            </a:r>
            <a:r>
              <a:rPr lang="en-US" sz="2800" baseline="-25000" dirty="0">
                <a:latin typeface="Comic Sans MS" panose="030F0702030302020204" pitchFamily="66" charset="0"/>
              </a:rPr>
              <a:t>(AQ) </a:t>
            </a:r>
            <a:r>
              <a:rPr lang="en-US" sz="2800" dirty="0">
                <a:latin typeface="Comic Sans MS" panose="030F0702030302020204" pitchFamily="66" charset="0"/>
              </a:rPr>
              <a:t>solution will boil in Kelvin.  </a:t>
            </a:r>
            <a:r>
              <a:rPr lang="en-US" sz="2400" b="1" dirty="0">
                <a:solidFill>
                  <a:srgbClr val="FF0000"/>
                </a:solidFill>
                <a:latin typeface="Comic Sans MS" panose="030F0702030302020204" pitchFamily="66" charset="0"/>
              </a:rPr>
              <a:t> </a:t>
            </a:r>
          </a:p>
          <a:p>
            <a:r>
              <a:rPr lang="en-US" sz="2000" dirty="0">
                <a:latin typeface="Comic Sans MS" panose="030F0702030302020204" pitchFamily="66" charset="0"/>
              </a:rPr>
              <a:t> </a:t>
            </a:r>
          </a:p>
          <a:p>
            <a:r>
              <a:rPr lang="en-US" sz="2400" dirty="0">
                <a:solidFill>
                  <a:srgbClr val="FF0000"/>
                </a:solidFill>
                <a:latin typeface="Times New Roman" panose="02020603050405020304" pitchFamily="18" charset="0"/>
                <a:cs typeface="Times New Roman" panose="02020603050405020304" pitchFamily="18" charset="0"/>
              </a:rPr>
              <a:t>          BP Elevation is  </a:t>
            </a:r>
            <a:r>
              <a:rPr lang="en-US" sz="2400" b="1" dirty="0">
                <a:solidFill>
                  <a:srgbClr val="FF0000"/>
                </a:solidFill>
                <a:latin typeface="Times New Roman" panose="02020603050405020304" pitchFamily="18" charset="0"/>
                <a:cs typeface="Times New Roman" panose="02020603050405020304" pitchFamily="18" charset="0"/>
              </a:rPr>
              <a:t>0.50 K/mole of particles per liter</a:t>
            </a:r>
            <a:endParaRPr lang="en-US" sz="2400" dirty="0"/>
          </a:p>
        </p:txBody>
      </p:sp>
      <p:sp>
        <p:nvSpPr>
          <p:cNvPr id="4" name="TextBox 3">
            <a:extLst>
              <a:ext uri="{FF2B5EF4-FFF2-40B4-BE49-F238E27FC236}">
                <a16:creationId xmlns:a16="http://schemas.microsoft.com/office/drawing/2014/main" id="{1757C4C2-DF24-D83C-87CC-873C740AB709}"/>
              </a:ext>
            </a:extLst>
          </p:cNvPr>
          <p:cNvSpPr txBox="1"/>
          <p:nvPr/>
        </p:nvSpPr>
        <p:spPr>
          <a:xfrm>
            <a:off x="0" y="2209799"/>
            <a:ext cx="9144000" cy="4524315"/>
          </a:xfrm>
          <a:prstGeom prst="rect">
            <a:avLst/>
          </a:prstGeom>
          <a:noFill/>
        </p:spPr>
        <p:txBody>
          <a:bodyPr wrap="square">
            <a:spAutoFit/>
          </a:bodyPr>
          <a:lstStyle/>
          <a:p>
            <a:r>
              <a:rPr lang="en-US" sz="1800" b="1" dirty="0">
                <a:solidFill>
                  <a:srgbClr val="0000FF"/>
                </a:solidFill>
                <a:latin typeface="Comic Sans MS" panose="030F0702030302020204" pitchFamily="66" charset="0"/>
              </a:rPr>
              <a:t>      Start BP  +   BP Elevation      =   New BP</a:t>
            </a:r>
          </a:p>
          <a:p>
            <a:endParaRPr lang="en-US" sz="1800" b="1" dirty="0">
              <a:solidFill>
                <a:srgbClr val="0000FF"/>
              </a:solidFill>
              <a:latin typeface="Comic Sans MS" panose="030F0702030302020204" pitchFamily="66" charset="0"/>
            </a:endParaRPr>
          </a:p>
          <a:p>
            <a:r>
              <a:rPr lang="en-US" sz="1800" b="1" dirty="0">
                <a:solidFill>
                  <a:srgbClr val="0000FF"/>
                </a:solidFill>
                <a:latin typeface="Comic Sans MS" panose="030F0702030302020204" pitchFamily="66" charset="0"/>
              </a:rPr>
              <a:t>       373 K    +   (4 x 0.50 K)      =   375 K</a:t>
            </a:r>
          </a:p>
          <a:p>
            <a:endParaRPr lang="en-US" sz="1800" b="1" dirty="0">
              <a:solidFill>
                <a:srgbClr val="0000FF"/>
              </a:solidFill>
              <a:latin typeface="Comic Sans MS" panose="030F0702030302020204" pitchFamily="66" charset="0"/>
            </a:endParaRPr>
          </a:p>
          <a:p>
            <a:endParaRPr lang="en-US" sz="1800" b="1" dirty="0">
              <a:solidFill>
                <a:srgbClr val="0000FF"/>
              </a:solidFill>
              <a:latin typeface="Comic Sans MS" panose="030F0702030302020204" pitchFamily="66" charset="0"/>
            </a:endParaRPr>
          </a:p>
          <a:p>
            <a:br>
              <a:rPr lang="en-US" sz="1800" dirty="0">
                <a:solidFill>
                  <a:srgbClr val="006600"/>
                </a:solidFill>
                <a:latin typeface="Comic Sans MS" panose="030F0702030302020204" pitchFamily="66" charset="0"/>
              </a:rPr>
            </a:br>
            <a:r>
              <a:rPr lang="en-US" sz="1800" dirty="0">
                <a:solidFill>
                  <a:srgbClr val="006600"/>
                </a:solidFill>
                <a:latin typeface="Comic Sans MS" panose="030F0702030302020204" pitchFamily="66" charset="0"/>
              </a:rPr>
              <a:t>   A 2.00 molar solution has 2 moles of solute, each NaCl formula unit makes 2 ions, </a:t>
            </a:r>
            <a:br>
              <a:rPr lang="en-US" sz="1800" dirty="0">
                <a:solidFill>
                  <a:srgbClr val="006600"/>
                </a:solidFill>
                <a:latin typeface="Comic Sans MS" panose="030F0702030302020204" pitchFamily="66" charset="0"/>
              </a:rPr>
            </a:br>
            <a:r>
              <a:rPr lang="en-US" sz="1800" dirty="0">
                <a:solidFill>
                  <a:srgbClr val="006600"/>
                </a:solidFill>
                <a:latin typeface="Comic Sans MS" panose="030F0702030302020204" pitchFamily="66" charset="0"/>
              </a:rPr>
              <a:t>   </a:t>
            </a:r>
          </a:p>
          <a:p>
            <a:r>
              <a:rPr lang="en-US" sz="3600" dirty="0">
                <a:latin typeface="Times New Roman" panose="02020603050405020304" pitchFamily="18" charset="0"/>
                <a:cs typeface="Times New Roman" panose="02020603050405020304" pitchFamily="18" charset="0"/>
              </a:rPr>
              <a:t>         NaCl</a:t>
            </a:r>
            <a:r>
              <a:rPr lang="en-US" sz="3600" baseline="-25000" dirty="0">
                <a:latin typeface="Times New Roman" panose="02020603050405020304" pitchFamily="18" charset="0"/>
                <a:cs typeface="Times New Roman" panose="02020603050405020304" pitchFamily="18" charset="0"/>
              </a:rPr>
              <a:t>(S) </a:t>
            </a:r>
            <a:r>
              <a:rPr lang="en-US" sz="3600" dirty="0">
                <a:latin typeface="Times New Roman" panose="02020603050405020304" pitchFamily="18" charset="0"/>
                <a:cs typeface="Times New Roman" panose="02020603050405020304" pitchFamily="18" charset="0"/>
              </a:rPr>
              <a:t>→→ →→  Na</a:t>
            </a:r>
            <a:r>
              <a:rPr lang="en-US" sz="3600" baseline="30000" dirty="0">
                <a:latin typeface="Times New Roman" panose="02020603050405020304" pitchFamily="18" charset="0"/>
                <a:cs typeface="Times New Roman" panose="02020603050405020304" pitchFamily="18" charset="0"/>
              </a:rPr>
              <a:t>+1</a:t>
            </a:r>
            <a:r>
              <a:rPr lang="en-US" sz="3600" baseline="-25000" dirty="0">
                <a:latin typeface="Times New Roman" panose="02020603050405020304" pitchFamily="18" charset="0"/>
                <a:cs typeface="Times New Roman" panose="02020603050405020304" pitchFamily="18" charset="0"/>
              </a:rPr>
              <a:t>(AQ)</a:t>
            </a:r>
            <a:r>
              <a:rPr lang="en-US" sz="3600" dirty="0">
                <a:latin typeface="Times New Roman" panose="02020603050405020304" pitchFamily="18" charset="0"/>
                <a:cs typeface="Times New Roman" panose="02020603050405020304" pitchFamily="18" charset="0"/>
              </a:rPr>
              <a:t> + Cl</a:t>
            </a:r>
            <a:r>
              <a:rPr lang="en-US" sz="3600" baseline="30000" dirty="0">
                <a:latin typeface="Times New Roman" panose="02020603050405020304" pitchFamily="18" charset="0"/>
                <a:cs typeface="Times New Roman" panose="02020603050405020304" pitchFamily="18" charset="0"/>
              </a:rPr>
              <a:t>-1</a:t>
            </a:r>
            <a:r>
              <a:rPr lang="en-US" sz="3600" baseline="-25000" dirty="0">
                <a:latin typeface="Times New Roman" panose="02020603050405020304" pitchFamily="18" charset="0"/>
                <a:cs typeface="Times New Roman" panose="02020603050405020304" pitchFamily="18" charset="0"/>
              </a:rPr>
              <a:t>(AQ)</a:t>
            </a:r>
          </a:p>
          <a:p>
            <a:endParaRPr lang="en-US" sz="1800" dirty="0">
              <a:solidFill>
                <a:srgbClr val="006600"/>
              </a:solidFill>
              <a:latin typeface="Comic Sans MS" panose="030F0702030302020204"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2NaCl</a:t>
            </a:r>
            <a:r>
              <a:rPr kumimoji="0" lang="en-US" sz="3600" b="0" i="0" u="none" strike="noStrike" kern="1200" cap="none" spc="0" normalizeH="0" baseline="-2500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(S) </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  2Na</a:t>
            </a:r>
            <a:r>
              <a:rPr kumimoji="0" lang="en-US" sz="3600" b="0" i="0" u="none" strike="noStrike" kern="1200" cap="none" spc="0" normalizeH="0" baseline="3000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+1</a:t>
            </a:r>
            <a:r>
              <a:rPr kumimoji="0" lang="en-US" sz="3600" b="0" i="0" u="none" strike="noStrike" kern="1200" cap="none" spc="0" normalizeH="0" baseline="-2500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(AQ)</a:t>
            </a:r>
            <a:r>
              <a:rPr kumimoji="0" lang="en-US" sz="36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+ 2Cl</a:t>
            </a:r>
            <a:r>
              <a:rPr kumimoji="0" lang="en-US" sz="3600" b="0" i="0" u="none" strike="noStrike" kern="1200" cap="none" spc="0" normalizeH="0" baseline="3000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-1</a:t>
            </a:r>
            <a:r>
              <a:rPr kumimoji="0" lang="en-US" sz="3600" b="0" i="0" u="none" strike="noStrike" kern="1200" cap="none" spc="0" normalizeH="0" baseline="-2500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(AQ)</a:t>
            </a:r>
          </a:p>
          <a:p>
            <a:endParaRPr lang="en-US" sz="1800" dirty="0">
              <a:solidFill>
                <a:srgbClr val="006600"/>
              </a:solidFill>
              <a:latin typeface="Comic Sans MS" panose="030F0702030302020204" pitchFamily="66" charset="0"/>
            </a:endParaRPr>
          </a:p>
          <a:p>
            <a:br>
              <a:rPr lang="en-US" sz="1800" dirty="0">
                <a:solidFill>
                  <a:srgbClr val="006600"/>
                </a:solidFill>
                <a:latin typeface="Comic Sans MS" panose="030F0702030302020204" pitchFamily="66" charset="0"/>
              </a:rPr>
            </a:br>
            <a:r>
              <a:rPr lang="en-US" sz="1800" dirty="0">
                <a:solidFill>
                  <a:srgbClr val="006600"/>
                </a:solidFill>
                <a:latin typeface="Comic Sans MS" panose="030F0702030302020204" pitchFamily="66" charset="0"/>
              </a:rPr>
              <a:t>                                THIS IS 2.00 M X 2 moles per formula unit = 4</a:t>
            </a:r>
            <a:endParaRPr lang="en-US" dirty="0"/>
          </a:p>
        </p:txBody>
      </p:sp>
      <p:sp>
        <p:nvSpPr>
          <p:cNvPr id="5" name="TextBox 4">
            <a:extLst>
              <a:ext uri="{FF2B5EF4-FFF2-40B4-BE49-F238E27FC236}">
                <a16:creationId xmlns:a16="http://schemas.microsoft.com/office/drawing/2014/main" id="{B4C1232F-85AF-7B0B-D91C-4605C15973BC}"/>
              </a:ext>
            </a:extLst>
          </p:cNvPr>
          <p:cNvSpPr txBox="1"/>
          <p:nvPr/>
        </p:nvSpPr>
        <p:spPr>
          <a:xfrm>
            <a:off x="3124200" y="4343400"/>
            <a:ext cx="990600" cy="369332"/>
          </a:xfrm>
          <a:prstGeom prst="rect">
            <a:avLst/>
          </a:prstGeom>
          <a:noFill/>
        </p:spPr>
        <p:txBody>
          <a:bodyPr wrap="square" rtlCol="0">
            <a:spAutoFit/>
          </a:bodyPr>
          <a:lstStyle/>
          <a:p>
            <a:r>
              <a:rPr lang="en-US" dirty="0">
                <a:solidFill>
                  <a:srgbClr val="0000FF"/>
                </a:solidFill>
              </a:rPr>
              <a:t>water</a:t>
            </a:r>
          </a:p>
        </p:txBody>
      </p:sp>
      <p:sp>
        <p:nvSpPr>
          <p:cNvPr id="6" name="TextBox 5">
            <a:extLst>
              <a:ext uri="{FF2B5EF4-FFF2-40B4-BE49-F238E27FC236}">
                <a16:creationId xmlns:a16="http://schemas.microsoft.com/office/drawing/2014/main" id="{3BCBC603-2BB5-98CB-BAD1-0D2F240A25B0}"/>
              </a:ext>
            </a:extLst>
          </p:cNvPr>
          <p:cNvSpPr txBox="1"/>
          <p:nvPr/>
        </p:nvSpPr>
        <p:spPr>
          <a:xfrm>
            <a:off x="3124200" y="5187786"/>
            <a:ext cx="990600" cy="369332"/>
          </a:xfrm>
          <a:prstGeom prst="rect">
            <a:avLst/>
          </a:prstGeom>
          <a:noFill/>
        </p:spPr>
        <p:txBody>
          <a:bodyPr wrap="square" rtlCol="0">
            <a:spAutoFit/>
          </a:bodyPr>
          <a:lstStyle/>
          <a:p>
            <a:r>
              <a:rPr lang="en-US" dirty="0">
                <a:solidFill>
                  <a:srgbClr val="0000FF"/>
                </a:solidFill>
              </a:rPr>
              <a:t>water</a:t>
            </a:r>
          </a:p>
        </p:txBody>
      </p:sp>
    </p:spTree>
    <p:extLst>
      <p:ext uri="{BB962C8B-B14F-4D97-AF65-F5344CB8AC3E}">
        <p14:creationId xmlns:p14="http://schemas.microsoft.com/office/powerpoint/2010/main" val="211344054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TextBox 2"/>
          <p:cNvSpPr txBox="1"/>
          <p:nvPr/>
        </p:nvSpPr>
        <p:spPr>
          <a:xfrm>
            <a:off x="0" y="0"/>
            <a:ext cx="9144000" cy="1077218"/>
          </a:xfrm>
          <a:prstGeom prst="rect">
            <a:avLst/>
          </a:prstGeom>
          <a:solidFill>
            <a:schemeClr val="accent1">
              <a:lumMod val="75000"/>
            </a:schemeClr>
          </a:solidFill>
        </p:spPr>
        <p:txBody>
          <a:bodyPr wrap="square" rtlCol="0">
            <a:spAutoFit/>
          </a:bodyPr>
          <a:lstStyle/>
          <a:p>
            <a:r>
              <a:rPr lang="en-US" sz="3200" dirty="0">
                <a:latin typeface="Tahoma" panose="020B0604030504040204" pitchFamily="34" charset="0"/>
                <a:cs typeface="Tahoma" panose="020B0604030504040204" pitchFamily="34" charset="0"/>
              </a:rPr>
              <a:t>68.  Calculate the Kelvin BP of a 1.00 Liter, </a:t>
            </a:r>
            <a:br>
              <a:rPr lang="en-US" sz="3200" dirty="0">
                <a:latin typeface="Tahoma" panose="020B0604030504040204" pitchFamily="34" charset="0"/>
                <a:cs typeface="Tahoma" panose="020B0604030504040204" pitchFamily="34" charset="0"/>
              </a:rPr>
            </a:br>
            <a:r>
              <a:rPr lang="en-US" sz="3200" dirty="0">
                <a:latin typeface="Tahoma" panose="020B0604030504040204" pitchFamily="34" charset="0"/>
                <a:cs typeface="Tahoma" panose="020B0604030504040204" pitchFamily="34" charset="0"/>
              </a:rPr>
              <a:t>       3.00 M CaCl</a:t>
            </a:r>
            <a:r>
              <a:rPr lang="en-US" sz="3200" baseline="-25000" dirty="0">
                <a:latin typeface="Tahoma" panose="020B0604030504040204" pitchFamily="34" charset="0"/>
                <a:cs typeface="Tahoma" panose="020B0604030504040204" pitchFamily="34" charset="0"/>
              </a:rPr>
              <a:t>2(AQ)</a:t>
            </a:r>
            <a:r>
              <a:rPr lang="en-US" sz="3200" dirty="0">
                <a:latin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3338477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801862"/>
          </a:xfrm>
          <a:prstGeom prst="rect">
            <a:avLst/>
          </a:prstGeom>
          <a:noFill/>
        </p:spPr>
        <p:txBody>
          <a:bodyPr wrap="square" rtlCol="0">
            <a:spAutoFit/>
          </a:bodyPr>
          <a:lstStyle/>
          <a:p>
            <a:r>
              <a:rPr lang="en-US" dirty="0"/>
              <a:t>When you try to dissolve stuff into solution, there are 3 factors that will affect this rate</a:t>
            </a:r>
            <a:br>
              <a:rPr lang="en-US" dirty="0"/>
            </a:br>
            <a:r>
              <a:rPr lang="en-US" dirty="0"/>
              <a:t> (either making it faster or slower.  </a:t>
            </a:r>
          </a:p>
          <a:p>
            <a:r>
              <a:rPr lang="en-US" sz="6000" b="1" dirty="0"/>
              <a:t>DEMONSTRATION 2</a:t>
            </a:r>
            <a:endParaRPr lang="en-US" sz="2800" dirty="0">
              <a:solidFill>
                <a:srgbClr val="0000FF"/>
              </a:solidFill>
              <a:latin typeface="Times New Roman" panose="02020603050405020304" pitchFamily="18" charset="0"/>
              <a:cs typeface="Times New Roman" panose="02020603050405020304" pitchFamily="18" charset="0"/>
            </a:endParaRPr>
          </a:p>
          <a:p>
            <a:endParaRPr lang="en-US" sz="1200" dirty="0">
              <a:solidFill>
                <a:srgbClr val="0000FF"/>
              </a:solidFill>
              <a:latin typeface="Times New Roman" panose="02020603050405020304" pitchFamily="18" charset="0"/>
              <a:cs typeface="Times New Roman" panose="02020603050405020304" pitchFamily="18" charset="0"/>
            </a:endParaRPr>
          </a:p>
          <a:p>
            <a:r>
              <a:rPr lang="en-US" sz="4000" b="1" dirty="0">
                <a:solidFill>
                  <a:schemeClr val="tx1">
                    <a:lumMod val="95000"/>
                    <a:lumOff val="5000"/>
                  </a:schemeClr>
                </a:solidFill>
                <a:latin typeface="Times New Roman" panose="02020603050405020304" pitchFamily="18" charset="0"/>
                <a:cs typeface="Times New Roman" panose="02020603050405020304" pitchFamily="18" charset="0"/>
              </a:rPr>
              <a:t>Watch </a:t>
            </a:r>
            <a:r>
              <a:rPr lang="en-US" sz="4000" b="1" dirty="0" err="1">
                <a:solidFill>
                  <a:schemeClr val="tx1">
                    <a:lumMod val="95000"/>
                    <a:lumOff val="5000"/>
                  </a:schemeClr>
                </a:solidFill>
                <a:latin typeface="Times New Roman" panose="02020603050405020304" pitchFamily="18" charset="0"/>
                <a:cs typeface="Times New Roman" panose="02020603050405020304" pitchFamily="18" charset="0"/>
              </a:rPr>
              <a:t>Alka-seltzer</a:t>
            </a:r>
            <a:r>
              <a:rPr lang="en-US" sz="4000" b="1" dirty="0">
                <a:solidFill>
                  <a:schemeClr val="tx1">
                    <a:lumMod val="95000"/>
                    <a:lumOff val="5000"/>
                  </a:schemeClr>
                </a:solidFill>
                <a:latin typeface="Times New Roman" panose="02020603050405020304" pitchFamily="18" charset="0"/>
                <a:cs typeface="Times New Roman" panose="02020603050405020304" pitchFamily="18" charset="0"/>
              </a:rPr>
              <a:t> dissolve into water.</a:t>
            </a:r>
          </a:p>
          <a:p>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800" dirty="0">
                <a:solidFill>
                  <a:srgbClr val="FF0000"/>
                </a:solidFill>
                <a:latin typeface="Times New Roman" panose="02020603050405020304" pitchFamily="18" charset="0"/>
                <a:cs typeface="Times New Roman" panose="02020603050405020304" pitchFamily="18" charset="0"/>
              </a:rPr>
              <a:t>One tablet into 150 mL HOT water</a:t>
            </a:r>
          </a:p>
          <a:p>
            <a:endParaRPr lang="en-US" sz="2800" dirty="0">
              <a:solidFill>
                <a:srgbClr val="0000FF"/>
              </a:solidFill>
              <a:latin typeface="Times New Roman" panose="02020603050405020304" pitchFamily="18" charset="0"/>
              <a:cs typeface="Times New Roman" panose="02020603050405020304" pitchFamily="18" charset="0"/>
            </a:endParaRPr>
          </a:p>
          <a:p>
            <a:r>
              <a:rPr lang="en-US" sz="2800" dirty="0">
                <a:solidFill>
                  <a:srgbClr val="0000FF"/>
                </a:solidFill>
                <a:latin typeface="Times New Roman" panose="02020603050405020304" pitchFamily="18" charset="0"/>
                <a:cs typeface="Times New Roman" panose="02020603050405020304" pitchFamily="18" charset="0"/>
              </a:rPr>
              <a:t>One tablet into 150 mL COLD water</a:t>
            </a:r>
          </a:p>
          <a:p>
            <a:endParaRPr lang="en-US" sz="2800" dirty="0">
              <a:solidFill>
                <a:srgbClr val="0000FF"/>
              </a:solidFill>
              <a:latin typeface="Times New Roman" panose="02020603050405020304" pitchFamily="18" charset="0"/>
              <a:cs typeface="Times New Roman" panose="02020603050405020304" pitchFamily="18" charset="0"/>
            </a:endParaRPr>
          </a:p>
          <a:p>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Which dissolves faster?  </a:t>
            </a:r>
            <a:br>
              <a:rPr lang="en-US" sz="2800" dirty="0">
                <a:solidFill>
                  <a:schemeClr val="tx1">
                    <a:lumMod val="95000"/>
                    <a:lumOff val="5000"/>
                  </a:schemeClr>
                </a:solidFill>
                <a:latin typeface="Times New Roman" panose="02020603050405020304" pitchFamily="18" charset="0"/>
                <a:cs typeface="Times New Roman" panose="02020603050405020304" pitchFamily="18" charset="0"/>
              </a:rPr>
            </a:b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800" dirty="0">
                <a:solidFill>
                  <a:srgbClr val="FF0000"/>
                </a:solidFill>
                <a:latin typeface="Times New Roman" panose="02020603050405020304" pitchFamily="18" charset="0"/>
                <a:cs typeface="Times New Roman" panose="02020603050405020304" pitchFamily="18" charset="0"/>
              </a:rPr>
              <a:t>The hotter water dissolved the </a:t>
            </a:r>
            <a:r>
              <a:rPr lang="en-US" sz="2800" dirty="0" err="1">
                <a:solidFill>
                  <a:srgbClr val="FF0000"/>
                </a:solidFill>
                <a:latin typeface="Times New Roman" panose="02020603050405020304" pitchFamily="18" charset="0"/>
                <a:cs typeface="Times New Roman" panose="02020603050405020304" pitchFamily="18" charset="0"/>
              </a:rPr>
              <a:t>alka-seltzer</a:t>
            </a:r>
            <a:r>
              <a:rPr lang="en-US" sz="2800" dirty="0">
                <a:solidFill>
                  <a:srgbClr val="FF0000"/>
                </a:solidFill>
                <a:latin typeface="Times New Roman" panose="02020603050405020304" pitchFamily="18" charset="0"/>
                <a:cs typeface="Times New Roman" panose="02020603050405020304" pitchFamily="18" charset="0"/>
              </a:rPr>
              <a:t> faster.  </a:t>
            </a:r>
          </a:p>
          <a:p>
            <a:r>
              <a:rPr lang="en-US" sz="2800" dirty="0">
                <a:solidFill>
                  <a:srgbClr val="FF0000"/>
                </a:solidFill>
                <a:latin typeface="Times New Roman" panose="02020603050405020304" pitchFamily="18" charset="0"/>
                <a:cs typeface="Times New Roman" panose="02020603050405020304" pitchFamily="18" charset="0"/>
              </a:rPr>
              <a:t>Hotter molecules with MORE KINETIC ENERGY, produce</a:t>
            </a:r>
            <a:br>
              <a:rPr lang="en-US" sz="2800" dirty="0">
                <a:solidFill>
                  <a:srgbClr val="FF0000"/>
                </a:solidFill>
                <a:latin typeface="Times New Roman" panose="02020603050405020304" pitchFamily="18" charset="0"/>
                <a:cs typeface="Times New Roman" panose="02020603050405020304" pitchFamily="18" charset="0"/>
              </a:rPr>
            </a:br>
            <a:r>
              <a:rPr lang="en-US" sz="2800" dirty="0">
                <a:solidFill>
                  <a:srgbClr val="FF0000"/>
                </a:solidFill>
                <a:latin typeface="Times New Roman" panose="02020603050405020304" pitchFamily="18" charset="0"/>
                <a:cs typeface="Times New Roman" panose="02020603050405020304" pitchFamily="18" charset="0"/>
              </a:rPr>
              <a:t>MORE COLLISIONS between the two, increasing the rate of solvation. </a:t>
            </a:r>
            <a:r>
              <a:rPr lang="en-US" sz="2800" dirty="0">
                <a:solidFill>
                  <a:srgbClr val="0000FF"/>
                </a:solidFill>
                <a:latin typeface="Times New Roman" panose="02020603050405020304" pitchFamily="18" charset="0"/>
                <a:cs typeface="Times New Roman" panose="02020603050405020304" pitchFamily="18" charset="0"/>
              </a:rPr>
              <a:t>  </a:t>
            </a:r>
            <a:endParaRPr lang="en-US" sz="1100" dirty="0"/>
          </a:p>
        </p:txBody>
      </p:sp>
    </p:spTree>
    <p:extLst>
      <p:ext uri="{BB962C8B-B14F-4D97-AF65-F5344CB8AC3E}">
        <p14:creationId xmlns:p14="http://schemas.microsoft.com/office/powerpoint/2010/main" val="240853526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a:extLst>
            <a:ext uri="{FF2B5EF4-FFF2-40B4-BE49-F238E27FC236}">
              <a16:creationId xmlns:a16="http://schemas.microsoft.com/office/drawing/2014/main" id="{4B2CF9DB-CF90-54E9-0B5C-83E40FDB530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4E03F68-A039-7D9D-A163-8290E144F677}"/>
              </a:ext>
            </a:extLst>
          </p:cNvPr>
          <p:cNvSpPr txBox="1"/>
          <p:nvPr/>
        </p:nvSpPr>
        <p:spPr>
          <a:xfrm>
            <a:off x="0" y="0"/>
            <a:ext cx="9144000" cy="1077218"/>
          </a:xfrm>
          <a:prstGeom prst="rect">
            <a:avLst/>
          </a:prstGeom>
          <a:solidFill>
            <a:schemeClr val="accent1">
              <a:lumMod val="75000"/>
            </a:schemeClr>
          </a:solidFill>
        </p:spPr>
        <p:txBody>
          <a:bodyPr wrap="square" rtlCol="0">
            <a:spAutoFit/>
          </a:bodyPr>
          <a:lstStyle/>
          <a:p>
            <a:r>
              <a:rPr lang="en-US" sz="3200" dirty="0">
                <a:latin typeface="Tahoma" panose="020B0604030504040204" pitchFamily="34" charset="0"/>
                <a:cs typeface="Tahoma" panose="020B0604030504040204" pitchFamily="34" charset="0"/>
              </a:rPr>
              <a:t>68.  Calculate the Kelvin BP of a 1.00 Liter, </a:t>
            </a:r>
            <a:br>
              <a:rPr lang="en-US" sz="3200" dirty="0">
                <a:latin typeface="Tahoma" panose="020B0604030504040204" pitchFamily="34" charset="0"/>
                <a:cs typeface="Tahoma" panose="020B0604030504040204" pitchFamily="34" charset="0"/>
              </a:rPr>
            </a:br>
            <a:r>
              <a:rPr lang="en-US" sz="3200" dirty="0">
                <a:latin typeface="Tahoma" panose="020B0604030504040204" pitchFamily="34" charset="0"/>
                <a:cs typeface="Tahoma" panose="020B0604030504040204" pitchFamily="34" charset="0"/>
              </a:rPr>
              <a:t>       3.00 M CaCl</a:t>
            </a:r>
            <a:r>
              <a:rPr lang="en-US" sz="3200" baseline="-25000" dirty="0">
                <a:latin typeface="Tahoma" panose="020B0604030504040204" pitchFamily="34" charset="0"/>
                <a:cs typeface="Tahoma" panose="020B0604030504040204" pitchFamily="34" charset="0"/>
              </a:rPr>
              <a:t>2(AQ)</a:t>
            </a:r>
            <a:r>
              <a:rPr lang="en-US" sz="3200" dirty="0">
                <a:latin typeface="Tahoma" panose="020B0604030504040204" pitchFamily="34" charset="0"/>
                <a:cs typeface="Tahoma" panose="020B0604030504040204" pitchFamily="34" charset="0"/>
              </a:rPr>
              <a:t>. </a:t>
            </a:r>
          </a:p>
        </p:txBody>
      </p:sp>
      <p:sp>
        <p:nvSpPr>
          <p:cNvPr id="2" name="TextBox 1">
            <a:extLst>
              <a:ext uri="{FF2B5EF4-FFF2-40B4-BE49-F238E27FC236}">
                <a16:creationId xmlns:a16="http://schemas.microsoft.com/office/drawing/2014/main" id="{80AD66F0-DC80-E73C-1585-AC808E14777C}"/>
              </a:ext>
            </a:extLst>
          </p:cNvPr>
          <p:cNvSpPr txBox="1"/>
          <p:nvPr/>
        </p:nvSpPr>
        <p:spPr>
          <a:xfrm>
            <a:off x="0" y="1371600"/>
            <a:ext cx="9144000" cy="5109091"/>
          </a:xfrm>
          <a:prstGeom prst="rect">
            <a:avLst/>
          </a:prstGeom>
          <a:noFill/>
        </p:spPr>
        <p:txBody>
          <a:bodyPr wrap="square" rtlCol="0">
            <a:spAutoFit/>
          </a:bodyPr>
          <a:lstStyle/>
          <a:p>
            <a:r>
              <a:rPr lang="en-US" sz="3200" dirty="0">
                <a:solidFill>
                  <a:srgbClr val="0000FF"/>
                </a:solidFill>
                <a:latin typeface="Comic Sans MS" panose="030F0702030302020204" pitchFamily="66" charset="0"/>
              </a:rPr>
              <a:t>    Start BP  +    BP Elevation       =   New BP</a:t>
            </a:r>
            <a:br>
              <a:rPr lang="en-US" sz="3200" dirty="0">
                <a:solidFill>
                  <a:srgbClr val="0000FF"/>
                </a:solidFill>
                <a:latin typeface="Comic Sans MS" panose="030F0702030302020204" pitchFamily="66" charset="0"/>
              </a:rPr>
            </a:br>
            <a:br>
              <a:rPr lang="en-US" sz="3200" dirty="0">
                <a:solidFill>
                  <a:srgbClr val="0000FF"/>
                </a:solidFill>
                <a:latin typeface="Comic Sans MS" panose="030F0702030302020204" pitchFamily="66" charset="0"/>
              </a:rPr>
            </a:br>
            <a:r>
              <a:rPr lang="en-US" sz="3200" dirty="0">
                <a:solidFill>
                  <a:srgbClr val="0000FF"/>
                </a:solidFill>
                <a:latin typeface="Comic Sans MS" panose="030F0702030302020204" pitchFamily="66" charset="0"/>
              </a:rPr>
              <a:t>       373 K    +    (9 x 0.50 K)       =   377.5 K</a:t>
            </a:r>
            <a:br>
              <a:rPr lang="en-US" sz="3200" dirty="0">
                <a:solidFill>
                  <a:srgbClr val="0000FF"/>
                </a:solidFill>
                <a:latin typeface="Comic Sans MS" panose="030F0702030302020204" pitchFamily="66" charset="0"/>
              </a:rPr>
            </a:br>
            <a:br>
              <a:rPr lang="en-US" sz="3200" dirty="0">
                <a:solidFill>
                  <a:srgbClr val="0000FF"/>
                </a:solidFill>
                <a:latin typeface="Comic Sans MS" panose="030F0702030302020204" pitchFamily="66" charset="0"/>
              </a:rPr>
            </a:br>
            <a:r>
              <a:rPr lang="en-US" dirty="0">
                <a:solidFill>
                  <a:schemeClr val="tx1">
                    <a:lumMod val="95000"/>
                    <a:lumOff val="5000"/>
                  </a:schemeClr>
                </a:solidFill>
                <a:latin typeface="Times New Roman" panose="02020603050405020304" pitchFamily="18" charset="0"/>
                <a:cs typeface="Times New Roman" panose="02020603050405020304" pitchFamily="18" charset="0"/>
              </a:rPr>
              <a:t>Each mole of calcium chloride yields 3 moles of ions,</a:t>
            </a:r>
          </a:p>
          <a:p>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dirty="0">
                <a:solidFill>
                  <a:schemeClr val="tx1">
                    <a:lumMod val="95000"/>
                    <a:lumOff val="5000"/>
                  </a:schemeClr>
                </a:solidFill>
                <a:latin typeface="Times New Roman" panose="02020603050405020304" pitchFamily="18" charset="0"/>
                <a:cs typeface="Times New Roman" panose="02020603050405020304" pitchFamily="18" charset="0"/>
              </a:rPr>
              <a:t>3 moles of calcium chloride yields 9 moles of ions.</a:t>
            </a:r>
          </a:p>
          <a:p>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dirty="0">
                <a:solidFill>
                  <a:schemeClr val="tx1">
                    <a:lumMod val="95000"/>
                    <a:lumOff val="5000"/>
                  </a:schemeClr>
                </a:solidFill>
                <a:latin typeface="Times New Roman" panose="02020603050405020304" pitchFamily="18" charset="0"/>
                <a:cs typeface="Times New Roman" panose="02020603050405020304" pitchFamily="18" charset="0"/>
              </a:rPr>
              <a:t>Each mole of ions elevates the BP by 0.50 K</a:t>
            </a:r>
          </a:p>
          <a:p>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dirty="0">
                <a:solidFill>
                  <a:schemeClr val="tx1">
                    <a:lumMod val="95000"/>
                    <a:lumOff val="5000"/>
                  </a:schemeClr>
                </a:solidFill>
                <a:latin typeface="Times New Roman" panose="02020603050405020304" pitchFamily="18" charset="0"/>
                <a:cs typeface="Times New Roman" panose="02020603050405020304" pitchFamily="18" charset="0"/>
              </a:rPr>
              <a:t>The New BP will be equal to the original BP for water + the BP elevation</a:t>
            </a:r>
            <a:br>
              <a:rPr lang="en-US" dirty="0">
                <a:solidFill>
                  <a:schemeClr val="tx1">
                    <a:lumMod val="95000"/>
                    <a:lumOff val="5000"/>
                  </a:schemeClr>
                </a:solidFill>
                <a:latin typeface="Times New Roman" panose="02020603050405020304" pitchFamily="18" charset="0"/>
                <a:cs typeface="Times New Roman" panose="02020603050405020304" pitchFamily="18" charset="0"/>
              </a:rPr>
            </a:br>
            <a:br>
              <a:rPr lang="en-US" dirty="0">
                <a:solidFill>
                  <a:schemeClr val="tx1">
                    <a:lumMod val="95000"/>
                    <a:lumOff val="5000"/>
                  </a:schemeClr>
                </a:solidFill>
                <a:latin typeface="Times New Roman" panose="02020603050405020304" pitchFamily="18" charset="0"/>
                <a:cs typeface="Times New Roman" panose="02020603050405020304" pitchFamily="18" charset="0"/>
              </a:rPr>
            </a:br>
            <a:r>
              <a:rPr lang="en-US" dirty="0">
                <a:solidFill>
                  <a:schemeClr val="tx1">
                    <a:lumMod val="95000"/>
                    <a:lumOff val="5000"/>
                  </a:schemeClr>
                </a:solidFill>
                <a:latin typeface="Times New Roman" panose="02020603050405020304" pitchFamily="18" charset="0"/>
                <a:cs typeface="Times New Roman" panose="02020603050405020304" pitchFamily="18" charset="0"/>
              </a:rPr>
              <a:t>373 K + (9 x 0.50 K) = 373 K + 4.5 K = 377.5 K    (the heck with SF)</a:t>
            </a:r>
            <a:br>
              <a:rPr lang="en-US" dirty="0">
                <a:solidFill>
                  <a:srgbClr val="0000FF"/>
                </a:solidFill>
                <a:latin typeface="Times New Roman" panose="02020603050405020304" pitchFamily="18" charset="0"/>
                <a:cs typeface="Times New Roman" panose="02020603050405020304" pitchFamily="18" charset="0"/>
              </a:rPr>
            </a:br>
            <a:r>
              <a:rPr lang="en-US" dirty="0">
                <a:solidFill>
                  <a:srgbClr val="0000FF"/>
                </a:solidFill>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248620114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1508105"/>
          </a:xfrm>
          <a:prstGeom prst="rect">
            <a:avLst/>
          </a:prstGeom>
          <a:solidFill>
            <a:schemeClr val="accent2">
              <a:lumMod val="20000"/>
              <a:lumOff val="80000"/>
            </a:schemeClr>
          </a:solidFill>
        </p:spPr>
        <p:txBody>
          <a:bodyPr wrap="square" rtlCol="0">
            <a:spAutoFit/>
          </a:bodyPr>
          <a:lstStyle/>
          <a:p>
            <a:r>
              <a:rPr lang="en-US" sz="3200" dirty="0">
                <a:latin typeface="Times New Roman" panose="02020603050405020304" pitchFamily="18" charset="0"/>
                <a:cs typeface="Times New Roman" panose="02020603050405020304" pitchFamily="18" charset="0"/>
              </a:rPr>
              <a:t>69.  Calculate the temperature that a 1.00 liter,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2.00 M NaCl</a:t>
            </a:r>
            <a:r>
              <a:rPr lang="en-US" sz="3200" baseline="-25000" dirty="0">
                <a:latin typeface="Times New Roman" panose="02020603050405020304" pitchFamily="18" charset="0"/>
                <a:cs typeface="Times New Roman" panose="02020603050405020304" pitchFamily="18" charset="0"/>
              </a:rPr>
              <a:t>(AQ) </a:t>
            </a:r>
            <a:r>
              <a:rPr lang="en-US" sz="3200" dirty="0">
                <a:latin typeface="Times New Roman" panose="02020603050405020304" pitchFamily="18" charset="0"/>
                <a:cs typeface="Times New Roman" panose="02020603050405020304" pitchFamily="18" charset="0"/>
              </a:rPr>
              <a:t>solution will freeze in Kelvin. </a:t>
            </a:r>
            <a:br>
              <a:rPr lang="en-US" sz="3200" dirty="0">
                <a:latin typeface="Times New Roman" panose="02020603050405020304" pitchFamily="18" charset="0"/>
                <a:cs typeface="Times New Roman" panose="02020603050405020304" pitchFamily="18" charset="0"/>
              </a:rPr>
            </a:b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a:solidFill>
                  <a:srgbClr val="0000FF"/>
                </a:solidFill>
                <a:latin typeface="Times New Roman" panose="02020603050405020304" pitchFamily="18" charset="0"/>
                <a:cs typeface="Times New Roman" panose="02020603050405020304" pitchFamily="18" charset="0"/>
              </a:rPr>
              <a:t>FP Depression  = </a:t>
            </a:r>
            <a:r>
              <a:rPr lang="en-US" sz="2800" b="1" dirty="0">
                <a:solidFill>
                  <a:srgbClr val="0000FF"/>
                </a:solidFill>
                <a:latin typeface="Times New Roman" panose="02020603050405020304" pitchFamily="18" charset="0"/>
                <a:cs typeface="Times New Roman" panose="02020603050405020304" pitchFamily="18" charset="0"/>
              </a:rPr>
              <a:t>1.86 K/ mole of particles per liter </a:t>
            </a:r>
            <a:r>
              <a:rPr lang="en-US" sz="2800" dirty="0">
                <a:solidFill>
                  <a:srgbClr val="0000FF"/>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69236510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3F1AFB-342F-B09B-3194-02A8F8E482D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60F65D7-3784-5648-6692-C1A0C19BF0BC}"/>
              </a:ext>
            </a:extLst>
          </p:cNvPr>
          <p:cNvSpPr txBox="1"/>
          <p:nvPr/>
        </p:nvSpPr>
        <p:spPr>
          <a:xfrm>
            <a:off x="0" y="0"/>
            <a:ext cx="9144000" cy="1508105"/>
          </a:xfrm>
          <a:prstGeom prst="rect">
            <a:avLst/>
          </a:prstGeom>
          <a:solidFill>
            <a:schemeClr val="accent2">
              <a:lumMod val="20000"/>
              <a:lumOff val="80000"/>
            </a:schemeClr>
          </a:solidFill>
        </p:spPr>
        <p:txBody>
          <a:bodyPr wrap="square" rtlCol="0">
            <a:spAutoFit/>
          </a:bodyPr>
          <a:lstStyle/>
          <a:p>
            <a:r>
              <a:rPr lang="en-US" sz="3200" dirty="0">
                <a:latin typeface="Times New Roman" panose="02020603050405020304" pitchFamily="18" charset="0"/>
                <a:cs typeface="Times New Roman" panose="02020603050405020304" pitchFamily="18" charset="0"/>
              </a:rPr>
              <a:t>69.  Calculate the temperature that a 1.00 liter,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2.00 M NaCl</a:t>
            </a:r>
            <a:r>
              <a:rPr lang="en-US" sz="3200" baseline="-25000" dirty="0">
                <a:latin typeface="Times New Roman" panose="02020603050405020304" pitchFamily="18" charset="0"/>
                <a:cs typeface="Times New Roman" panose="02020603050405020304" pitchFamily="18" charset="0"/>
              </a:rPr>
              <a:t>(AQ) </a:t>
            </a:r>
            <a:r>
              <a:rPr lang="en-US" sz="3200" dirty="0">
                <a:latin typeface="Times New Roman" panose="02020603050405020304" pitchFamily="18" charset="0"/>
                <a:cs typeface="Times New Roman" panose="02020603050405020304" pitchFamily="18" charset="0"/>
              </a:rPr>
              <a:t>solution will freeze in Kelvin. </a:t>
            </a:r>
            <a:br>
              <a:rPr lang="en-US" sz="3200" dirty="0">
                <a:latin typeface="Times New Roman" panose="02020603050405020304" pitchFamily="18" charset="0"/>
                <a:cs typeface="Times New Roman" panose="02020603050405020304" pitchFamily="18" charset="0"/>
              </a:rPr>
            </a:b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dirty="0">
                <a:solidFill>
                  <a:srgbClr val="0000FF"/>
                </a:solidFill>
                <a:latin typeface="Times New Roman" panose="02020603050405020304" pitchFamily="18" charset="0"/>
                <a:cs typeface="Times New Roman" panose="02020603050405020304" pitchFamily="18" charset="0"/>
              </a:rPr>
              <a:t>FP Depression  = </a:t>
            </a:r>
            <a:r>
              <a:rPr lang="en-US" sz="2800" b="1" dirty="0">
                <a:solidFill>
                  <a:srgbClr val="0000FF"/>
                </a:solidFill>
                <a:latin typeface="Times New Roman" panose="02020603050405020304" pitchFamily="18" charset="0"/>
                <a:cs typeface="Times New Roman" panose="02020603050405020304" pitchFamily="18" charset="0"/>
              </a:rPr>
              <a:t>1.86 K/ mole of particles per liter </a:t>
            </a:r>
            <a:r>
              <a:rPr lang="en-US" sz="2800" dirty="0">
                <a:solidFill>
                  <a:srgbClr val="0000FF"/>
                </a:solidFill>
                <a:latin typeface="Times New Roman" panose="02020603050405020304" pitchFamily="18" charset="0"/>
                <a:cs typeface="Times New Roman" panose="02020603050405020304" pitchFamily="18" charset="0"/>
              </a:rPr>
              <a:t> </a:t>
            </a:r>
          </a:p>
        </p:txBody>
      </p:sp>
      <p:sp>
        <p:nvSpPr>
          <p:cNvPr id="3" name="TextBox 2">
            <a:extLst>
              <a:ext uri="{FF2B5EF4-FFF2-40B4-BE49-F238E27FC236}">
                <a16:creationId xmlns:a16="http://schemas.microsoft.com/office/drawing/2014/main" id="{5726F51D-C3FC-5B8C-E26C-556561674E32}"/>
              </a:ext>
            </a:extLst>
          </p:cNvPr>
          <p:cNvSpPr txBox="1"/>
          <p:nvPr/>
        </p:nvSpPr>
        <p:spPr>
          <a:xfrm>
            <a:off x="0" y="1508105"/>
            <a:ext cx="9144000" cy="3970318"/>
          </a:xfrm>
          <a:prstGeom prst="rect">
            <a:avLst/>
          </a:prstGeom>
          <a:noFill/>
        </p:spPr>
        <p:txBody>
          <a:bodyPr wrap="square" rtlCol="0">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1200" cap="none" spc="0" normalizeH="0" baseline="0" noProof="0" dirty="0">
                <a:ln>
                  <a:noFill/>
                </a:ln>
                <a:solidFill>
                  <a:srgbClr val="0000FF"/>
                </a:solidFill>
                <a:effectLst/>
                <a:uLnTx/>
                <a:uFillTx/>
                <a:latin typeface="Comic Sans MS" panose="030F0702030302020204" pitchFamily="66" charset="0"/>
                <a:ea typeface="+mn-ea"/>
                <a:cs typeface="+mn-cs"/>
              </a:rPr>
              <a:t>Start FP    -   FP Depression    =  New FP</a:t>
            </a:r>
            <a:br>
              <a:rPr kumimoji="0" lang="en-US" sz="2800" b="1" i="0" u="none" strike="noStrike" kern="1200" cap="none" spc="0" normalizeH="0" baseline="0" noProof="0" dirty="0">
                <a:ln>
                  <a:noFill/>
                </a:ln>
                <a:solidFill>
                  <a:srgbClr val="0000FF"/>
                </a:solidFill>
                <a:effectLst/>
                <a:uLnTx/>
                <a:uFillTx/>
                <a:latin typeface="Comic Sans MS" panose="030F0702030302020204" pitchFamily="66" charset="0"/>
                <a:ea typeface="+mn-ea"/>
                <a:cs typeface="+mn-cs"/>
              </a:rPr>
            </a:br>
            <a:br>
              <a:rPr kumimoji="0" lang="en-US" sz="2800" b="1" i="0" u="none" strike="noStrike" kern="1200" cap="none" spc="0" normalizeH="0" baseline="0" noProof="0" dirty="0">
                <a:ln>
                  <a:noFill/>
                </a:ln>
                <a:solidFill>
                  <a:srgbClr val="0000FF"/>
                </a:solidFill>
                <a:effectLst/>
                <a:uLnTx/>
                <a:uFillTx/>
                <a:latin typeface="Comic Sans MS" panose="030F0702030302020204" pitchFamily="66" charset="0"/>
                <a:ea typeface="+mn-ea"/>
                <a:cs typeface="+mn-cs"/>
              </a:rPr>
            </a:br>
            <a:r>
              <a:rPr kumimoji="0" lang="en-US" sz="2800" b="1" i="0" u="none" strike="noStrike" kern="1200" cap="none" spc="0" normalizeH="0" baseline="0" noProof="0" dirty="0">
                <a:ln>
                  <a:noFill/>
                </a:ln>
                <a:solidFill>
                  <a:srgbClr val="0000FF"/>
                </a:solidFill>
                <a:effectLst/>
                <a:uLnTx/>
                <a:uFillTx/>
                <a:latin typeface="Comic Sans MS" panose="030F0702030302020204" pitchFamily="66" charset="0"/>
                <a:ea typeface="+mn-ea"/>
                <a:cs typeface="+mn-cs"/>
              </a:rPr>
              <a:t>    273 K      -   (4 x 1.86 K)     =   266 K</a:t>
            </a:r>
            <a:br>
              <a:rPr kumimoji="0" lang="en-US" sz="2800" b="1" i="0" u="none" strike="noStrike" kern="1200" cap="none" spc="0" normalizeH="0" baseline="0" noProof="0" dirty="0">
                <a:ln>
                  <a:noFill/>
                </a:ln>
                <a:solidFill>
                  <a:srgbClr val="0000FF"/>
                </a:solidFill>
                <a:effectLst/>
                <a:uLnTx/>
                <a:uFillTx/>
                <a:latin typeface="Comic Sans MS" panose="030F0702030302020204" pitchFamily="66" charset="0"/>
                <a:ea typeface="+mn-ea"/>
                <a:cs typeface="+mn-cs"/>
              </a:rPr>
            </a:br>
            <a:br>
              <a:rPr kumimoji="0" lang="en-US" sz="2800" b="1" i="0" u="none" strike="noStrike" kern="1200" cap="none" spc="0" normalizeH="0" baseline="0" noProof="0" dirty="0">
                <a:ln>
                  <a:noFill/>
                </a:ln>
                <a:solidFill>
                  <a:srgbClr val="0000FF"/>
                </a:solidFill>
                <a:effectLst/>
                <a:uLnTx/>
                <a:uFillTx/>
                <a:latin typeface="Comic Sans MS" panose="030F0702030302020204" pitchFamily="66" charset="0"/>
                <a:ea typeface="+mn-ea"/>
                <a:cs typeface="+mn-cs"/>
              </a:rPr>
            </a:br>
            <a:br>
              <a:rPr kumimoji="0" lang="en-US" sz="2800" b="1" i="0" u="none" strike="noStrike" kern="1200" cap="none" spc="0" normalizeH="0" baseline="0" noProof="0" dirty="0">
                <a:ln>
                  <a:noFill/>
                </a:ln>
                <a:solidFill>
                  <a:srgbClr val="0000FF"/>
                </a:solidFill>
                <a:effectLst/>
                <a:uLnTx/>
                <a:uFillTx/>
                <a:latin typeface="Comic Sans MS" panose="030F0702030302020204" pitchFamily="66" charset="0"/>
                <a:ea typeface="+mn-ea"/>
                <a:cs typeface="+mn-cs"/>
              </a:rPr>
            </a:br>
            <a:br>
              <a:rPr kumimoji="0" lang="en-US" sz="2800" b="1" i="0" u="none" strike="noStrike" kern="1200" cap="none" spc="0" normalizeH="0" baseline="0" noProof="0" dirty="0">
                <a:ln>
                  <a:noFill/>
                </a:ln>
                <a:solidFill>
                  <a:srgbClr val="0000FF"/>
                </a:solidFill>
                <a:effectLst/>
                <a:uLnTx/>
                <a:uFillTx/>
                <a:latin typeface="Comic Sans MS" panose="030F0702030302020204" pitchFamily="66" charset="0"/>
                <a:ea typeface="+mn-ea"/>
                <a:cs typeface="+mn-cs"/>
              </a:rPr>
            </a:br>
            <a:r>
              <a:rPr kumimoji="0" lang="en-US" altLang="en-US" sz="2400" b="0" i="0" u="none" strike="noStrike" kern="1200" cap="none" spc="0" normalizeH="0" baseline="0" noProof="0" dirty="0">
                <a:ln>
                  <a:noFill/>
                </a:ln>
                <a:solidFill>
                  <a:srgbClr val="000000">
                    <a:lumMod val="95000"/>
                    <a:lumOff val="5000"/>
                  </a:srgbClr>
                </a:solidFill>
                <a:effectLst/>
                <a:uLnTx/>
                <a:uFillTx/>
                <a:latin typeface="Times New Roman" panose="02020603050405020304" pitchFamily="18" charset="0"/>
                <a:ea typeface="+mn-ea"/>
                <a:cs typeface="Times New Roman" panose="02020603050405020304" pitchFamily="18" charset="0"/>
              </a:rPr>
              <a:t>Each mole of particles will depress the freezing point by 1.86 K, so</a:t>
            </a: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en-US" sz="2400" b="0" i="0" u="none" strike="noStrike" kern="1200" cap="none" spc="0" normalizeH="0" baseline="0" noProof="0" dirty="0">
                <a:ln>
                  <a:noFill/>
                </a:ln>
                <a:solidFill>
                  <a:srgbClr val="000000">
                    <a:lumMod val="95000"/>
                    <a:lumOff val="5000"/>
                  </a:srgbClr>
                </a:solidFill>
                <a:effectLst/>
                <a:uLnTx/>
                <a:uFillTx/>
                <a:latin typeface="Times New Roman" panose="02020603050405020304" pitchFamily="18" charset="0"/>
                <a:ea typeface="+mn-ea"/>
                <a:cs typeface="Times New Roman" panose="02020603050405020304" pitchFamily="18" charset="0"/>
              </a:rPr>
              <a:t>the FP changes to:    273 – (4 x 1.86 K) = 273 k – 7.44 K = 266 K </a:t>
            </a:r>
            <a:br>
              <a:rPr kumimoji="0" lang="en-US" altLang="en-US" sz="2400" b="0" i="0" u="none" strike="noStrike" kern="1200" cap="none" spc="0" normalizeH="0" baseline="0" noProof="0" dirty="0">
                <a:ln>
                  <a:noFill/>
                </a:ln>
                <a:solidFill>
                  <a:srgbClr val="000000">
                    <a:lumMod val="95000"/>
                    <a:lumOff val="5000"/>
                  </a:srgbClr>
                </a:solidFill>
                <a:effectLst/>
                <a:uLnTx/>
                <a:uFillTx/>
                <a:latin typeface="Times New Roman" panose="02020603050405020304" pitchFamily="18" charset="0"/>
                <a:ea typeface="+mn-ea"/>
                <a:cs typeface="Times New Roman" panose="02020603050405020304" pitchFamily="18" charset="0"/>
              </a:rPr>
            </a:br>
            <a:r>
              <a:rPr kumimoji="0" lang="en-US" altLang="en-US" sz="2400" b="0" i="0" u="none" strike="noStrike" kern="1200" cap="none" spc="0" normalizeH="0" baseline="0" noProof="0" dirty="0">
                <a:ln>
                  <a:noFill/>
                </a:ln>
                <a:solidFill>
                  <a:srgbClr val="000000">
                    <a:lumMod val="95000"/>
                    <a:lumOff val="5000"/>
                  </a:srgbClr>
                </a:solidFill>
                <a:effectLst/>
                <a:uLnTx/>
                <a:uFillTx/>
                <a:latin typeface="Times New Roman" panose="02020603050405020304" pitchFamily="18" charset="0"/>
                <a:ea typeface="+mn-ea"/>
                <a:cs typeface="Times New Roman" panose="02020603050405020304" pitchFamily="18" charset="0"/>
              </a:rPr>
              <a:t>                                                                                            (with 3 SF)</a:t>
            </a:r>
            <a:endParaRPr lang="en-US" dirty="0"/>
          </a:p>
        </p:txBody>
      </p:sp>
    </p:spTree>
    <p:extLst>
      <p:ext uri="{BB962C8B-B14F-4D97-AF65-F5344CB8AC3E}">
        <p14:creationId xmlns:p14="http://schemas.microsoft.com/office/powerpoint/2010/main" val="380846734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bg>
      <p:bgPr>
        <a:solidFill>
          <a:srgbClr val="E5F0FF"/>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1077218"/>
          </a:xfrm>
          <a:prstGeom prst="rect">
            <a:avLst/>
          </a:prstGeom>
          <a:solidFill>
            <a:schemeClr val="bg1"/>
          </a:solidFill>
        </p:spPr>
        <p:txBody>
          <a:bodyPr wrap="square" rtlCol="0">
            <a:spAutoFit/>
          </a:bodyPr>
          <a:lstStyle/>
          <a:p>
            <a:r>
              <a:rPr lang="en-US" sz="3200" dirty="0">
                <a:latin typeface="Times New Roman" panose="02020603050405020304" pitchFamily="18" charset="0"/>
                <a:cs typeface="Times New Roman" panose="02020603050405020304" pitchFamily="18" charset="0"/>
              </a:rPr>
              <a:t>70.  Calculate the FP in Kelvin of a 1.00 Liter,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3.00 M CaCl</a:t>
            </a:r>
            <a:r>
              <a:rPr lang="en-US" sz="3200" baseline="-25000" dirty="0">
                <a:latin typeface="Times New Roman" panose="02020603050405020304" pitchFamily="18" charset="0"/>
                <a:cs typeface="Times New Roman" panose="02020603050405020304" pitchFamily="18" charset="0"/>
              </a:rPr>
              <a:t>2(AQ)</a:t>
            </a:r>
            <a:r>
              <a:rPr lang="en-US"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62032758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bg>
      <p:bgPr>
        <a:solidFill>
          <a:srgbClr val="E5F0FF"/>
        </a:solidFill>
        <a:effectLst/>
      </p:bgPr>
    </p:bg>
    <p:spTree>
      <p:nvGrpSpPr>
        <p:cNvPr id="1" name="">
          <a:extLst>
            <a:ext uri="{FF2B5EF4-FFF2-40B4-BE49-F238E27FC236}">
              <a16:creationId xmlns:a16="http://schemas.microsoft.com/office/drawing/2014/main" id="{CBEED307-653B-0F06-9389-1E2F5B178CC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8495B36-9862-EB79-E110-642AA648EF32}"/>
              </a:ext>
            </a:extLst>
          </p:cNvPr>
          <p:cNvSpPr txBox="1"/>
          <p:nvPr/>
        </p:nvSpPr>
        <p:spPr>
          <a:xfrm>
            <a:off x="0" y="0"/>
            <a:ext cx="9144000" cy="1077218"/>
          </a:xfrm>
          <a:prstGeom prst="rect">
            <a:avLst/>
          </a:prstGeom>
          <a:solidFill>
            <a:schemeClr val="bg1"/>
          </a:solidFill>
        </p:spPr>
        <p:txBody>
          <a:bodyPr wrap="square" rtlCol="0">
            <a:spAutoFit/>
          </a:bodyPr>
          <a:lstStyle/>
          <a:p>
            <a:r>
              <a:rPr lang="en-US" sz="3200" dirty="0">
                <a:latin typeface="Times New Roman" panose="02020603050405020304" pitchFamily="18" charset="0"/>
                <a:cs typeface="Times New Roman" panose="02020603050405020304" pitchFamily="18" charset="0"/>
              </a:rPr>
              <a:t>70.  Calculate the FP in Kelvin of a 1.00 Liter,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3.00 M CaCl</a:t>
            </a:r>
            <a:r>
              <a:rPr lang="en-US" sz="3200" baseline="-25000" dirty="0">
                <a:latin typeface="Times New Roman" panose="02020603050405020304" pitchFamily="18" charset="0"/>
                <a:cs typeface="Times New Roman" panose="02020603050405020304" pitchFamily="18" charset="0"/>
              </a:rPr>
              <a:t>2(AQ)</a:t>
            </a:r>
            <a:r>
              <a:rPr lang="en-US" sz="3200" dirty="0">
                <a:latin typeface="Times New Roman" panose="02020603050405020304" pitchFamily="18" charset="0"/>
                <a:cs typeface="Times New Roman" panose="02020603050405020304" pitchFamily="18" charset="0"/>
              </a:rPr>
              <a:t>. </a:t>
            </a:r>
          </a:p>
        </p:txBody>
      </p:sp>
      <p:sp>
        <p:nvSpPr>
          <p:cNvPr id="3" name="TextBox 2">
            <a:extLst>
              <a:ext uri="{FF2B5EF4-FFF2-40B4-BE49-F238E27FC236}">
                <a16:creationId xmlns:a16="http://schemas.microsoft.com/office/drawing/2014/main" id="{D249F7C3-F55D-BDE0-75B1-1C427F35A8A7}"/>
              </a:ext>
            </a:extLst>
          </p:cNvPr>
          <p:cNvSpPr txBox="1"/>
          <p:nvPr/>
        </p:nvSpPr>
        <p:spPr>
          <a:xfrm>
            <a:off x="0" y="1077218"/>
            <a:ext cx="9144000" cy="5078313"/>
          </a:xfrm>
          <a:prstGeom prst="rect">
            <a:avLst/>
          </a:prstGeom>
          <a:noFill/>
        </p:spPr>
        <p:txBody>
          <a:bodyPr wrap="square" rtlCol="0">
            <a:spAutoFit/>
          </a:bodyPr>
          <a:lstStyle/>
          <a:p>
            <a:br>
              <a:rPr lang="en-US" sz="2400" b="1" dirty="0">
                <a:solidFill>
                  <a:srgbClr val="0000FF"/>
                </a:solidFill>
                <a:latin typeface="Comic Sans MS" panose="030F0702030302020204" pitchFamily="66" charset="0"/>
              </a:rPr>
            </a:br>
            <a:r>
              <a:rPr lang="en-US" sz="2400" b="1" dirty="0">
                <a:solidFill>
                  <a:srgbClr val="0000FF"/>
                </a:solidFill>
                <a:latin typeface="Comic Sans MS" panose="030F0702030302020204" pitchFamily="66" charset="0"/>
              </a:rPr>
              <a:t>    Start FP    -    FP Depression   =  New FP</a:t>
            </a:r>
            <a:br>
              <a:rPr lang="en-US" sz="2400" b="1" dirty="0">
                <a:solidFill>
                  <a:srgbClr val="0000FF"/>
                </a:solidFill>
                <a:latin typeface="Comic Sans MS" panose="030F0702030302020204" pitchFamily="66" charset="0"/>
              </a:rPr>
            </a:br>
            <a:br>
              <a:rPr lang="en-US" sz="2400" b="1" dirty="0">
                <a:solidFill>
                  <a:srgbClr val="0000FF"/>
                </a:solidFill>
                <a:latin typeface="Comic Sans MS" panose="030F0702030302020204" pitchFamily="66" charset="0"/>
              </a:rPr>
            </a:br>
            <a:r>
              <a:rPr lang="en-US" sz="2400" b="1" dirty="0">
                <a:solidFill>
                  <a:srgbClr val="0000FF"/>
                </a:solidFill>
                <a:latin typeface="Comic Sans MS" panose="030F0702030302020204" pitchFamily="66" charset="0"/>
              </a:rPr>
              <a:t>    273 K       -    (9 x 1.86 K)     =  256 K</a:t>
            </a:r>
            <a:br>
              <a:rPr lang="en-US" sz="2400" b="1" dirty="0">
                <a:solidFill>
                  <a:srgbClr val="0000FF"/>
                </a:solidFill>
                <a:latin typeface="Comic Sans MS" panose="030F0702030302020204" pitchFamily="66" charset="0"/>
              </a:rPr>
            </a:br>
            <a:br>
              <a:rPr lang="en-US" sz="2400" b="1" dirty="0">
                <a:solidFill>
                  <a:srgbClr val="0000FF"/>
                </a:solidFill>
                <a:latin typeface="Comic Sans MS" panose="030F0702030302020204" pitchFamily="66" charset="0"/>
              </a:rPr>
            </a:br>
            <a:br>
              <a:rPr lang="en-US" sz="2400" b="1" dirty="0">
                <a:solidFill>
                  <a:srgbClr val="0000FF"/>
                </a:solidFill>
                <a:latin typeface="Comic Sans MS" panose="030F0702030302020204" pitchFamily="66" charset="0"/>
              </a:rPr>
            </a:br>
            <a:r>
              <a:rPr lang="en-US" sz="1800" dirty="0">
                <a:solidFill>
                  <a:schemeClr val="tx1">
                    <a:lumMod val="95000"/>
                    <a:lumOff val="5000"/>
                  </a:schemeClr>
                </a:solidFill>
                <a:latin typeface="Comic Sans MS" panose="030F0702030302020204" pitchFamily="66" charset="0"/>
              </a:rPr>
              <a:t>Each mole of sodium sulfide yields 3 moles of ions,</a:t>
            </a:r>
          </a:p>
          <a:p>
            <a:endParaRPr lang="en-US" sz="1800" dirty="0">
              <a:solidFill>
                <a:schemeClr val="tx1">
                  <a:lumMod val="95000"/>
                  <a:lumOff val="5000"/>
                </a:schemeClr>
              </a:solidFill>
              <a:latin typeface="Comic Sans MS" panose="030F0702030302020204" pitchFamily="66" charset="0"/>
            </a:endParaRPr>
          </a:p>
          <a:p>
            <a:r>
              <a:rPr lang="en-US" sz="1800" dirty="0">
                <a:solidFill>
                  <a:schemeClr val="tx1">
                    <a:lumMod val="95000"/>
                    <a:lumOff val="5000"/>
                  </a:schemeClr>
                </a:solidFill>
                <a:latin typeface="Comic Sans MS" panose="030F0702030302020204" pitchFamily="66" charset="0"/>
              </a:rPr>
              <a:t>3 moles of sodium sulfide yields 9 moles of ions.</a:t>
            </a:r>
          </a:p>
          <a:p>
            <a:endParaRPr lang="en-US" sz="1800" dirty="0">
              <a:solidFill>
                <a:schemeClr val="tx1">
                  <a:lumMod val="95000"/>
                  <a:lumOff val="5000"/>
                </a:schemeClr>
              </a:solidFill>
              <a:latin typeface="Comic Sans MS" panose="030F0702030302020204" pitchFamily="66" charset="0"/>
            </a:endParaRPr>
          </a:p>
          <a:p>
            <a:r>
              <a:rPr lang="en-US" sz="1800" dirty="0">
                <a:solidFill>
                  <a:schemeClr val="tx1">
                    <a:lumMod val="95000"/>
                    <a:lumOff val="5000"/>
                  </a:schemeClr>
                </a:solidFill>
                <a:latin typeface="Comic Sans MS" panose="030F0702030302020204" pitchFamily="66" charset="0"/>
              </a:rPr>
              <a:t>Each mole of ions depresses the FP by 1.86 K</a:t>
            </a:r>
          </a:p>
          <a:p>
            <a:endParaRPr lang="en-US" sz="1800" dirty="0">
              <a:solidFill>
                <a:schemeClr val="tx1">
                  <a:lumMod val="95000"/>
                  <a:lumOff val="5000"/>
                </a:schemeClr>
              </a:solidFill>
              <a:latin typeface="Comic Sans MS" panose="030F0702030302020204" pitchFamily="66" charset="0"/>
            </a:endParaRPr>
          </a:p>
          <a:p>
            <a:r>
              <a:rPr lang="en-US" sz="1800" dirty="0">
                <a:solidFill>
                  <a:schemeClr val="tx1">
                    <a:lumMod val="95000"/>
                    <a:lumOff val="5000"/>
                  </a:schemeClr>
                </a:solidFill>
                <a:latin typeface="Comic Sans MS" panose="030F0702030302020204" pitchFamily="66" charset="0"/>
              </a:rPr>
              <a:t>The New BP will be equal to the original FP for water - the FP depression</a:t>
            </a:r>
            <a:br>
              <a:rPr lang="en-US" sz="1800" dirty="0">
                <a:solidFill>
                  <a:schemeClr val="tx1">
                    <a:lumMod val="95000"/>
                    <a:lumOff val="5000"/>
                  </a:schemeClr>
                </a:solidFill>
                <a:latin typeface="Comic Sans MS" panose="030F0702030302020204" pitchFamily="66" charset="0"/>
              </a:rPr>
            </a:br>
            <a:br>
              <a:rPr lang="en-US" sz="1800" dirty="0">
                <a:solidFill>
                  <a:schemeClr val="tx1">
                    <a:lumMod val="95000"/>
                    <a:lumOff val="5000"/>
                  </a:schemeClr>
                </a:solidFill>
                <a:latin typeface="Comic Sans MS" panose="030F0702030302020204" pitchFamily="66" charset="0"/>
              </a:rPr>
            </a:br>
            <a:r>
              <a:rPr lang="en-US" sz="1800" dirty="0">
                <a:solidFill>
                  <a:schemeClr val="tx1">
                    <a:lumMod val="95000"/>
                    <a:lumOff val="5000"/>
                  </a:schemeClr>
                </a:solidFill>
                <a:latin typeface="Comic Sans MS" panose="030F0702030302020204" pitchFamily="66" charset="0"/>
              </a:rPr>
              <a:t>273 K + (9 x 1.86 K) = 273 K – 16.7 K = 256 K   </a:t>
            </a:r>
            <a:r>
              <a:rPr lang="en-US" sz="1800" dirty="0">
                <a:solidFill>
                  <a:srgbClr val="FF0000"/>
                </a:solidFill>
                <a:latin typeface="Comic Sans MS" panose="030F0702030302020204" pitchFamily="66" charset="0"/>
              </a:rPr>
              <a:t>(3 SF)</a:t>
            </a:r>
          </a:p>
          <a:p>
            <a:endParaRPr lang="en-US" dirty="0"/>
          </a:p>
        </p:txBody>
      </p:sp>
    </p:spTree>
    <p:extLst>
      <p:ext uri="{BB962C8B-B14F-4D97-AF65-F5344CB8AC3E}">
        <p14:creationId xmlns:p14="http://schemas.microsoft.com/office/powerpoint/2010/main" val="157070667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1384995"/>
          </a:xfrm>
          <a:prstGeom prst="rect">
            <a:avLst/>
          </a:prstGeom>
          <a:solidFill>
            <a:srgbClr val="B7DEE8"/>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71.  What is the parts per million concentration of a solution containing 98.0 grams of lithium chromate (Li</a:t>
            </a:r>
            <a:r>
              <a:rPr lang="en-US" sz="2800" baseline="-25000" dirty="0">
                <a:latin typeface="Times New Roman" panose="02020603050405020304" pitchFamily="18" charset="0"/>
                <a:cs typeface="Times New Roman" panose="02020603050405020304" pitchFamily="18" charset="0"/>
              </a:rPr>
              <a:t>2</a:t>
            </a:r>
            <a:r>
              <a:rPr lang="en-US" sz="2800" dirty="0">
                <a:latin typeface="Times New Roman" panose="02020603050405020304" pitchFamily="18" charset="0"/>
                <a:cs typeface="Times New Roman" panose="02020603050405020304" pitchFamily="18" charset="0"/>
              </a:rPr>
              <a:t>CrO</a:t>
            </a:r>
            <a:r>
              <a:rPr lang="en-US" sz="2800" baseline="-25000" dirty="0">
                <a:latin typeface="Times New Roman" panose="02020603050405020304" pitchFamily="18" charset="0"/>
                <a:cs typeface="Times New Roman" panose="02020603050405020304" pitchFamily="18" charset="0"/>
              </a:rPr>
              <a:t>4</a:t>
            </a:r>
            <a:r>
              <a:rPr lang="en-US" sz="2800" dirty="0">
                <a:latin typeface="Times New Roman" panose="02020603050405020304" pitchFamily="18" charset="0"/>
                <a:cs typeface="Times New Roman" panose="02020603050405020304" pitchFamily="18" charset="0"/>
              </a:rPr>
              <a:t>) that is dissolved into a swimming pool of 57,800 liters?  </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3759558" y="2286000"/>
            <a:ext cx="5079642" cy="584775"/>
          </a:xfrm>
          <a:prstGeom prst="rect">
            <a:avLst/>
          </a:prstGeom>
          <a:noFill/>
        </p:spPr>
        <p:txBody>
          <a:bodyPr wrap="square" rtlCol="0">
            <a:spAutoFit/>
          </a:bodyPr>
          <a:lstStyle/>
          <a:p>
            <a:r>
              <a:rPr lang="en-US" sz="3200" dirty="0"/>
              <a:t> </a:t>
            </a:r>
          </a:p>
        </p:txBody>
      </p:sp>
    </p:spTree>
    <p:extLst>
      <p:ext uri="{BB962C8B-B14F-4D97-AF65-F5344CB8AC3E}">
        <p14:creationId xmlns:p14="http://schemas.microsoft.com/office/powerpoint/2010/main" val="96630294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446F48-FB17-1BE6-DD50-2B2B7E6364D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458003B-12C5-327C-4DD6-5B616BCAE28C}"/>
              </a:ext>
            </a:extLst>
          </p:cNvPr>
          <p:cNvSpPr txBox="1"/>
          <p:nvPr/>
        </p:nvSpPr>
        <p:spPr>
          <a:xfrm>
            <a:off x="0" y="0"/>
            <a:ext cx="9144000" cy="1384995"/>
          </a:xfrm>
          <a:prstGeom prst="rect">
            <a:avLst/>
          </a:prstGeom>
          <a:solidFill>
            <a:srgbClr val="B7DEE8"/>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71.  What is the parts per million concentration of a solution containing 98.0 grams of lithium chromate (Li</a:t>
            </a:r>
            <a:r>
              <a:rPr lang="en-US" sz="2800" baseline="-25000" dirty="0">
                <a:latin typeface="Times New Roman" panose="02020603050405020304" pitchFamily="18" charset="0"/>
                <a:cs typeface="Times New Roman" panose="02020603050405020304" pitchFamily="18" charset="0"/>
              </a:rPr>
              <a:t>2</a:t>
            </a:r>
            <a:r>
              <a:rPr lang="en-US" sz="2800" dirty="0">
                <a:latin typeface="Times New Roman" panose="02020603050405020304" pitchFamily="18" charset="0"/>
                <a:cs typeface="Times New Roman" panose="02020603050405020304" pitchFamily="18" charset="0"/>
              </a:rPr>
              <a:t>CrO</a:t>
            </a:r>
            <a:r>
              <a:rPr lang="en-US" sz="2800" baseline="-25000" dirty="0">
                <a:latin typeface="Times New Roman" panose="02020603050405020304" pitchFamily="18" charset="0"/>
                <a:cs typeface="Times New Roman" panose="02020603050405020304" pitchFamily="18" charset="0"/>
              </a:rPr>
              <a:t>4</a:t>
            </a:r>
            <a:r>
              <a:rPr lang="en-US" sz="2800" dirty="0">
                <a:latin typeface="Times New Roman" panose="02020603050405020304" pitchFamily="18" charset="0"/>
                <a:cs typeface="Times New Roman" panose="02020603050405020304" pitchFamily="18" charset="0"/>
              </a:rPr>
              <a:t>) that is dissolved into a swimming pool of 57,800 liters?  </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14F62E82-692D-5C2D-DD4A-60568C48B66F}"/>
              </a:ext>
            </a:extLst>
          </p:cNvPr>
          <p:cNvSpPr txBox="1"/>
          <p:nvPr/>
        </p:nvSpPr>
        <p:spPr>
          <a:xfrm>
            <a:off x="3759558" y="2286000"/>
            <a:ext cx="5079642" cy="584775"/>
          </a:xfrm>
          <a:prstGeom prst="rect">
            <a:avLst/>
          </a:prstGeom>
          <a:noFill/>
        </p:spPr>
        <p:txBody>
          <a:bodyPr wrap="square" rtlCol="0">
            <a:spAutoFit/>
          </a:bodyPr>
          <a:lstStyle/>
          <a:p>
            <a:r>
              <a:rPr lang="en-US" sz="3200" dirty="0"/>
              <a:t> </a:t>
            </a:r>
          </a:p>
        </p:txBody>
      </p:sp>
      <p:sp>
        <p:nvSpPr>
          <p:cNvPr id="3" name="TextBox 2"/>
          <p:cNvSpPr txBox="1"/>
          <p:nvPr/>
        </p:nvSpPr>
        <p:spPr>
          <a:xfrm>
            <a:off x="1092558" y="1981200"/>
            <a:ext cx="2667000" cy="584775"/>
          </a:xfrm>
          <a:prstGeom prst="rect">
            <a:avLst/>
          </a:prstGeom>
          <a:noFill/>
        </p:spPr>
        <p:txBody>
          <a:bodyPr wrap="square" rtlCol="0">
            <a:spAutoFit/>
          </a:bodyPr>
          <a:lstStyle/>
          <a:p>
            <a:pPr algn="ctr"/>
            <a:r>
              <a:rPr lang="en-US" sz="3200" u="sng" dirty="0"/>
              <a:t> </a:t>
            </a:r>
            <a:endParaRPr lang="en-US" sz="3200" dirty="0"/>
          </a:p>
        </p:txBody>
      </p:sp>
      <p:sp>
        <p:nvSpPr>
          <p:cNvPr id="5" name="TextBox 4"/>
          <p:cNvSpPr txBox="1"/>
          <p:nvPr/>
        </p:nvSpPr>
        <p:spPr>
          <a:xfrm>
            <a:off x="3759558" y="2286000"/>
            <a:ext cx="5079642" cy="584775"/>
          </a:xfrm>
          <a:prstGeom prst="rect">
            <a:avLst/>
          </a:prstGeom>
          <a:noFill/>
        </p:spPr>
        <p:txBody>
          <a:bodyPr wrap="square" rtlCol="0">
            <a:spAutoFit/>
          </a:bodyPr>
          <a:lstStyle/>
          <a:p>
            <a:r>
              <a:rPr lang="en-US" sz="3200" dirty="0"/>
              <a:t> </a:t>
            </a:r>
          </a:p>
        </p:txBody>
      </p:sp>
      <p:sp>
        <p:nvSpPr>
          <p:cNvPr id="6" name="TextBox 5">
            <a:extLst>
              <a:ext uri="{FF2B5EF4-FFF2-40B4-BE49-F238E27FC236}">
                <a16:creationId xmlns:a16="http://schemas.microsoft.com/office/drawing/2014/main" id="{559B1A4D-CA23-4519-9FA6-E81A4392EE6D}"/>
              </a:ext>
            </a:extLst>
          </p:cNvPr>
          <p:cNvSpPr txBox="1"/>
          <p:nvPr/>
        </p:nvSpPr>
        <p:spPr>
          <a:xfrm>
            <a:off x="1526345" y="1806452"/>
            <a:ext cx="2667000" cy="1077218"/>
          </a:xfrm>
          <a:prstGeom prst="rect">
            <a:avLst/>
          </a:prstGeom>
          <a:noFill/>
        </p:spPr>
        <p:txBody>
          <a:bodyPr wrap="square" rtlCol="0">
            <a:spAutoFit/>
          </a:bodyPr>
          <a:lstStyle/>
          <a:p>
            <a:pPr algn="ctr"/>
            <a:r>
              <a:rPr lang="en-US" sz="3200" u="sng" dirty="0">
                <a:solidFill>
                  <a:srgbClr val="FF0000"/>
                </a:solidFill>
              </a:rPr>
              <a:t>98.0 g</a:t>
            </a:r>
            <a:r>
              <a:rPr lang="en-US" sz="3200" dirty="0">
                <a:solidFill>
                  <a:srgbClr val="FF0000"/>
                </a:solidFill>
              </a:rPr>
              <a:t> </a:t>
            </a:r>
            <a:br>
              <a:rPr lang="en-US" sz="3200" dirty="0">
                <a:solidFill>
                  <a:srgbClr val="FF0000"/>
                </a:solidFill>
              </a:rPr>
            </a:br>
            <a:r>
              <a:rPr lang="en-US" sz="3200" dirty="0">
                <a:solidFill>
                  <a:srgbClr val="FF0000"/>
                </a:solidFill>
              </a:rPr>
              <a:t>57,800,000 g</a:t>
            </a:r>
          </a:p>
        </p:txBody>
      </p:sp>
      <p:sp>
        <p:nvSpPr>
          <p:cNvPr id="7" name="TextBox 6">
            <a:extLst>
              <a:ext uri="{FF2B5EF4-FFF2-40B4-BE49-F238E27FC236}">
                <a16:creationId xmlns:a16="http://schemas.microsoft.com/office/drawing/2014/main" id="{CF636263-F1C8-477B-BF08-24574ED8C893}"/>
              </a:ext>
            </a:extLst>
          </p:cNvPr>
          <p:cNvSpPr txBox="1"/>
          <p:nvPr/>
        </p:nvSpPr>
        <p:spPr>
          <a:xfrm>
            <a:off x="4066703" y="2052673"/>
            <a:ext cx="5079642" cy="584775"/>
          </a:xfrm>
          <a:prstGeom prst="rect">
            <a:avLst/>
          </a:prstGeom>
          <a:noFill/>
        </p:spPr>
        <p:txBody>
          <a:bodyPr wrap="square" rtlCol="0">
            <a:spAutoFit/>
          </a:bodyPr>
          <a:lstStyle/>
          <a:p>
            <a:r>
              <a:rPr lang="en-US" sz="3200" dirty="0">
                <a:solidFill>
                  <a:srgbClr val="FF0000"/>
                </a:solidFill>
              </a:rPr>
              <a:t>X 1,000,000 = </a:t>
            </a:r>
            <a:r>
              <a:rPr lang="en-US" sz="3200" dirty="0">
                <a:solidFill>
                  <a:srgbClr val="0000FF"/>
                </a:solidFill>
              </a:rPr>
              <a:t>1.70 PPM </a:t>
            </a:r>
          </a:p>
        </p:txBody>
      </p:sp>
      <p:sp>
        <p:nvSpPr>
          <p:cNvPr id="8" name="TextBox 7">
            <a:extLst>
              <a:ext uri="{FF2B5EF4-FFF2-40B4-BE49-F238E27FC236}">
                <a16:creationId xmlns:a16="http://schemas.microsoft.com/office/drawing/2014/main" id="{A1DD073F-947A-4DE5-79E7-4831A3C39ADB}"/>
              </a:ext>
            </a:extLst>
          </p:cNvPr>
          <p:cNvSpPr txBox="1"/>
          <p:nvPr/>
        </p:nvSpPr>
        <p:spPr>
          <a:xfrm>
            <a:off x="-53960" y="2094392"/>
            <a:ext cx="1678745" cy="646331"/>
          </a:xfrm>
          <a:prstGeom prst="rect">
            <a:avLst/>
          </a:prstGeom>
          <a:noFill/>
        </p:spPr>
        <p:txBody>
          <a:bodyPr wrap="square" rtlCol="0">
            <a:spAutoFit/>
          </a:bodyPr>
          <a:lstStyle/>
          <a:p>
            <a:r>
              <a:rPr lang="en-US" sz="3600" dirty="0"/>
              <a:t>PPM =</a:t>
            </a:r>
            <a:r>
              <a:rPr lang="en-US" dirty="0"/>
              <a:t> </a:t>
            </a:r>
          </a:p>
        </p:txBody>
      </p:sp>
    </p:spTree>
    <p:extLst>
      <p:ext uri="{BB962C8B-B14F-4D97-AF65-F5344CB8AC3E}">
        <p14:creationId xmlns:p14="http://schemas.microsoft.com/office/powerpoint/2010/main" val="28648763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979212447"/>
              </p:ext>
            </p:extLst>
          </p:nvPr>
        </p:nvGraphicFramePr>
        <p:xfrm>
          <a:off x="0" y="1200329"/>
          <a:ext cx="9144000" cy="5657673"/>
        </p:xfrm>
        <a:graphic>
          <a:graphicData uri="http://schemas.openxmlformats.org/drawingml/2006/table">
            <a:tbl>
              <a:tblPr/>
              <a:tblGrid>
                <a:gridCol w="2428429">
                  <a:extLst>
                    <a:ext uri="{9D8B030D-6E8A-4147-A177-3AD203B41FA5}">
                      <a16:colId xmlns:a16="http://schemas.microsoft.com/office/drawing/2014/main" val="20001"/>
                    </a:ext>
                  </a:extLst>
                </a:gridCol>
                <a:gridCol w="3112093">
                  <a:extLst>
                    <a:ext uri="{9D8B030D-6E8A-4147-A177-3AD203B41FA5}">
                      <a16:colId xmlns:a16="http://schemas.microsoft.com/office/drawing/2014/main" val="20002"/>
                    </a:ext>
                  </a:extLst>
                </a:gridCol>
                <a:gridCol w="3603478">
                  <a:extLst>
                    <a:ext uri="{9D8B030D-6E8A-4147-A177-3AD203B41FA5}">
                      <a16:colId xmlns:a16="http://schemas.microsoft.com/office/drawing/2014/main" val="20003"/>
                    </a:ext>
                  </a:extLst>
                </a:gridCol>
              </a:tblGrid>
              <a:tr h="1131357">
                <a:tc>
                  <a:txBody>
                    <a:bodyPr/>
                    <a:lstStyle/>
                    <a:p>
                      <a:pPr marR="0" indent="0" algn="l" rtl="0">
                        <a:lnSpc>
                          <a:spcPct val="119000"/>
                        </a:lnSpc>
                        <a:spcBef>
                          <a:spcPts val="0"/>
                        </a:spcBef>
                        <a:spcAft>
                          <a:spcPts val="600"/>
                        </a:spcAft>
                      </a:pPr>
                      <a:r>
                        <a:rPr lang="en-US" sz="2000" b="0" kern="1400" dirty="0">
                          <a:solidFill>
                            <a:srgbClr val="000000"/>
                          </a:solidFill>
                          <a:effectLst/>
                          <a:latin typeface="Times New Roman" panose="02020603050405020304" pitchFamily="18" charset="0"/>
                          <a:cs typeface="Times New Roman" panose="02020603050405020304" pitchFamily="18" charset="0"/>
                        </a:rPr>
                        <a:t>72.     Aqueous </a:t>
                      </a:r>
                      <a:br>
                        <a:rPr lang="en-US" sz="2000" b="0" kern="1400" dirty="0">
                          <a:solidFill>
                            <a:srgbClr val="000000"/>
                          </a:solidFill>
                          <a:effectLst/>
                          <a:latin typeface="Times New Roman" panose="02020603050405020304" pitchFamily="18" charset="0"/>
                          <a:cs typeface="Times New Roman" panose="02020603050405020304" pitchFamily="18" charset="0"/>
                        </a:rPr>
                      </a:br>
                      <a:r>
                        <a:rPr lang="en-US" sz="2000" b="0" kern="1400" dirty="0">
                          <a:solidFill>
                            <a:srgbClr val="000000"/>
                          </a:solidFill>
                          <a:effectLst/>
                          <a:latin typeface="Times New Roman" panose="02020603050405020304" pitchFamily="18" charset="0"/>
                          <a:cs typeface="Times New Roman" panose="02020603050405020304" pitchFamily="18" charset="0"/>
                        </a:rPr>
                        <a:t>          solution</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2000" b="0" kern="1400" dirty="0">
                          <a:solidFill>
                            <a:srgbClr val="000000"/>
                          </a:solidFill>
                          <a:effectLst/>
                          <a:latin typeface="Times New Roman" panose="02020603050405020304" pitchFamily="18" charset="0"/>
                          <a:cs typeface="Times New Roman" panose="02020603050405020304" pitchFamily="18" charset="0"/>
                        </a:rPr>
                        <a:t>Number of moles of </a:t>
                      </a:r>
                      <a:br>
                        <a:rPr lang="en-US" sz="2000" b="0" kern="1400" dirty="0">
                          <a:solidFill>
                            <a:srgbClr val="000000"/>
                          </a:solidFill>
                          <a:effectLst/>
                          <a:latin typeface="Times New Roman" panose="02020603050405020304" pitchFamily="18" charset="0"/>
                          <a:cs typeface="Times New Roman" panose="02020603050405020304" pitchFamily="18" charset="0"/>
                        </a:rPr>
                      </a:br>
                      <a:r>
                        <a:rPr lang="en-US" sz="2000" b="0" kern="1400" dirty="0">
                          <a:solidFill>
                            <a:srgbClr val="000000"/>
                          </a:solidFill>
                          <a:effectLst/>
                          <a:latin typeface="Times New Roman" panose="02020603050405020304" pitchFamily="18" charset="0"/>
                          <a:cs typeface="Times New Roman" panose="02020603050405020304" pitchFamily="18" charset="0"/>
                        </a:rPr>
                        <a:t>particles</a:t>
                      </a:r>
                      <a:r>
                        <a:rPr lang="en-US" sz="2000" b="0" kern="1400" baseline="0" dirty="0">
                          <a:solidFill>
                            <a:srgbClr val="000000"/>
                          </a:solidFill>
                          <a:effectLst/>
                          <a:latin typeface="Times New Roman" panose="02020603050405020304" pitchFamily="18" charset="0"/>
                          <a:cs typeface="Times New Roman" panose="02020603050405020304" pitchFamily="18" charset="0"/>
                        </a:rPr>
                        <a:t> per </a:t>
                      </a:r>
                      <a:r>
                        <a:rPr lang="en-US" sz="2000" b="0" kern="1400" dirty="0">
                          <a:solidFill>
                            <a:srgbClr val="000000"/>
                          </a:solidFill>
                          <a:effectLst/>
                          <a:latin typeface="Times New Roman" panose="02020603050405020304" pitchFamily="18" charset="0"/>
                          <a:cs typeface="Times New Roman" panose="02020603050405020304" pitchFamily="18" charset="0"/>
                        </a:rPr>
                        <a:t>liter</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2000" b="0" kern="1400" dirty="0">
                          <a:solidFill>
                            <a:srgbClr val="000000"/>
                          </a:solidFill>
                          <a:effectLst/>
                          <a:latin typeface="Times New Roman" panose="02020603050405020304" pitchFamily="18" charset="0"/>
                          <a:cs typeface="Times New Roman" panose="02020603050405020304" pitchFamily="18" charset="0"/>
                        </a:rPr>
                        <a:t>VP </a:t>
                      </a:r>
                      <a:br>
                        <a:rPr lang="en-US" sz="2000" b="0" kern="1400" dirty="0">
                          <a:solidFill>
                            <a:srgbClr val="000000"/>
                          </a:solidFill>
                          <a:effectLst/>
                          <a:latin typeface="Times New Roman" panose="02020603050405020304" pitchFamily="18" charset="0"/>
                          <a:cs typeface="Times New Roman" panose="02020603050405020304" pitchFamily="18" charset="0"/>
                        </a:rPr>
                      </a:br>
                      <a:r>
                        <a:rPr lang="en-US" sz="2000" b="0" kern="1400" dirty="0">
                          <a:solidFill>
                            <a:srgbClr val="000000"/>
                          </a:solidFill>
                          <a:effectLst/>
                          <a:latin typeface="Times New Roman" panose="02020603050405020304" pitchFamily="18" charset="0"/>
                          <a:cs typeface="Times New Roman" panose="02020603050405020304" pitchFamily="18" charset="0"/>
                        </a:rPr>
                        <a:t>Rank</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000"/>
                  </a:ext>
                </a:extLst>
              </a:tr>
              <a:tr h="1125345">
                <a:tc>
                  <a:txBody>
                    <a:bodyPr/>
                    <a:lstStyle/>
                    <a:p>
                      <a:pPr marR="0" indent="0" algn="ctr" rtl="0">
                        <a:lnSpc>
                          <a:spcPct val="119000"/>
                        </a:lnSpc>
                        <a:spcBef>
                          <a:spcPts val="0"/>
                        </a:spcBef>
                        <a:spcAft>
                          <a:spcPts val="600"/>
                        </a:spcAft>
                      </a:pPr>
                      <a:r>
                        <a:rPr lang="en-US" sz="2000" b="0" kern="1400" dirty="0">
                          <a:solidFill>
                            <a:srgbClr val="000000"/>
                          </a:solidFill>
                          <a:effectLst/>
                          <a:latin typeface="Times New Roman" panose="02020603050405020304" pitchFamily="18" charset="0"/>
                          <a:cs typeface="Times New Roman" panose="02020603050405020304" pitchFamily="18" charset="0"/>
                        </a:rPr>
                        <a:t>1.00 M </a:t>
                      </a:r>
                      <a:r>
                        <a:rPr lang="en-US" sz="2000" b="0" kern="1400" dirty="0" err="1">
                          <a:solidFill>
                            <a:srgbClr val="000000"/>
                          </a:solidFill>
                          <a:effectLst/>
                          <a:latin typeface="Times New Roman" panose="02020603050405020304" pitchFamily="18" charset="0"/>
                          <a:cs typeface="Times New Roman" panose="02020603050405020304" pitchFamily="18" charset="0"/>
                        </a:rPr>
                        <a:t>NaCl</a:t>
                      </a:r>
                      <a:endParaRPr lang="en-US" sz="2000" b="0" kern="1400" dirty="0">
                        <a:solidFill>
                          <a:srgbClr val="000000"/>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endParaRPr lang="en-US" sz="3200" kern="1400" dirty="0">
                        <a:solidFill>
                          <a:srgbClr val="000000"/>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endParaRPr lang="en-US" sz="1600" kern="1400" dirty="0">
                        <a:solidFill>
                          <a:srgbClr val="000000"/>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001"/>
                  </a:ext>
                </a:extLst>
              </a:tr>
              <a:tr h="1127669">
                <a:tc>
                  <a:txBody>
                    <a:bodyPr/>
                    <a:lstStyle/>
                    <a:p>
                      <a:pPr marR="0" indent="0" algn="ctr" rtl="0">
                        <a:lnSpc>
                          <a:spcPct val="119000"/>
                        </a:lnSpc>
                        <a:spcBef>
                          <a:spcPts val="0"/>
                        </a:spcBef>
                        <a:spcAft>
                          <a:spcPts val="600"/>
                        </a:spcAft>
                      </a:pPr>
                      <a:r>
                        <a:rPr lang="en-US" sz="2000" b="0" kern="1400" dirty="0">
                          <a:solidFill>
                            <a:srgbClr val="000000"/>
                          </a:solidFill>
                          <a:effectLst/>
                          <a:latin typeface="Times New Roman" panose="02020603050405020304" pitchFamily="18" charset="0"/>
                          <a:cs typeface="Times New Roman" panose="02020603050405020304" pitchFamily="18" charset="0"/>
                        </a:rPr>
                        <a:t>1.00 M CaCl</a:t>
                      </a:r>
                      <a:r>
                        <a:rPr lang="en-US" sz="2000" b="0" kern="1400" baseline="-25000" dirty="0">
                          <a:solidFill>
                            <a:srgbClr val="000000"/>
                          </a:solidFill>
                          <a:effectLst/>
                          <a:latin typeface="Times New Roman" panose="02020603050405020304" pitchFamily="18" charset="0"/>
                          <a:cs typeface="Times New Roman" panose="02020603050405020304" pitchFamily="18" charset="0"/>
                        </a:rPr>
                        <a:t>2</a:t>
                      </a:r>
                      <a:endParaRPr lang="en-US" sz="2000" b="0" kern="1400" dirty="0">
                        <a:solidFill>
                          <a:srgbClr val="000000"/>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endParaRPr lang="en-US" sz="3200" kern="1400" dirty="0">
                        <a:solidFill>
                          <a:srgbClr val="000000"/>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endParaRPr lang="en-US" sz="1600" kern="1400" dirty="0">
                        <a:solidFill>
                          <a:srgbClr val="000000"/>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002"/>
                  </a:ext>
                </a:extLst>
              </a:tr>
              <a:tr h="1125345">
                <a:tc>
                  <a:txBody>
                    <a:bodyPr/>
                    <a:lstStyle/>
                    <a:p>
                      <a:pPr marR="0" indent="0" algn="ctr" rtl="0">
                        <a:lnSpc>
                          <a:spcPct val="119000"/>
                        </a:lnSpc>
                        <a:spcBef>
                          <a:spcPts val="0"/>
                        </a:spcBef>
                        <a:spcAft>
                          <a:spcPts val="600"/>
                        </a:spcAft>
                      </a:pPr>
                      <a:r>
                        <a:rPr lang="en-US" sz="2000" b="0" kern="1400" dirty="0">
                          <a:solidFill>
                            <a:srgbClr val="000000"/>
                          </a:solidFill>
                          <a:effectLst/>
                          <a:latin typeface="Times New Roman" panose="02020603050405020304" pitchFamily="18" charset="0"/>
                          <a:cs typeface="Times New Roman" panose="02020603050405020304" pitchFamily="18" charset="0"/>
                        </a:rPr>
                        <a:t>1.00 M NBr</a:t>
                      </a:r>
                      <a:r>
                        <a:rPr lang="en-US" sz="2000" b="0" kern="1400" baseline="-25000" dirty="0">
                          <a:solidFill>
                            <a:srgbClr val="000000"/>
                          </a:solidFill>
                          <a:effectLst/>
                          <a:latin typeface="Times New Roman" panose="02020603050405020304" pitchFamily="18" charset="0"/>
                          <a:cs typeface="Times New Roman" panose="02020603050405020304" pitchFamily="18" charset="0"/>
                        </a:rPr>
                        <a:t>3</a:t>
                      </a:r>
                      <a:endParaRPr lang="en-US" sz="2000" b="0" kern="1400" dirty="0">
                        <a:solidFill>
                          <a:srgbClr val="000000"/>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endParaRPr lang="en-US" sz="3200" i="1" kern="1400" dirty="0">
                        <a:solidFill>
                          <a:srgbClr val="000000"/>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endParaRPr lang="en-US" sz="2000" kern="1400" dirty="0">
                        <a:solidFill>
                          <a:srgbClr val="000000"/>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003"/>
                  </a:ext>
                </a:extLst>
              </a:tr>
              <a:tr h="1147957">
                <a:tc>
                  <a:txBody>
                    <a:bodyPr/>
                    <a:lstStyle/>
                    <a:p>
                      <a:pPr marR="0" indent="0" algn="ctr" rtl="0">
                        <a:lnSpc>
                          <a:spcPct val="119000"/>
                        </a:lnSpc>
                        <a:spcBef>
                          <a:spcPts val="0"/>
                        </a:spcBef>
                        <a:spcAft>
                          <a:spcPts val="600"/>
                        </a:spcAft>
                      </a:pPr>
                      <a:r>
                        <a:rPr lang="en-US" sz="2000" b="0" kern="1400" dirty="0">
                          <a:solidFill>
                            <a:srgbClr val="000000"/>
                          </a:solidFill>
                          <a:effectLst/>
                          <a:latin typeface="Times New Roman" panose="02020603050405020304" pitchFamily="18" charset="0"/>
                          <a:cs typeface="Times New Roman" panose="02020603050405020304" pitchFamily="18" charset="0"/>
                        </a:rPr>
                        <a:t>1.00 M Al(NO</a:t>
                      </a:r>
                      <a:r>
                        <a:rPr lang="en-US" sz="2000" b="0" kern="1400" baseline="-25000" dirty="0">
                          <a:solidFill>
                            <a:srgbClr val="000000"/>
                          </a:solidFill>
                          <a:effectLst/>
                          <a:latin typeface="Times New Roman" panose="02020603050405020304" pitchFamily="18" charset="0"/>
                          <a:cs typeface="Times New Roman" panose="02020603050405020304" pitchFamily="18" charset="0"/>
                        </a:rPr>
                        <a:t>3</a:t>
                      </a:r>
                      <a:r>
                        <a:rPr lang="en-US" sz="2000" b="0" kern="1400" baseline="0" dirty="0">
                          <a:solidFill>
                            <a:srgbClr val="000000"/>
                          </a:solidFill>
                          <a:effectLst/>
                          <a:latin typeface="Times New Roman" panose="02020603050405020304" pitchFamily="18" charset="0"/>
                          <a:cs typeface="Times New Roman" panose="02020603050405020304" pitchFamily="18" charset="0"/>
                        </a:rPr>
                        <a:t>)</a:t>
                      </a:r>
                      <a:r>
                        <a:rPr lang="en-US" sz="2000" b="0" kern="1400" baseline="-25000" dirty="0">
                          <a:solidFill>
                            <a:srgbClr val="000000"/>
                          </a:solidFill>
                          <a:effectLst/>
                          <a:latin typeface="Times New Roman" panose="02020603050405020304" pitchFamily="18" charset="0"/>
                          <a:cs typeface="Times New Roman" panose="02020603050405020304" pitchFamily="18" charset="0"/>
                        </a:rPr>
                        <a:t>3</a:t>
                      </a:r>
                      <a:endParaRPr lang="en-US" sz="2000" b="0" kern="1400" dirty="0">
                        <a:solidFill>
                          <a:srgbClr val="000000"/>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endParaRPr lang="en-US" sz="3200" kern="1400" dirty="0">
                        <a:solidFill>
                          <a:srgbClr val="000000"/>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endParaRPr lang="en-US" sz="2000" kern="1400" dirty="0">
                        <a:solidFill>
                          <a:srgbClr val="000000"/>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4" name="Control 1"/>
          <p:cNvSpPr>
            <a:spLocks noChangeArrowheads="1" noChangeShapeType="1"/>
          </p:cNvSpPr>
          <p:nvPr/>
        </p:nvSpPr>
        <p:spPr bwMode="auto">
          <a:xfrm>
            <a:off x="1604963" y="7770813"/>
            <a:ext cx="6858000" cy="19478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0" tIns="0" rIns="0" bIns="0" numCol="1" anchor="t" anchorCtr="0" compatLnSpc="1">
            <a:prstTxWarp prst="textNoShape">
              <a:avLst/>
            </a:prstTxWarp>
          </a:bodyPr>
          <a:lstStyle/>
          <a:p>
            <a:endParaRPr lang="en-US"/>
          </a:p>
        </p:txBody>
      </p:sp>
      <p:sp>
        <p:nvSpPr>
          <p:cNvPr id="5" name="TextBox 4">
            <a:extLst>
              <a:ext uri="{FF2B5EF4-FFF2-40B4-BE49-F238E27FC236}">
                <a16:creationId xmlns:a16="http://schemas.microsoft.com/office/drawing/2014/main" id="{CA68EECF-69E3-844D-2149-56A7B0866B01}"/>
              </a:ext>
            </a:extLst>
          </p:cNvPr>
          <p:cNvSpPr txBox="1"/>
          <p:nvPr/>
        </p:nvSpPr>
        <p:spPr>
          <a:xfrm>
            <a:off x="0" y="0"/>
            <a:ext cx="9144000" cy="1200329"/>
          </a:xfrm>
          <a:prstGeom prst="rect">
            <a:avLst/>
          </a:prstGeom>
          <a:solidFill>
            <a:srgbClr val="FFFF00"/>
          </a:solidFill>
        </p:spPr>
        <p:txBody>
          <a:bodyPr wrap="square" rtlCol="0">
            <a:spAutoFit/>
          </a:bodyPr>
          <a:lstStyle/>
          <a:p>
            <a:pPr algn="ctr"/>
            <a:r>
              <a:rPr lang="en-US" sz="2400" dirty="0">
                <a:solidFill>
                  <a:srgbClr val="0000FF"/>
                </a:solidFill>
                <a:latin typeface="Times New Roman" panose="02020603050405020304" pitchFamily="18" charset="0"/>
                <a:cs typeface="Times New Roman" panose="02020603050405020304" pitchFamily="18" charset="0"/>
              </a:rPr>
              <a:t>We can rank the vapor pressure of these solutions from lowest to highest by comparing the number of moles of particles per liter in each.  </a:t>
            </a:r>
            <a:br>
              <a:rPr lang="en-US" sz="2400" dirty="0">
                <a:solidFill>
                  <a:srgbClr val="0000FF"/>
                </a:solidFill>
                <a:latin typeface="Times New Roman" panose="02020603050405020304" pitchFamily="18" charset="0"/>
                <a:cs typeface="Times New Roman" panose="02020603050405020304" pitchFamily="18" charset="0"/>
              </a:rPr>
            </a:br>
            <a:r>
              <a:rPr lang="en-US" sz="2400" dirty="0">
                <a:solidFill>
                  <a:srgbClr val="0000FF"/>
                </a:solidFill>
                <a:latin typeface="Times New Roman" panose="02020603050405020304" pitchFamily="18" charset="0"/>
                <a:cs typeface="Times New Roman" panose="02020603050405020304" pitchFamily="18" charset="0"/>
              </a:rPr>
              <a:t>Rank these 1.0 liter aqueous solutions by vapor pressure.</a:t>
            </a:r>
          </a:p>
        </p:txBody>
      </p:sp>
    </p:spTree>
    <p:extLst>
      <p:ext uri="{BB962C8B-B14F-4D97-AF65-F5344CB8AC3E}">
        <p14:creationId xmlns:p14="http://schemas.microsoft.com/office/powerpoint/2010/main" val="346668601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56318F-356F-0699-4DD3-114655C8024C}"/>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FB72604A-D59F-CB51-2598-A8AAB821FE3D}"/>
              </a:ext>
            </a:extLst>
          </p:cNvPr>
          <p:cNvGraphicFramePr>
            <a:graphicFrameLocks noGrp="1"/>
          </p:cNvGraphicFramePr>
          <p:nvPr>
            <p:extLst>
              <p:ext uri="{D42A27DB-BD31-4B8C-83A1-F6EECF244321}">
                <p14:modId xmlns:p14="http://schemas.microsoft.com/office/powerpoint/2010/main" val="17493509"/>
              </p:ext>
            </p:extLst>
          </p:nvPr>
        </p:nvGraphicFramePr>
        <p:xfrm>
          <a:off x="0" y="1200329"/>
          <a:ext cx="9144000" cy="5657673"/>
        </p:xfrm>
        <a:graphic>
          <a:graphicData uri="http://schemas.openxmlformats.org/drawingml/2006/table">
            <a:tbl>
              <a:tblPr/>
              <a:tblGrid>
                <a:gridCol w="2428429">
                  <a:extLst>
                    <a:ext uri="{9D8B030D-6E8A-4147-A177-3AD203B41FA5}">
                      <a16:colId xmlns:a16="http://schemas.microsoft.com/office/drawing/2014/main" val="20001"/>
                    </a:ext>
                  </a:extLst>
                </a:gridCol>
                <a:gridCol w="3112093">
                  <a:extLst>
                    <a:ext uri="{9D8B030D-6E8A-4147-A177-3AD203B41FA5}">
                      <a16:colId xmlns:a16="http://schemas.microsoft.com/office/drawing/2014/main" val="20002"/>
                    </a:ext>
                  </a:extLst>
                </a:gridCol>
                <a:gridCol w="3603478">
                  <a:extLst>
                    <a:ext uri="{9D8B030D-6E8A-4147-A177-3AD203B41FA5}">
                      <a16:colId xmlns:a16="http://schemas.microsoft.com/office/drawing/2014/main" val="20003"/>
                    </a:ext>
                  </a:extLst>
                </a:gridCol>
              </a:tblGrid>
              <a:tr h="1131357">
                <a:tc>
                  <a:txBody>
                    <a:bodyPr/>
                    <a:lstStyle/>
                    <a:p>
                      <a:pPr marR="0" indent="0" algn="l" rtl="0">
                        <a:lnSpc>
                          <a:spcPct val="119000"/>
                        </a:lnSpc>
                        <a:spcBef>
                          <a:spcPts val="0"/>
                        </a:spcBef>
                        <a:spcAft>
                          <a:spcPts val="600"/>
                        </a:spcAft>
                      </a:pPr>
                      <a:r>
                        <a:rPr lang="en-US" sz="2000" b="0" kern="1400" dirty="0">
                          <a:solidFill>
                            <a:srgbClr val="000000"/>
                          </a:solidFill>
                          <a:effectLst/>
                          <a:latin typeface="Times New Roman" panose="02020603050405020304" pitchFamily="18" charset="0"/>
                          <a:cs typeface="Times New Roman" panose="02020603050405020304" pitchFamily="18" charset="0"/>
                        </a:rPr>
                        <a:t>72.     Aqueous </a:t>
                      </a:r>
                      <a:br>
                        <a:rPr lang="en-US" sz="2000" b="0" kern="1400" dirty="0">
                          <a:solidFill>
                            <a:srgbClr val="000000"/>
                          </a:solidFill>
                          <a:effectLst/>
                          <a:latin typeface="Times New Roman" panose="02020603050405020304" pitchFamily="18" charset="0"/>
                          <a:cs typeface="Times New Roman" panose="02020603050405020304" pitchFamily="18" charset="0"/>
                        </a:rPr>
                      </a:br>
                      <a:r>
                        <a:rPr lang="en-US" sz="2000" b="0" kern="1400" dirty="0">
                          <a:solidFill>
                            <a:srgbClr val="000000"/>
                          </a:solidFill>
                          <a:effectLst/>
                          <a:latin typeface="Times New Roman" panose="02020603050405020304" pitchFamily="18" charset="0"/>
                          <a:cs typeface="Times New Roman" panose="02020603050405020304" pitchFamily="18" charset="0"/>
                        </a:rPr>
                        <a:t>          solution</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2000" b="0" kern="1400" dirty="0">
                          <a:solidFill>
                            <a:srgbClr val="000000"/>
                          </a:solidFill>
                          <a:effectLst/>
                          <a:latin typeface="Times New Roman" panose="02020603050405020304" pitchFamily="18" charset="0"/>
                          <a:cs typeface="Times New Roman" panose="02020603050405020304" pitchFamily="18" charset="0"/>
                        </a:rPr>
                        <a:t>Number of moles of </a:t>
                      </a:r>
                      <a:br>
                        <a:rPr lang="en-US" sz="2000" b="0" kern="1400" dirty="0">
                          <a:solidFill>
                            <a:srgbClr val="000000"/>
                          </a:solidFill>
                          <a:effectLst/>
                          <a:latin typeface="Times New Roman" panose="02020603050405020304" pitchFamily="18" charset="0"/>
                          <a:cs typeface="Times New Roman" panose="02020603050405020304" pitchFamily="18" charset="0"/>
                        </a:rPr>
                      </a:br>
                      <a:r>
                        <a:rPr lang="en-US" sz="2000" b="0" kern="1400" dirty="0">
                          <a:solidFill>
                            <a:srgbClr val="000000"/>
                          </a:solidFill>
                          <a:effectLst/>
                          <a:latin typeface="Times New Roman" panose="02020603050405020304" pitchFamily="18" charset="0"/>
                          <a:cs typeface="Times New Roman" panose="02020603050405020304" pitchFamily="18" charset="0"/>
                        </a:rPr>
                        <a:t>particles</a:t>
                      </a:r>
                      <a:r>
                        <a:rPr lang="en-US" sz="2000" b="0" kern="1400" baseline="0" dirty="0">
                          <a:solidFill>
                            <a:srgbClr val="000000"/>
                          </a:solidFill>
                          <a:effectLst/>
                          <a:latin typeface="Times New Roman" panose="02020603050405020304" pitchFamily="18" charset="0"/>
                          <a:cs typeface="Times New Roman" panose="02020603050405020304" pitchFamily="18" charset="0"/>
                        </a:rPr>
                        <a:t> per </a:t>
                      </a:r>
                      <a:r>
                        <a:rPr lang="en-US" sz="2000" b="0" kern="1400" dirty="0">
                          <a:solidFill>
                            <a:srgbClr val="000000"/>
                          </a:solidFill>
                          <a:effectLst/>
                          <a:latin typeface="Times New Roman" panose="02020603050405020304" pitchFamily="18" charset="0"/>
                          <a:cs typeface="Times New Roman" panose="02020603050405020304" pitchFamily="18" charset="0"/>
                        </a:rPr>
                        <a:t>liter</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2000" b="0" kern="1400" dirty="0">
                          <a:solidFill>
                            <a:srgbClr val="000000"/>
                          </a:solidFill>
                          <a:effectLst/>
                          <a:latin typeface="Times New Roman" panose="02020603050405020304" pitchFamily="18" charset="0"/>
                          <a:cs typeface="Times New Roman" panose="02020603050405020304" pitchFamily="18" charset="0"/>
                        </a:rPr>
                        <a:t>VP </a:t>
                      </a:r>
                      <a:br>
                        <a:rPr lang="en-US" sz="2000" b="0" kern="1400" dirty="0">
                          <a:solidFill>
                            <a:srgbClr val="000000"/>
                          </a:solidFill>
                          <a:effectLst/>
                          <a:latin typeface="Times New Roman" panose="02020603050405020304" pitchFamily="18" charset="0"/>
                          <a:cs typeface="Times New Roman" panose="02020603050405020304" pitchFamily="18" charset="0"/>
                        </a:rPr>
                      </a:br>
                      <a:r>
                        <a:rPr lang="en-US" sz="2000" b="0" kern="1400" dirty="0">
                          <a:solidFill>
                            <a:srgbClr val="000000"/>
                          </a:solidFill>
                          <a:effectLst/>
                          <a:latin typeface="Times New Roman" panose="02020603050405020304" pitchFamily="18" charset="0"/>
                          <a:cs typeface="Times New Roman" panose="02020603050405020304" pitchFamily="18" charset="0"/>
                        </a:rPr>
                        <a:t>Rank</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000"/>
                  </a:ext>
                </a:extLst>
              </a:tr>
              <a:tr h="1125345">
                <a:tc>
                  <a:txBody>
                    <a:bodyPr/>
                    <a:lstStyle/>
                    <a:p>
                      <a:pPr marR="0" indent="0" algn="ctr" rtl="0">
                        <a:lnSpc>
                          <a:spcPct val="119000"/>
                        </a:lnSpc>
                        <a:spcBef>
                          <a:spcPts val="0"/>
                        </a:spcBef>
                        <a:spcAft>
                          <a:spcPts val="600"/>
                        </a:spcAft>
                      </a:pPr>
                      <a:r>
                        <a:rPr lang="en-US" sz="2000" b="0" kern="1400" dirty="0">
                          <a:solidFill>
                            <a:srgbClr val="000000"/>
                          </a:solidFill>
                          <a:effectLst/>
                          <a:latin typeface="Times New Roman" panose="02020603050405020304" pitchFamily="18" charset="0"/>
                          <a:cs typeface="Times New Roman" panose="02020603050405020304" pitchFamily="18" charset="0"/>
                        </a:rPr>
                        <a:t>1.00 M </a:t>
                      </a:r>
                      <a:r>
                        <a:rPr lang="en-US" sz="2000" b="0" kern="1400" dirty="0" err="1">
                          <a:solidFill>
                            <a:srgbClr val="000000"/>
                          </a:solidFill>
                          <a:effectLst/>
                          <a:latin typeface="Times New Roman" panose="02020603050405020304" pitchFamily="18" charset="0"/>
                          <a:cs typeface="Times New Roman" panose="02020603050405020304" pitchFamily="18" charset="0"/>
                        </a:rPr>
                        <a:t>NaCl</a:t>
                      </a:r>
                      <a:endParaRPr lang="en-US" sz="2000" b="0" kern="1400" dirty="0">
                        <a:solidFill>
                          <a:srgbClr val="000000"/>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4000" kern="1400" dirty="0">
                          <a:solidFill>
                            <a:srgbClr val="000000"/>
                          </a:solidFill>
                          <a:effectLst/>
                          <a:latin typeface="Times New Roman" panose="02020603050405020304" pitchFamily="18" charset="0"/>
                          <a:cs typeface="Times New Roman" panose="02020603050405020304" pitchFamily="18" charset="0"/>
                        </a:rPr>
                        <a:t>2 </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1800" kern="1400" dirty="0">
                          <a:solidFill>
                            <a:srgbClr val="000000"/>
                          </a:solidFill>
                          <a:effectLst/>
                          <a:latin typeface="Times New Roman" panose="02020603050405020304" pitchFamily="18" charset="0"/>
                          <a:cs typeface="Times New Roman" panose="02020603050405020304" pitchFamily="18" charset="0"/>
                        </a:rPr>
                        <a:t>2</a:t>
                      </a:r>
                      <a:r>
                        <a:rPr lang="en-US" sz="1800" kern="1400" baseline="30000" dirty="0">
                          <a:solidFill>
                            <a:srgbClr val="000000"/>
                          </a:solidFill>
                          <a:effectLst/>
                          <a:latin typeface="Times New Roman" panose="02020603050405020304" pitchFamily="18" charset="0"/>
                          <a:cs typeface="Times New Roman" panose="02020603050405020304" pitchFamily="18" charset="0"/>
                        </a:rPr>
                        <a:t>nd</a:t>
                      </a:r>
                      <a:r>
                        <a:rPr lang="en-US" sz="1800" kern="1400" dirty="0">
                          <a:solidFill>
                            <a:srgbClr val="000000"/>
                          </a:solidFill>
                          <a:effectLst/>
                          <a:latin typeface="Times New Roman" panose="02020603050405020304" pitchFamily="18" charset="0"/>
                          <a:cs typeface="Times New Roman" panose="02020603050405020304" pitchFamily="18" charset="0"/>
                        </a:rPr>
                        <a:t> highest</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001"/>
                  </a:ext>
                </a:extLst>
              </a:tr>
              <a:tr h="1127669">
                <a:tc>
                  <a:txBody>
                    <a:bodyPr/>
                    <a:lstStyle/>
                    <a:p>
                      <a:pPr marR="0" indent="0" algn="ctr" rtl="0">
                        <a:lnSpc>
                          <a:spcPct val="119000"/>
                        </a:lnSpc>
                        <a:spcBef>
                          <a:spcPts val="0"/>
                        </a:spcBef>
                        <a:spcAft>
                          <a:spcPts val="600"/>
                        </a:spcAft>
                      </a:pPr>
                      <a:r>
                        <a:rPr lang="en-US" sz="2000" b="0" kern="1400" dirty="0">
                          <a:solidFill>
                            <a:srgbClr val="000000"/>
                          </a:solidFill>
                          <a:effectLst/>
                          <a:latin typeface="Times New Roman" panose="02020603050405020304" pitchFamily="18" charset="0"/>
                          <a:cs typeface="Times New Roman" panose="02020603050405020304" pitchFamily="18" charset="0"/>
                        </a:rPr>
                        <a:t>1.00 M CaCl</a:t>
                      </a:r>
                      <a:r>
                        <a:rPr lang="en-US" sz="2000" b="0" kern="1400" baseline="-25000" dirty="0">
                          <a:solidFill>
                            <a:srgbClr val="000000"/>
                          </a:solidFill>
                          <a:effectLst/>
                          <a:latin typeface="Times New Roman" panose="02020603050405020304" pitchFamily="18" charset="0"/>
                          <a:cs typeface="Times New Roman" panose="02020603050405020304" pitchFamily="18" charset="0"/>
                        </a:rPr>
                        <a:t>2</a:t>
                      </a:r>
                      <a:endParaRPr lang="en-US" sz="2000" b="0" kern="1400" dirty="0">
                        <a:solidFill>
                          <a:srgbClr val="000000"/>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4000" kern="1400" dirty="0">
                          <a:solidFill>
                            <a:srgbClr val="000000"/>
                          </a:solidFill>
                          <a:effectLst/>
                          <a:latin typeface="Times New Roman" panose="02020603050405020304" pitchFamily="18" charset="0"/>
                          <a:cs typeface="Times New Roman" panose="02020603050405020304" pitchFamily="18" charset="0"/>
                        </a:rPr>
                        <a:t>3</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1800" kern="1400" dirty="0">
                          <a:solidFill>
                            <a:srgbClr val="000000"/>
                          </a:solidFill>
                          <a:effectLst/>
                          <a:latin typeface="Times New Roman" panose="02020603050405020304" pitchFamily="18" charset="0"/>
                          <a:cs typeface="Times New Roman" panose="02020603050405020304" pitchFamily="18" charset="0"/>
                        </a:rPr>
                        <a:t> 3</a:t>
                      </a:r>
                      <a:r>
                        <a:rPr lang="en-US" sz="1800" kern="1400" baseline="30000" dirty="0">
                          <a:solidFill>
                            <a:srgbClr val="000000"/>
                          </a:solidFill>
                          <a:effectLst/>
                          <a:latin typeface="Times New Roman" panose="02020603050405020304" pitchFamily="18" charset="0"/>
                          <a:cs typeface="Times New Roman" panose="02020603050405020304" pitchFamily="18" charset="0"/>
                        </a:rPr>
                        <a:t>rd</a:t>
                      </a:r>
                      <a:r>
                        <a:rPr lang="en-US" sz="1800" kern="1400" baseline="0" dirty="0">
                          <a:solidFill>
                            <a:srgbClr val="000000"/>
                          </a:solidFill>
                          <a:effectLst/>
                          <a:latin typeface="Times New Roman" panose="02020603050405020304" pitchFamily="18" charset="0"/>
                          <a:cs typeface="Times New Roman" panose="02020603050405020304" pitchFamily="18" charset="0"/>
                        </a:rPr>
                        <a:t> highest</a:t>
                      </a:r>
                      <a:endParaRPr lang="en-US" sz="1800" kern="1400" dirty="0">
                        <a:solidFill>
                          <a:srgbClr val="000000"/>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002"/>
                  </a:ext>
                </a:extLst>
              </a:tr>
              <a:tr h="1125345">
                <a:tc>
                  <a:txBody>
                    <a:bodyPr/>
                    <a:lstStyle/>
                    <a:p>
                      <a:pPr marR="0" indent="0" algn="ctr" rtl="0">
                        <a:lnSpc>
                          <a:spcPct val="119000"/>
                        </a:lnSpc>
                        <a:spcBef>
                          <a:spcPts val="0"/>
                        </a:spcBef>
                        <a:spcAft>
                          <a:spcPts val="600"/>
                        </a:spcAft>
                      </a:pPr>
                      <a:r>
                        <a:rPr lang="en-US" sz="2000" b="0" kern="1400" dirty="0">
                          <a:solidFill>
                            <a:srgbClr val="000000"/>
                          </a:solidFill>
                          <a:effectLst/>
                          <a:latin typeface="Times New Roman" panose="02020603050405020304" pitchFamily="18" charset="0"/>
                          <a:cs typeface="Times New Roman" panose="02020603050405020304" pitchFamily="18" charset="0"/>
                        </a:rPr>
                        <a:t>1.00 M NBr</a:t>
                      </a:r>
                      <a:r>
                        <a:rPr lang="en-US" sz="2000" b="0" kern="1400" baseline="-25000" dirty="0">
                          <a:solidFill>
                            <a:srgbClr val="000000"/>
                          </a:solidFill>
                          <a:effectLst/>
                          <a:latin typeface="Times New Roman" panose="02020603050405020304" pitchFamily="18" charset="0"/>
                          <a:cs typeface="Times New Roman" panose="02020603050405020304" pitchFamily="18" charset="0"/>
                        </a:rPr>
                        <a:t>3</a:t>
                      </a:r>
                      <a:endParaRPr lang="en-US" sz="2000" b="0" kern="1400" dirty="0">
                        <a:solidFill>
                          <a:srgbClr val="000000"/>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4000" kern="1400" dirty="0">
                          <a:solidFill>
                            <a:srgbClr val="000000"/>
                          </a:solidFill>
                          <a:effectLst/>
                          <a:latin typeface="Times New Roman" panose="02020603050405020304" pitchFamily="18" charset="0"/>
                          <a:cs typeface="Times New Roman" panose="02020603050405020304" pitchFamily="18" charset="0"/>
                        </a:rPr>
                        <a:t>1 </a:t>
                      </a:r>
                      <a:r>
                        <a:rPr lang="en-US" sz="2800" i="1" kern="1400" dirty="0">
                          <a:solidFill>
                            <a:srgbClr val="FF0000"/>
                          </a:solidFill>
                          <a:effectLst/>
                          <a:latin typeface="Times New Roman" panose="02020603050405020304" pitchFamily="18" charset="0"/>
                          <a:cs typeface="Times New Roman" panose="02020603050405020304" pitchFamily="18" charset="0"/>
                        </a:rPr>
                        <a:t>(</a:t>
                      </a:r>
                      <a:r>
                        <a:rPr lang="en-US" sz="2800" i="1" kern="1400" baseline="0" dirty="0">
                          <a:solidFill>
                            <a:srgbClr val="FF0000"/>
                          </a:solidFill>
                          <a:effectLst/>
                          <a:latin typeface="Times New Roman" panose="02020603050405020304" pitchFamily="18" charset="0"/>
                          <a:cs typeface="Times New Roman" panose="02020603050405020304" pitchFamily="18" charset="0"/>
                        </a:rPr>
                        <a:t>molecular!)</a:t>
                      </a:r>
                      <a:r>
                        <a:rPr lang="en-US" sz="2800" i="1" kern="1400" dirty="0">
                          <a:solidFill>
                            <a:srgbClr val="000000"/>
                          </a:solidFill>
                          <a:effectLst/>
                          <a:latin typeface="Times New Roman" panose="02020603050405020304" pitchFamily="18" charset="0"/>
                          <a:cs typeface="Times New Roman" panose="02020603050405020304" pitchFamily="18" charset="0"/>
                        </a:rPr>
                        <a:t> </a:t>
                      </a:r>
                      <a:endParaRPr lang="en-US" sz="4000" i="1" kern="1400" dirty="0">
                        <a:solidFill>
                          <a:srgbClr val="000000"/>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2400" kern="1400" dirty="0">
                          <a:solidFill>
                            <a:srgbClr val="FF0000"/>
                          </a:solidFill>
                          <a:effectLst/>
                          <a:latin typeface="Times New Roman" panose="02020603050405020304" pitchFamily="18" charset="0"/>
                          <a:cs typeface="Times New Roman" panose="02020603050405020304" pitchFamily="18" charset="0"/>
                        </a:rPr>
                        <a:t>Highest VP</a:t>
                      </a:r>
                      <a:br>
                        <a:rPr lang="en-US" sz="2400" kern="1400" dirty="0">
                          <a:solidFill>
                            <a:srgbClr val="000000"/>
                          </a:solidFill>
                          <a:effectLst/>
                          <a:latin typeface="Times New Roman" panose="02020603050405020304" pitchFamily="18" charset="0"/>
                          <a:cs typeface="Times New Roman" panose="02020603050405020304" pitchFamily="18" charset="0"/>
                        </a:rPr>
                      </a:br>
                      <a:r>
                        <a:rPr lang="en-US" sz="2400" kern="1400" dirty="0">
                          <a:solidFill>
                            <a:srgbClr val="000000"/>
                          </a:solidFill>
                          <a:effectLst/>
                          <a:latin typeface="Times New Roman" panose="02020603050405020304" pitchFamily="18" charset="0"/>
                          <a:cs typeface="Times New Roman" panose="02020603050405020304" pitchFamily="18" charset="0"/>
                        </a:rPr>
                        <a:t>evaporates best or easiest</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003"/>
                  </a:ext>
                </a:extLst>
              </a:tr>
              <a:tr h="1147957">
                <a:tc>
                  <a:txBody>
                    <a:bodyPr/>
                    <a:lstStyle/>
                    <a:p>
                      <a:pPr marR="0" indent="0" algn="ctr" rtl="0">
                        <a:lnSpc>
                          <a:spcPct val="119000"/>
                        </a:lnSpc>
                        <a:spcBef>
                          <a:spcPts val="0"/>
                        </a:spcBef>
                        <a:spcAft>
                          <a:spcPts val="600"/>
                        </a:spcAft>
                      </a:pPr>
                      <a:r>
                        <a:rPr lang="en-US" sz="2000" b="0" kern="1400" dirty="0">
                          <a:solidFill>
                            <a:srgbClr val="000000"/>
                          </a:solidFill>
                          <a:effectLst/>
                          <a:latin typeface="Times New Roman" panose="02020603050405020304" pitchFamily="18" charset="0"/>
                          <a:cs typeface="Times New Roman" panose="02020603050405020304" pitchFamily="18" charset="0"/>
                        </a:rPr>
                        <a:t>1.00 M Al(NO</a:t>
                      </a:r>
                      <a:r>
                        <a:rPr lang="en-US" sz="2000" b="0" kern="1400" baseline="-25000" dirty="0">
                          <a:solidFill>
                            <a:srgbClr val="000000"/>
                          </a:solidFill>
                          <a:effectLst/>
                          <a:latin typeface="Times New Roman" panose="02020603050405020304" pitchFamily="18" charset="0"/>
                          <a:cs typeface="Times New Roman" panose="02020603050405020304" pitchFamily="18" charset="0"/>
                        </a:rPr>
                        <a:t>3</a:t>
                      </a:r>
                      <a:r>
                        <a:rPr lang="en-US" sz="2000" b="0" kern="1400" baseline="0" dirty="0">
                          <a:solidFill>
                            <a:srgbClr val="000000"/>
                          </a:solidFill>
                          <a:effectLst/>
                          <a:latin typeface="Times New Roman" panose="02020603050405020304" pitchFamily="18" charset="0"/>
                          <a:cs typeface="Times New Roman" panose="02020603050405020304" pitchFamily="18" charset="0"/>
                        </a:rPr>
                        <a:t>)</a:t>
                      </a:r>
                      <a:r>
                        <a:rPr lang="en-US" sz="2000" b="0" kern="1400" baseline="-25000" dirty="0">
                          <a:solidFill>
                            <a:srgbClr val="000000"/>
                          </a:solidFill>
                          <a:effectLst/>
                          <a:latin typeface="Times New Roman" panose="02020603050405020304" pitchFamily="18" charset="0"/>
                          <a:cs typeface="Times New Roman" panose="02020603050405020304" pitchFamily="18" charset="0"/>
                        </a:rPr>
                        <a:t>3</a:t>
                      </a:r>
                      <a:endParaRPr lang="en-US" sz="2000" b="0" kern="1400" dirty="0">
                        <a:solidFill>
                          <a:srgbClr val="000000"/>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4000" kern="1400" dirty="0">
                          <a:solidFill>
                            <a:srgbClr val="000000"/>
                          </a:solidFill>
                          <a:effectLst/>
                          <a:latin typeface="Times New Roman" panose="02020603050405020304" pitchFamily="18" charset="0"/>
                          <a:cs typeface="Times New Roman" panose="02020603050405020304" pitchFamily="18" charset="0"/>
                        </a:rPr>
                        <a:t> 4</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2400" kern="1400" dirty="0">
                          <a:solidFill>
                            <a:srgbClr val="0000FF"/>
                          </a:solidFill>
                          <a:effectLst/>
                          <a:latin typeface="Times New Roman" panose="02020603050405020304" pitchFamily="18" charset="0"/>
                          <a:cs typeface="Times New Roman" panose="02020603050405020304" pitchFamily="18" charset="0"/>
                        </a:rPr>
                        <a:t>Lowest VP</a:t>
                      </a:r>
                      <a:br>
                        <a:rPr lang="en-US" sz="2400" kern="1400" dirty="0">
                          <a:solidFill>
                            <a:srgbClr val="000000"/>
                          </a:solidFill>
                          <a:effectLst/>
                          <a:latin typeface="Times New Roman" panose="02020603050405020304" pitchFamily="18" charset="0"/>
                          <a:cs typeface="Times New Roman" panose="02020603050405020304" pitchFamily="18" charset="0"/>
                        </a:rPr>
                      </a:br>
                      <a:r>
                        <a:rPr lang="en-US" sz="2400" kern="1400" dirty="0">
                          <a:solidFill>
                            <a:srgbClr val="000000"/>
                          </a:solidFill>
                          <a:effectLst/>
                          <a:latin typeface="Times New Roman" panose="02020603050405020304" pitchFamily="18" charset="0"/>
                          <a:cs typeface="Times New Roman" panose="02020603050405020304" pitchFamily="18" charset="0"/>
                        </a:rPr>
                        <a:t>evaporates worst</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4" name="Control 1">
            <a:extLst>
              <a:ext uri="{FF2B5EF4-FFF2-40B4-BE49-F238E27FC236}">
                <a16:creationId xmlns:a16="http://schemas.microsoft.com/office/drawing/2014/main" id="{70326C6A-F55C-C925-9AE1-63EDD1360CF5}"/>
              </a:ext>
            </a:extLst>
          </p:cNvPr>
          <p:cNvSpPr>
            <a:spLocks noChangeArrowheads="1" noChangeShapeType="1"/>
          </p:cNvSpPr>
          <p:nvPr/>
        </p:nvSpPr>
        <p:spPr bwMode="auto">
          <a:xfrm>
            <a:off x="1604963" y="7770813"/>
            <a:ext cx="6858000" cy="19478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0" tIns="0" rIns="0" bIns="0" numCol="1" anchor="t" anchorCtr="0" compatLnSpc="1">
            <a:prstTxWarp prst="textNoShape">
              <a:avLst/>
            </a:prstTxWarp>
          </a:bodyPr>
          <a:lstStyle/>
          <a:p>
            <a:endParaRPr lang="en-US"/>
          </a:p>
        </p:txBody>
      </p:sp>
      <p:sp>
        <p:nvSpPr>
          <p:cNvPr id="2" name="TextBox 1">
            <a:extLst>
              <a:ext uri="{FF2B5EF4-FFF2-40B4-BE49-F238E27FC236}">
                <a16:creationId xmlns:a16="http://schemas.microsoft.com/office/drawing/2014/main" id="{1F244E0B-E179-15BB-1C46-344469084DF3}"/>
              </a:ext>
            </a:extLst>
          </p:cNvPr>
          <p:cNvSpPr txBox="1"/>
          <p:nvPr/>
        </p:nvSpPr>
        <p:spPr>
          <a:xfrm>
            <a:off x="0" y="0"/>
            <a:ext cx="9144000" cy="1200329"/>
          </a:xfrm>
          <a:prstGeom prst="rect">
            <a:avLst/>
          </a:prstGeom>
          <a:solidFill>
            <a:srgbClr val="FFFF00"/>
          </a:solidFill>
        </p:spPr>
        <p:txBody>
          <a:bodyPr wrap="square" rtlCol="0">
            <a:spAutoFit/>
          </a:bodyPr>
          <a:lstStyle/>
          <a:p>
            <a:pPr algn="ctr"/>
            <a:r>
              <a:rPr lang="en-US" sz="2400" dirty="0">
                <a:solidFill>
                  <a:srgbClr val="0000FF"/>
                </a:solidFill>
                <a:latin typeface="Times New Roman" panose="02020603050405020304" pitchFamily="18" charset="0"/>
                <a:cs typeface="Times New Roman" panose="02020603050405020304" pitchFamily="18" charset="0"/>
              </a:rPr>
              <a:t>We can rank the vapor pressure of these solutions from lowest to highest by comparing the number of moles of particles per liter in each.  </a:t>
            </a:r>
            <a:br>
              <a:rPr lang="en-US" sz="2400" dirty="0">
                <a:solidFill>
                  <a:srgbClr val="0000FF"/>
                </a:solidFill>
                <a:latin typeface="Times New Roman" panose="02020603050405020304" pitchFamily="18" charset="0"/>
                <a:cs typeface="Times New Roman" panose="02020603050405020304" pitchFamily="18" charset="0"/>
              </a:rPr>
            </a:br>
            <a:r>
              <a:rPr lang="en-US" sz="2400" dirty="0">
                <a:solidFill>
                  <a:srgbClr val="0000FF"/>
                </a:solidFill>
                <a:latin typeface="Times New Roman" panose="02020603050405020304" pitchFamily="18" charset="0"/>
                <a:cs typeface="Times New Roman" panose="02020603050405020304" pitchFamily="18" charset="0"/>
              </a:rPr>
              <a:t>Rank these 1.0 liter aqueous solutions by vapor pressure.</a:t>
            </a:r>
          </a:p>
        </p:txBody>
      </p:sp>
    </p:spTree>
    <p:extLst>
      <p:ext uri="{BB962C8B-B14F-4D97-AF65-F5344CB8AC3E}">
        <p14:creationId xmlns:p14="http://schemas.microsoft.com/office/powerpoint/2010/main" val="239247937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0CCBB7-E7AD-6E87-929B-09366D2ECA21}"/>
            </a:ext>
          </a:extLst>
        </p:cNvPr>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207D363-50DA-7089-9A32-5D947A3336AB}"/>
              </a:ext>
            </a:extLst>
          </p:cNvPr>
          <p:cNvGraphicFramePr>
            <a:graphicFrameLocks noGrp="1"/>
          </p:cNvGraphicFramePr>
          <p:nvPr>
            <p:extLst>
              <p:ext uri="{D42A27DB-BD31-4B8C-83A1-F6EECF244321}">
                <p14:modId xmlns:p14="http://schemas.microsoft.com/office/powerpoint/2010/main" val="2379752078"/>
              </p:ext>
            </p:extLst>
          </p:nvPr>
        </p:nvGraphicFramePr>
        <p:xfrm>
          <a:off x="0" y="-30860"/>
          <a:ext cx="9144000" cy="6888859"/>
        </p:xfrm>
        <a:graphic>
          <a:graphicData uri="http://schemas.openxmlformats.org/drawingml/2006/table">
            <a:tbl>
              <a:tblPr/>
              <a:tblGrid>
                <a:gridCol w="2209800">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gridCol w="4343400">
                  <a:extLst>
                    <a:ext uri="{9D8B030D-6E8A-4147-A177-3AD203B41FA5}">
                      <a16:colId xmlns:a16="http://schemas.microsoft.com/office/drawing/2014/main" val="20003"/>
                    </a:ext>
                  </a:extLst>
                </a:gridCol>
              </a:tblGrid>
              <a:tr h="792858">
                <a:tc gridSpan="3">
                  <a:txBody>
                    <a:bodyPr/>
                    <a:lstStyle/>
                    <a:p>
                      <a:pPr marL="0" marR="0" lvl="0" indent="0" algn="ctr" defTabSz="914400" rtl="0" eaLnBrk="1" fontAlgn="auto" latinLnBrk="0" hangingPunct="1">
                        <a:lnSpc>
                          <a:spcPct val="119000"/>
                        </a:lnSpc>
                        <a:spcBef>
                          <a:spcPts val="0"/>
                        </a:spcBef>
                        <a:spcAft>
                          <a:spcPts val="600"/>
                        </a:spcAft>
                        <a:buClrTx/>
                        <a:buSzTx/>
                        <a:buFontTx/>
                        <a:buNone/>
                        <a:tabLst/>
                        <a:defRPr/>
                      </a:pPr>
                      <a:r>
                        <a:rPr lang="en-US" sz="2400" b="0" dirty="0">
                          <a:solidFill>
                            <a:srgbClr val="FF0000"/>
                          </a:solidFill>
                          <a:latin typeface="Times New Roman" panose="02020603050405020304" pitchFamily="18" charset="0"/>
                          <a:cs typeface="Times New Roman" panose="02020603050405020304" pitchFamily="18" charset="0"/>
                        </a:rPr>
                        <a:t>The dissociation of ionic compounds into water.  Count the ions!</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FFFFCC"/>
                    </a:solidFill>
                  </a:tcPr>
                </a:tc>
                <a:tc hMerge="1">
                  <a:txBody>
                    <a:bodyPr/>
                    <a:lstStyle/>
                    <a:p>
                      <a:pPr marR="0" indent="0" algn="ctr" rtl="0">
                        <a:lnSpc>
                          <a:spcPct val="119000"/>
                        </a:lnSpc>
                        <a:spcBef>
                          <a:spcPts val="0"/>
                        </a:spcBef>
                        <a:spcAft>
                          <a:spcPts val="600"/>
                        </a:spcAft>
                      </a:pPr>
                      <a:endParaRPr lang="en-US" sz="2000" kern="1400" dirty="0">
                        <a:solidFill>
                          <a:srgbClr val="000000"/>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FFFFCC"/>
                    </a:solidFill>
                  </a:tcPr>
                </a:tc>
                <a:tc hMerge="1">
                  <a:txBody>
                    <a:bodyPr/>
                    <a:lstStyle/>
                    <a:p>
                      <a:pPr marR="0" indent="0" algn="ctr" rtl="0">
                        <a:lnSpc>
                          <a:spcPct val="119000"/>
                        </a:lnSpc>
                        <a:spcBef>
                          <a:spcPts val="0"/>
                        </a:spcBef>
                        <a:spcAft>
                          <a:spcPts val="600"/>
                        </a:spcAft>
                      </a:pPr>
                      <a:endParaRPr lang="en-US" sz="2000" kern="1400" dirty="0">
                        <a:solidFill>
                          <a:srgbClr val="000000"/>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FFFFCC"/>
                    </a:solidFill>
                  </a:tcPr>
                </a:tc>
                <a:extLst>
                  <a:ext uri="{0D108BD9-81ED-4DB2-BD59-A6C34878D82A}">
                    <a16:rowId xmlns:a16="http://schemas.microsoft.com/office/drawing/2014/main" val="1183863154"/>
                  </a:ext>
                </a:extLst>
              </a:tr>
              <a:tr h="792858">
                <a:tc>
                  <a:txBody>
                    <a:bodyPr/>
                    <a:lstStyle/>
                    <a:p>
                      <a:pPr marR="0" indent="0" algn="l" rtl="0">
                        <a:lnSpc>
                          <a:spcPct val="119000"/>
                        </a:lnSpc>
                        <a:spcBef>
                          <a:spcPts val="0"/>
                        </a:spcBef>
                        <a:spcAft>
                          <a:spcPts val="600"/>
                        </a:spcAft>
                      </a:pPr>
                      <a:r>
                        <a:rPr lang="en-US" sz="2000" kern="1400" dirty="0">
                          <a:solidFill>
                            <a:srgbClr val="000000"/>
                          </a:solidFill>
                          <a:effectLst/>
                          <a:latin typeface="Times New Roman" panose="02020603050405020304" pitchFamily="18" charset="0"/>
                          <a:cs typeface="Times New Roman" panose="02020603050405020304" pitchFamily="18" charset="0"/>
                        </a:rPr>
                        <a:t>73.      Compound</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FFFFCC"/>
                    </a:solidFill>
                  </a:tcPr>
                </a:tc>
                <a:tc>
                  <a:txBody>
                    <a:bodyPr/>
                    <a:lstStyle/>
                    <a:p>
                      <a:pPr marR="0" indent="0" algn="ctr" rtl="0">
                        <a:lnSpc>
                          <a:spcPct val="119000"/>
                        </a:lnSpc>
                        <a:spcBef>
                          <a:spcPts val="0"/>
                        </a:spcBef>
                        <a:spcAft>
                          <a:spcPts val="600"/>
                        </a:spcAft>
                      </a:pPr>
                      <a:r>
                        <a:rPr lang="en-US" sz="2000" kern="1400" dirty="0">
                          <a:solidFill>
                            <a:srgbClr val="000000"/>
                          </a:solidFill>
                          <a:effectLst/>
                          <a:latin typeface="Times New Roman" panose="02020603050405020304" pitchFamily="18" charset="0"/>
                          <a:cs typeface="Times New Roman" panose="02020603050405020304" pitchFamily="18" charset="0"/>
                        </a:rPr>
                        <a:t>Formula</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FFFFCC"/>
                    </a:solidFill>
                  </a:tcPr>
                </a:tc>
                <a:tc>
                  <a:txBody>
                    <a:bodyPr/>
                    <a:lstStyle/>
                    <a:p>
                      <a:pPr marR="0" indent="0" algn="ctr" rtl="0">
                        <a:lnSpc>
                          <a:spcPct val="119000"/>
                        </a:lnSpc>
                        <a:spcBef>
                          <a:spcPts val="0"/>
                        </a:spcBef>
                        <a:spcAft>
                          <a:spcPts val="600"/>
                        </a:spcAft>
                      </a:pPr>
                      <a:r>
                        <a:rPr lang="en-US" sz="2000" kern="1400" dirty="0">
                          <a:solidFill>
                            <a:srgbClr val="000000"/>
                          </a:solidFill>
                          <a:effectLst/>
                          <a:latin typeface="Times New Roman" panose="02020603050405020304" pitchFamily="18" charset="0"/>
                          <a:cs typeface="Times New Roman" panose="02020603050405020304" pitchFamily="18" charset="0"/>
                        </a:rPr>
                        <a:t>When put into water, these ions form</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FFFFCC"/>
                    </a:solidFill>
                  </a:tcPr>
                </a:tc>
                <a:extLst>
                  <a:ext uri="{0D108BD9-81ED-4DB2-BD59-A6C34878D82A}">
                    <a16:rowId xmlns:a16="http://schemas.microsoft.com/office/drawing/2014/main" val="10000"/>
                  </a:ext>
                </a:extLst>
              </a:tr>
              <a:tr h="1076127">
                <a:tc>
                  <a:txBody>
                    <a:bodyPr/>
                    <a:lstStyle/>
                    <a:p>
                      <a:pPr marR="0" indent="0" algn="ctr" rtl="0">
                        <a:lnSpc>
                          <a:spcPct val="119000"/>
                        </a:lnSpc>
                        <a:spcBef>
                          <a:spcPts val="0"/>
                        </a:spcBef>
                        <a:spcAft>
                          <a:spcPts val="600"/>
                        </a:spcAft>
                      </a:pPr>
                      <a:r>
                        <a:rPr lang="en-US" sz="2000" kern="1400" dirty="0">
                          <a:solidFill>
                            <a:srgbClr val="000000"/>
                          </a:solidFill>
                          <a:effectLst/>
                          <a:latin typeface="Times New Roman" panose="02020603050405020304" pitchFamily="18" charset="0"/>
                          <a:cs typeface="Times New Roman" panose="02020603050405020304" pitchFamily="18" charset="0"/>
                        </a:rPr>
                        <a:t>Sodium </a:t>
                      </a:r>
                      <a:br>
                        <a:rPr lang="en-US" sz="2000" kern="1400" dirty="0">
                          <a:solidFill>
                            <a:srgbClr val="000000"/>
                          </a:solidFill>
                          <a:effectLst/>
                          <a:latin typeface="Times New Roman" panose="02020603050405020304" pitchFamily="18" charset="0"/>
                          <a:cs typeface="Times New Roman" panose="02020603050405020304" pitchFamily="18" charset="0"/>
                        </a:rPr>
                      </a:br>
                      <a:r>
                        <a:rPr lang="en-US" sz="2000" kern="1400" dirty="0">
                          <a:solidFill>
                            <a:srgbClr val="000000"/>
                          </a:solidFill>
                          <a:effectLst/>
                          <a:latin typeface="Times New Roman" panose="02020603050405020304" pitchFamily="18" charset="0"/>
                          <a:cs typeface="Times New Roman" panose="02020603050405020304" pitchFamily="18" charset="0"/>
                        </a:rPr>
                        <a:t>carbonate</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endParaRPr lang="en-US" sz="3200" kern="1400" dirty="0">
                        <a:solidFill>
                          <a:srgbClr val="0000FF"/>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endParaRPr lang="en-US" sz="2400" kern="1400" dirty="0">
                        <a:solidFill>
                          <a:srgbClr val="0000FF"/>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001"/>
                  </a:ext>
                </a:extLst>
              </a:tr>
              <a:tr h="1076127">
                <a:tc>
                  <a:txBody>
                    <a:bodyPr/>
                    <a:lstStyle/>
                    <a:p>
                      <a:pPr marR="0" indent="0" algn="ctr" rtl="0">
                        <a:lnSpc>
                          <a:spcPct val="119000"/>
                        </a:lnSpc>
                        <a:spcBef>
                          <a:spcPts val="0"/>
                        </a:spcBef>
                        <a:spcAft>
                          <a:spcPts val="600"/>
                        </a:spcAft>
                      </a:pPr>
                      <a:r>
                        <a:rPr lang="en-US" sz="2000" kern="1400" dirty="0">
                          <a:solidFill>
                            <a:srgbClr val="000000"/>
                          </a:solidFill>
                          <a:effectLst/>
                          <a:latin typeface="Times New Roman" panose="02020603050405020304" pitchFamily="18" charset="0"/>
                          <a:cs typeface="Times New Roman" panose="02020603050405020304" pitchFamily="18" charset="0"/>
                        </a:rPr>
                        <a:t>Ammonium </a:t>
                      </a:r>
                      <a:br>
                        <a:rPr lang="en-US" sz="2000" kern="1400" dirty="0">
                          <a:solidFill>
                            <a:srgbClr val="000000"/>
                          </a:solidFill>
                          <a:effectLst/>
                          <a:latin typeface="Times New Roman" panose="02020603050405020304" pitchFamily="18" charset="0"/>
                          <a:cs typeface="Times New Roman" panose="02020603050405020304" pitchFamily="18" charset="0"/>
                        </a:rPr>
                      </a:br>
                      <a:r>
                        <a:rPr lang="en-US" sz="2000" kern="1400" dirty="0">
                          <a:solidFill>
                            <a:srgbClr val="000000"/>
                          </a:solidFill>
                          <a:effectLst/>
                          <a:latin typeface="Times New Roman" panose="02020603050405020304" pitchFamily="18" charset="0"/>
                          <a:cs typeface="Times New Roman" panose="02020603050405020304" pitchFamily="18" charset="0"/>
                        </a:rPr>
                        <a:t>sulfide</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endParaRPr lang="en-US" sz="3200" kern="1400" dirty="0">
                        <a:solidFill>
                          <a:srgbClr val="0000FF"/>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endParaRPr lang="en-US" sz="2400" kern="1400" dirty="0">
                        <a:solidFill>
                          <a:srgbClr val="0000FF"/>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002"/>
                  </a:ext>
                </a:extLst>
              </a:tr>
              <a:tr h="1076127">
                <a:tc>
                  <a:txBody>
                    <a:bodyPr/>
                    <a:lstStyle/>
                    <a:p>
                      <a:pPr marR="0" indent="0" algn="ctr" rtl="0">
                        <a:lnSpc>
                          <a:spcPct val="119000"/>
                        </a:lnSpc>
                        <a:spcBef>
                          <a:spcPts val="0"/>
                        </a:spcBef>
                        <a:spcAft>
                          <a:spcPts val="600"/>
                        </a:spcAft>
                      </a:pPr>
                      <a:r>
                        <a:rPr lang="en-US" sz="2000" kern="1400" dirty="0">
                          <a:solidFill>
                            <a:srgbClr val="000000"/>
                          </a:solidFill>
                          <a:effectLst/>
                          <a:latin typeface="Times New Roman" panose="02020603050405020304" pitchFamily="18" charset="0"/>
                          <a:cs typeface="Times New Roman" panose="02020603050405020304" pitchFamily="18" charset="0"/>
                        </a:rPr>
                        <a:t>Aluminum</a:t>
                      </a:r>
                      <a:br>
                        <a:rPr lang="en-US" sz="2000" kern="1400" dirty="0">
                          <a:solidFill>
                            <a:srgbClr val="000000"/>
                          </a:solidFill>
                          <a:effectLst/>
                          <a:latin typeface="Times New Roman" panose="02020603050405020304" pitchFamily="18" charset="0"/>
                          <a:cs typeface="Times New Roman" panose="02020603050405020304" pitchFamily="18" charset="0"/>
                        </a:rPr>
                      </a:br>
                      <a:r>
                        <a:rPr lang="en-US" sz="2000" kern="1400" dirty="0">
                          <a:solidFill>
                            <a:srgbClr val="000000"/>
                          </a:solidFill>
                          <a:effectLst/>
                          <a:latin typeface="Times New Roman" panose="02020603050405020304" pitchFamily="18" charset="0"/>
                          <a:cs typeface="Times New Roman" panose="02020603050405020304" pitchFamily="18" charset="0"/>
                        </a:rPr>
                        <a:t> nitrate</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endParaRPr lang="en-US" sz="3200" kern="1400" dirty="0">
                        <a:solidFill>
                          <a:srgbClr val="0000FF"/>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endParaRPr lang="en-US" sz="2400" kern="1400" dirty="0">
                        <a:solidFill>
                          <a:srgbClr val="0000FF"/>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003"/>
                  </a:ext>
                </a:extLst>
              </a:tr>
              <a:tr h="998635">
                <a:tc>
                  <a:txBody>
                    <a:bodyPr/>
                    <a:lstStyle/>
                    <a:p>
                      <a:pPr marR="0" indent="0" algn="ctr" rtl="0">
                        <a:lnSpc>
                          <a:spcPct val="119000"/>
                        </a:lnSpc>
                        <a:spcBef>
                          <a:spcPts val="0"/>
                        </a:spcBef>
                        <a:spcAft>
                          <a:spcPts val="600"/>
                        </a:spcAft>
                      </a:pPr>
                      <a:r>
                        <a:rPr lang="en-US" sz="2000" kern="1400" dirty="0">
                          <a:solidFill>
                            <a:srgbClr val="000000"/>
                          </a:solidFill>
                          <a:effectLst/>
                          <a:latin typeface="Times New Roman" panose="02020603050405020304" pitchFamily="18" charset="0"/>
                          <a:cs typeface="Times New Roman" panose="02020603050405020304" pitchFamily="18" charset="0"/>
                        </a:rPr>
                        <a:t>Lead (IV)</a:t>
                      </a:r>
                      <a:br>
                        <a:rPr lang="en-US" sz="2000" kern="1400" dirty="0">
                          <a:solidFill>
                            <a:srgbClr val="000000"/>
                          </a:solidFill>
                          <a:effectLst/>
                          <a:latin typeface="Times New Roman" panose="02020603050405020304" pitchFamily="18" charset="0"/>
                          <a:cs typeface="Times New Roman" panose="02020603050405020304" pitchFamily="18" charset="0"/>
                        </a:rPr>
                      </a:br>
                      <a:r>
                        <a:rPr lang="en-US" sz="2000" kern="1400" dirty="0">
                          <a:solidFill>
                            <a:srgbClr val="000000"/>
                          </a:solidFill>
                          <a:effectLst/>
                          <a:latin typeface="Times New Roman" panose="02020603050405020304" pitchFamily="18" charset="0"/>
                          <a:cs typeface="Times New Roman" panose="02020603050405020304" pitchFamily="18" charset="0"/>
                        </a:rPr>
                        <a:t>acetate</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endParaRPr lang="en-US" sz="3200" kern="1400" dirty="0">
                        <a:solidFill>
                          <a:srgbClr val="0000FF"/>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endParaRPr lang="en-US" sz="2400" kern="1400" dirty="0">
                        <a:solidFill>
                          <a:srgbClr val="0000FF"/>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004"/>
                  </a:ext>
                </a:extLst>
              </a:tr>
              <a:tr h="1076127">
                <a:tc>
                  <a:txBody>
                    <a:bodyPr/>
                    <a:lstStyle/>
                    <a:p>
                      <a:pPr marR="0" indent="0" algn="ctr" rtl="0">
                        <a:lnSpc>
                          <a:spcPct val="119000"/>
                        </a:lnSpc>
                        <a:spcBef>
                          <a:spcPts val="0"/>
                        </a:spcBef>
                        <a:spcAft>
                          <a:spcPts val="600"/>
                        </a:spcAft>
                      </a:pPr>
                      <a:r>
                        <a:rPr lang="en-US" sz="2000" kern="1400" dirty="0">
                          <a:solidFill>
                            <a:srgbClr val="000000"/>
                          </a:solidFill>
                          <a:effectLst/>
                          <a:latin typeface="Times New Roman" panose="02020603050405020304" pitchFamily="18" charset="0"/>
                          <a:cs typeface="Times New Roman" panose="02020603050405020304" pitchFamily="18" charset="0"/>
                        </a:rPr>
                        <a:t>Silver</a:t>
                      </a:r>
                      <a:br>
                        <a:rPr lang="en-US" sz="2000" kern="1400" dirty="0">
                          <a:solidFill>
                            <a:srgbClr val="000000"/>
                          </a:solidFill>
                          <a:effectLst/>
                          <a:latin typeface="Times New Roman" panose="02020603050405020304" pitchFamily="18" charset="0"/>
                          <a:cs typeface="Times New Roman" panose="02020603050405020304" pitchFamily="18" charset="0"/>
                        </a:rPr>
                      </a:br>
                      <a:r>
                        <a:rPr lang="en-US" sz="2000" kern="1400" dirty="0">
                          <a:solidFill>
                            <a:srgbClr val="000000"/>
                          </a:solidFill>
                          <a:effectLst/>
                          <a:latin typeface="Times New Roman" panose="02020603050405020304" pitchFamily="18" charset="0"/>
                          <a:cs typeface="Times New Roman" panose="02020603050405020304" pitchFamily="18" charset="0"/>
                        </a:rPr>
                        <a:t>chloride</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endParaRPr lang="en-US" sz="3200" kern="1400" dirty="0">
                        <a:solidFill>
                          <a:srgbClr val="0000FF"/>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endParaRPr lang="en-US" sz="2400" kern="1400" dirty="0">
                        <a:solidFill>
                          <a:srgbClr val="0000FF"/>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5" name="Control 1">
            <a:extLst>
              <a:ext uri="{FF2B5EF4-FFF2-40B4-BE49-F238E27FC236}">
                <a16:creationId xmlns:a16="http://schemas.microsoft.com/office/drawing/2014/main" id="{77775773-AB09-551E-1B55-7608894871CB}"/>
              </a:ext>
            </a:extLst>
          </p:cNvPr>
          <p:cNvSpPr>
            <a:spLocks noChangeArrowheads="1" noChangeShapeType="1"/>
          </p:cNvSpPr>
          <p:nvPr/>
        </p:nvSpPr>
        <p:spPr bwMode="auto">
          <a:xfrm>
            <a:off x="1614488" y="10166350"/>
            <a:ext cx="6838950" cy="2198688"/>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0" tIns="0" rIns="0" bIns="0" numCol="1" anchor="t" anchorCtr="0" compatLnSpc="1">
            <a:prstTxWarp prst="textNoShape">
              <a:avLst/>
            </a:prstTxWarp>
          </a:bodyPr>
          <a:lstStyle/>
          <a:p>
            <a:endParaRPr lang="en-US"/>
          </a:p>
        </p:txBody>
      </p:sp>
    </p:spTree>
    <p:extLst>
      <p:ext uri="{BB962C8B-B14F-4D97-AF65-F5344CB8AC3E}">
        <p14:creationId xmlns:p14="http://schemas.microsoft.com/office/powerpoint/2010/main" val="1140771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4893647"/>
          </a:xfrm>
          <a:prstGeom prst="rect">
            <a:avLst/>
          </a:prstGeom>
          <a:noFill/>
        </p:spPr>
        <p:txBody>
          <a:bodyPr wrap="square" rtlCol="0">
            <a:spAutoFit/>
          </a:bodyPr>
          <a:lstStyle/>
          <a:p>
            <a:r>
              <a:rPr lang="en-US" dirty="0"/>
              <a:t>When you try to dissolve stuff into solution, there are 3 factors that will affect this rate</a:t>
            </a:r>
            <a:br>
              <a:rPr lang="en-US" dirty="0"/>
            </a:br>
            <a:r>
              <a:rPr lang="en-US" dirty="0"/>
              <a:t> (either making it faster or slower.  </a:t>
            </a:r>
          </a:p>
          <a:p>
            <a:r>
              <a:rPr lang="en-US" sz="6000" b="1" dirty="0"/>
              <a:t>DEMONSTRATION 3</a:t>
            </a:r>
            <a:br>
              <a:rPr lang="en-US" sz="6000" b="1" dirty="0"/>
            </a:br>
            <a:endParaRPr lang="en-US" sz="2000" dirty="0">
              <a:solidFill>
                <a:srgbClr val="0000FF"/>
              </a:solidFill>
              <a:latin typeface="Times New Roman" panose="02020603050405020304" pitchFamily="18" charset="0"/>
              <a:cs typeface="Times New Roman" panose="02020603050405020304" pitchFamily="18" charset="0"/>
            </a:endParaRPr>
          </a:p>
          <a:p>
            <a:r>
              <a:rPr lang="en-US" sz="2800" dirty="0">
                <a:solidFill>
                  <a:srgbClr val="0000FF"/>
                </a:solidFill>
                <a:latin typeface="Times New Roman" panose="02020603050405020304" pitchFamily="18" charset="0"/>
                <a:cs typeface="Times New Roman" panose="02020603050405020304" pitchFamily="18" charset="0"/>
              </a:rPr>
              <a:t>Let’s watch a cube of SUGAR go into into 150 mL water</a:t>
            </a:r>
          </a:p>
          <a:p>
            <a:endParaRPr lang="en-US" sz="2800" dirty="0">
              <a:solidFill>
                <a:srgbClr val="0000FF"/>
              </a:solidFill>
              <a:latin typeface="Times New Roman" panose="02020603050405020304" pitchFamily="18" charset="0"/>
              <a:cs typeface="Times New Roman" panose="02020603050405020304" pitchFamily="18" charset="0"/>
            </a:endParaRPr>
          </a:p>
          <a:p>
            <a:r>
              <a:rPr lang="en-US" sz="2800" dirty="0">
                <a:solidFill>
                  <a:srgbClr val="0000FF"/>
                </a:solidFill>
                <a:latin typeface="Times New Roman" panose="02020603050405020304" pitchFamily="18" charset="0"/>
                <a:cs typeface="Times New Roman" panose="02020603050405020304" pitchFamily="18" charset="0"/>
              </a:rPr>
              <a:t>One cube into water no stirring</a:t>
            </a:r>
          </a:p>
          <a:p>
            <a:endParaRPr lang="en-US" sz="2800" dirty="0">
              <a:solidFill>
                <a:srgbClr val="0000FF"/>
              </a:solidFill>
              <a:latin typeface="Times New Roman" panose="02020603050405020304" pitchFamily="18" charset="0"/>
              <a:cs typeface="Times New Roman" panose="02020603050405020304" pitchFamily="18" charset="0"/>
            </a:endParaRPr>
          </a:p>
          <a:p>
            <a:r>
              <a:rPr lang="en-US" sz="2800" dirty="0">
                <a:solidFill>
                  <a:srgbClr val="0000FF"/>
                </a:solidFill>
                <a:latin typeface="Times New Roman" panose="02020603050405020304" pitchFamily="18" charset="0"/>
                <a:cs typeface="Times New Roman" panose="02020603050405020304" pitchFamily="18" charset="0"/>
              </a:rPr>
              <a:t>One cube into same amount of water, with stirring </a:t>
            </a:r>
            <a:br>
              <a:rPr lang="en-US" sz="2800" dirty="0">
                <a:solidFill>
                  <a:srgbClr val="0000FF"/>
                </a:solidFill>
                <a:latin typeface="Times New Roman" panose="02020603050405020304" pitchFamily="18" charset="0"/>
                <a:cs typeface="Times New Roman" panose="02020603050405020304" pitchFamily="18" charset="0"/>
              </a:rPr>
            </a:br>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Which dissolves faster?</a:t>
            </a:r>
            <a:endParaRPr lang="en-US" sz="1100" dirty="0">
              <a:solidFill>
                <a:schemeClr val="tx1">
                  <a:lumMod val="95000"/>
                  <a:lumOff val="5000"/>
                </a:schemeClr>
              </a:solidFill>
            </a:endParaRPr>
          </a:p>
        </p:txBody>
      </p:sp>
    </p:spTree>
    <p:extLst>
      <p:ext uri="{BB962C8B-B14F-4D97-AF65-F5344CB8AC3E}">
        <p14:creationId xmlns:p14="http://schemas.microsoft.com/office/powerpoint/2010/main" val="4202743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D7EEF6-D37A-BBA4-A403-4EC85FD2603D}"/>
            </a:ext>
          </a:extLst>
        </p:cNvPr>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73B047C-CE12-A5F2-786A-E94AF6D37C4F}"/>
              </a:ext>
            </a:extLst>
          </p:cNvPr>
          <p:cNvGraphicFramePr>
            <a:graphicFrameLocks noGrp="1"/>
          </p:cNvGraphicFramePr>
          <p:nvPr/>
        </p:nvGraphicFramePr>
        <p:xfrm>
          <a:off x="0" y="-30860"/>
          <a:ext cx="9144000" cy="6888859"/>
        </p:xfrm>
        <a:graphic>
          <a:graphicData uri="http://schemas.openxmlformats.org/drawingml/2006/table">
            <a:tbl>
              <a:tblPr/>
              <a:tblGrid>
                <a:gridCol w="2209800">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gridCol w="4343400">
                  <a:extLst>
                    <a:ext uri="{9D8B030D-6E8A-4147-A177-3AD203B41FA5}">
                      <a16:colId xmlns:a16="http://schemas.microsoft.com/office/drawing/2014/main" val="20003"/>
                    </a:ext>
                  </a:extLst>
                </a:gridCol>
              </a:tblGrid>
              <a:tr h="792858">
                <a:tc gridSpan="3">
                  <a:txBody>
                    <a:bodyPr/>
                    <a:lstStyle/>
                    <a:p>
                      <a:pPr marL="0" marR="0" lvl="0" indent="0" algn="ctr" defTabSz="914400" rtl="0" eaLnBrk="1" fontAlgn="auto" latinLnBrk="0" hangingPunct="1">
                        <a:lnSpc>
                          <a:spcPct val="119000"/>
                        </a:lnSpc>
                        <a:spcBef>
                          <a:spcPts val="0"/>
                        </a:spcBef>
                        <a:spcAft>
                          <a:spcPts val="600"/>
                        </a:spcAft>
                        <a:buClrTx/>
                        <a:buSzTx/>
                        <a:buFontTx/>
                        <a:buNone/>
                        <a:tabLst/>
                        <a:defRPr/>
                      </a:pPr>
                      <a:r>
                        <a:rPr lang="en-US" sz="2400" b="0" dirty="0">
                          <a:solidFill>
                            <a:srgbClr val="FF0000"/>
                          </a:solidFill>
                          <a:latin typeface="Times New Roman" panose="02020603050405020304" pitchFamily="18" charset="0"/>
                          <a:cs typeface="Times New Roman" panose="02020603050405020304" pitchFamily="18" charset="0"/>
                        </a:rPr>
                        <a:t>The dissociation of ionic compounds into water.  Count the ions!</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FFFFCC"/>
                    </a:solidFill>
                  </a:tcPr>
                </a:tc>
                <a:tc hMerge="1">
                  <a:txBody>
                    <a:bodyPr/>
                    <a:lstStyle/>
                    <a:p>
                      <a:pPr marR="0" indent="0" algn="ctr" rtl="0">
                        <a:lnSpc>
                          <a:spcPct val="119000"/>
                        </a:lnSpc>
                        <a:spcBef>
                          <a:spcPts val="0"/>
                        </a:spcBef>
                        <a:spcAft>
                          <a:spcPts val="600"/>
                        </a:spcAft>
                      </a:pPr>
                      <a:endParaRPr lang="en-US" sz="2000" kern="1400" dirty="0">
                        <a:solidFill>
                          <a:srgbClr val="000000"/>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FFFFCC"/>
                    </a:solidFill>
                  </a:tcPr>
                </a:tc>
                <a:tc hMerge="1">
                  <a:txBody>
                    <a:bodyPr/>
                    <a:lstStyle/>
                    <a:p>
                      <a:pPr marR="0" indent="0" algn="ctr" rtl="0">
                        <a:lnSpc>
                          <a:spcPct val="119000"/>
                        </a:lnSpc>
                        <a:spcBef>
                          <a:spcPts val="0"/>
                        </a:spcBef>
                        <a:spcAft>
                          <a:spcPts val="600"/>
                        </a:spcAft>
                      </a:pPr>
                      <a:endParaRPr lang="en-US" sz="2000" kern="1400" dirty="0">
                        <a:solidFill>
                          <a:srgbClr val="000000"/>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FFFFCC"/>
                    </a:solidFill>
                  </a:tcPr>
                </a:tc>
                <a:extLst>
                  <a:ext uri="{0D108BD9-81ED-4DB2-BD59-A6C34878D82A}">
                    <a16:rowId xmlns:a16="http://schemas.microsoft.com/office/drawing/2014/main" val="1183863154"/>
                  </a:ext>
                </a:extLst>
              </a:tr>
              <a:tr h="792858">
                <a:tc>
                  <a:txBody>
                    <a:bodyPr/>
                    <a:lstStyle/>
                    <a:p>
                      <a:pPr marR="0" indent="0" algn="l" rtl="0">
                        <a:lnSpc>
                          <a:spcPct val="119000"/>
                        </a:lnSpc>
                        <a:spcBef>
                          <a:spcPts val="0"/>
                        </a:spcBef>
                        <a:spcAft>
                          <a:spcPts val="600"/>
                        </a:spcAft>
                      </a:pPr>
                      <a:r>
                        <a:rPr lang="en-US" sz="2000" kern="1400" dirty="0">
                          <a:solidFill>
                            <a:srgbClr val="000000"/>
                          </a:solidFill>
                          <a:effectLst/>
                          <a:latin typeface="Times New Roman" panose="02020603050405020304" pitchFamily="18" charset="0"/>
                          <a:cs typeface="Times New Roman" panose="02020603050405020304" pitchFamily="18" charset="0"/>
                        </a:rPr>
                        <a:t>73.      Compound</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FFFFCC"/>
                    </a:solidFill>
                  </a:tcPr>
                </a:tc>
                <a:tc>
                  <a:txBody>
                    <a:bodyPr/>
                    <a:lstStyle/>
                    <a:p>
                      <a:pPr marR="0" indent="0" algn="ctr" rtl="0">
                        <a:lnSpc>
                          <a:spcPct val="119000"/>
                        </a:lnSpc>
                        <a:spcBef>
                          <a:spcPts val="0"/>
                        </a:spcBef>
                        <a:spcAft>
                          <a:spcPts val="600"/>
                        </a:spcAft>
                      </a:pPr>
                      <a:r>
                        <a:rPr lang="en-US" sz="2000" kern="1400" dirty="0">
                          <a:solidFill>
                            <a:srgbClr val="000000"/>
                          </a:solidFill>
                          <a:effectLst/>
                          <a:latin typeface="Times New Roman" panose="02020603050405020304" pitchFamily="18" charset="0"/>
                          <a:cs typeface="Times New Roman" panose="02020603050405020304" pitchFamily="18" charset="0"/>
                        </a:rPr>
                        <a:t>Formula</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FFFFCC"/>
                    </a:solidFill>
                  </a:tcPr>
                </a:tc>
                <a:tc>
                  <a:txBody>
                    <a:bodyPr/>
                    <a:lstStyle/>
                    <a:p>
                      <a:pPr marR="0" indent="0" algn="ctr" rtl="0">
                        <a:lnSpc>
                          <a:spcPct val="119000"/>
                        </a:lnSpc>
                        <a:spcBef>
                          <a:spcPts val="0"/>
                        </a:spcBef>
                        <a:spcAft>
                          <a:spcPts val="600"/>
                        </a:spcAft>
                      </a:pPr>
                      <a:r>
                        <a:rPr lang="en-US" sz="2000" kern="1400" dirty="0">
                          <a:solidFill>
                            <a:srgbClr val="000000"/>
                          </a:solidFill>
                          <a:effectLst/>
                          <a:latin typeface="Times New Roman" panose="02020603050405020304" pitchFamily="18" charset="0"/>
                          <a:cs typeface="Times New Roman" panose="02020603050405020304" pitchFamily="18" charset="0"/>
                        </a:rPr>
                        <a:t>When put into water, these ions form</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solidFill>
                      <a:srgbClr val="FFFFCC"/>
                    </a:solidFill>
                  </a:tcPr>
                </a:tc>
                <a:extLst>
                  <a:ext uri="{0D108BD9-81ED-4DB2-BD59-A6C34878D82A}">
                    <a16:rowId xmlns:a16="http://schemas.microsoft.com/office/drawing/2014/main" val="10000"/>
                  </a:ext>
                </a:extLst>
              </a:tr>
              <a:tr h="1076127">
                <a:tc>
                  <a:txBody>
                    <a:bodyPr/>
                    <a:lstStyle/>
                    <a:p>
                      <a:pPr marR="0" indent="0" algn="ctr" rtl="0">
                        <a:lnSpc>
                          <a:spcPct val="119000"/>
                        </a:lnSpc>
                        <a:spcBef>
                          <a:spcPts val="0"/>
                        </a:spcBef>
                        <a:spcAft>
                          <a:spcPts val="600"/>
                        </a:spcAft>
                      </a:pPr>
                      <a:r>
                        <a:rPr lang="en-US" sz="2000" kern="1400" dirty="0">
                          <a:solidFill>
                            <a:srgbClr val="000000"/>
                          </a:solidFill>
                          <a:effectLst/>
                          <a:latin typeface="Times New Roman" panose="02020603050405020304" pitchFamily="18" charset="0"/>
                          <a:cs typeface="Times New Roman" panose="02020603050405020304" pitchFamily="18" charset="0"/>
                        </a:rPr>
                        <a:t>Sodium </a:t>
                      </a:r>
                      <a:br>
                        <a:rPr lang="en-US" sz="2000" kern="1400" dirty="0">
                          <a:solidFill>
                            <a:srgbClr val="000000"/>
                          </a:solidFill>
                          <a:effectLst/>
                          <a:latin typeface="Times New Roman" panose="02020603050405020304" pitchFamily="18" charset="0"/>
                          <a:cs typeface="Times New Roman" panose="02020603050405020304" pitchFamily="18" charset="0"/>
                        </a:rPr>
                      </a:br>
                      <a:r>
                        <a:rPr lang="en-US" sz="2000" kern="1400" dirty="0">
                          <a:solidFill>
                            <a:srgbClr val="000000"/>
                          </a:solidFill>
                          <a:effectLst/>
                          <a:latin typeface="Times New Roman" panose="02020603050405020304" pitchFamily="18" charset="0"/>
                          <a:cs typeface="Times New Roman" panose="02020603050405020304" pitchFamily="18" charset="0"/>
                        </a:rPr>
                        <a:t>carbonate</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3200" kern="1400" dirty="0">
                          <a:solidFill>
                            <a:srgbClr val="0000FF"/>
                          </a:solidFill>
                          <a:effectLst/>
                          <a:latin typeface="Times New Roman" panose="02020603050405020304" pitchFamily="18" charset="0"/>
                          <a:cs typeface="Times New Roman" panose="02020603050405020304" pitchFamily="18" charset="0"/>
                        </a:rPr>
                        <a:t> Na</a:t>
                      </a:r>
                      <a:r>
                        <a:rPr lang="en-US" sz="3200" kern="1400" baseline="-25000" dirty="0">
                          <a:solidFill>
                            <a:srgbClr val="0000FF"/>
                          </a:solidFill>
                          <a:effectLst/>
                          <a:latin typeface="Times New Roman" panose="02020603050405020304" pitchFamily="18" charset="0"/>
                          <a:cs typeface="Times New Roman" panose="02020603050405020304" pitchFamily="18" charset="0"/>
                        </a:rPr>
                        <a:t>2</a:t>
                      </a:r>
                      <a:r>
                        <a:rPr lang="en-US" sz="3200" kern="1400" dirty="0">
                          <a:solidFill>
                            <a:srgbClr val="0000FF"/>
                          </a:solidFill>
                          <a:effectLst/>
                          <a:latin typeface="Times New Roman" panose="02020603050405020304" pitchFamily="18" charset="0"/>
                          <a:cs typeface="Times New Roman" panose="02020603050405020304" pitchFamily="18" charset="0"/>
                        </a:rPr>
                        <a:t>CO</a:t>
                      </a:r>
                      <a:r>
                        <a:rPr lang="en-US" sz="3200" kern="1400" baseline="-25000" dirty="0">
                          <a:solidFill>
                            <a:srgbClr val="0000FF"/>
                          </a:solidFill>
                          <a:effectLst/>
                          <a:latin typeface="Times New Roman" panose="02020603050405020304" pitchFamily="18" charset="0"/>
                          <a:cs typeface="Times New Roman" panose="02020603050405020304" pitchFamily="18" charset="0"/>
                        </a:rPr>
                        <a:t>3</a:t>
                      </a:r>
                      <a:endParaRPr lang="en-US" sz="3200" kern="1400" dirty="0">
                        <a:solidFill>
                          <a:srgbClr val="0000FF"/>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2400" i="1" kern="1400" dirty="0">
                          <a:solidFill>
                            <a:srgbClr val="0000FF"/>
                          </a:solidFill>
                          <a:effectLst/>
                          <a:latin typeface="Times New Roman" panose="02020603050405020304" pitchFamily="18" charset="0"/>
                          <a:cs typeface="Times New Roman" panose="02020603050405020304" pitchFamily="18" charset="0"/>
                        </a:rPr>
                        <a:t>TWO</a:t>
                      </a:r>
                      <a:r>
                        <a:rPr lang="en-US" sz="2400" kern="1400" dirty="0">
                          <a:solidFill>
                            <a:srgbClr val="0000FF"/>
                          </a:solidFill>
                          <a:effectLst/>
                          <a:latin typeface="Times New Roman" panose="02020603050405020304" pitchFamily="18" charset="0"/>
                          <a:cs typeface="Times New Roman" panose="02020603050405020304" pitchFamily="18" charset="0"/>
                        </a:rPr>
                        <a:t> </a:t>
                      </a:r>
                      <a:r>
                        <a:rPr lang="en-US" sz="2400" kern="1400" baseline="0" dirty="0">
                          <a:solidFill>
                            <a:srgbClr val="0000FF"/>
                          </a:solidFill>
                          <a:effectLst/>
                          <a:latin typeface="Times New Roman" panose="02020603050405020304" pitchFamily="18" charset="0"/>
                          <a:cs typeface="Times New Roman" panose="02020603050405020304" pitchFamily="18" charset="0"/>
                        </a:rPr>
                        <a:t> Na</a:t>
                      </a:r>
                      <a:r>
                        <a:rPr lang="en-US" sz="2400" kern="1400" baseline="30000" dirty="0">
                          <a:solidFill>
                            <a:srgbClr val="0000FF"/>
                          </a:solidFill>
                          <a:effectLst/>
                          <a:latin typeface="Times New Roman" panose="02020603050405020304" pitchFamily="18" charset="0"/>
                          <a:cs typeface="Times New Roman" panose="02020603050405020304" pitchFamily="18" charset="0"/>
                        </a:rPr>
                        <a:t>+1</a:t>
                      </a:r>
                      <a:r>
                        <a:rPr lang="en-US" sz="2400" kern="1400" baseline="0" dirty="0">
                          <a:solidFill>
                            <a:srgbClr val="0000FF"/>
                          </a:solidFill>
                          <a:effectLst/>
                          <a:latin typeface="Times New Roman" panose="02020603050405020304" pitchFamily="18" charset="0"/>
                          <a:cs typeface="Times New Roman" panose="02020603050405020304" pitchFamily="18" charset="0"/>
                        </a:rPr>
                        <a:t> +  CO</a:t>
                      </a:r>
                      <a:r>
                        <a:rPr lang="en-US" sz="2400" kern="1400" baseline="-25000" dirty="0">
                          <a:solidFill>
                            <a:srgbClr val="0000FF"/>
                          </a:solidFill>
                          <a:effectLst/>
                          <a:latin typeface="Times New Roman" panose="02020603050405020304" pitchFamily="18" charset="0"/>
                          <a:cs typeface="Times New Roman" panose="02020603050405020304" pitchFamily="18" charset="0"/>
                        </a:rPr>
                        <a:t>3</a:t>
                      </a:r>
                      <a:r>
                        <a:rPr lang="en-US" sz="2400" kern="1400" baseline="30000" dirty="0">
                          <a:solidFill>
                            <a:srgbClr val="0000FF"/>
                          </a:solidFill>
                          <a:effectLst/>
                          <a:latin typeface="Times New Roman" panose="02020603050405020304" pitchFamily="18" charset="0"/>
                          <a:cs typeface="Times New Roman" panose="02020603050405020304" pitchFamily="18" charset="0"/>
                        </a:rPr>
                        <a:t>-2</a:t>
                      </a:r>
                      <a:r>
                        <a:rPr lang="en-US" sz="2400" kern="1400" dirty="0">
                          <a:solidFill>
                            <a:srgbClr val="0000FF"/>
                          </a:solidFill>
                          <a:effectLst/>
                          <a:latin typeface="Times New Roman" panose="02020603050405020304" pitchFamily="18" charset="0"/>
                          <a:cs typeface="Times New Roman" panose="02020603050405020304" pitchFamily="18" charset="0"/>
                        </a:rPr>
                        <a:t> </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001"/>
                  </a:ext>
                </a:extLst>
              </a:tr>
              <a:tr h="1076127">
                <a:tc>
                  <a:txBody>
                    <a:bodyPr/>
                    <a:lstStyle/>
                    <a:p>
                      <a:pPr marR="0" indent="0" algn="ctr" rtl="0">
                        <a:lnSpc>
                          <a:spcPct val="119000"/>
                        </a:lnSpc>
                        <a:spcBef>
                          <a:spcPts val="0"/>
                        </a:spcBef>
                        <a:spcAft>
                          <a:spcPts val="600"/>
                        </a:spcAft>
                      </a:pPr>
                      <a:r>
                        <a:rPr lang="en-US" sz="2000" kern="1400" dirty="0">
                          <a:solidFill>
                            <a:srgbClr val="000000"/>
                          </a:solidFill>
                          <a:effectLst/>
                          <a:latin typeface="Times New Roman" panose="02020603050405020304" pitchFamily="18" charset="0"/>
                          <a:cs typeface="Times New Roman" panose="02020603050405020304" pitchFamily="18" charset="0"/>
                        </a:rPr>
                        <a:t>Ammonium </a:t>
                      </a:r>
                      <a:br>
                        <a:rPr lang="en-US" sz="2000" kern="1400" dirty="0">
                          <a:solidFill>
                            <a:srgbClr val="000000"/>
                          </a:solidFill>
                          <a:effectLst/>
                          <a:latin typeface="Times New Roman" panose="02020603050405020304" pitchFamily="18" charset="0"/>
                          <a:cs typeface="Times New Roman" panose="02020603050405020304" pitchFamily="18" charset="0"/>
                        </a:rPr>
                      </a:br>
                      <a:r>
                        <a:rPr lang="en-US" sz="2000" kern="1400" dirty="0">
                          <a:solidFill>
                            <a:srgbClr val="000000"/>
                          </a:solidFill>
                          <a:effectLst/>
                          <a:latin typeface="Times New Roman" panose="02020603050405020304" pitchFamily="18" charset="0"/>
                          <a:cs typeface="Times New Roman" panose="02020603050405020304" pitchFamily="18" charset="0"/>
                        </a:rPr>
                        <a:t>sulfide</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3200" kern="1400" dirty="0">
                          <a:solidFill>
                            <a:srgbClr val="0000FF"/>
                          </a:solidFill>
                          <a:effectLst/>
                          <a:latin typeface="Times New Roman" panose="02020603050405020304" pitchFamily="18" charset="0"/>
                          <a:cs typeface="Times New Roman" panose="02020603050405020304" pitchFamily="18" charset="0"/>
                        </a:rPr>
                        <a:t>(NH</a:t>
                      </a:r>
                      <a:r>
                        <a:rPr lang="en-US" sz="3200" kern="1400" baseline="-25000" dirty="0">
                          <a:solidFill>
                            <a:srgbClr val="0000FF"/>
                          </a:solidFill>
                          <a:effectLst/>
                          <a:latin typeface="Times New Roman" panose="02020603050405020304" pitchFamily="18" charset="0"/>
                          <a:cs typeface="Times New Roman" panose="02020603050405020304" pitchFamily="18" charset="0"/>
                        </a:rPr>
                        <a:t>4</a:t>
                      </a:r>
                      <a:r>
                        <a:rPr lang="en-US" sz="3200" kern="1400" dirty="0">
                          <a:solidFill>
                            <a:srgbClr val="0000FF"/>
                          </a:solidFill>
                          <a:effectLst/>
                          <a:latin typeface="Times New Roman" panose="02020603050405020304" pitchFamily="18" charset="0"/>
                          <a:cs typeface="Times New Roman" panose="02020603050405020304" pitchFamily="18" charset="0"/>
                        </a:rPr>
                        <a:t>)</a:t>
                      </a:r>
                      <a:r>
                        <a:rPr lang="en-US" sz="3200" kern="1400" baseline="-25000" dirty="0">
                          <a:solidFill>
                            <a:srgbClr val="0000FF"/>
                          </a:solidFill>
                          <a:effectLst/>
                          <a:latin typeface="Times New Roman" panose="02020603050405020304" pitchFamily="18" charset="0"/>
                          <a:cs typeface="Times New Roman" panose="02020603050405020304" pitchFamily="18" charset="0"/>
                        </a:rPr>
                        <a:t>2</a:t>
                      </a:r>
                      <a:r>
                        <a:rPr lang="en-US" sz="3200" kern="1400" dirty="0">
                          <a:solidFill>
                            <a:srgbClr val="0000FF"/>
                          </a:solidFill>
                          <a:effectLst/>
                          <a:latin typeface="Times New Roman" panose="02020603050405020304" pitchFamily="18" charset="0"/>
                          <a:cs typeface="Times New Roman" panose="02020603050405020304" pitchFamily="18" charset="0"/>
                        </a:rPr>
                        <a:t>S</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2400" i="1" kern="1400" dirty="0">
                          <a:solidFill>
                            <a:srgbClr val="0000FF"/>
                          </a:solidFill>
                          <a:effectLst/>
                          <a:latin typeface="Times New Roman" panose="02020603050405020304" pitchFamily="18" charset="0"/>
                          <a:cs typeface="Times New Roman" panose="02020603050405020304" pitchFamily="18" charset="0"/>
                        </a:rPr>
                        <a:t>TWO</a:t>
                      </a:r>
                      <a:r>
                        <a:rPr lang="en-US" sz="2400" kern="1400" dirty="0">
                          <a:solidFill>
                            <a:srgbClr val="0000FF"/>
                          </a:solidFill>
                          <a:effectLst/>
                          <a:latin typeface="Times New Roman" panose="02020603050405020304" pitchFamily="18" charset="0"/>
                          <a:cs typeface="Times New Roman" panose="02020603050405020304" pitchFamily="18" charset="0"/>
                        </a:rPr>
                        <a:t> NH</a:t>
                      </a:r>
                      <a:r>
                        <a:rPr lang="en-US" sz="2400" kern="1400" baseline="-25000" dirty="0">
                          <a:solidFill>
                            <a:srgbClr val="0000FF"/>
                          </a:solidFill>
                          <a:effectLst/>
                          <a:latin typeface="Times New Roman" panose="02020603050405020304" pitchFamily="18" charset="0"/>
                          <a:cs typeface="Times New Roman" panose="02020603050405020304" pitchFamily="18" charset="0"/>
                        </a:rPr>
                        <a:t>4</a:t>
                      </a:r>
                      <a:r>
                        <a:rPr lang="en-US" sz="2400" kern="1400" baseline="30000" dirty="0">
                          <a:solidFill>
                            <a:srgbClr val="0000FF"/>
                          </a:solidFill>
                          <a:effectLst/>
                          <a:latin typeface="Times New Roman" panose="02020603050405020304" pitchFamily="18" charset="0"/>
                          <a:cs typeface="Times New Roman" panose="02020603050405020304" pitchFamily="18" charset="0"/>
                        </a:rPr>
                        <a:t>+1</a:t>
                      </a:r>
                      <a:r>
                        <a:rPr lang="en-US" sz="2400" kern="1400" dirty="0">
                          <a:solidFill>
                            <a:srgbClr val="0000FF"/>
                          </a:solidFill>
                          <a:effectLst/>
                          <a:latin typeface="Times New Roman" panose="02020603050405020304" pitchFamily="18" charset="0"/>
                          <a:cs typeface="Times New Roman" panose="02020603050405020304" pitchFamily="18" charset="0"/>
                        </a:rPr>
                        <a:t>   </a:t>
                      </a:r>
                      <a:r>
                        <a:rPr lang="en-US" sz="2400" kern="1400" baseline="0" dirty="0">
                          <a:solidFill>
                            <a:srgbClr val="0000FF"/>
                          </a:solidFill>
                          <a:effectLst/>
                          <a:latin typeface="Times New Roman" panose="02020603050405020304" pitchFamily="18" charset="0"/>
                          <a:cs typeface="Times New Roman" panose="02020603050405020304" pitchFamily="18" charset="0"/>
                        </a:rPr>
                        <a:t>+ S</a:t>
                      </a:r>
                      <a:r>
                        <a:rPr lang="en-US" sz="2400" kern="1400" baseline="30000" dirty="0">
                          <a:solidFill>
                            <a:srgbClr val="0000FF"/>
                          </a:solidFill>
                          <a:effectLst/>
                          <a:latin typeface="Times New Roman" panose="02020603050405020304" pitchFamily="18" charset="0"/>
                          <a:cs typeface="Times New Roman" panose="02020603050405020304" pitchFamily="18" charset="0"/>
                        </a:rPr>
                        <a:t>-2</a:t>
                      </a:r>
                      <a:r>
                        <a:rPr lang="en-US" sz="2400" kern="1400" dirty="0">
                          <a:solidFill>
                            <a:srgbClr val="0000FF"/>
                          </a:solidFill>
                          <a:effectLst/>
                          <a:latin typeface="Times New Roman" panose="02020603050405020304" pitchFamily="18" charset="0"/>
                          <a:cs typeface="Times New Roman" panose="02020603050405020304" pitchFamily="18" charset="0"/>
                        </a:rPr>
                        <a:t> </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002"/>
                  </a:ext>
                </a:extLst>
              </a:tr>
              <a:tr h="1076127">
                <a:tc>
                  <a:txBody>
                    <a:bodyPr/>
                    <a:lstStyle/>
                    <a:p>
                      <a:pPr marR="0" indent="0" algn="ctr" rtl="0">
                        <a:lnSpc>
                          <a:spcPct val="119000"/>
                        </a:lnSpc>
                        <a:spcBef>
                          <a:spcPts val="0"/>
                        </a:spcBef>
                        <a:spcAft>
                          <a:spcPts val="600"/>
                        </a:spcAft>
                      </a:pPr>
                      <a:r>
                        <a:rPr lang="en-US" sz="2000" kern="1400" dirty="0">
                          <a:solidFill>
                            <a:srgbClr val="000000"/>
                          </a:solidFill>
                          <a:effectLst/>
                          <a:latin typeface="Times New Roman" panose="02020603050405020304" pitchFamily="18" charset="0"/>
                          <a:cs typeface="Times New Roman" panose="02020603050405020304" pitchFamily="18" charset="0"/>
                        </a:rPr>
                        <a:t>Aluminum</a:t>
                      </a:r>
                      <a:br>
                        <a:rPr lang="en-US" sz="2000" kern="1400" dirty="0">
                          <a:solidFill>
                            <a:srgbClr val="000000"/>
                          </a:solidFill>
                          <a:effectLst/>
                          <a:latin typeface="Times New Roman" panose="02020603050405020304" pitchFamily="18" charset="0"/>
                          <a:cs typeface="Times New Roman" panose="02020603050405020304" pitchFamily="18" charset="0"/>
                        </a:rPr>
                      </a:br>
                      <a:r>
                        <a:rPr lang="en-US" sz="2000" kern="1400" dirty="0">
                          <a:solidFill>
                            <a:srgbClr val="000000"/>
                          </a:solidFill>
                          <a:effectLst/>
                          <a:latin typeface="Times New Roman" panose="02020603050405020304" pitchFamily="18" charset="0"/>
                          <a:cs typeface="Times New Roman" panose="02020603050405020304" pitchFamily="18" charset="0"/>
                        </a:rPr>
                        <a:t> nitrate</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3200" kern="1400" dirty="0">
                          <a:solidFill>
                            <a:srgbClr val="0000FF"/>
                          </a:solidFill>
                          <a:effectLst/>
                          <a:latin typeface="Times New Roman" panose="02020603050405020304" pitchFamily="18" charset="0"/>
                          <a:cs typeface="Times New Roman" panose="02020603050405020304" pitchFamily="18" charset="0"/>
                        </a:rPr>
                        <a:t> Al(NO</a:t>
                      </a:r>
                      <a:r>
                        <a:rPr lang="en-US" sz="3200" kern="1400" baseline="-25000" dirty="0">
                          <a:solidFill>
                            <a:srgbClr val="0000FF"/>
                          </a:solidFill>
                          <a:effectLst/>
                          <a:latin typeface="Times New Roman" panose="02020603050405020304" pitchFamily="18" charset="0"/>
                          <a:cs typeface="Times New Roman" panose="02020603050405020304" pitchFamily="18" charset="0"/>
                        </a:rPr>
                        <a:t>3</a:t>
                      </a:r>
                      <a:r>
                        <a:rPr lang="en-US" sz="3200" kern="1400" dirty="0">
                          <a:solidFill>
                            <a:srgbClr val="0000FF"/>
                          </a:solidFill>
                          <a:effectLst/>
                          <a:latin typeface="Times New Roman" panose="02020603050405020304" pitchFamily="18" charset="0"/>
                          <a:cs typeface="Times New Roman" panose="02020603050405020304" pitchFamily="18" charset="0"/>
                        </a:rPr>
                        <a:t>)</a:t>
                      </a:r>
                      <a:r>
                        <a:rPr lang="en-US" sz="3200" kern="1400" baseline="-25000" dirty="0">
                          <a:solidFill>
                            <a:srgbClr val="0000FF"/>
                          </a:solidFill>
                          <a:effectLst/>
                          <a:latin typeface="Times New Roman" panose="02020603050405020304" pitchFamily="18" charset="0"/>
                          <a:cs typeface="Times New Roman" panose="02020603050405020304" pitchFamily="18" charset="0"/>
                        </a:rPr>
                        <a:t> 3</a:t>
                      </a:r>
                      <a:endParaRPr lang="en-US" sz="3200" kern="1400" dirty="0">
                        <a:solidFill>
                          <a:srgbClr val="0000FF"/>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2400" kern="1400" dirty="0">
                          <a:solidFill>
                            <a:srgbClr val="0000FF"/>
                          </a:solidFill>
                          <a:effectLst/>
                          <a:latin typeface="Times New Roman" panose="02020603050405020304" pitchFamily="18" charset="0"/>
                          <a:cs typeface="Times New Roman" panose="02020603050405020304" pitchFamily="18" charset="0"/>
                        </a:rPr>
                        <a:t>Al</a:t>
                      </a:r>
                      <a:r>
                        <a:rPr lang="en-US" sz="2400" kern="1400" baseline="30000" dirty="0">
                          <a:solidFill>
                            <a:srgbClr val="0000FF"/>
                          </a:solidFill>
                          <a:effectLst/>
                          <a:latin typeface="Times New Roman" panose="02020603050405020304" pitchFamily="18" charset="0"/>
                          <a:cs typeface="Times New Roman" panose="02020603050405020304" pitchFamily="18" charset="0"/>
                        </a:rPr>
                        <a:t>+3</a:t>
                      </a:r>
                      <a:r>
                        <a:rPr lang="en-US" sz="2400" kern="1400" dirty="0">
                          <a:solidFill>
                            <a:srgbClr val="0000FF"/>
                          </a:solidFill>
                          <a:effectLst/>
                          <a:latin typeface="Times New Roman" panose="02020603050405020304" pitchFamily="18" charset="0"/>
                          <a:cs typeface="Times New Roman" panose="02020603050405020304" pitchFamily="18" charset="0"/>
                        </a:rPr>
                        <a:t>   +  </a:t>
                      </a:r>
                      <a:r>
                        <a:rPr lang="en-US" sz="2400" i="1" kern="1400" dirty="0">
                          <a:solidFill>
                            <a:srgbClr val="0000FF"/>
                          </a:solidFill>
                          <a:effectLst/>
                          <a:latin typeface="Times New Roman" panose="02020603050405020304" pitchFamily="18" charset="0"/>
                          <a:cs typeface="Times New Roman" panose="02020603050405020304" pitchFamily="18" charset="0"/>
                        </a:rPr>
                        <a:t>THREE</a:t>
                      </a:r>
                      <a:r>
                        <a:rPr lang="en-US" sz="2400" kern="1400" dirty="0">
                          <a:solidFill>
                            <a:srgbClr val="0000FF"/>
                          </a:solidFill>
                          <a:effectLst/>
                          <a:latin typeface="Times New Roman" panose="02020603050405020304" pitchFamily="18" charset="0"/>
                          <a:cs typeface="Times New Roman" panose="02020603050405020304" pitchFamily="18" charset="0"/>
                        </a:rPr>
                        <a:t> NO</a:t>
                      </a:r>
                      <a:r>
                        <a:rPr lang="en-US" sz="2400" kern="1400" baseline="-25000" dirty="0">
                          <a:solidFill>
                            <a:srgbClr val="0000FF"/>
                          </a:solidFill>
                          <a:effectLst/>
                          <a:latin typeface="Times New Roman" panose="02020603050405020304" pitchFamily="18" charset="0"/>
                          <a:cs typeface="Times New Roman" panose="02020603050405020304" pitchFamily="18" charset="0"/>
                        </a:rPr>
                        <a:t>3</a:t>
                      </a:r>
                      <a:r>
                        <a:rPr lang="en-US" sz="2400" kern="1400" baseline="30000" dirty="0">
                          <a:solidFill>
                            <a:srgbClr val="0000FF"/>
                          </a:solidFill>
                          <a:effectLst/>
                          <a:latin typeface="Times New Roman" panose="02020603050405020304" pitchFamily="18" charset="0"/>
                          <a:cs typeface="Times New Roman" panose="02020603050405020304" pitchFamily="18" charset="0"/>
                        </a:rPr>
                        <a:t>-1</a:t>
                      </a:r>
                      <a:r>
                        <a:rPr lang="en-US" sz="2400" kern="1400" dirty="0">
                          <a:solidFill>
                            <a:srgbClr val="0000FF"/>
                          </a:solidFill>
                          <a:effectLst/>
                          <a:latin typeface="Times New Roman" panose="02020603050405020304" pitchFamily="18" charset="0"/>
                          <a:cs typeface="Times New Roman" panose="02020603050405020304" pitchFamily="18" charset="0"/>
                        </a:rPr>
                        <a:t>   </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003"/>
                  </a:ext>
                </a:extLst>
              </a:tr>
              <a:tr h="998635">
                <a:tc>
                  <a:txBody>
                    <a:bodyPr/>
                    <a:lstStyle/>
                    <a:p>
                      <a:pPr marR="0" indent="0" algn="ctr" rtl="0">
                        <a:lnSpc>
                          <a:spcPct val="119000"/>
                        </a:lnSpc>
                        <a:spcBef>
                          <a:spcPts val="0"/>
                        </a:spcBef>
                        <a:spcAft>
                          <a:spcPts val="600"/>
                        </a:spcAft>
                      </a:pPr>
                      <a:r>
                        <a:rPr lang="en-US" sz="2000" kern="1400" dirty="0">
                          <a:solidFill>
                            <a:srgbClr val="000000"/>
                          </a:solidFill>
                          <a:effectLst/>
                          <a:latin typeface="Times New Roman" panose="02020603050405020304" pitchFamily="18" charset="0"/>
                          <a:cs typeface="Times New Roman" panose="02020603050405020304" pitchFamily="18" charset="0"/>
                        </a:rPr>
                        <a:t>Lead (IV)</a:t>
                      </a:r>
                      <a:br>
                        <a:rPr lang="en-US" sz="2000" kern="1400" dirty="0">
                          <a:solidFill>
                            <a:srgbClr val="000000"/>
                          </a:solidFill>
                          <a:effectLst/>
                          <a:latin typeface="Times New Roman" panose="02020603050405020304" pitchFamily="18" charset="0"/>
                          <a:cs typeface="Times New Roman" panose="02020603050405020304" pitchFamily="18" charset="0"/>
                        </a:rPr>
                      </a:br>
                      <a:r>
                        <a:rPr lang="en-US" sz="2000" kern="1400" dirty="0">
                          <a:solidFill>
                            <a:srgbClr val="000000"/>
                          </a:solidFill>
                          <a:effectLst/>
                          <a:latin typeface="Times New Roman" panose="02020603050405020304" pitchFamily="18" charset="0"/>
                          <a:cs typeface="Times New Roman" panose="02020603050405020304" pitchFamily="18" charset="0"/>
                        </a:rPr>
                        <a:t>acetate</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3200" kern="1400" dirty="0">
                          <a:solidFill>
                            <a:srgbClr val="0000FF"/>
                          </a:solidFill>
                          <a:effectLst/>
                          <a:latin typeface="Times New Roman" panose="02020603050405020304" pitchFamily="18" charset="0"/>
                          <a:cs typeface="Times New Roman" panose="02020603050405020304" pitchFamily="18" charset="0"/>
                        </a:rPr>
                        <a:t> </a:t>
                      </a:r>
                      <a:r>
                        <a:rPr lang="en-US" sz="3200" kern="1400" dirty="0" err="1">
                          <a:solidFill>
                            <a:srgbClr val="0000FF"/>
                          </a:solidFill>
                          <a:effectLst/>
                          <a:latin typeface="Times New Roman" panose="02020603050405020304" pitchFamily="18" charset="0"/>
                          <a:cs typeface="Times New Roman" panose="02020603050405020304" pitchFamily="18" charset="0"/>
                        </a:rPr>
                        <a:t>Pb</a:t>
                      </a:r>
                      <a:r>
                        <a:rPr lang="en-US" sz="3200" kern="1400" dirty="0">
                          <a:solidFill>
                            <a:srgbClr val="0000FF"/>
                          </a:solidFill>
                          <a:effectLst/>
                          <a:latin typeface="Times New Roman" panose="02020603050405020304" pitchFamily="18" charset="0"/>
                          <a:cs typeface="Times New Roman" panose="02020603050405020304" pitchFamily="18" charset="0"/>
                        </a:rPr>
                        <a:t>(C</a:t>
                      </a:r>
                      <a:r>
                        <a:rPr lang="en-US" sz="3200" kern="1400" baseline="-25000" dirty="0">
                          <a:solidFill>
                            <a:srgbClr val="0000FF"/>
                          </a:solidFill>
                          <a:effectLst/>
                          <a:latin typeface="Times New Roman" panose="02020603050405020304" pitchFamily="18" charset="0"/>
                          <a:cs typeface="Times New Roman" panose="02020603050405020304" pitchFamily="18" charset="0"/>
                        </a:rPr>
                        <a:t>2</a:t>
                      </a:r>
                      <a:r>
                        <a:rPr lang="en-US" sz="3200" kern="1400" dirty="0">
                          <a:solidFill>
                            <a:srgbClr val="0000FF"/>
                          </a:solidFill>
                          <a:effectLst/>
                          <a:latin typeface="Times New Roman" panose="02020603050405020304" pitchFamily="18" charset="0"/>
                          <a:cs typeface="Times New Roman" panose="02020603050405020304" pitchFamily="18" charset="0"/>
                        </a:rPr>
                        <a:t>H</a:t>
                      </a:r>
                      <a:r>
                        <a:rPr lang="en-US" sz="3200" kern="1400" baseline="-25000" dirty="0">
                          <a:solidFill>
                            <a:srgbClr val="0000FF"/>
                          </a:solidFill>
                          <a:effectLst/>
                          <a:latin typeface="Times New Roman" panose="02020603050405020304" pitchFamily="18" charset="0"/>
                          <a:cs typeface="Times New Roman" panose="02020603050405020304" pitchFamily="18" charset="0"/>
                        </a:rPr>
                        <a:t>3</a:t>
                      </a:r>
                      <a:r>
                        <a:rPr lang="en-US" sz="3200" kern="1400" dirty="0">
                          <a:solidFill>
                            <a:srgbClr val="0000FF"/>
                          </a:solidFill>
                          <a:effectLst/>
                          <a:latin typeface="Times New Roman" panose="02020603050405020304" pitchFamily="18" charset="0"/>
                          <a:cs typeface="Times New Roman" panose="02020603050405020304" pitchFamily="18" charset="0"/>
                        </a:rPr>
                        <a:t>O</a:t>
                      </a:r>
                      <a:r>
                        <a:rPr lang="en-US" sz="3200" kern="1400" baseline="-25000" dirty="0">
                          <a:solidFill>
                            <a:srgbClr val="0000FF"/>
                          </a:solidFill>
                          <a:effectLst/>
                          <a:latin typeface="Times New Roman" panose="02020603050405020304" pitchFamily="18" charset="0"/>
                          <a:cs typeface="Times New Roman" panose="02020603050405020304" pitchFamily="18" charset="0"/>
                        </a:rPr>
                        <a:t>2</a:t>
                      </a:r>
                      <a:r>
                        <a:rPr lang="en-US" sz="3200" kern="1400" dirty="0">
                          <a:solidFill>
                            <a:srgbClr val="0000FF"/>
                          </a:solidFill>
                          <a:effectLst/>
                          <a:latin typeface="Times New Roman" panose="02020603050405020304" pitchFamily="18" charset="0"/>
                          <a:cs typeface="Times New Roman" panose="02020603050405020304" pitchFamily="18" charset="0"/>
                        </a:rPr>
                        <a:t>)</a:t>
                      </a:r>
                      <a:r>
                        <a:rPr lang="en-US" sz="3200" kern="1400" baseline="-25000" dirty="0">
                          <a:solidFill>
                            <a:srgbClr val="0000FF"/>
                          </a:solidFill>
                          <a:effectLst/>
                          <a:latin typeface="Times New Roman" panose="02020603050405020304" pitchFamily="18" charset="0"/>
                          <a:cs typeface="Times New Roman" panose="02020603050405020304" pitchFamily="18" charset="0"/>
                        </a:rPr>
                        <a:t>4</a:t>
                      </a:r>
                      <a:endParaRPr lang="en-US" sz="3200" kern="1400" dirty="0">
                        <a:solidFill>
                          <a:srgbClr val="0000FF"/>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2400" kern="1400" dirty="0">
                          <a:solidFill>
                            <a:srgbClr val="0000FF"/>
                          </a:solidFill>
                          <a:effectLst/>
                          <a:latin typeface="Times New Roman" panose="02020603050405020304" pitchFamily="18" charset="0"/>
                          <a:cs typeface="Times New Roman" panose="02020603050405020304" pitchFamily="18" charset="0"/>
                        </a:rPr>
                        <a:t>Pb</a:t>
                      </a:r>
                      <a:r>
                        <a:rPr lang="en-US" sz="2400" kern="1400" baseline="30000" dirty="0">
                          <a:solidFill>
                            <a:srgbClr val="0000FF"/>
                          </a:solidFill>
                          <a:effectLst/>
                          <a:latin typeface="Times New Roman" panose="02020603050405020304" pitchFamily="18" charset="0"/>
                          <a:cs typeface="Times New Roman" panose="02020603050405020304" pitchFamily="18" charset="0"/>
                        </a:rPr>
                        <a:t>+4</a:t>
                      </a:r>
                      <a:r>
                        <a:rPr lang="en-US" sz="2400" kern="1400" dirty="0">
                          <a:solidFill>
                            <a:srgbClr val="0000FF"/>
                          </a:solidFill>
                          <a:effectLst/>
                          <a:latin typeface="Times New Roman" panose="02020603050405020304" pitchFamily="18" charset="0"/>
                          <a:cs typeface="Times New Roman" panose="02020603050405020304" pitchFamily="18" charset="0"/>
                        </a:rPr>
                        <a:t>  +  </a:t>
                      </a:r>
                      <a:r>
                        <a:rPr lang="en-US" sz="2400" i="1" kern="1400" dirty="0">
                          <a:solidFill>
                            <a:srgbClr val="0000FF"/>
                          </a:solidFill>
                          <a:effectLst/>
                          <a:latin typeface="Times New Roman" panose="02020603050405020304" pitchFamily="18" charset="0"/>
                          <a:cs typeface="Times New Roman" panose="02020603050405020304" pitchFamily="18" charset="0"/>
                        </a:rPr>
                        <a:t>FOUR</a:t>
                      </a:r>
                      <a:r>
                        <a:rPr lang="en-US" sz="2400" kern="1400" dirty="0">
                          <a:solidFill>
                            <a:srgbClr val="0000FF"/>
                          </a:solidFill>
                          <a:effectLst/>
                          <a:latin typeface="Times New Roman" panose="02020603050405020304" pitchFamily="18" charset="0"/>
                          <a:cs typeface="Times New Roman" panose="02020603050405020304" pitchFamily="18" charset="0"/>
                        </a:rPr>
                        <a:t>  C</a:t>
                      </a:r>
                      <a:r>
                        <a:rPr lang="en-US" sz="2400" kern="1400" baseline="-25000" dirty="0">
                          <a:solidFill>
                            <a:srgbClr val="0000FF"/>
                          </a:solidFill>
                          <a:effectLst/>
                          <a:latin typeface="Times New Roman" panose="02020603050405020304" pitchFamily="18" charset="0"/>
                          <a:cs typeface="Times New Roman" panose="02020603050405020304" pitchFamily="18" charset="0"/>
                        </a:rPr>
                        <a:t>2</a:t>
                      </a:r>
                      <a:r>
                        <a:rPr lang="en-US" sz="2400" kern="1400" dirty="0">
                          <a:solidFill>
                            <a:srgbClr val="0000FF"/>
                          </a:solidFill>
                          <a:effectLst/>
                          <a:latin typeface="Times New Roman" panose="02020603050405020304" pitchFamily="18" charset="0"/>
                          <a:cs typeface="Times New Roman" panose="02020603050405020304" pitchFamily="18" charset="0"/>
                        </a:rPr>
                        <a:t>H</a:t>
                      </a:r>
                      <a:r>
                        <a:rPr lang="en-US" sz="2400" kern="1400" baseline="-25000" dirty="0">
                          <a:solidFill>
                            <a:srgbClr val="0000FF"/>
                          </a:solidFill>
                          <a:effectLst/>
                          <a:latin typeface="Times New Roman" panose="02020603050405020304" pitchFamily="18" charset="0"/>
                          <a:cs typeface="Times New Roman" panose="02020603050405020304" pitchFamily="18" charset="0"/>
                        </a:rPr>
                        <a:t>3</a:t>
                      </a:r>
                      <a:r>
                        <a:rPr lang="en-US" sz="2400" kern="1400" dirty="0">
                          <a:solidFill>
                            <a:srgbClr val="0000FF"/>
                          </a:solidFill>
                          <a:effectLst/>
                          <a:latin typeface="Times New Roman" panose="02020603050405020304" pitchFamily="18" charset="0"/>
                          <a:cs typeface="Times New Roman" panose="02020603050405020304" pitchFamily="18" charset="0"/>
                        </a:rPr>
                        <a:t>O</a:t>
                      </a:r>
                      <a:r>
                        <a:rPr lang="en-US" sz="2400" kern="1400" baseline="-25000" dirty="0">
                          <a:solidFill>
                            <a:srgbClr val="0000FF"/>
                          </a:solidFill>
                          <a:effectLst/>
                          <a:latin typeface="Times New Roman" panose="02020603050405020304" pitchFamily="18" charset="0"/>
                          <a:cs typeface="Times New Roman" panose="02020603050405020304" pitchFamily="18" charset="0"/>
                        </a:rPr>
                        <a:t>2</a:t>
                      </a:r>
                      <a:r>
                        <a:rPr lang="en-US" sz="2400" kern="1400" dirty="0">
                          <a:solidFill>
                            <a:srgbClr val="0000FF"/>
                          </a:solidFill>
                          <a:effectLst/>
                          <a:latin typeface="Times New Roman" panose="02020603050405020304" pitchFamily="18" charset="0"/>
                          <a:cs typeface="Times New Roman" panose="02020603050405020304" pitchFamily="18" charset="0"/>
                        </a:rPr>
                        <a:t>NO</a:t>
                      </a:r>
                      <a:r>
                        <a:rPr lang="en-US" sz="2400" kern="1400" baseline="-25000" dirty="0">
                          <a:solidFill>
                            <a:srgbClr val="0000FF"/>
                          </a:solidFill>
                          <a:effectLst/>
                          <a:latin typeface="Times New Roman" panose="02020603050405020304" pitchFamily="18" charset="0"/>
                          <a:cs typeface="Times New Roman" panose="02020603050405020304" pitchFamily="18" charset="0"/>
                        </a:rPr>
                        <a:t>3</a:t>
                      </a:r>
                      <a:r>
                        <a:rPr lang="en-US" sz="2400" kern="1400" baseline="30000" dirty="0">
                          <a:solidFill>
                            <a:srgbClr val="0000FF"/>
                          </a:solidFill>
                          <a:effectLst/>
                          <a:latin typeface="Times New Roman" panose="02020603050405020304" pitchFamily="18" charset="0"/>
                          <a:cs typeface="Times New Roman" panose="02020603050405020304" pitchFamily="18" charset="0"/>
                        </a:rPr>
                        <a:t>-1</a:t>
                      </a:r>
                      <a:r>
                        <a:rPr lang="en-US" sz="2400" kern="1400" dirty="0">
                          <a:solidFill>
                            <a:srgbClr val="0000FF"/>
                          </a:solidFill>
                          <a:effectLst/>
                          <a:latin typeface="Times New Roman" panose="02020603050405020304" pitchFamily="18" charset="0"/>
                          <a:cs typeface="Times New Roman" panose="02020603050405020304" pitchFamily="18" charset="0"/>
                        </a:rPr>
                        <a:t> </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004"/>
                  </a:ext>
                </a:extLst>
              </a:tr>
              <a:tr h="1076127">
                <a:tc>
                  <a:txBody>
                    <a:bodyPr/>
                    <a:lstStyle/>
                    <a:p>
                      <a:pPr marR="0" indent="0" algn="ctr" rtl="0">
                        <a:lnSpc>
                          <a:spcPct val="119000"/>
                        </a:lnSpc>
                        <a:spcBef>
                          <a:spcPts val="0"/>
                        </a:spcBef>
                        <a:spcAft>
                          <a:spcPts val="600"/>
                        </a:spcAft>
                      </a:pPr>
                      <a:r>
                        <a:rPr lang="en-US" sz="2000" kern="1400" dirty="0">
                          <a:solidFill>
                            <a:srgbClr val="000000"/>
                          </a:solidFill>
                          <a:effectLst/>
                          <a:latin typeface="Times New Roman" panose="02020603050405020304" pitchFamily="18" charset="0"/>
                          <a:cs typeface="Times New Roman" panose="02020603050405020304" pitchFamily="18" charset="0"/>
                        </a:rPr>
                        <a:t>Silver</a:t>
                      </a:r>
                      <a:br>
                        <a:rPr lang="en-US" sz="2000" kern="1400" dirty="0">
                          <a:solidFill>
                            <a:srgbClr val="000000"/>
                          </a:solidFill>
                          <a:effectLst/>
                          <a:latin typeface="Times New Roman" panose="02020603050405020304" pitchFamily="18" charset="0"/>
                          <a:cs typeface="Times New Roman" panose="02020603050405020304" pitchFamily="18" charset="0"/>
                        </a:rPr>
                      </a:br>
                      <a:r>
                        <a:rPr lang="en-US" sz="2000" kern="1400" dirty="0">
                          <a:solidFill>
                            <a:srgbClr val="000000"/>
                          </a:solidFill>
                          <a:effectLst/>
                          <a:latin typeface="Times New Roman" panose="02020603050405020304" pitchFamily="18" charset="0"/>
                          <a:cs typeface="Times New Roman" panose="02020603050405020304" pitchFamily="18" charset="0"/>
                        </a:rPr>
                        <a:t>chloride</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3200" kern="1400" dirty="0">
                          <a:solidFill>
                            <a:srgbClr val="0000FF"/>
                          </a:solidFill>
                          <a:effectLst/>
                          <a:latin typeface="Times New Roman" panose="02020603050405020304" pitchFamily="18" charset="0"/>
                          <a:cs typeface="Times New Roman" panose="02020603050405020304" pitchFamily="18" charset="0"/>
                        </a:rPr>
                        <a:t> </a:t>
                      </a:r>
                      <a:r>
                        <a:rPr lang="en-US" sz="3200" kern="1400" dirty="0" err="1">
                          <a:solidFill>
                            <a:srgbClr val="0000FF"/>
                          </a:solidFill>
                          <a:effectLst/>
                          <a:latin typeface="Times New Roman" panose="02020603050405020304" pitchFamily="18" charset="0"/>
                          <a:cs typeface="Times New Roman" panose="02020603050405020304" pitchFamily="18" charset="0"/>
                        </a:rPr>
                        <a:t>AgCl</a:t>
                      </a:r>
                      <a:endParaRPr lang="en-US" sz="3200" kern="1400" dirty="0">
                        <a:solidFill>
                          <a:srgbClr val="0000FF"/>
                        </a:solidFill>
                        <a:effectLst/>
                        <a:latin typeface="Times New Roman" panose="02020603050405020304" pitchFamily="18" charset="0"/>
                        <a:cs typeface="Times New Roman" panose="02020603050405020304" pitchFamily="18" charset="0"/>
                      </a:endParaRP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2400" kern="1400" dirty="0">
                          <a:solidFill>
                            <a:srgbClr val="0000FF"/>
                          </a:solidFill>
                          <a:effectLst/>
                          <a:latin typeface="Times New Roman" panose="02020603050405020304" pitchFamily="18" charset="0"/>
                          <a:cs typeface="Times New Roman" panose="02020603050405020304" pitchFamily="18" charset="0"/>
                        </a:rPr>
                        <a:t> none !  It’s not AQ!  </a:t>
                      </a:r>
                    </a:p>
                  </a:txBody>
                  <a:tcPr marL="36576" marR="36576" marT="36576" marB="36576" anchor="ctr">
                    <a:lnL w="6350" cap="flat" cmpd="sng" algn="ctr">
                      <a:solidFill>
                        <a:srgbClr val="1F497D"/>
                      </a:solidFill>
                      <a:prstDash val="solid"/>
                      <a:round/>
                      <a:headEnd type="none" w="med" len="med"/>
                      <a:tailEnd type="none" w="med" len="med"/>
                    </a:lnL>
                    <a:lnR w="6350" cap="flat" cmpd="sng" algn="ctr">
                      <a:solidFill>
                        <a:srgbClr val="1F497D"/>
                      </a:solidFill>
                      <a:prstDash val="solid"/>
                      <a:round/>
                      <a:headEnd type="none" w="med" len="med"/>
                      <a:tailEnd type="none" w="med" len="med"/>
                    </a:lnR>
                    <a:lnT w="6350" cap="flat" cmpd="sng" algn="ctr">
                      <a:solidFill>
                        <a:srgbClr val="1F497D"/>
                      </a:solidFill>
                      <a:prstDash val="solid"/>
                      <a:round/>
                      <a:headEnd type="none" w="med" len="med"/>
                      <a:tailEnd type="none" w="med" len="med"/>
                    </a:lnT>
                    <a:lnB w="6350" cap="flat" cmpd="sng" algn="ctr">
                      <a:solidFill>
                        <a:srgbClr val="1F497D"/>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5" name="Control 1">
            <a:extLst>
              <a:ext uri="{FF2B5EF4-FFF2-40B4-BE49-F238E27FC236}">
                <a16:creationId xmlns:a16="http://schemas.microsoft.com/office/drawing/2014/main" id="{AF80F7D8-20BE-780C-49C0-2A43C1DCB412}"/>
              </a:ext>
            </a:extLst>
          </p:cNvPr>
          <p:cNvSpPr>
            <a:spLocks noChangeArrowheads="1" noChangeShapeType="1"/>
          </p:cNvSpPr>
          <p:nvPr/>
        </p:nvSpPr>
        <p:spPr bwMode="auto">
          <a:xfrm>
            <a:off x="1614488" y="10166350"/>
            <a:ext cx="6838950" cy="2198688"/>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0" tIns="0" rIns="0" bIns="0" numCol="1" anchor="t" anchorCtr="0" compatLnSpc="1">
            <a:prstTxWarp prst="textNoShape">
              <a:avLst/>
            </a:prstTxWarp>
          </a:bodyPr>
          <a:lstStyle/>
          <a:p>
            <a:endParaRPr lang="en-US"/>
          </a:p>
        </p:txBody>
      </p:sp>
    </p:spTree>
    <p:extLst>
      <p:ext uri="{BB962C8B-B14F-4D97-AF65-F5344CB8AC3E}">
        <p14:creationId xmlns:p14="http://schemas.microsoft.com/office/powerpoint/2010/main" val="906062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1569660"/>
          </a:xfrm>
          <a:prstGeom prst="rect">
            <a:avLst/>
          </a:prstGeom>
          <a:solidFill>
            <a:srgbClr val="FFBDD8"/>
          </a:solidFill>
        </p:spPr>
        <p:txBody>
          <a:bodyPr wrap="square" rtlCol="0">
            <a:spAutoFit/>
          </a:bodyPr>
          <a:lstStyle/>
          <a:p>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74.  What is the freezing point of a 1.00 liter solution    </a:t>
            </a:r>
            <a:br>
              <a:rPr lang="en-US" sz="3200" dirty="0">
                <a:solidFill>
                  <a:schemeClr val="tx1">
                    <a:lumMod val="95000"/>
                    <a:lumOff val="5000"/>
                  </a:schemeClr>
                </a:solidFill>
                <a:latin typeface="Times New Roman" panose="02020603050405020304" pitchFamily="18" charset="0"/>
                <a:cs typeface="Times New Roman" panose="02020603050405020304" pitchFamily="18" charset="0"/>
              </a:rPr>
            </a:b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of 1.00 M Tin (IV) nitrate? </a:t>
            </a:r>
            <a:br>
              <a:rPr lang="en-US" sz="3200" dirty="0">
                <a:solidFill>
                  <a:schemeClr val="tx1">
                    <a:lumMod val="95000"/>
                    <a:lumOff val="5000"/>
                  </a:schemeClr>
                </a:solidFill>
                <a:latin typeface="Times New Roman" panose="02020603050405020304" pitchFamily="18" charset="0"/>
                <a:cs typeface="Times New Roman" panose="02020603050405020304" pitchFamily="18" charset="0"/>
              </a:rPr>
            </a:b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a:solidFill>
                  <a:srgbClr val="0000FF"/>
                </a:solidFill>
                <a:latin typeface="Times New Roman" panose="02020603050405020304" pitchFamily="18" charset="0"/>
                <a:cs typeface="Times New Roman" panose="02020603050405020304" pitchFamily="18" charset="0"/>
              </a:rPr>
              <a:t>Round to nearest WHOLE KELVIN Temp </a:t>
            </a:r>
          </a:p>
        </p:txBody>
      </p:sp>
    </p:spTree>
    <p:extLst>
      <p:ext uri="{BB962C8B-B14F-4D97-AF65-F5344CB8AC3E}">
        <p14:creationId xmlns:p14="http://schemas.microsoft.com/office/powerpoint/2010/main" val="34076923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4764B0-A382-C7BC-AA47-E0B044898EA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8FC81EC-7EE6-7AE5-0ABF-4E73FE0A150A}"/>
              </a:ext>
            </a:extLst>
          </p:cNvPr>
          <p:cNvSpPr txBox="1"/>
          <p:nvPr/>
        </p:nvSpPr>
        <p:spPr>
          <a:xfrm>
            <a:off x="0" y="0"/>
            <a:ext cx="9144000" cy="1569660"/>
          </a:xfrm>
          <a:prstGeom prst="rect">
            <a:avLst/>
          </a:prstGeom>
          <a:solidFill>
            <a:srgbClr val="FFBDD8"/>
          </a:solidFill>
        </p:spPr>
        <p:txBody>
          <a:bodyPr wrap="square" rtlCol="0">
            <a:spAutoFit/>
          </a:bodyPr>
          <a:lstStyle/>
          <a:p>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74.  What is the freezing point of a 1.00 liter solution    </a:t>
            </a:r>
            <a:br>
              <a:rPr lang="en-US" sz="3200" dirty="0">
                <a:solidFill>
                  <a:schemeClr val="tx1">
                    <a:lumMod val="95000"/>
                    <a:lumOff val="5000"/>
                  </a:schemeClr>
                </a:solidFill>
                <a:latin typeface="Times New Roman" panose="02020603050405020304" pitchFamily="18" charset="0"/>
                <a:cs typeface="Times New Roman" panose="02020603050405020304" pitchFamily="18" charset="0"/>
              </a:rPr>
            </a:b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of 1.00 M Tin (IV) nitrate? </a:t>
            </a:r>
            <a:br>
              <a:rPr lang="en-US" sz="3200" dirty="0">
                <a:solidFill>
                  <a:schemeClr val="tx1">
                    <a:lumMod val="95000"/>
                    <a:lumOff val="5000"/>
                  </a:schemeClr>
                </a:solidFill>
                <a:latin typeface="Times New Roman" panose="02020603050405020304" pitchFamily="18" charset="0"/>
                <a:cs typeface="Times New Roman" panose="02020603050405020304" pitchFamily="18" charset="0"/>
              </a:rPr>
            </a:b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a:solidFill>
                  <a:srgbClr val="0000FF"/>
                </a:solidFill>
                <a:latin typeface="Times New Roman" panose="02020603050405020304" pitchFamily="18" charset="0"/>
                <a:cs typeface="Times New Roman" panose="02020603050405020304" pitchFamily="18" charset="0"/>
              </a:rPr>
              <a:t>Round to nearest WHOLE KELVIN Temp </a:t>
            </a:r>
          </a:p>
        </p:txBody>
      </p:sp>
      <p:sp>
        <p:nvSpPr>
          <p:cNvPr id="3" name="TextBox 2">
            <a:extLst>
              <a:ext uri="{FF2B5EF4-FFF2-40B4-BE49-F238E27FC236}">
                <a16:creationId xmlns:a16="http://schemas.microsoft.com/office/drawing/2014/main" id="{BD78025D-0D50-CC89-053B-8FAAA5A5E7EA}"/>
              </a:ext>
            </a:extLst>
          </p:cNvPr>
          <p:cNvSpPr txBox="1"/>
          <p:nvPr/>
        </p:nvSpPr>
        <p:spPr>
          <a:xfrm>
            <a:off x="0" y="1752600"/>
            <a:ext cx="9144000" cy="390876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altLang="en-US" sz="3200" b="0" i="0" u="none" strike="noStrike" kern="1200" cap="none" spc="0" normalizeH="0" baseline="0" noProof="0" dirty="0">
                <a:ln>
                  <a:noFill/>
                </a:ln>
                <a:solidFill>
                  <a:srgbClr val="000000">
                    <a:lumMod val="95000"/>
                    <a:lumOff val="5000"/>
                  </a:srgbClr>
                </a:solidFill>
                <a:effectLst/>
                <a:uLnTx/>
                <a:uFillTx/>
                <a:latin typeface="Times New Roman" panose="02020603050405020304" pitchFamily="18" charset="0"/>
                <a:ea typeface="+mn-ea"/>
                <a:cs typeface="Times New Roman" panose="02020603050405020304" pitchFamily="18" charset="0"/>
              </a:rPr>
              <a:t>1 mole of Sn(NO</a:t>
            </a:r>
            <a:r>
              <a:rPr kumimoji="0" lang="en-US" altLang="en-US" sz="3200" b="0" i="0" u="none" strike="noStrike" kern="1200" cap="none" spc="0" normalizeH="0" baseline="-25000" noProof="0" dirty="0">
                <a:ln>
                  <a:noFill/>
                </a:ln>
                <a:solidFill>
                  <a:srgbClr val="000000">
                    <a:lumMod val="95000"/>
                    <a:lumOff val="5000"/>
                  </a:srgbClr>
                </a:solidFill>
                <a:effectLst/>
                <a:uLnTx/>
                <a:uFillTx/>
                <a:latin typeface="Times New Roman" panose="02020603050405020304" pitchFamily="18" charset="0"/>
                <a:ea typeface="+mn-ea"/>
                <a:cs typeface="Times New Roman" panose="02020603050405020304" pitchFamily="18" charset="0"/>
              </a:rPr>
              <a:t>3</a:t>
            </a:r>
            <a:r>
              <a:rPr kumimoji="0" lang="en-US" altLang="en-US" sz="3200" b="0" i="0" u="none" strike="noStrike" kern="1200" cap="none" spc="0" normalizeH="0" baseline="0" noProof="0" dirty="0">
                <a:ln>
                  <a:noFill/>
                </a:ln>
                <a:solidFill>
                  <a:srgbClr val="000000">
                    <a:lumMod val="95000"/>
                    <a:lumOff val="5000"/>
                  </a:srgbClr>
                </a:solidFill>
                <a:effectLst/>
                <a:uLnTx/>
                <a:uFillTx/>
                <a:latin typeface="Times New Roman" panose="02020603050405020304" pitchFamily="18" charset="0"/>
                <a:ea typeface="+mn-ea"/>
                <a:cs typeface="Times New Roman" panose="02020603050405020304" pitchFamily="18" charset="0"/>
              </a:rPr>
              <a:t>)</a:t>
            </a:r>
            <a:r>
              <a:rPr kumimoji="0" lang="en-US" altLang="en-US" sz="3200" b="0" i="0" u="none" strike="noStrike" kern="1200" cap="none" spc="0" normalizeH="0" baseline="-25000" noProof="0" dirty="0">
                <a:ln>
                  <a:noFill/>
                </a:ln>
                <a:solidFill>
                  <a:srgbClr val="000000">
                    <a:lumMod val="95000"/>
                    <a:lumOff val="5000"/>
                  </a:srgbClr>
                </a:solidFill>
                <a:effectLst/>
                <a:uLnTx/>
                <a:uFillTx/>
                <a:latin typeface="Times New Roman" panose="02020603050405020304" pitchFamily="18" charset="0"/>
                <a:ea typeface="+mn-ea"/>
                <a:cs typeface="Times New Roman" panose="02020603050405020304" pitchFamily="18" charset="0"/>
              </a:rPr>
              <a:t>4(AQ)</a:t>
            </a:r>
            <a:r>
              <a:rPr kumimoji="0" lang="en-US" altLang="en-US" sz="3200" b="0" i="0" u="none" strike="noStrike" kern="1200" cap="none" spc="0" normalizeH="0" baseline="0" noProof="0" dirty="0">
                <a:ln>
                  <a:noFill/>
                </a:ln>
                <a:solidFill>
                  <a:srgbClr val="000000">
                    <a:lumMod val="95000"/>
                    <a:lumOff val="5000"/>
                  </a:srgbClr>
                </a:solidFill>
                <a:effectLst/>
                <a:uLnTx/>
                <a:uFillTx/>
                <a:latin typeface="Times New Roman" panose="02020603050405020304" pitchFamily="18" charset="0"/>
                <a:ea typeface="+mn-ea"/>
                <a:cs typeface="Times New Roman" panose="02020603050405020304" pitchFamily="18" charset="0"/>
              </a:rPr>
              <a:t>  → 5 moles of ions in solution</a:t>
            </a:r>
          </a:p>
          <a:p>
            <a:pPr marL="0" marR="0" lvl="0" indent="0" algn="ctr" defTabSz="914400" rtl="0" eaLnBrk="1" fontAlgn="base" latinLnBrk="0" hangingPunct="1">
              <a:lnSpc>
                <a:spcPct val="100000"/>
              </a:lnSpc>
              <a:spcBef>
                <a:spcPct val="50000"/>
              </a:spcBef>
              <a:spcAft>
                <a:spcPct val="0"/>
              </a:spcAft>
              <a:buClrTx/>
              <a:buSzTx/>
              <a:buFontTx/>
              <a:buNone/>
              <a:tabLst/>
              <a:defRPr/>
            </a:pPr>
            <a:endParaRPr kumimoji="0" lang="en-US" altLang="en-US" sz="3200" b="0" i="0" u="none" strike="noStrike" kern="1200" cap="none" spc="0" normalizeH="0" baseline="0" noProof="0" dirty="0">
              <a:ln>
                <a:noFill/>
              </a:ln>
              <a:solidFill>
                <a:srgbClr val="000000">
                  <a:lumMod val="95000"/>
                  <a:lumOff val="5000"/>
                </a:srgbClr>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3200" b="0" i="0" u="none" strike="noStrike" kern="1200" cap="none" spc="0" normalizeH="0" baseline="0" noProof="0" dirty="0">
                <a:ln>
                  <a:noFill/>
                </a:ln>
                <a:solidFill>
                  <a:srgbClr val="FF3300"/>
                </a:solidFill>
                <a:effectLst/>
                <a:uLnTx/>
                <a:uFillTx/>
                <a:latin typeface="Comic Sans MS" pitchFamily="66" charset="0"/>
                <a:ea typeface="+mn-ea"/>
                <a:cs typeface="+mn-cs"/>
              </a:rPr>
              <a:t>273 Kelvin – (5 x 1.86 K)  = new FP</a:t>
            </a:r>
          </a:p>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US" altLang="en-US" sz="3200" b="0" i="0" u="none" strike="noStrike" kern="1200" cap="none" spc="0" normalizeH="0" baseline="0" noProof="0" dirty="0">
              <a:ln>
                <a:noFill/>
              </a:ln>
              <a:solidFill>
                <a:srgbClr val="FF3300"/>
              </a:solidFill>
              <a:effectLst/>
              <a:uLnTx/>
              <a:uFillTx/>
              <a:latin typeface="Comic Sans MS" pitchFamily="66" charset="0"/>
              <a:ea typeface="+mn-ea"/>
              <a:cs typeface="+mn-cs"/>
            </a:endParaRPr>
          </a:p>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3200" b="0" i="0" u="none" strike="noStrike" kern="1200" cap="none" spc="0" normalizeH="0" baseline="0" noProof="0" dirty="0">
                <a:ln>
                  <a:noFill/>
                </a:ln>
                <a:solidFill>
                  <a:srgbClr val="FF3300"/>
                </a:solidFill>
                <a:effectLst/>
                <a:uLnTx/>
                <a:uFillTx/>
                <a:latin typeface="Comic Sans MS" pitchFamily="66" charset="0"/>
                <a:ea typeface="+mn-ea"/>
                <a:cs typeface="+mn-cs"/>
              </a:rPr>
              <a:t>273 K – (9.3 K)  =  263.7 Kelvin = </a:t>
            </a:r>
            <a:r>
              <a:rPr kumimoji="0" lang="en-US" altLang="en-US" sz="3600" b="0" i="0" u="none" strike="noStrike" kern="1200" cap="none" spc="0" normalizeH="0" baseline="0" noProof="0" dirty="0">
                <a:ln>
                  <a:noFill/>
                </a:ln>
                <a:solidFill>
                  <a:srgbClr val="0000FF"/>
                </a:solidFill>
                <a:effectLst/>
                <a:uLnTx/>
                <a:uFillTx/>
                <a:latin typeface="Comic Sans MS" pitchFamily="66" charset="0"/>
                <a:ea typeface="+mn-ea"/>
                <a:cs typeface="+mn-cs"/>
              </a:rPr>
              <a:t>264 K</a:t>
            </a:r>
            <a:endParaRPr kumimoji="0" lang="en-US" altLang="en-US" sz="3200" b="0" i="0" u="none" strike="noStrike" kern="1200" cap="none" spc="0" normalizeH="0" baseline="0" noProof="0" dirty="0">
              <a:ln>
                <a:noFill/>
              </a:ln>
              <a:solidFill>
                <a:srgbClr val="0000FF"/>
              </a:solidFill>
              <a:effectLst/>
              <a:uLnTx/>
              <a:uFillTx/>
              <a:latin typeface="Comic Sans MS" pitchFamily="66" charset="0"/>
              <a:ea typeface="+mn-ea"/>
              <a:cs typeface="+mn-cs"/>
            </a:endParaRPr>
          </a:p>
          <a:p>
            <a:endParaRPr lang="en-US" dirty="0"/>
          </a:p>
        </p:txBody>
      </p:sp>
    </p:spTree>
    <p:extLst>
      <p:ext uri="{BB962C8B-B14F-4D97-AF65-F5344CB8AC3E}">
        <p14:creationId xmlns:p14="http://schemas.microsoft.com/office/powerpoint/2010/main" val="311545646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1384995"/>
          </a:xfrm>
          <a:prstGeom prst="rect">
            <a:avLst/>
          </a:prstGeom>
          <a:solidFill>
            <a:schemeClr val="accent6">
              <a:lumMod val="20000"/>
              <a:lumOff val="80000"/>
            </a:schemeClr>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75.  In a solution labeled 2.46 M </a:t>
            </a:r>
            <a:r>
              <a:rPr lang="en-US" sz="2800" dirty="0" err="1">
                <a:latin typeface="Times New Roman" panose="02020603050405020304" pitchFamily="18" charset="0"/>
                <a:cs typeface="Times New Roman" panose="02020603050405020304" pitchFamily="18" charset="0"/>
              </a:rPr>
              <a:t>KCl</a:t>
            </a:r>
            <a:r>
              <a:rPr lang="en-US" sz="2800" baseline="-25000" dirty="0">
                <a:latin typeface="Times New Roman" panose="02020603050405020304" pitchFamily="18" charset="0"/>
                <a:cs typeface="Times New Roman" panose="02020603050405020304" pitchFamily="18" charset="0"/>
              </a:rPr>
              <a:t>(AQ)</a:t>
            </a:r>
            <a:r>
              <a:rPr lang="en-US" sz="2800" dirty="0">
                <a:latin typeface="Times New Roman" panose="02020603050405020304" pitchFamily="18" charset="0"/>
                <a:cs typeface="Times New Roman" panose="02020603050405020304" pitchFamily="18" charset="0"/>
              </a:rPr>
              <a:t> that is exactly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2.00 Liters in volume, how many grams of </a:t>
            </a:r>
            <a:r>
              <a:rPr lang="en-US" sz="2800" dirty="0" err="1">
                <a:latin typeface="Times New Roman" panose="02020603050405020304" pitchFamily="18" charset="0"/>
                <a:cs typeface="Times New Roman" panose="02020603050405020304" pitchFamily="18" charset="0"/>
              </a:rPr>
              <a:t>KCl</a:t>
            </a:r>
            <a:r>
              <a:rPr lang="en-US" sz="2800" dirty="0">
                <a:latin typeface="Times New Roman" panose="02020603050405020304" pitchFamily="18" charset="0"/>
                <a:cs typeface="Times New Roman" panose="02020603050405020304" pitchFamily="18" charset="0"/>
              </a:rPr>
              <a:t> are in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this solution?</a:t>
            </a:r>
          </a:p>
        </p:txBody>
      </p:sp>
    </p:spTree>
    <p:extLst>
      <p:ext uri="{BB962C8B-B14F-4D97-AF65-F5344CB8AC3E}">
        <p14:creationId xmlns:p14="http://schemas.microsoft.com/office/powerpoint/2010/main" val="272354515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a:extLst>
            <a:ext uri="{FF2B5EF4-FFF2-40B4-BE49-F238E27FC236}">
              <a16:creationId xmlns:a16="http://schemas.microsoft.com/office/drawing/2014/main" id="{FBD4242D-9BEE-B8D0-CBFF-FED257DF8E4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3AF8018-B1AE-0F56-FB8D-03A527C9F035}"/>
              </a:ext>
            </a:extLst>
          </p:cNvPr>
          <p:cNvSpPr txBox="1"/>
          <p:nvPr/>
        </p:nvSpPr>
        <p:spPr>
          <a:xfrm>
            <a:off x="0" y="0"/>
            <a:ext cx="9144000" cy="1384995"/>
          </a:xfrm>
          <a:prstGeom prst="rect">
            <a:avLst/>
          </a:prstGeom>
          <a:solidFill>
            <a:schemeClr val="accent6">
              <a:lumMod val="20000"/>
              <a:lumOff val="80000"/>
            </a:schemeClr>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75.  In a solution labeled 2.46 M </a:t>
            </a:r>
            <a:r>
              <a:rPr lang="en-US" sz="2800" dirty="0" err="1">
                <a:latin typeface="Times New Roman" panose="02020603050405020304" pitchFamily="18" charset="0"/>
                <a:cs typeface="Times New Roman" panose="02020603050405020304" pitchFamily="18" charset="0"/>
              </a:rPr>
              <a:t>KCl</a:t>
            </a:r>
            <a:r>
              <a:rPr lang="en-US" sz="2800" baseline="-25000" dirty="0">
                <a:latin typeface="Times New Roman" panose="02020603050405020304" pitchFamily="18" charset="0"/>
                <a:cs typeface="Times New Roman" panose="02020603050405020304" pitchFamily="18" charset="0"/>
              </a:rPr>
              <a:t>(AQ)</a:t>
            </a:r>
            <a:r>
              <a:rPr lang="en-US" sz="2800" dirty="0">
                <a:latin typeface="Times New Roman" panose="02020603050405020304" pitchFamily="18" charset="0"/>
                <a:cs typeface="Times New Roman" panose="02020603050405020304" pitchFamily="18" charset="0"/>
              </a:rPr>
              <a:t> that is exactly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2.00 Liters in volume, how many grams of </a:t>
            </a:r>
            <a:r>
              <a:rPr lang="en-US" sz="2800" dirty="0" err="1">
                <a:latin typeface="Times New Roman" panose="02020603050405020304" pitchFamily="18" charset="0"/>
                <a:cs typeface="Times New Roman" panose="02020603050405020304" pitchFamily="18" charset="0"/>
              </a:rPr>
              <a:t>KCl</a:t>
            </a:r>
            <a:r>
              <a:rPr lang="en-US" sz="2800" dirty="0">
                <a:latin typeface="Times New Roman" panose="02020603050405020304" pitchFamily="18" charset="0"/>
                <a:cs typeface="Times New Roman" panose="02020603050405020304" pitchFamily="18" charset="0"/>
              </a:rPr>
              <a:t> are in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this solution?</a:t>
            </a:r>
          </a:p>
        </p:txBody>
      </p:sp>
      <p:sp>
        <p:nvSpPr>
          <p:cNvPr id="3" name="TextBox 2">
            <a:extLst>
              <a:ext uri="{FF2B5EF4-FFF2-40B4-BE49-F238E27FC236}">
                <a16:creationId xmlns:a16="http://schemas.microsoft.com/office/drawing/2014/main" id="{D2E5680F-F4AB-8784-E0C4-F1D15AE5E907}"/>
              </a:ext>
            </a:extLst>
          </p:cNvPr>
          <p:cNvSpPr txBox="1"/>
          <p:nvPr/>
        </p:nvSpPr>
        <p:spPr>
          <a:xfrm>
            <a:off x="0" y="1524000"/>
            <a:ext cx="9144000" cy="220980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0000"/>
                </a:solidFill>
                <a:effectLst/>
                <a:uLnTx/>
                <a:uFillTx/>
                <a:latin typeface="Comic Sans MS" panose="030F0702030302020204" pitchFamily="66" charset="0"/>
                <a:ea typeface="+mn-ea"/>
                <a:cs typeface="+mn-cs"/>
              </a:rPr>
              <a:t>This label “means” 2.46 moles of </a:t>
            </a:r>
            <a:r>
              <a:rPr kumimoji="0" lang="en-US" sz="2400" b="0" i="0" u="none" strike="noStrike" kern="1200" cap="none" spc="0" normalizeH="0" baseline="0" noProof="0" dirty="0" err="1">
                <a:ln>
                  <a:noFill/>
                </a:ln>
                <a:solidFill>
                  <a:srgbClr val="FF0000"/>
                </a:solidFill>
                <a:effectLst/>
                <a:uLnTx/>
                <a:uFillTx/>
                <a:latin typeface="Comic Sans MS" panose="030F0702030302020204" pitchFamily="66" charset="0"/>
                <a:ea typeface="+mn-ea"/>
                <a:cs typeface="+mn-cs"/>
              </a:rPr>
              <a:t>KCl</a:t>
            </a:r>
            <a:r>
              <a:rPr kumimoji="0" lang="en-US" sz="2400" b="0" i="0" u="none" strike="noStrike" kern="1200" cap="none" spc="0" normalizeH="0" baseline="0" noProof="0" dirty="0">
                <a:ln>
                  <a:noFill/>
                </a:ln>
                <a:solidFill>
                  <a:srgbClr val="FF0000"/>
                </a:solidFill>
                <a:effectLst/>
                <a:uLnTx/>
                <a:uFillTx/>
                <a:latin typeface="Comic Sans MS" panose="030F0702030302020204" pitchFamily="66" charset="0"/>
                <a:ea typeface="+mn-ea"/>
                <a:cs typeface="+mn-cs"/>
              </a:rPr>
              <a:t> per liter.  You have </a:t>
            </a:r>
            <a:br>
              <a:rPr kumimoji="0" lang="en-US" sz="2400" b="0" i="0" u="none" strike="noStrike" kern="1200" cap="none" spc="0" normalizeH="0" baseline="0" noProof="0" dirty="0">
                <a:ln>
                  <a:noFill/>
                </a:ln>
                <a:solidFill>
                  <a:srgbClr val="FF0000"/>
                </a:solidFill>
                <a:effectLst/>
                <a:uLnTx/>
                <a:uFillTx/>
                <a:latin typeface="Comic Sans MS" panose="030F0702030302020204" pitchFamily="66" charset="0"/>
                <a:ea typeface="+mn-ea"/>
                <a:cs typeface="+mn-cs"/>
              </a:rPr>
            </a:br>
            <a:r>
              <a:rPr kumimoji="0" lang="en-US" sz="2400" b="0" i="0" u="none" strike="noStrike" kern="1200" cap="none" spc="0" normalizeH="0" baseline="0" noProof="0" dirty="0">
                <a:ln>
                  <a:noFill/>
                </a:ln>
                <a:solidFill>
                  <a:srgbClr val="FF0000"/>
                </a:solidFill>
                <a:effectLst/>
                <a:uLnTx/>
                <a:uFillTx/>
                <a:latin typeface="Comic Sans MS" panose="030F0702030302020204" pitchFamily="66" charset="0"/>
                <a:ea typeface="+mn-ea"/>
                <a:cs typeface="+mn-cs"/>
              </a:rPr>
              <a:t>2 liters, so this means 2 x 2.46 moles = 4.92 moles of </a:t>
            </a:r>
            <a:r>
              <a:rPr kumimoji="0" lang="en-US" sz="2400" b="0" i="0" u="none" strike="noStrike" kern="1200" cap="none" spc="0" normalizeH="0" baseline="0" noProof="0" dirty="0" err="1">
                <a:ln>
                  <a:noFill/>
                </a:ln>
                <a:solidFill>
                  <a:srgbClr val="FF0000"/>
                </a:solidFill>
                <a:effectLst/>
                <a:uLnTx/>
                <a:uFillTx/>
                <a:latin typeface="Comic Sans MS" panose="030F0702030302020204" pitchFamily="66" charset="0"/>
                <a:ea typeface="+mn-ea"/>
                <a:cs typeface="+mn-cs"/>
              </a:rPr>
              <a:t>KCl</a:t>
            </a:r>
            <a:br>
              <a:rPr kumimoji="0" lang="en-US" sz="2400" b="0" i="0" u="none" strike="noStrike" kern="1200" cap="none" spc="0" normalizeH="0" baseline="0" noProof="0" dirty="0">
                <a:ln>
                  <a:noFill/>
                </a:ln>
                <a:solidFill>
                  <a:srgbClr val="FF0000"/>
                </a:solidFill>
                <a:effectLst/>
                <a:uLnTx/>
                <a:uFillTx/>
                <a:latin typeface="Comic Sans MS" panose="030F0702030302020204" pitchFamily="66" charset="0"/>
                <a:ea typeface="+mn-ea"/>
                <a:cs typeface="+mn-cs"/>
              </a:rPr>
            </a:br>
            <a:br>
              <a:rPr kumimoji="0" lang="en-US" sz="2400" b="0" i="0" u="none" strike="noStrike" kern="1200" cap="none" spc="0" normalizeH="0" baseline="0" noProof="0" dirty="0">
                <a:ln>
                  <a:noFill/>
                </a:ln>
                <a:solidFill>
                  <a:srgbClr val="FF0000"/>
                </a:solidFill>
                <a:effectLst/>
                <a:uLnTx/>
                <a:uFillTx/>
                <a:latin typeface="Comic Sans MS" panose="030F0702030302020204" pitchFamily="66" charset="0"/>
                <a:ea typeface="+mn-ea"/>
                <a:cs typeface="+mn-cs"/>
              </a:rPr>
            </a:br>
            <a:br>
              <a:rPr kumimoji="0" lang="en-US" sz="2400" b="0" i="0" u="none" strike="noStrike" kern="1200" cap="none" spc="0" normalizeH="0" baseline="0" noProof="0" dirty="0">
                <a:ln>
                  <a:noFill/>
                </a:ln>
                <a:solidFill>
                  <a:srgbClr val="FF0000"/>
                </a:solidFill>
                <a:effectLst/>
                <a:uLnTx/>
                <a:uFillTx/>
                <a:latin typeface="Comic Sans MS" panose="030F0702030302020204" pitchFamily="66" charset="0"/>
                <a:ea typeface="+mn-ea"/>
                <a:cs typeface="+mn-cs"/>
              </a:rPr>
            </a:br>
            <a:r>
              <a:rPr kumimoji="0" lang="en-US" sz="2400" b="0" i="0" u="none" strike="noStrike" kern="1200" cap="none" spc="0" normalizeH="0" baseline="0" noProof="0" dirty="0">
                <a:ln>
                  <a:noFill/>
                </a:ln>
                <a:solidFill>
                  <a:srgbClr val="FF0000"/>
                </a:solidFill>
                <a:effectLst/>
                <a:uLnTx/>
                <a:uFillTx/>
                <a:latin typeface="Comic Sans MS" panose="030F0702030302020204" pitchFamily="66" charset="0"/>
                <a:ea typeface="+mn-ea"/>
                <a:cs typeface="+mn-cs"/>
              </a:rPr>
              <a:t>the molar mass of </a:t>
            </a:r>
            <a:r>
              <a:rPr kumimoji="0" lang="en-US" sz="2400" b="0" i="0" u="none" strike="noStrike" kern="1200" cap="none" spc="0" normalizeH="0" baseline="0" noProof="0" dirty="0" err="1">
                <a:ln>
                  <a:noFill/>
                </a:ln>
                <a:solidFill>
                  <a:srgbClr val="FF0000"/>
                </a:solidFill>
                <a:effectLst/>
                <a:uLnTx/>
                <a:uFillTx/>
                <a:latin typeface="Comic Sans MS" panose="030F0702030302020204" pitchFamily="66" charset="0"/>
                <a:ea typeface="+mn-ea"/>
                <a:cs typeface="+mn-cs"/>
              </a:rPr>
              <a:t>KCl</a:t>
            </a:r>
            <a:r>
              <a:rPr kumimoji="0" lang="en-US" sz="2400" b="0" i="0" u="none" strike="noStrike" kern="1200" cap="none" spc="0" normalizeH="0" baseline="0" noProof="0" dirty="0">
                <a:ln>
                  <a:noFill/>
                </a:ln>
                <a:solidFill>
                  <a:srgbClr val="FF0000"/>
                </a:solidFill>
                <a:effectLst/>
                <a:uLnTx/>
                <a:uFillTx/>
                <a:latin typeface="Comic Sans MS" panose="030F0702030302020204" pitchFamily="66" charset="0"/>
                <a:ea typeface="+mn-ea"/>
                <a:cs typeface="+mn-cs"/>
              </a:rPr>
              <a:t> is (39 + 35 = ) 74 g/mole  so,</a:t>
            </a:r>
          </a:p>
          <a:p>
            <a:endParaRPr lang="en-US" dirty="0"/>
          </a:p>
        </p:txBody>
      </p:sp>
      <p:sp>
        <p:nvSpPr>
          <p:cNvPr id="4" name="TextBox 3">
            <a:extLst>
              <a:ext uri="{FF2B5EF4-FFF2-40B4-BE49-F238E27FC236}">
                <a16:creationId xmlns:a16="http://schemas.microsoft.com/office/drawing/2014/main" id="{6E5A70CE-51B3-4538-8267-3ECF5859E852}"/>
              </a:ext>
            </a:extLst>
          </p:cNvPr>
          <p:cNvSpPr txBox="1"/>
          <p:nvPr/>
        </p:nvSpPr>
        <p:spPr>
          <a:xfrm>
            <a:off x="0" y="4191000"/>
            <a:ext cx="2546931" cy="830997"/>
          </a:xfrm>
          <a:prstGeom prst="rect">
            <a:avLst/>
          </a:prstGeom>
          <a:noFill/>
        </p:spPr>
        <p:txBody>
          <a:bodyPr wrap="square" rtlCol="0">
            <a:spAutoFit/>
          </a:bodyPr>
          <a:lstStyle/>
          <a:p>
            <a:pPr lvl="0" algn="ctr"/>
            <a:r>
              <a:rPr lang="en-US" sz="2400" u="sng" dirty="0">
                <a:solidFill>
                  <a:srgbClr val="0000FF"/>
                </a:solidFill>
                <a:latin typeface="Comic Sans MS" panose="030F0702030302020204" pitchFamily="66" charset="0"/>
              </a:rPr>
              <a:t>4.92 moles </a:t>
            </a:r>
            <a:r>
              <a:rPr lang="en-US" sz="2400" u="sng" dirty="0" err="1">
                <a:solidFill>
                  <a:srgbClr val="0000FF"/>
                </a:solidFill>
                <a:latin typeface="Comic Sans MS" panose="030F0702030302020204" pitchFamily="66" charset="0"/>
              </a:rPr>
              <a:t>KCl</a:t>
            </a:r>
            <a:br>
              <a:rPr lang="en-US" sz="2400" u="sng" dirty="0">
                <a:solidFill>
                  <a:srgbClr val="0000FF"/>
                </a:solidFill>
                <a:latin typeface="Comic Sans MS" panose="030F0702030302020204" pitchFamily="66" charset="0"/>
              </a:rPr>
            </a:br>
            <a:r>
              <a:rPr lang="en-US" sz="2400" dirty="0">
                <a:solidFill>
                  <a:srgbClr val="0000FF"/>
                </a:solidFill>
                <a:latin typeface="Comic Sans MS" panose="030F0702030302020204" pitchFamily="66" charset="0"/>
              </a:rPr>
              <a:t>1</a:t>
            </a:r>
          </a:p>
        </p:txBody>
      </p:sp>
      <p:sp>
        <p:nvSpPr>
          <p:cNvPr id="5" name="TextBox 4">
            <a:extLst>
              <a:ext uri="{FF2B5EF4-FFF2-40B4-BE49-F238E27FC236}">
                <a16:creationId xmlns:a16="http://schemas.microsoft.com/office/drawing/2014/main" id="{5DF40E7E-C19B-4BCD-BC5F-C911B757A1EE}"/>
              </a:ext>
            </a:extLst>
          </p:cNvPr>
          <p:cNvSpPr txBox="1"/>
          <p:nvPr/>
        </p:nvSpPr>
        <p:spPr>
          <a:xfrm>
            <a:off x="2362201" y="4176776"/>
            <a:ext cx="729670" cy="830997"/>
          </a:xfrm>
          <a:prstGeom prst="rect">
            <a:avLst/>
          </a:prstGeom>
          <a:noFill/>
        </p:spPr>
        <p:txBody>
          <a:bodyPr wrap="square" rtlCol="0">
            <a:spAutoFit/>
          </a:bodyPr>
          <a:lstStyle/>
          <a:p>
            <a:pPr algn="ctr"/>
            <a:r>
              <a:rPr lang="en-US" sz="4800" dirty="0">
                <a:solidFill>
                  <a:srgbClr val="0000FF"/>
                </a:solidFill>
              </a:rPr>
              <a:t>X</a:t>
            </a:r>
          </a:p>
        </p:txBody>
      </p:sp>
      <p:sp>
        <p:nvSpPr>
          <p:cNvPr id="6" name="Rectangle 5">
            <a:extLst>
              <a:ext uri="{FF2B5EF4-FFF2-40B4-BE49-F238E27FC236}">
                <a16:creationId xmlns:a16="http://schemas.microsoft.com/office/drawing/2014/main" id="{2E51BD5C-0843-4DD2-A6A3-015B53ED9FC6}"/>
              </a:ext>
            </a:extLst>
          </p:cNvPr>
          <p:cNvSpPr/>
          <p:nvPr/>
        </p:nvSpPr>
        <p:spPr>
          <a:xfrm>
            <a:off x="3091871" y="4191000"/>
            <a:ext cx="1708730" cy="830997"/>
          </a:xfrm>
          <a:prstGeom prst="rect">
            <a:avLst/>
          </a:prstGeom>
        </p:spPr>
        <p:txBody>
          <a:bodyPr wrap="square">
            <a:spAutoFit/>
          </a:bodyPr>
          <a:lstStyle/>
          <a:p>
            <a:pPr lvl="0" algn="ctr"/>
            <a:r>
              <a:rPr lang="en-US" sz="2400" u="sng" dirty="0">
                <a:solidFill>
                  <a:srgbClr val="0000FF"/>
                </a:solidFill>
                <a:latin typeface="Comic Sans MS" panose="030F0702030302020204" pitchFamily="66" charset="0"/>
              </a:rPr>
              <a:t>74 g </a:t>
            </a:r>
            <a:r>
              <a:rPr lang="en-US" sz="2400" u="sng" dirty="0" err="1">
                <a:solidFill>
                  <a:srgbClr val="0000FF"/>
                </a:solidFill>
                <a:latin typeface="Comic Sans MS" panose="030F0702030302020204" pitchFamily="66" charset="0"/>
              </a:rPr>
              <a:t>KCl</a:t>
            </a:r>
            <a:br>
              <a:rPr lang="en-US" sz="2400" u="sng" dirty="0">
                <a:solidFill>
                  <a:srgbClr val="0000FF"/>
                </a:solidFill>
                <a:latin typeface="Comic Sans MS" panose="030F0702030302020204" pitchFamily="66" charset="0"/>
              </a:rPr>
            </a:br>
            <a:r>
              <a:rPr lang="en-US" sz="2400" dirty="0">
                <a:solidFill>
                  <a:srgbClr val="0000FF"/>
                </a:solidFill>
                <a:latin typeface="Comic Sans MS" panose="030F0702030302020204" pitchFamily="66" charset="0"/>
              </a:rPr>
              <a:t>1 mole </a:t>
            </a:r>
            <a:r>
              <a:rPr lang="en-US" sz="2400" dirty="0" err="1">
                <a:solidFill>
                  <a:srgbClr val="0000FF"/>
                </a:solidFill>
                <a:latin typeface="Comic Sans MS" panose="030F0702030302020204" pitchFamily="66" charset="0"/>
              </a:rPr>
              <a:t>KCl</a:t>
            </a:r>
            <a:endParaRPr lang="en-US" sz="2400" dirty="0">
              <a:solidFill>
                <a:srgbClr val="0000FF"/>
              </a:solidFill>
              <a:latin typeface="Comic Sans MS" panose="030F0702030302020204" pitchFamily="66" charset="0"/>
            </a:endParaRPr>
          </a:p>
        </p:txBody>
      </p:sp>
      <p:sp>
        <p:nvSpPr>
          <p:cNvPr id="7" name="TextBox 6">
            <a:extLst>
              <a:ext uri="{FF2B5EF4-FFF2-40B4-BE49-F238E27FC236}">
                <a16:creationId xmlns:a16="http://schemas.microsoft.com/office/drawing/2014/main" id="{30AC47CA-98C5-4CB3-91F1-B3024E3A4A29}"/>
              </a:ext>
            </a:extLst>
          </p:cNvPr>
          <p:cNvSpPr txBox="1"/>
          <p:nvPr/>
        </p:nvSpPr>
        <p:spPr>
          <a:xfrm>
            <a:off x="4800601" y="4191000"/>
            <a:ext cx="3886200" cy="1446550"/>
          </a:xfrm>
          <a:prstGeom prst="rect">
            <a:avLst/>
          </a:prstGeom>
          <a:noFill/>
        </p:spPr>
        <p:txBody>
          <a:bodyPr wrap="square" rtlCol="0">
            <a:spAutoFit/>
          </a:bodyPr>
          <a:lstStyle/>
          <a:p>
            <a:r>
              <a:rPr lang="en-US" sz="4400" dirty="0">
                <a:solidFill>
                  <a:srgbClr val="0000FF"/>
                </a:solidFill>
              </a:rPr>
              <a:t>= 364 g </a:t>
            </a:r>
            <a:r>
              <a:rPr lang="en-US" sz="4400" dirty="0" err="1">
                <a:solidFill>
                  <a:srgbClr val="0000FF"/>
                </a:solidFill>
              </a:rPr>
              <a:t>KCl</a:t>
            </a:r>
            <a:r>
              <a:rPr lang="en-US" sz="4400" dirty="0">
                <a:solidFill>
                  <a:srgbClr val="0000FF"/>
                </a:solidFill>
              </a:rPr>
              <a:t>   </a:t>
            </a:r>
            <a:br>
              <a:rPr lang="en-US" sz="4400" dirty="0">
                <a:solidFill>
                  <a:srgbClr val="0000FF"/>
                </a:solidFill>
              </a:rPr>
            </a:br>
            <a:r>
              <a:rPr lang="en-US" sz="4400" dirty="0">
                <a:solidFill>
                  <a:srgbClr val="0000FF"/>
                </a:solidFill>
              </a:rPr>
              <a:t>             </a:t>
            </a:r>
            <a:r>
              <a:rPr lang="en-US" b="1" dirty="0">
                <a:solidFill>
                  <a:srgbClr val="0000FF"/>
                </a:solidFill>
              </a:rPr>
              <a:t>(3 SF)</a:t>
            </a:r>
          </a:p>
        </p:txBody>
      </p:sp>
    </p:spTree>
    <p:extLst>
      <p:ext uri="{BB962C8B-B14F-4D97-AF65-F5344CB8AC3E}">
        <p14:creationId xmlns:p14="http://schemas.microsoft.com/office/powerpoint/2010/main" val="313329905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2308324"/>
          </a:xfrm>
          <a:prstGeom prst="rect">
            <a:avLst/>
          </a:prstGeom>
          <a:solidFill>
            <a:srgbClr val="BCE292"/>
          </a:solidFill>
        </p:spPr>
        <p:txBody>
          <a:bodyPr wrap="square" rtlCol="0">
            <a:spAutoFit/>
          </a:bodyPr>
          <a:lstStyle/>
          <a:p>
            <a:r>
              <a:rPr lang="en-US" sz="3200" dirty="0">
                <a:solidFill>
                  <a:srgbClr val="0000FF"/>
                </a:solidFill>
                <a:latin typeface="Times New Roman" panose="02020603050405020304" pitchFamily="18" charset="0"/>
                <a:cs typeface="Times New Roman" panose="02020603050405020304" pitchFamily="18" charset="0"/>
              </a:rPr>
              <a:t>        </a:t>
            </a:r>
            <a:r>
              <a:rPr lang="en-US" sz="2800" dirty="0">
                <a:solidFill>
                  <a:srgbClr val="0000FF"/>
                </a:solidFill>
                <a:latin typeface="Times New Roman" panose="02020603050405020304" pitchFamily="18" charset="0"/>
                <a:cs typeface="Times New Roman" panose="02020603050405020304" pitchFamily="18" charset="0"/>
              </a:rPr>
              <a:t>According to an article in the </a:t>
            </a:r>
            <a:r>
              <a:rPr lang="en-US" sz="2800" i="1" dirty="0">
                <a:solidFill>
                  <a:srgbClr val="0000FF"/>
                </a:solidFill>
                <a:latin typeface="Times New Roman" panose="02020603050405020304" pitchFamily="18" charset="0"/>
                <a:cs typeface="Times New Roman" panose="02020603050405020304" pitchFamily="18" charset="0"/>
              </a:rPr>
              <a:t>New England Journal </a:t>
            </a:r>
            <a:br>
              <a:rPr lang="en-US" sz="2800" i="1" dirty="0">
                <a:solidFill>
                  <a:srgbClr val="0000FF"/>
                </a:solidFill>
                <a:latin typeface="Times New Roman" panose="02020603050405020304" pitchFamily="18" charset="0"/>
                <a:cs typeface="Times New Roman" panose="02020603050405020304" pitchFamily="18" charset="0"/>
              </a:rPr>
            </a:br>
            <a:r>
              <a:rPr lang="en-US" sz="2800" i="1" dirty="0">
                <a:solidFill>
                  <a:srgbClr val="0000FF"/>
                </a:solidFill>
                <a:latin typeface="Times New Roman" panose="02020603050405020304" pitchFamily="18" charset="0"/>
                <a:cs typeface="Times New Roman" panose="02020603050405020304" pitchFamily="18" charset="0"/>
              </a:rPr>
              <a:t>         of Medicine, </a:t>
            </a:r>
            <a:r>
              <a:rPr lang="en-US" sz="2800" dirty="0">
                <a:solidFill>
                  <a:srgbClr val="0000FF"/>
                </a:solidFill>
                <a:latin typeface="Times New Roman" panose="02020603050405020304" pitchFamily="18" charset="0"/>
                <a:cs typeface="Times New Roman" panose="02020603050405020304" pitchFamily="18" charset="0"/>
              </a:rPr>
              <a:t>mercury toxicity begins at 0.100 PPM.</a:t>
            </a:r>
            <a:endParaRPr lang="en-US" sz="24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76.  If someone dropped 125 grams of Hg</a:t>
            </a:r>
            <a:r>
              <a:rPr lang="en-US" sz="2800" baseline="-25000" dirty="0">
                <a:latin typeface="Times New Roman" panose="02020603050405020304" pitchFamily="18" charset="0"/>
                <a:cs typeface="Times New Roman" panose="02020603050405020304" pitchFamily="18" charset="0"/>
              </a:rPr>
              <a:t>(L)</a:t>
            </a:r>
            <a:r>
              <a:rPr lang="en-US" sz="2800" dirty="0">
                <a:latin typeface="Times New Roman" panose="02020603050405020304" pitchFamily="18" charset="0"/>
                <a:cs typeface="Times New Roman" panose="02020603050405020304" pitchFamily="18" charset="0"/>
              </a:rPr>
              <a:t> into the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school pool, that is 102,900 liters, would the mercury</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level be safe or over the limit of safety?</a:t>
            </a:r>
            <a:endParaRPr lang="en-US"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6045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33C8F0-96A2-1650-0CF0-CF87AC92DE1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B7A03C3-9A13-DFCB-B1EF-FA6C847CA43C}"/>
              </a:ext>
            </a:extLst>
          </p:cNvPr>
          <p:cNvSpPr txBox="1"/>
          <p:nvPr/>
        </p:nvSpPr>
        <p:spPr>
          <a:xfrm>
            <a:off x="0" y="0"/>
            <a:ext cx="9144000" cy="2308324"/>
          </a:xfrm>
          <a:prstGeom prst="rect">
            <a:avLst/>
          </a:prstGeom>
          <a:solidFill>
            <a:srgbClr val="BCE292"/>
          </a:solidFill>
        </p:spPr>
        <p:txBody>
          <a:bodyPr wrap="square" rtlCol="0">
            <a:spAutoFit/>
          </a:bodyPr>
          <a:lstStyle/>
          <a:p>
            <a:r>
              <a:rPr lang="en-US" sz="3200" dirty="0">
                <a:solidFill>
                  <a:srgbClr val="0000FF"/>
                </a:solidFill>
                <a:latin typeface="Times New Roman" panose="02020603050405020304" pitchFamily="18" charset="0"/>
                <a:cs typeface="Times New Roman" panose="02020603050405020304" pitchFamily="18" charset="0"/>
              </a:rPr>
              <a:t>        </a:t>
            </a:r>
            <a:r>
              <a:rPr lang="en-US" sz="2800" dirty="0">
                <a:solidFill>
                  <a:srgbClr val="0000FF"/>
                </a:solidFill>
                <a:latin typeface="Times New Roman" panose="02020603050405020304" pitchFamily="18" charset="0"/>
                <a:cs typeface="Times New Roman" panose="02020603050405020304" pitchFamily="18" charset="0"/>
              </a:rPr>
              <a:t>According to an article in the </a:t>
            </a:r>
            <a:r>
              <a:rPr lang="en-US" sz="2800" i="1" dirty="0">
                <a:solidFill>
                  <a:srgbClr val="0000FF"/>
                </a:solidFill>
                <a:latin typeface="Times New Roman" panose="02020603050405020304" pitchFamily="18" charset="0"/>
                <a:cs typeface="Times New Roman" panose="02020603050405020304" pitchFamily="18" charset="0"/>
              </a:rPr>
              <a:t>New England Journal </a:t>
            </a:r>
            <a:br>
              <a:rPr lang="en-US" sz="2800" i="1" dirty="0">
                <a:solidFill>
                  <a:srgbClr val="0000FF"/>
                </a:solidFill>
                <a:latin typeface="Times New Roman" panose="02020603050405020304" pitchFamily="18" charset="0"/>
                <a:cs typeface="Times New Roman" panose="02020603050405020304" pitchFamily="18" charset="0"/>
              </a:rPr>
            </a:br>
            <a:r>
              <a:rPr lang="en-US" sz="2800" i="1" dirty="0">
                <a:solidFill>
                  <a:srgbClr val="0000FF"/>
                </a:solidFill>
                <a:latin typeface="Times New Roman" panose="02020603050405020304" pitchFamily="18" charset="0"/>
                <a:cs typeface="Times New Roman" panose="02020603050405020304" pitchFamily="18" charset="0"/>
              </a:rPr>
              <a:t>         of Medicine, </a:t>
            </a:r>
            <a:r>
              <a:rPr lang="en-US" sz="2800" dirty="0">
                <a:solidFill>
                  <a:srgbClr val="0000FF"/>
                </a:solidFill>
                <a:latin typeface="Times New Roman" panose="02020603050405020304" pitchFamily="18" charset="0"/>
                <a:cs typeface="Times New Roman" panose="02020603050405020304" pitchFamily="18" charset="0"/>
              </a:rPr>
              <a:t>mercury toxicity begins at 0.100 PPM.</a:t>
            </a:r>
            <a:endParaRPr lang="en-US" sz="24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76.  If someone dropped 125 grams of Hg</a:t>
            </a:r>
            <a:r>
              <a:rPr lang="en-US" sz="2800" baseline="-25000" dirty="0">
                <a:latin typeface="Times New Roman" panose="02020603050405020304" pitchFamily="18" charset="0"/>
                <a:cs typeface="Times New Roman" panose="02020603050405020304" pitchFamily="18" charset="0"/>
              </a:rPr>
              <a:t>(L)</a:t>
            </a:r>
            <a:r>
              <a:rPr lang="en-US" sz="2800" dirty="0">
                <a:latin typeface="Times New Roman" panose="02020603050405020304" pitchFamily="18" charset="0"/>
                <a:cs typeface="Times New Roman" panose="02020603050405020304" pitchFamily="18" charset="0"/>
              </a:rPr>
              <a:t> into the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school pool, that is 102,900 liters, would the mercury</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level be safe or over the limit of safety?</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AE3FA28E-DC4E-327E-6743-0B42544D67A4}"/>
              </a:ext>
            </a:extLst>
          </p:cNvPr>
          <p:cNvSpPr txBox="1"/>
          <p:nvPr/>
        </p:nvSpPr>
        <p:spPr>
          <a:xfrm>
            <a:off x="0" y="2441407"/>
            <a:ext cx="9144000" cy="4216539"/>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0" i="0" u="none" strike="noStrike" kern="1200" cap="none" spc="0" normalizeH="0" baseline="0" noProof="0" dirty="0">
                <a:ln>
                  <a:noFill/>
                </a:ln>
                <a:solidFill>
                  <a:srgbClr val="FF0000"/>
                </a:solidFill>
                <a:effectLst/>
                <a:uLnTx/>
                <a:uFillTx/>
                <a:latin typeface="Comic Sans MS" pitchFamily="66" charset="0"/>
                <a:ea typeface="+mn-ea"/>
                <a:cs typeface="+mn-cs"/>
              </a:rPr>
              <a:t>Short answer: NO.</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prstClr val="black"/>
              </a:solidFill>
              <a:effectLst/>
              <a:uLnTx/>
              <a:uFillTx/>
              <a:latin typeface="Comic Sans MS" pitchFamily="66"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0" i="0" u="none" strike="noStrike" kern="1200" cap="none" spc="0" normalizeH="0" baseline="0" noProof="0" dirty="0">
                <a:ln>
                  <a:noFill/>
                </a:ln>
                <a:solidFill>
                  <a:prstClr val="black"/>
                </a:solidFill>
                <a:effectLst/>
                <a:uLnTx/>
                <a:uFillTx/>
                <a:latin typeface="Comic Sans MS" pitchFamily="66" charset="0"/>
                <a:ea typeface="+mn-ea"/>
                <a:cs typeface="+mn-cs"/>
              </a:rPr>
              <a:t>PPM =                       x 1,000,000</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prstClr val="black"/>
              </a:solidFill>
              <a:effectLst/>
              <a:uLnTx/>
              <a:uFillTx/>
              <a:latin typeface="Comic Sans MS" pitchFamily="66"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prstClr val="black"/>
              </a:solidFill>
              <a:effectLst/>
              <a:uLnTx/>
              <a:uFillTx/>
              <a:latin typeface="Comic Sans MS" pitchFamily="66"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0" i="0" u="none" strike="noStrike" kern="1200" cap="none" spc="0" normalizeH="0" baseline="0" noProof="0" dirty="0">
                <a:ln>
                  <a:noFill/>
                </a:ln>
                <a:solidFill>
                  <a:srgbClr val="FF0000"/>
                </a:solidFill>
                <a:effectLst/>
                <a:uLnTx/>
                <a:uFillTx/>
                <a:latin typeface="Comic Sans MS" pitchFamily="66" charset="0"/>
                <a:ea typeface="+mn-ea"/>
                <a:cs typeface="+mn-cs"/>
              </a:rPr>
              <a:t>PPM =                       x 1,000,000</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prstClr val="black"/>
              </a:solidFill>
              <a:effectLst/>
              <a:uLnTx/>
              <a:uFillTx/>
              <a:latin typeface="Comic Sans MS" pitchFamily="66"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prstClr val="black"/>
              </a:solidFill>
              <a:effectLst/>
              <a:uLnTx/>
              <a:uFillTx/>
              <a:latin typeface="Comic Sans MS" pitchFamily="66"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44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PPM = 1.21 PPM    this is UNSAFE!</a:t>
            </a:r>
          </a:p>
        </p:txBody>
      </p:sp>
    </p:spTree>
    <p:extLst>
      <p:ext uri="{BB962C8B-B14F-4D97-AF65-F5344CB8AC3E}">
        <p14:creationId xmlns:p14="http://schemas.microsoft.com/office/powerpoint/2010/main" val="179440660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2123658"/>
          </a:xfrm>
          <a:prstGeom prst="rect">
            <a:avLst/>
          </a:prstGeom>
          <a:solidFill>
            <a:srgbClr val="FFFF00"/>
          </a:solidFill>
        </p:spPr>
        <p:txBody>
          <a:bodyPr wrap="square" rtlCol="0">
            <a:spAutoFit/>
          </a:bodyPr>
          <a:lstStyle/>
          <a:p>
            <a:r>
              <a:rPr lang="en-US" sz="3600" dirty="0">
                <a:latin typeface="Times New Roman" panose="02020603050405020304" pitchFamily="18" charset="0"/>
                <a:cs typeface="Times New Roman" panose="02020603050405020304" pitchFamily="18" charset="0"/>
              </a:rPr>
              <a:t>77.  What is the molarity of a solution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if  278 g KCl is dissolved into a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solution of 5000. mL total volume?</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(start with a formula if you know what’s good for you!)</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528675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a:extLst>
            <a:ext uri="{FF2B5EF4-FFF2-40B4-BE49-F238E27FC236}">
              <a16:creationId xmlns:a16="http://schemas.microsoft.com/office/drawing/2014/main" id="{E43F975B-E5B5-7F16-1F2C-7EE77FCB493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8C0BC2B-AFF1-070B-A381-556C26EE9566}"/>
              </a:ext>
            </a:extLst>
          </p:cNvPr>
          <p:cNvSpPr txBox="1"/>
          <p:nvPr/>
        </p:nvSpPr>
        <p:spPr>
          <a:xfrm>
            <a:off x="0" y="0"/>
            <a:ext cx="9144000" cy="2123658"/>
          </a:xfrm>
          <a:prstGeom prst="rect">
            <a:avLst/>
          </a:prstGeom>
          <a:solidFill>
            <a:srgbClr val="FFFF00"/>
          </a:solidFill>
        </p:spPr>
        <p:txBody>
          <a:bodyPr wrap="square" rtlCol="0">
            <a:spAutoFit/>
          </a:bodyPr>
          <a:lstStyle/>
          <a:p>
            <a:r>
              <a:rPr lang="en-US" sz="3600" dirty="0">
                <a:latin typeface="Times New Roman" panose="02020603050405020304" pitchFamily="18" charset="0"/>
                <a:cs typeface="Times New Roman" panose="02020603050405020304" pitchFamily="18" charset="0"/>
              </a:rPr>
              <a:t>77.  What is the molarity of a solution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if 278 g KCl is dissolved into a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solution of 5000. mL total volume?</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(start with a formula if you know what’s good for you!)</a:t>
            </a:r>
            <a:endParaRPr lang="en-US" sz="24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EC902571-DF40-44EE-891A-6774866E9814}"/>
              </a:ext>
            </a:extLst>
          </p:cNvPr>
          <p:cNvSpPr txBox="1">
            <a:spLocks noChangeArrowheads="1"/>
          </p:cNvSpPr>
          <p:nvPr/>
        </p:nvSpPr>
        <p:spPr bwMode="auto">
          <a:xfrm>
            <a:off x="990600" y="3132137"/>
            <a:ext cx="64770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sz="2400" dirty="0">
                <a:solidFill>
                  <a:srgbClr val="FF0000"/>
                </a:solidFill>
                <a:latin typeface="Comic Sans MS" pitchFamily="66" charset="0"/>
              </a:rPr>
              <a:t>M =</a:t>
            </a:r>
          </a:p>
          <a:p>
            <a:pPr eaLnBrk="1" fontAlgn="base" hangingPunct="1">
              <a:spcBef>
                <a:spcPct val="0"/>
              </a:spcBef>
              <a:spcAft>
                <a:spcPct val="0"/>
              </a:spcAft>
              <a:buFontTx/>
              <a:buNone/>
            </a:pPr>
            <a:endParaRPr lang="en-US" altLang="en-US" sz="2400" dirty="0">
              <a:solidFill>
                <a:srgbClr val="FF0000"/>
              </a:solidFill>
              <a:latin typeface="Comic Sans MS" pitchFamily="66" charset="0"/>
            </a:endParaRPr>
          </a:p>
          <a:p>
            <a:pPr eaLnBrk="1" fontAlgn="base" hangingPunct="1">
              <a:spcBef>
                <a:spcPct val="0"/>
              </a:spcBef>
              <a:spcAft>
                <a:spcPct val="0"/>
              </a:spcAft>
              <a:buFontTx/>
              <a:buNone/>
            </a:pPr>
            <a:endParaRPr lang="en-US" altLang="en-US" sz="2400" dirty="0">
              <a:solidFill>
                <a:srgbClr val="FF0000"/>
              </a:solidFill>
              <a:latin typeface="Comic Sans MS" pitchFamily="66" charset="0"/>
            </a:endParaRPr>
          </a:p>
          <a:p>
            <a:pPr eaLnBrk="1" fontAlgn="base" hangingPunct="1">
              <a:spcBef>
                <a:spcPct val="0"/>
              </a:spcBef>
              <a:spcAft>
                <a:spcPct val="0"/>
              </a:spcAft>
              <a:buFontTx/>
              <a:buNone/>
            </a:pPr>
            <a:endParaRPr lang="en-US" altLang="en-US" sz="2400" dirty="0">
              <a:solidFill>
                <a:srgbClr val="FF0000"/>
              </a:solidFill>
              <a:latin typeface="Comic Sans MS" pitchFamily="66" charset="0"/>
            </a:endParaRPr>
          </a:p>
          <a:p>
            <a:pPr eaLnBrk="1" fontAlgn="base" hangingPunct="1">
              <a:spcBef>
                <a:spcPct val="0"/>
              </a:spcBef>
              <a:spcAft>
                <a:spcPct val="0"/>
              </a:spcAft>
              <a:buFontTx/>
              <a:buNone/>
            </a:pPr>
            <a:r>
              <a:rPr lang="en-US" altLang="en-US" sz="2400" dirty="0">
                <a:solidFill>
                  <a:srgbClr val="FF0000"/>
                </a:solidFill>
                <a:latin typeface="Comic Sans MS" pitchFamily="66" charset="0"/>
              </a:rPr>
              <a:t>M =                               = 0.752 molar   </a:t>
            </a:r>
            <a:r>
              <a:rPr lang="en-US" altLang="en-US" sz="1800" dirty="0">
                <a:solidFill>
                  <a:prstClr val="black"/>
                </a:solidFill>
                <a:latin typeface="Comic Sans MS" pitchFamily="66" charset="0"/>
              </a:rPr>
              <a:t>(3sf)</a:t>
            </a:r>
          </a:p>
        </p:txBody>
      </p:sp>
      <p:sp>
        <p:nvSpPr>
          <p:cNvPr id="4" name="TextBox 3">
            <a:extLst>
              <a:ext uri="{FF2B5EF4-FFF2-40B4-BE49-F238E27FC236}">
                <a16:creationId xmlns:a16="http://schemas.microsoft.com/office/drawing/2014/main" id="{71A3A31E-1289-4E52-BFF1-2647D44AF365}"/>
              </a:ext>
            </a:extLst>
          </p:cNvPr>
          <p:cNvSpPr txBox="1">
            <a:spLocks noChangeArrowheads="1"/>
          </p:cNvSpPr>
          <p:nvPr/>
        </p:nvSpPr>
        <p:spPr bwMode="auto">
          <a:xfrm>
            <a:off x="1752600" y="2979737"/>
            <a:ext cx="2743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US" altLang="en-US" sz="2400" u="sng">
                <a:solidFill>
                  <a:srgbClr val="FF0000"/>
                </a:solidFill>
                <a:latin typeface="Comic Sans MS" pitchFamily="66" charset="0"/>
              </a:rPr>
              <a:t>moles of solute</a:t>
            </a:r>
            <a:br>
              <a:rPr lang="en-US" altLang="en-US" sz="2400">
                <a:solidFill>
                  <a:srgbClr val="FF0000"/>
                </a:solidFill>
                <a:latin typeface="Comic Sans MS" pitchFamily="66" charset="0"/>
              </a:rPr>
            </a:br>
            <a:r>
              <a:rPr lang="en-US" altLang="en-US" sz="2400">
                <a:solidFill>
                  <a:srgbClr val="FF0000"/>
                </a:solidFill>
                <a:latin typeface="Comic Sans MS" pitchFamily="66" charset="0"/>
              </a:rPr>
              <a:t>liters of solution</a:t>
            </a:r>
          </a:p>
        </p:txBody>
      </p:sp>
      <p:sp>
        <p:nvSpPr>
          <p:cNvPr id="5" name="TextBox 4">
            <a:extLst>
              <a:ext uri="{FF2B5EF4-FFF2-40B4-BE49-F238E27FC236}">
                <a16:creationId xmlns:a16="http://schemas.microsoft.com/office/drawing/2014/main" id="{9F000157-5341-40A1-9BC5-E44EE08104CA}"/>
              </a:ext>
            </a:extLst>
          </p:cNvPr>
          <p:cNvSpPr txBox="1">
            <a:spLocks noChangeArrowheads="1"/>
          </p:cNvSpPr>
          <p:nvPr/>
        </p:nvSpPr>
        <p:spPr bwMode="auto">
          <a:xfrm>
            <a:off x="1600200" y="4427537"/>
            <a:ext cx="2667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US" altLang="en-US" sz="2400" u="sng" dirty="0">
                <a:solidFill>
                  <a:srgbClr val="FF0000"/>
                </a:solidFill>
                <a:latin typeface="Comic Sans MS" pitchFamily="66" charset="0"/>
              </a:rPr>
              <a:t>3.76 moles </a:t>
            </a:r>
            <a:r>
              <a:rPr lang="en-US" altLang="en-US" sz="2400" u="sng" dirty="0" err="1">
                <a:solidFill>
                  <a:srgbClr val="FF0000"/>
                </a:solidFill>
                <a:latin typeface="Comic Sans MS" pitchFamily="66" charset="0"/>
              </a:rPr>
              <a:t>KCl</a:t>
            </a:r>
            <a:br>
              <a:rPr lang="en-US" altLang="en-US" sz="2400" u="sng" dirty="0">
                <a:solidFill>
                  <a:srgbClr val="FF0000"/>
                </a:solidFill>
                <a:latin typeface="Comic Sans MS" pitchFamily="66" charset="0"/>
              </a:rPr>
            </a:br>
            <a:r>
              <a:rPr lang="en-US" altLang="en-US" sz="2400" dirty="0">
                <a:solidFill>
                  <a:srgbClr val="FF0000"/>
                </a:solidFill>
                <a:latin typeface="Comic Sans MS" pitchFamily="66" charset="0"/>
              </a:rPr>
              <a:t>5.000 liters</a:t>
            </a:r>
            <a:endParaRPr lang="en-US" altLang="en-US" sz="1800" dirty="0">
              <a:solidFill>
                <a:prstClr val="black"/>
              </a:solidFill>
            </a:endParaRPr>
          </a:p>
        </p:txBody>
      </p:sp>
    </p:spTree>
    <p:extLst>
      <p:ext uri="{BB962C8B-B14F-4D97-AF65-F5344CB8AC3E}">
        <p14:creationId xmlns:p14="http://schemas.microsoft.com/office/powerpoint/2010/main" val="3008404614"/>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17" y="0"/>
            <a:ext cx="9144000" cy="1446550"/>
          </a:xfrm>
          <a:prstGeom prst="rect">
            <a:avLst/>
          </a:prstGeom>
          <a:solidFill>
            <a:srgbClr val="CDE1FF"/>
          </a:solidFill>
        </p:spPr>
        <p:txBody>
          <a:bodyPr wrap="square" rtlCol="0">
            <a:spAutoFit/>
          </a:bodyPr>
          <a:lstStyle/>
          <a:p>
            <a:r>
              <a:rPr lang="en-US" sz="3200" dirty="0">
                <a:solidFill>
                  <a:srgbClr val="0000FF"/>
                </a:solidFill>
                <a:latin typeface="Times New Roman" panose="02020603050405020304" pitchFamily="18" charset="0"/>
                <a:cs typeface="Times New Roman" panose="02020603050405020304" pitchFamily="18" charset="0"/>
              </a:rPr>
              <a:t>78.  </a:t>
            </a:r>
            <a:r>
              <a:rPr lang="en-US" sz="3200" dirty="0">
                <a:latin typeface="Times New Roman" panose="02020603050405020304" pitchFamily="18" charset="0"/>
                <a:cs typeface="Times New Roman" panose="02020603050405020304" pitchFamily="18" charset="0"/>
              </a:rPr>
              <a:t>How do you prepare 25.5 mL 0.850 M NaOH</a:t>
            </a:r>
            <a:r>
              <a:rPr lang="en-US" sz="3200" baseline="-25000" dirty="0">
                <a:latin typeface="Times New Roman" panose="02020603050405020304" pitchFamily="18" charset="0"/>
                <a:cs typeface="Times New Roman" panose="02020603050405020304" pitchFamily="18" charset="0"/>
              </a:rPr>
              <a:t>(AQ)</a:t>
            </a:r>
            <a:r>
              <a:rPr lang="en-US" sz="3200" dirty="0">
                <a:latin typeface="Times New Roman" panose="02020603050405020304" pitchFamily="18" charset="0"/>
                <a:cs typeface="Times New Roman" panose="02020603050405020304" pitchFamily="18" charset="0"/>
              </a:rPr>
              <a:t>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if you start with a stock solution of 6.40 M?</a:t>
            </a:r>
          </a:p>
          <a:p>
            <a:r>
              <a:rPr lang="en-US" sz="2000" dirty="0">
                <a:latin typeface="Times New Roman" panose="02020603050405020304" pitchFamily="18" charset="0"/>
                <a:cs typeface="Times New Roman" panose="02020603050405020304" pitchFamily="18" charset="0"/>
              </a:rPr>
              <a:t>           </a:t>
            </a:r>
            <a:r>
              <a:rPr lang="en-US" sz="2400" dirty="0">
                <a:solidFill>
                  <a:srgbClr val="0000FF"/>
                </a:solidFill>
                <a:latin typeface="Times New Roman" panose="02020603050405020304" pitchFamily="18" charset="0"/>
                <a:cs typeface="Times New Roman" panose="02020603050405020304" pitchFamily="18" charset="0"/>
              </a:rPr>
              <a:t>Do math, then draw a diagram to show how to “make” this</a:t>
            </a:r>
            <a:r>
              <a:rPr lang="en-US" sz="2400" dirty="0">
                <a:solidFill>
                  <a:srgbClr val="0000FF"/>
                </a:solidFill>
                <a:latin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2426817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601807"/>
          </a:xfrm>
          <a:prstGeom prst="rect">
            <a:avLst/>
          </a:prstGeom>
          <a:noFill/>
        </p:spPr>
        <p:txBody>
          <a:bodyPr wrap="square" rtlCol="0">
            <a:spAutoFit/>
          </a:bodyPr>
          <a:lstStyle/>
          <a:p>
            <a:r>
              <a:rPr lang="en-US" dirty="0"/>
              <a:t>When you try to dissolve stuff into solution, there are 3 factors that will affect this rate</a:t>
            </a:r>
            <a:br>
              <a:rPr lang="en-US" dirty="0"/>
            </a:br>
            <a:r>
              <a:rPr lang="en-US" dirty="0"/>
              <a:t> (either making it faster or slower.  </a:t>
            </a:r>
          </a:p>
          <a:p>
            <a:r>
              <a:rPr lang="en-US" sz="6000" b="1" dirty="0"/>
              <a:t>DEMONSTRATION 3</a:t>
            </a:r>
            <a:br>
              <a:rPr lang="en-US" sz="6000" b="1" dirty="0"/>
            </a:br>
            <a:endParaRPr lang="en-US" sz="2000" dirty="0">
              <a:solidFill>
                <a:srgbClr val="0000FF"/>
              </a:solidFill>
              <a:latin typeface="Times New Roman" panose="02020603050405020304" pitchFamily="18" charset="0"/>
              <a:cs typeface="Times New Roman" panose="02020603050405020304" pitchFamily="18" charset="0"/>
            </a:endParaRPr>
          </a:p>
          <a:p>
            <a:r>
              <a:rPr lang="en-US" sz="2800" dirty="0">
                <a:solidFill>
                  <a:srgbClr val="0000FF"/>
                </a:solidFill>
                <a:latin typeface="Times New Roman" panose="02020603050405020304" pitchFamily="18" charset="0"/>
                <a:cs typeface="Times New Roman" panose="02020603050405020304" pitchFamily="18" charset="0"/>
              </a:rPr>
              <a:t>Let’s watch a cube of SUGAR go into into 150 mL water</a:t>
            </a:r>
          </a:p>
          <a:p>
            <a:endParaRPr lang="en-US" sz="2800" dirty="0">
              <a:solidFill>
                <a:srgbClr val="0000FF"/>
              </a:solidFill>
              <a:latin typeface="Times New Roman" panose="02020603050405020304" pitchFamily="18" charset="0"/>
              <a:cs typeface="Times New Roman" panose="02020603050405020304" pitchFamily="18" charset="0"/>
            </a:endParaRPr>
          </a:p>
          <a:p>
            <a:r>
              <a:rPr lang="en-US" sz="2800" dirty="0">
                <a:solidFill>
                  <a:srgbClr val="0000FF"/>
                </a:solidFill>
                <a:latin typeface="Times New Roman" panose="02020603050405020304" pitchFamily="18" charset="0"/>
                <a:cs typeface="Times New Roman" panose="02020603050405020304" pitchFamily="18" charset="0"/>
              </a:rPr>
              <a:t>One cube into water no stirring</a:t>
            </a:r>
          </a:p>
          <a:p>
            <a:endParaRPr lang="en-US" sz="2800" dirty="0">
              <a:solidFill>
                <a:srgbClr val="0000FF"/>
              </a:solidFill>
              <a:latin typeface="Times New Roman" panose="02020603050405020304" pitchFamily="18" charset="0"/>
              <a:cs typeface="Times New Roman" panose="02020603050405020304" pitchFamily="18" charset="0"/>
            </a:endParaRPr>
          </a:p>
          <a:p>
            <a:r>
              <a:rPr lang="en-US" sz="2800" dirty="0">
                <a:solidFill>
                  <a:srgbClr val="0000FF"/>
                </a:solidFill>
                <a:latin typeface="Times New Roman" panose="02020603050405020304" pitchFamily="18" charset="0"/>
                <a:cs typeface="Times New Roman" panose="02020603050405020304" pitchFamily="18" charset="0"/>
              </a:rPr>
              <a:t>One cube into same amount of water, with stirring </a:t>
            </a:r>
            <a:br>
              <a:rPr lang="en-US" sz="2800" dirty="0">
                <a:solidFill>
                  <a:srgbClr val="0000FF"/>
                </a:solidFill>
                <a:latin typeface="Times New Roman" panose="02020603050405020304" pitchFamily="18" charset="0"/>
                <a:cs typeface="Times New Roman" panose="02020603050405020304" pitchFamily="18" charset="0"/>
              </a:rPr>
            </a:br>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Which dissolves faster?</a:t>
            </a:r>
          </a:p>
          <a:p>
            <a:endParaRPr kumimoji="0" lang="en-US" sz="2800" b="0" i="0" u="none" strike="noStrike" kern="1200" cap="none" spc="0" normalizeH="0" baseline="0" noProof="0" dirty="0">
              <a:ln>
                <a:noFill/>
              </a:ln>
              <a:solidFill>
                <a:schemeClr val="tx1">
                  <a:lumMod val="95000"/>
                  <a:lumOff val="5000"/>
                </a:schemeClr>
              </a:solidFill>
              <a:effectLst/>
              <a:uLnTx/>
              <a:uFillTx/>
              <a:latin typeface="Times New Roman" panose="02020603050405020304" pitchFamily="18" charset="0"/>
              <a:ea typeface="+mn-ea"/>
              <a:cs typeface="Times New Roman" panose="02020603050405020304" pitchFamily="18" charset="0"/>
            </a:endParaRPr>
          </a:p>
          <a:p>
            <a:r>
              <a:rPr kumimoji="0" 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The stirred sugar dissolved faster.  Faster moving water created MORE COLLISIONS between the sugar cube and water, resulting in faster dissolving.  </a:t>
            </a:r>
            <a:r>
              <a:rPr lang="en-US" sz="2400" dirty="0">
                <a:solidFill>
                  <a:srgbClr val="FF0000"/>
                </a:solidFill>
                <a:latin typeface="Times New Roman" panose="02020603050405020304" pitchFamily="18" charset="0"/>
                <a:cs typeface="Times New Roman" panose="02020603050405020304" pitchFamily="18" charset="0"/>
              </a:rPr>
              <a:t>This higher kinetic energy was caused by the </a:t>
            </a:r>
            <a:r>
              <a:rPr kumimoji="0" 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agitation.</a:t>
            </a:r>
          </a:p>
          <a:p>
            <a:endParaRPr lang="en-US" sz="1100" dirty="0">
              <a:solidFill>
                <a:schemeClr val="tx1">
                  <a:lumMod val="95000"/>
                  <a:lumOff val="5000"/>
                </a:schemeClr>
              </a:solidFill>
            </a:endParaRPr>
          </a:p>
        </p:txBody>
      </p:sp>
    </p:spTree>
    <p:extLst>
      <p:ext uri="{BB962C8B-B14F-4D97-AF65-F5344CB8AC3E}">
        <p14:creationId xmlns:p14="http://schemas.microsoft.com/office/powerpoint/2010/main" val="242261786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E567A8-071F-9818-EC3C-8C4F9A4972D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6C29594-CFB9-BC23-98A5-CBAC5E344460}"/>
              </a:ext>
            </a:extLst>
          </p:cNvPr>
          <p:cNvSpPr txBox="1"/>
          <p:nvPr/>
        </p:nvSpPr>
        <p:spPr>
          <a:xfrm>
            <a:off x="3517" y="0"/>
            <a:ext cx="9144000" cy="1446550"/>
          </a:xfrm>
          <a:prstGeom prst="rect">
            <a:avLst/>
          </a:prstGeom>
          <a:solidFill>
            <a:srgbClr val="CDE1FF"/>
          </a:solidFill>
        </p:spPr>
        <p:txBody>
          <a:bodyPr wrap="square" rtlCol="0">
            <a:spAutoFit/>
          </a:bodyPr>
          <a:lstStyle/>
          <a:p>
            <a:r>
              <a:rPr lang="en-US" sz="3200" dirty="0">
                <a:solidFill>
                  <a:srgbClr val="0000FF"/>
                </a:solidFill>
                <a:latin typeface="Times New Roman" panose="02020603050405020304" pitchFamily="18" charset="0"/>
                <a:cs typeface="Times New Roman" panose="02020603050405020304" pitchFamily="18" charset="0"/>
              </a:rPr>
              <a:t>78.  </a:t>
            </a:r>
            <a:r>
              <a:rPr lang="en-US" sz="3200" dirty="0">
                <a:latin typeface="Times New Roman" panose="02020603050405020304" pitchFamily="18" charset="0"/>
                <a:cs typeface="Times New Roman" panose="02020603050405020304" pitchFamily="18" charset="0"/>
              </a:rPr>
              <a:t>How do you prepare 100.0 mL 0.850 M NaOH</a:t>
            </a:r>
            <a:r>
              <a:rPr lang="en-US" sz="3200" baseline="-25000" dirty="0">
                <a:latin typeface="Times New Roman" panose="02020603050405020304" pitchFamily="18" charset="0"/>
                <a:cs typeface="Times New Roman" panose="02020603050405020304" pitchFamily="18" charset="0"/>
              </a:rPr>
              <a:t>(AQ)</a:t>
            </a:r>
            <a:r>
              <a:rPr lang="en-US" sz="3200" dirty="0">
                <a:latin typeface="Times New Roman" panose="02020603050405020304" pitchFamily="18" charset="0"/>
                <a:cs typeface="Times New Roman" panose="02020603050405020304" pitchFamily="18" charset="0"/>
              </a:rPr>
              <a:t>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if you start with a stock solution of 6.40 M?</a:t>
            </a:r>
          </a:p>
          <a:p>
            <a:r>
              <a:rPr lang="en-US" sz="2000" dirty="0">
                <a:latin typeface="Times New Roman" panose="02020603050405020304" pitchFamily="18" charset="0"/>
                <a:cs typeface="Times New Roman" panose="02020603050405020304" pitchFamily="18" charset="0"/>
              </a:rPr>
              <a:t>           </a:t>
            </a:r>
            <a:r>
              <a:rPr lang="en-US" sz="2400" dirty="0">
                <a:solidFill>
                  <a:srgbClr val="0000FF"/>
                </a:solidFill>
                <a:latin typeface="Times New Roman" panose="02020603050405020304" pitchFamily="18" charset="0"/>
                <a:cs typeface="Times New Roman" panose="02020603050405020304" pitchFamily="18" charset="0"/>
              </a:rPr>
              <a:t>Do math, then draw a diagram to show how to “make” this</a:t>
            </a:r>
            <a:r>
              <a:rPr lang="en-US" sz="2400" dirty="0">
                <a:solidFill>
                  <a:srgbClr val="0000FF"/>
                </a:solidFill>
                <a:latin typeface="Tahoma" panose="020B0604030504040204" pitchFamily="34" charset="0"/>
                <a:cs typeface="Tahoma" panose="020B0604030504040204" pitchFamily="34" charset="0"/>
              </a:rPr>
              <a:t>.</a:t>
            </a:r>
          </a:p>
        </p:txBody>
      </p:sp>
      <p:sp>
        <p:nvSpPr>
          <p:cNvPr id="3" name="TextBox 2">
            <a:extLst>
              <a:ext uri="{FF2B5EF4-FFF2-40B4-BE49-F238E27FC236}">
                <a16:creationId xmlns:a16="http://schemas.microsoft.com/office/drawing/2014/main" id="{C55B5CAE-9CCC-5859-47C5-180A319B6AD0}"/>
              </a:ext>
            </a:extLst>
          </p:cNvPr>
          <p:cNvSpPr txBox="1"/>
          <p:nvPr/>
        </p:nvSpPr>
        <p:spPr>
          <a:xfrm>
            <a:off x="0" y="1600200"/>
            <a:ext cx="9144000" cy="3929281"/>
          </a:xfrm>
          <a:prstGeom prst="rect">
            <a:avLst/>
          </a:prstGeom>
          <a:noFill/>
        </p:spPr>
        <p:txBody>
          <a:bodyPr wrap="square" rtlCol="0">
            <a:spAutoFit/>
          </a:bodyPr>
          <a:lstStyle/>
          <a:p>
            <a:pPr algn="ctr" eaLnBrk="1" fontAlgn="base" hangingPunct="1">
              <a:spcBef>
                <a:spcPct val="0"/>
              </a:spcBef>
              <a:spcAft>
                <a:spcPct val="0"/>
              </a:spcAft>
              <a:buFontTx/>
              <a:buNone/>
            </a:pPr>
            <a:r>
              <a:rPr lang="en-US" altLang="en-US" sz="4400" dirty="0">
                <a:solidFill>
                  <a:prstClr val="black"/>
                </a:solidFill>
                <a:latin typeface="Times New Roman" panose="02020603050405020304" pitchFamily="18" charset="0"/>
                <a:cs typeface="Times New Roman" panose="02020603050405020304" pitchFamily="18" charset="0"/>
              </a:rPr>
              <a:t>M</a:t>
            </a:r>
            <a:r>
              <a:rPr lang="en-US" altLang="en-US" sz="4400" baseline="-25000" dirty="0">
                <a:solidFill>
                  <a:prstClr val="black"/>
                </a:solidFill>
                <a:latin typeface="Times New Roman" panose="02020603050405020304" pitchFamily="18" charset="0"/>
                <a:cs typeface="Times New Roman" panose="02020603050405020304" pitchFamily="18" charset="0"/>
              </a:rPr>
              <a:t>1</a:t>
            </a:r>
            <a:r>
              <a:rPr lang="en-US" altLang="en-US" sz="4400" dirty="0">
                <a:solidFill>
                  <a:prstClr val="black"/>
                </a:solidFill>
                <a:latin typeface="Times New Roman" panose="02020603050405020304" pitchFamily="18" charset="0"/>
                <a:cs typeface="Times New Roman" panose="02020603050405020304" pitchFamily="18" charset="0"/>
              </a:rPr>
              <a:t>V</a:t>
            </a:r>
            <a:r>
              <a:rPr lang="en-US" altLang="en-US" sz="4400" baseline="-25000" dirty="0">
                <a:solidFill>
                  <a:prstClr val="black"/>
                </a:solidFill>
                <a:latin typeface="Times New Roman" panose="02020603050405020304" pitchFamily="18" charset="0"/>
                <a:cs typeface="Times New Roman" panose="02020603050405020304" pitchFamily="18" charset="0"/>
              </a:rPr>
              <a:t>1</a:t>
            </a:r>
            <a:r>
              <a:rPr lang="en-US" altLang="en-US" sz="4400" dirty="0">
                <a:solidFill>
                  <a:prstClr val="black"/>
                </a:solidFill>
                <a:latin typeface="Times New Roman" panose="02020603050405020304" pitchFamily="18" charset="0"/>
                <a:cs typeface="Times New Roman" panose="02020603050405020304" pitchFamily="18" charset="0"/>
              </a:rPr>
              <a:t> = M</a:t>
            </a:r>
            <a:r>
              <a:rPr lang="en-US" altLang="en-US" sz="4400" baseline="-25000" dirty="0">
                <a:solidFill>
                  <a:prstClr val="black"/>
                </a:solidFill>
                <a:latin typeface="Times New Roman" panose="02020603050405020304" pitchFamily="18" charset="0"/>
                <a:cs typeface="Times New Roman" panose="02020603050405020304" pitchFamily="18" charset="0"/>
              </a:rPr>
              <a:t>2</a:t>
            </a:r>
            <a:r>
              <a:rPr lang="en-US" altLang="en-US" sz="4400" dirty="0">
                <a:solidFill>
                  <a:prstClr val="black"/>
                </a:solidFill>
                <a:latin typeface="Times New Roman" panose="02020603050405020304" pitchFamily="18" charset="0"/>
                <a:cs typeface="Times New Roman" panose="02020603050405020304" pitchFamily="18" charset="0"/>
              </a:rPr>
              <a:t>V</a:t>
            </a:r>
            <a:r>
              <a:rPr lang="en-US" altLang="en-US" sz="4400" baseline="-25000" dirty="0">
                <a:solidFill>
                  <a:prstClr val="black"/>
                </a:solidFill>
                <a:latin typeface="Times New Roman" panose="02020603050405020304" pitchFamily="18" charset="0"/>
                <a:cs typeface="Times New Roman" panose="02020603050405020304" pitchFamily="18" charset="0"/>
              </a:rPr>
              <a:t>2</a:t>
            </a:r>
          </a:p>
          <a:p>
            <a:pPr algn="ctr" eaLnBrk="1" fontAlgn="base" hangingPunct="1">
              <a:spcBef>
                <a:spcPct val="0"/>
              </a:spcBef>
              <a:spcAft>
                <a:spcPct val="0"/>
              </a:spcAft>
              <a:buFontTx/>
              <a:buNone/>
            </a:pPr>
            <a:endParaRPr lang="en-US" altLang="en-US" sz="4400" baseline="-25000" dirty="0">
              <a:solidFill>
                <a:prstClr val="black"/>
              </a:solidFill>
              <a:latin typeface="Times New Roman" panose="02020603050405020304" pitchFamily="18" charset="0"/>
              <a:cs typeface="Times New Roman" panose="02020603050405020304" pitchFamily="18" charset="0"/>
            </a:endParaRPr>
          </a:p>
          <a:p>
            <a:pPr algn="ctr" eaLnBrk="1" fontAlgn="base" hangingPunct="1">
              <a:spcBef>
                <a:spcPct val="0"/>
              </a:spcBef>
              <a:spcAft>
                <a:spcPct val="0"/>
              </a:spcAft>
              <a:buFontTx/>
              <a:buNone/>
            </a:pPr>
            <a:r>
              <a:rPr lang="en-US" altLang="en-US" sz="4400" dirty="0">
                <a:solidFill>
                  <a:prstClr val="black"/>
                </a:solidFill>
                <a:latin typeface="Times New Roman" panose="02020603050405020304" pitchFamily="18" charset="0"/>
                <a:cs typeface="Times New Roman" panose="02020603050405020304" pitchFamily="18" charset="0"/>
              </a:rPr>
              <a:t>(6.40 M)(V</a:t>
            </a:r>
            <a:r>
              <a:rPr lang="en-US" altLang="en-US" sz="4400" baseline="-25000" dirty="0">
                <a:solidFill>
                  <a:prstClr val="black"/>
                </a:solidFill>
                <a:latin typeface="Times New Roman" panose="02020603050405020304" pitchFamily="18" charset="0"/>
                <a:cs typeface="Times New Roman" panose="02020603050405020304" pitchFamily="18" charset="0"/>
              </a:rPr>
              <a:t>1</a:t>
            </a:r>
            <a:r>
              <a:rPr lang="en-US" altLang="en-US" sz="4400" dirty="0">
                <a:solidFill>
                  <a:prstClr val="black"/>
                </a:solidFill>
                <a:latin typeface="Times New Roman" panose="02020603050405020304" pitchFamily="18" charset="0"/>
                <a:cs typeface="Times New Roman" panose="02020603050405020304" pitchFamily="18" charset="0"/>
              </a:rPr>
              <a:t>) = (O.850 M)(100.0 mL)</a:t>
            </a:r>
          </a:p>
          <a:p>
            <a:pPr algn="ctr" eaLnBrk="1" fontAlgn="base" hangingPunct="1">
              <a:spcBef>
                <a:spcPct val="0"/>
              </a:spcBef>
              <a:spcAft>
                <a:spcPct val="0"/>
              </a:spcAft>
              <a:buFontTx/>
              <a:buNone/>
            </a:pPr>
            <a:endParaRPr lang="en-US" altLang="en-US" sz="4400" baseline="-25000" dirty="0">
              <a:solidFill>
                <a:prstClr val="black"/>
              </a:solidFill>
              <a:latin typeface="Times New Roman" panose="02020603050405020304" pitchFamily="18" charset="0"/>
              <a:cs typeface="Times New Roman" panose="02020603050405020304" pitchFamily="18" charset="0"/>
            </a:endParaRPr>
          </a:p>
          <a:p>
            <a:pPr algn="ctr" eaLnBrk="1" fontAlgn="base" hangingPunct="1">
              <a:spcBef>
                <a:spcPct val="0"/>
              </a:spcBef>
              <a:spcAft>
                <a:spcPct val="0"/>
              </a:spcAft>
              <a:buFontTx/>
              <a:buNone/>
            </a:pPr>
            <a:r>
              <a:rPr lang="en-US" altLang="en-US" sz="4400" dirty="0">
                <a:solidFill>
                  <a:prstClr val="black"/>
                </a:solidFill>
                <a:latin typeface="Times New Roman" panose="02020603050405020304" pitchFamily="18" charset="0"/>
                <a:cs typeface="Times New Roman" panose="02020603050405020304" pitchFamily="18" charset="0"/>
              </a:rPr>
              <a:t>V</a:t>
            </a:r>
            <a:r>
              <a:rPr lang="en-US" altLang="en-US" sz="4400" baseline="-25000" dirty="0">
                <a:solidFill>
                  <a:prstClr val="black"/>
                </a:solidFill>
                <a:latin typeface="Times New Roman" panose="02020603050405020304" pitchFamily="18" charset="0"/>
                <a:cs typeface="Times New Roman" panose="02020603050405020304" pitchFamily="18" charset="0"/>
              </a:rPr>
              <a:t>1 </a:t>
            </a:r>
            <a:r>
              <a:rPr lang="en-US" altLang="en-US" sz="4400" dirty="0">
                <a:solidFill>
                  <a:prstClr val="black"/>
                </a:solidFill>
                <a:latin typeface="Times New Roman" panose="02020603050405020304" pitchFamily="18" charset="0"/>
                <a:cs typeface="Times New Roman" panose="02020603050405020304" pitchFamily="18" charset="0"/>
              </a:rPr>
              <a:t>= 13.3 mL stock    </a:t>
            </a:r>
            <a:r>
              <a:rPr lang="en-US" altLang="en-US" sz="4400" dirty="0">
                <a:solidFill>
                  <a:srgbClr val="FF0000"/>
                </a:solidFill>
                <a:latin typeface="Times New Roman" panose="02020603050405020304" pitchFamily="18" charset="0"/>
                <a:cs typeface="Times New Roman" panose="02020603050405020304" pitchFamily="18" charset="0"/>
              </a:rPr>
              <a:t>(3 sf)</a:t>
            </a:r>
            <a:r>
              <a:rPr lang="en-US" altLang="en-US" sz="4400" baseline="-25000" dirty="0">
                <a:solidFill>
                  <a:srgbClr val="FF0000"/>
                </a:solidFill>
                <a:latin typeface="Times New Roman" panose="02020603050405020304" pitchFamily="18" charset="0"/>
                <a:cs typeface="Times New Roman" panose="02020603050405020304" pitchFamily="18" charset="0"/>
              </a:rPr>
              <a:t> </a:t>
            </a:r>
            <a:br>
              <a:rPr lang="en-US" altLang="en-US" sz="4400" baseline="-25000" dirty="0">
                <a:solidFill>
                  <a:srgbClr val="FF0000"/>
                </a:solidFill>
                <a:latin typeface="Times New Roman" panose="02020603050405020304" pitchFamily="18" charset="0"/>
                <a:cs typeface="Times New Roman" panose="02020603050405020304" pitchFamily="18" charset="0"/>
              </a:rPr>
            </a:br>
            <a:br>
              <a:rPr lang="en-US" altLang="en-US" sz="4400" baseline="-25000" dirty="0">
                <a:solidFill>
                  <a:srgbClr val="FF0000"/>
                </a:solidFill>
                <a:latin typeface="Times New Roman" panose="02020603050405020304" pitchFamily="18" charset="0"/>
                <a:cs typeface="Times New Roman" panose="02020603050405020304" pitchFamily="18" charset="0"/>
              </a:rPr>
            </a:br>
            <a:r>
              <a:rPr lang="en-US" altLang="en-US" sz="4400" baseline="-25000" dirty="0">
                <a:solidFill>
                  <a:srgbClr val="FF0000"/>
                </a:solidFill>
                <a:latin typeface="Times New Roman" panose="02020603050405020304" pitchFamily="18" charset="0"/>
                <a:cs typeface="Times New Roman" panose="02020603050405020304" pitchFamily="18" charset="0"/>
              </a:rPr>
              <a:t>now draw a picture.  </a:t>
            </a:r>
          </a:p>
        </p:txBody>
      </p:sp>
    </p:spTree>
    <p:extLst>
      <p:ext uri="{BB962C8B-B14F-4D97-AF65-F5344CB8AC3E}">
        <p14:creationId xmlns:p14="http://schemas.microsoft.com/office/powerpoint/2010/main" val="285950168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AEE9E5-6062-8293-13E3-FDDAB396256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F51CCFD-12E2-DD0C-9356-6CAF33E36A26}"/>
              </a:ext>
            </a:extLst>
          </p:cNvPr>
          <p:cNvSpPr txBox="1"/>
          <p:nvPr/>
        </p:nvSpPr>
        <p:spPr>
          <a:xfrm>
            <a:off x="3517" y="0"/>
            <a:ext cx="9144000" cy="1446550"/>
          </a:xfrm>
          <a:prstGeom prst="rect">
            <a:avLst/>
          </a:prstGeom>
          <a:solidFill>
            <a:srgbClr val="CDE1FF"/>
          </a:solidFill>
        </p:spPr>
        <p:txBody>
          <a:bodyPr wrap="square" rtlCol="0">
            <a:spAutoFit/>
          </a:bodyPr>
          <a:lstStyle/>
          <a:p>
            <a:r>
              <a:rPr lang="en-US" sz="3200" dirty="0">
                <a:solidFill>
                  <a:srgbClr val="0000FF"/>
                </a:solidFill>
                <a:latin typeface="Times New Roman" panose="02020603050405020304" pitchFamily="18" charset="0"/>
                <a:cs typeface="Times New Roman" panose="02020603050405020304" pitchFamily="18" charset="0"/>
              </a:rPr>
              <a:t>78.  </a:t>
            </a:r>
            <a:r>
              <a:rPr lang="en-US" sz="3200" dirty="0">
                <a:latin typeface="Times New Roman" panose="02020603050405020304" pitchFamily="18" charset="0"/>
                <a:cs typeface="Times New Roman" panose="02020603050405020304" pitchFamily="18" charset="0"/>
              </a:rPr>
              <a:t>How do you prepare 100.0 mL 0.850 M NaOH</a:t>
            </a:r>
            <a:r>
              <a:rPr lang="en-US" sz="3200" baseline="-25000" dirty="0">
                <a:latin typeface="Times New Roman" panose="02020603050405020304" pitchFamily="18" charset="0"/>
                <a:cs typeface="Times New Roman" panose="02020603050405020304" pitchFamily="18" charset="0"/>
              </a:rPr>
              <a:t>(AQ)</a:t>
            </a:r>
            <a:r>
              <a:rPr lang="en-US" sz="3200" dirty="0">
                <a:latin typeface="Times New Roman" panose="02020603050405020304" pitchFamily="18" charset="0"/>
                <a:cs typeface="Times New Roman" panose="02020603050405020304" pitchFamily="18" charset="0"/>
              </a:rPr>
              <a:t>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if you start with a stock solution of 6.40 M?</a:t>
            </a:r>
          </a:p>
          <a:p>
            <a:r>
              <a:rPr lang="en-US" sz="2000" dirty="0">
                <a:latin typeface="Times New Roman" panose="02020603050405020304" pitchFamily="18" charset="0"/>
                <a:cs typeface="Times New Roman" panose="02020603050405020304" pitchFamily="18" charset="0"/>
              </a:rPr>
              <a:t>           </a:t>
            </a:r>
            <a:r>
              <a:rPr lang="en-US" sz="2400" dirty="0">
                <a:solidFill>
                  <a:srgbClr val="0000FF"/>
                </a:solidFill>
                <a:latin typeface="Times New Roman" panose="02020603050405020304" pitchFamily="18" charset="0"/>
                <a:cs typeface="Times New Roman" panose="02020603050405020304" pitchFamily="18" charset="0"/>
              </a:rPr>
              <a:t>Do math, then draw a diagram to show how to “make” this</a:t>
            </a:r>
            <a:r>
              <a:rPr lang="en-US" sz="2400" dirty="0">
                <a:solidFill>
                  <a:srgbClr val="0000FF"/>
                </a:solidFill>
                <a:latin typeface="Tahoma" panose="020B0604030504040204" pitchFamily="34" charset="0"/>
                <a:cs typeface="Tahoma" panose="020B0604030504040204" pitchFamily="34" charset="0"/>
              </a:rPr>
              <a:t>.</a:t>
            </a:r>
          </a:p>
        </p:txBody>
      </p:sp>
      <p:sp>
        <p:nvSpPr>
          <p:cNvPr id="3" name="TextBox 2">
            <a:extLst>
              <a:ext uri="{FF2B5EF4-FFF2-40B4-BE49-F238E27FC236}">
                <a16:creationId xmlns:a16="http://schemas.microsoft.com/office/drawing/2014/main" id="{144DAAD5-F2ED-7B62-3D59-B875E448D0FB}"/>
              </a:ext>
            </a:extLst>
          </p:cNvPr>
          <p:cNvSpPr txBox="1"/>
          <p:nvPr/>
        </p:nvSpPr>
        <p:spPr>
          <a:xfrm>
            <a:off x="-1" y="1600200"/>
            <a:ext cx="5638801" cy="1959511"/>
          </a:xfrm>
          <a:prstGeom prst="rect">
            <a:avLst/>
          </a:prstGeom>
          <a:noFill/>
        </p:spPr>
        <p:txBody>
          <a:bodyPr wrap="square" rtlCol="0">
            <a:spAutoFit/>
          </a:bodyPr>
          <a:lstStyle/>
          <a:p>
            <a:pPr algn="ctr" eaLnBrk="1" fontAlgn="base" hangingPunct="1">
              <a:spcBef>
                <a:spcPct val="0"/>
              </a:spcBef>
              <a:spcAft>
                <a:spcPct val="0"/>
              </a:spcAft>
              <a:buFontTx/>
              <a:buNone/>
            </a:pPr>
            <a:r>
              <a:rPr lang="en-US" altLang="en-US" sz="2800" dirty="0">
                <a:solidFill>
                  <a:prstClr val="black"/>
                </a:solidFill>
                <a:latin typeface="Times New Roman" panose="02020603050405020304" pitchFamily="18" charset="0"/>
                <a:cs typeface="Times New Roman" panose="02020603050405020304" pitchFamily="18" charset="0"/>
              </a:rPr>
              <a:t>M</a:t>
            </a:r>
            <a:r>
              <a:rPr lang="en-US" altLang="en-US" sz="2800" baseline="-25000" dirty="0">
                <a:solidFill>
                  <a:prstClr val="black"/>
                </a:solidFill>
                <a:latin typeface="Times New Roman" panose="02020603050405020304" pitchFamily="18" charset="0"/>
                <a:cs typeface="Times New Roman" panose="02020603050405020304" pitchFamily="18" charset="0"/>
              </a:rPr>
              <a:t>1</a:t>
            </a:r>
            <a:r>
              <a:rPr lang="en-US" altLang="en-US" sz="2800" dirty="0">
                <a:solidFill>
                  <a:prstClr val="black"/>
                </a:solidFill>
                <a:latin typeface="Times New Roman" panose="02020603050405020304" pitchFamily="18" charset="0"/>
                <a:cs typeface="Times New Roman" panose="02020603050405020304" pitchFamily="18" charset="0"/>
              </a:rPr>
              <a:t>V</a:t>
            </a:r>
            <a:r>
              <a:rPr lang="en-US" altLang="en-US" sz="2800" baseline="-25000" dirty="0">
                <a:solidFill>
                  <a:prstClr val="black"/>
                </a:solidFill>
                <a:latin typeface="Times New Roman" panose="02020603050405020304" pitchFamily="18" charset="0"/>
                <a:cs typeface="Times New Roman" panose="02020603050405020304" pitchFamily="18" charset="0"/>
              </a:rPr>
              <a:t>1</a:t>
            </a:r>
            <a:r>
              <a:rPr lang="en-US" altLang="en-US" sz="2800" dirty="0">
                <a:solidFill>
                  <a:prstClr val="black"/>
                </a:solidFill>
                <a:latin typeface="Times New Roman" panose="02020603050405020304" pitchFamily="18" charset="0"/>
                <a:cs typeface="Times New Roman" panose="02020603050405020304" pitchFamily="18" charset="0"/>
              </a:rPr>
              <a:t> = M</a:t>
            </a:r>
            <a:r>
              <a:rPr lang="en-US" altLang="en-US" sz="2800" baseline="-25000" dirty="0">
                <a:solidFill>
                  <a:prstClr val="black"/>
                </a:solidFill>
                <a:latin typeface="Times New Roman" panose="02020603050405020304" pitchFamily="18" charset="0"/>
                <a:cs typeface="Times New Roman" panose="02020603050405020304" pitchFamily="18" charset="0"/>
              </a:rPr>
              <a:t>2</a:t>
            </a:r>
            <a:r>
              <a:rPr lang="en-US" altLang="en-US" sz="2800" dirty="0">
                <a:solidFill>
                  <a:prstClr val="black"/>
                </a:solidFill>
                <a:latin typeface="Times New Roman" panose="02020603050405020304" pitchFamily="18" charset="0"/>
                <a:cs typeface="Times New Roman" panose="02020603050405020304" pitchFamily="18" charset="0"/>
              </a:rPr>
              <a:t>V</a:t>
            </a:r>
            <a:r>
              <a:rPr lang="en-US" altLang="en-US" sz="2800" baseline="-25000" dirty="0">
                <a:solidFill>
                  <a:prstClr val="black"/>
                </a:solidFill>
                <a:latin typeface="Times New Roman" panose="02020603050405020304" pitchFamily="18" charset="0"/>
                <a:cs typeface="Times New Roman" panose="02020603050405020304" pitchFamily="18" charset="0"/>
              </a:rPr>
              <a:t>2</a:t>
            </a:r>
          </a:p>
          <a:p>
            <a:pPr algn="ctr" eaLnBrk="1" fontAlgn="base" hangingPunct="1">
              <a:spcBef>
                <a:spcPct val="0"/>
              </a:spcBef>
              <a:spcAft>
                <a:spcPct val="0"/>
              </a:spcAft>
              <a:buFontTx/>
              <a:buNone/>
            </a:pPr>
            <a:endParaRPr lang="en-US" altLang="en-US" sz="2800" baseline="-25000" dirty="0">
              <a:solidFill>
                <a:prstClr val="black"/>
              </a:solidFill>
              <a:latin typeface="Times New Roman" panose="02020603050405020304" pitchFamily="18" charset="0"/>
              <a:cs typeface="Times New Roman" panose="02020603050405020304" pitchFamily="18" charset="0"/>
            </a:endParaRPr>
          </a:p>
          <a:p>
            <a:pPr algn="ctr" eaLnBrk="1" fontAlgn="base" hangingPunct="1">
              <a:spcBef>
                <a:spcPct val="0"/>
              </a:spcBef>
              <a:spcAft>
                <a:spcPct val="0"/>
              </a:spcAft>
              <a:buFontTx/>
              <a:buNone/>
            </a:pPr>
            <a:r>
              <a:rPr lang="en-US" altLang="en-US" sz="2800" dirty="0">
                <a:solidFill>
                  <a:prstClr val="black"/>
                </a:solidFill>
                <a:latin typeface="Times New Roman" panose="02020603050405020304" pitchFamily="18" charset="0"/>
                <a:cs typeface="Times New Roman" panose="02020603050405020304" pitchFamily="18" charset="0"/>
              </a:rPr>
              <a:t>(6.40 M)(V</a:t>
            </a:r>
            <a:r>
              <a:rPr lang="en-US" altLang="en-US" sz="2800" baseline="-25000" dirty="0">
                <a:solidFill>
                  <a:prstClr val="black"/>
                </a:solidFill>
                <a:latin typeface="Times New Roman" panose="02020603050405020304" pitchFamily="18" charset="0"/>
                <a:cs typeface="Times New Roman" panose="02020603050405020304" pitchFamily="18" charset="0"/>
              </a:rPr>
              <a:t>1</a:t>
            </a:r>
            <a:r>
              <a:rPr lang="en-US" altLang="en-US" sz="2800" dirty="0">
                <a:solidFill>
                  <a:prstClr val="black"/>
                </a:solidFill>
                <a:latin typeface="Times New Roman" panose="02020603050405020304" pitchFamily="18" charset="0"/>
                <a:cs typeface="Times New Roman" panose="02020603050405020304" pitchFamily="18" charset="0"/>
              </a:rPr>
              <a:t>) = (O.850 M)(100.0 mL)</a:t>
            </a:r>
          </a:p>
          <a:p>
            <a:pPr algn="ctr" eaLnBrk="1" fontAlgn="base" hangingPunct="1">
              <a:spcBef>
                <a:spcPct val="0"/>
              </a:spcBef>
              <a:spcAft>
                <a:spcPct val="0"/>
              </a:spcAft>
              <a:buFontTx/>
              <a:buNone/>
            </a:pPr>
            <a:endParaRPr lang="en-US" altLang="en-US" sz="2800" baseline="-25000" dirty="0">
              <a:solidFill>
                <a:prstClr val="black"/>
              </a:solidFill>
              <a:latin typeface="Times New Roman" panose="02020603050405020304" pitchFamily="18" charset="0"/>
              <a:cs typeface="Times New Roman" panose="02020603050405020304" pitchFamily="18" charset="0"/>
            </a:endParaRPr>
          </a:p>
          <a:p>
            <a:pPr algn="ctr" eaLnBrk="1" fontAlgn="base" hangingPunct="1">
              <a:spcBef>
                <a:spcPct val="0"/>
              </a:spcBef>
              <a:spcAft>
                <a:spcPct val="0"/>
              </a:spcAft>
              <a:buFontTx/>
              <a:buNone/>
            </a:pPr>
            <a:r>
              <a:rPr lang="en-US" altLang="en-US" sz="2800" dirty="0">
                <a:solidFill>
                  <a:prstClr val="black"/>
                </a:solidFill>
                <a:latin typeface="Times New Roman" panose="02020603050405020304" pitchFamily="18" charset="0"/>
                <a:cs typeface="Times New Roman" panose="02020603050405020304" pitchFamily="18" charset="0"/>
              </a:rPr>
              <a:t>V</a:t>
            </a:r>
            <a:r>
              <a:rPr lang="en-US" altLang="en-US" sz="2800" baseline="-25000" dirty="0">
                <a:solidFill>
                  <a:prstClr val="black"/>
                </a:solidFill>
                <a:latin typeface="Times New Roman" panose="02020603050405020304" pitchFamily="18" charset="0"/>
                <a:cs typeface="Times New Roman" panose="02020603050405020304" pitchFamily="18" charset="0"/>
              </a:rPr>
              <a:t>1 </a:t>
            </a:r>
            <a:r>
              <a:rPr lang="en-US" altLang="en-US" sz="2800" dirty="0">
                <a:solidFill>
                  <a:prstClr val="black"/>
                </a:solidFill>
                <a:latin typeface="Times New Roman" panose="02020603050405020304" pitchFamily="18" charset="0"/>
                <a:cs typeface="Times New Roman" panose="02020603050405020304" pitchFamily="18" charset="0"/>
              </a:rPr>
              <a:t>= 13.3 mL stock    </a:t>
            </a:r>
            <a:r>
              <a:rPr lang="en-US" altLang="en-US" sz="2800" dirty="0">
                <a:solidFill>
                  <a:srgbClr val="FF0000"/>
                </a:solidFill>
                <a:latin typeface="Times New Roman" panose="02020603050405020304" pitchFamily="18" charset="0"/>
                <a:cs typeface="Times New Roman" panose="02020603050405020304" pitchFamily="18" charset="0"/>
              </a:rPr>
              <a:t>(3 sf)</a:t>
            </a:r>
            <a:r>
              <a:rPr lang="en-US" altLang="en-US" sz="2800" baseline="-25000" dirty="0">
                <a:solidFill>
                  <a:srgbClr val="FF0000"/>
                </a:solidFill>
                <a:latin typeface="Times New Roman" panose="02020603050405020304" pitchFamily="18" charset="0"/>
                <a:cs typeface="Times New Roman" panose="02020603050405020304" pitchFamily="18" charset="0"/>
              </a:rPr>
              <a:t> </a:t>
            </a:r>
          </a:p>
        </p:txBody>
      </p:sp>
      <p:grpSp>
        <p:nvGrpSpPr>
          <p:cNvPr id="24" name="Group 23">
            <a:extLst>
              <a:ext uri="{FF2B5EF4-FFF2-40B4-BE49-F238E27FC236}">
                <a16:creationId xmlns:a16="http://schemas.microsoft.com/office/drawing/2014/main" id="{FF63E237-AB1E-E44C-6897-E405C6322CDA}"/>
              </a:ext>
            </a:extLst>
          </p:cNvPr>
          <p:cNvGrpSpPr/>
          <p:nvPr/>
        </p:nvGrpSpPr>
        <p:grpSpPr>
          <a:xfrm>
            <a:off x="6631812" y="1752600"/>
            <a:ext cx="2487716" cy="4953000"/>
            <a:chOff x="5486400" y="1594522"/>
            <a:chExt cx="3249716" cy="4570200"/>
          </a:xfrm>
        </p:grpSpPr>
        <p:pic>
          <p:nvPicPr>
            <p:cNvPr id="1026" name="Picture 2" descr="Volumetric Flask free icons designed by samlakodad">
              <a:extLst>
                <a:ext uri="{FF2B5EF4-FFF2-40B4-BE49-F238E27FC236}">
                  <a16:creationId xmlns:a16="http://schemas.microsoft.com/office/drawing/2014/main" id="{F2FD5B7E-B123-57C2-1F0C-13BD7694739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313" t="2661" r="20312" b="3626"/>
            <a:stretch/>
          </p:blipFill>
          <p:spPr bwMode="auto">
            <a:xfrm>
              <a:off x="5486400" y="1594522"/>
              <a:ext cx="2895600" cy="457020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F49192D8-AC12-9682-846F-00039B08A994}"/>
                    </a:ext>
                  </a:extLst>
                </p14:cNvPr>
                <p14:cNvContentPartPr/>
                <p14:nvPr/>
              </p14:nvContentPartPr>
              <p14:xfrm>
                <a:off x="6984356" y="4086993"/>
                <a:ext cx="882720" cy="888480"/>
              </p14:xfrm>
            </p:contentPart>
          </mc:Choice>
          <mc:Fallback xmlns="">
            <p:pic>
              <p:nvPicPr>
                <p:cNvPr id="4" name="Ink 3">
                  <a:extLst>
                    <a:ext uri="{FF2B5EF4-FFF2-40B4-BE49-F238E27FC236}">
                      <a16:creationId xmlns:a16="http://schemas.microsoft.com/office/drawing/2014/main" id="{F49192D8-AC12-9682-846F-00039B08A994}"/>
                    </a:ext>
                  </a:extLst>
                </p:cNvPr>
                <p:cNvPicPr/>
                <p:nvPr/>
              </p:nvPicPr>
              <p:blipFill>
                <a:blip r:embed="rId4"/>
                <a:stretch>
                  <a:fillRect/>
                </a:stretch>
              </p:blipFill>
              <p:spPr>
                <a:xfrm>
                  <a:off x="6914284" y="3987683"/>
                  <a:ext cx="1023334" cy="1087433"/>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5" name="Ink 4">
                  <a:extLst>
                    <a:ext uri="{FF2B5EF4-FFF2-40B4-BE49-F238E27FC236}">
                      <a16:creationId xmlns:a16="http://schemas.microsoft.com/office/drawing/2014/main" id="{9E1F1975-D15B-D1FB-21CD-46586DC9C776}"/>
                    </a:ext>
                  </a:extLst>
                </p14:cNvPr>
                <p14:cNvContentPartPr/>
                <p14:nvPr/>
              </p14:nvContentPartPr>
              <p14:xfrm>
                <a:off x="7138436" y="4208313"/>
                <a:ext cx="520560" cy="604440"/>
              </p14:xfrm>
            </p:contentPart>
          </mc:Choice>
          <mc:Fallback xmlns="">
            <p:pic>
              <p:nvPicPr>
                <p:cNvPr id="5" name="Ink 4">
                  <a:extLst>
                    <a:ext uri="{FF2B5EF4-FFF2-40B4-BE49-F238E27FC236}">
                      <a16:creationId xmlns:a16="http://schemas.microsoft.com/office/drawing/2014/main" id="{9E1F1975-D15B-D1FB-21CD-46586DC9C776}"/>
                    </a:ext>
                  </a:extLst>
                </p:cNvPr>
                <p:cNvPicPr/>
                <p:nvPr/>
              </p:nvPicPr>
              <p:blipFill>
                <a:blip r:embed="rId6"/>
                <a:stretch>
                  <a:fillRect/>
                </a:stretch>
              </p:blipFill>
              <p:spPr>
                <a:xfrm>
                  <a:off x="7068370" y="4108625"/>
                  <a:ext cx="661163" cy="803483"/>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 name="Ink 6">
                  <a:extLst>
                    <a:ext uri="{FF2B5EF4-FFF2-40B4-BE49-F238E27FC236}">
                      <a16:creationId xmlns:a16="http://schemas.microsoft.com/office/drawing/2014/main" id="{E6148379-59EB-FD3D-8CEE-73058408D8C9}"/>
                    </a:ext>
                  </a:extLst>
                </p14:cNvPr>
                <p14:cNvContentPartPr/>
                <p14:nvPr/>
              </p14:nvContentPartPr>
              <p14:xfrm>
                <a:off x="7116476" y="4142073"/>
                <a:ext cx="640440" cy="640440"/>
              </p14:xfrm>
            </p:contentPart>
          </mc:Choice>
          <mc:Fallback xmlns="">
            <p:pic>
              <p:nvPicPr>
                <p:cNvPr id="7" name="Ink 6">
                  <a:extLst>
                    <a:ext uri="{FF2B5EF4-FFF2-40B4-BE49-F238E27FC236}">
                      <a16:creationId xmlns:a16="http://schemas.microsoft.com/office/drawing/2014/main" id="{E6148379-59EB-FD3D-8CEE-73058408D8C9}"/>
                    </a:ext>
                  </a:extLst>
                </p:cNvPr>
                <p:cNvPicPr/>
                <p:nvPr/>
              </p:nvPicPr>
              <p:blipFill>
                <a:blip r:embed="rId8"/>
                <a:stretch>
                  <a:fillRect/>
                </a:stretch>
              </p:blipFill>
              <p:spPr>
                <a:xfrm>
                  <a:off x="7069454" y="4108855"/>
                  <a:ext cx="734014" cy="706544"/>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8" name="Ink 7">
                  <a:extLst>
                    <a:ext uri="{FF2B5EF4-FFF2-40B4-BE49-F238E27FC236}">
                      <a16:creationId xmlns:a16="http://schemas.microsoft.com/office/drawing/2014/main" id="{563ED7B8-10E9-F399-C1FD-83765F4D0F9C}"/>
                    </a:ext>
                  </a:extLst>
                </p14:cNvPr>
                <p14:cNvContentPartPr/>
                <p14:nvPr/>
              </p14:nvContentPartPr>
              <p14:xfrm>
                <a:off x="7268756" y="4902393"/>
                <a:ext cx="2160" cy="360"/>
              </p14:xfrm>
            </p:contentPart>
          </mc:Choice>
          <mc:Fallback xmlns="">
            <p:pic>
              <p:nvPicPr>
                <p:cNvPr id="8" name="Ink 7">
                  <a:extLst>
                    <a:ext uri="{FF2B5EF4-FFF2-40B4-BE49-F238E27FC236}">
                      <a16:creationId xmlns:a16="http://schemas.microsoft.com/office/drawing/2014/main" id="{563ED7B8-10E9-F399-C1FD-83765F4D0F9C}"/>
                    </a:ext>
                  </a:extLst>
                </p:cNvPr>
                <p:cNvPicPr/>
                <p:nvPr/>
              </p:nvPicPr>
              <p:blipFill>
                <a:blip r:embed="rId10"/>
                <a:stretch>
                  <a:fillRect/>
                </a:stretch>
              </p:blipFill>
              <p:spPr>
                <a:xfrm>
                  <a:off x="7225556" y="4866393"/>
                  <a:ext cx="88128"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0" name="Ink 9">
                  <a:extLst>
                    <a:ext uri="{FF2B5EF4-FFF2-40B4-BE49-F238E27FC236}">
                      <a16:creationId xmlns:a16="http://schemas.microsoft.com/office/drawing/2014/main" id="{AF530F7F-E78E-9070-5663-7B1777E2BF9A}"/>
                    </a:ext>
                  </a:extLst>
                </p14:cNvPr>
                <p14:cNvContentPartPr/>
                <p14:nvPr/>
              </p14:nvContentPartPr>
              <p14:xfrm>
                <a:off x="7138436" y="4108953"/>
                <a:ext cx="727560" cy="915120"/>
              </p14:xfrm>
            </p:contentPart>
          </mc:Choice>
          <mc:Fallback xmlns="">
            <p:pic>
              <p:nvPicPr>
                <p:cNvPr id="10" name="Ink 9">
                  <a:extLst>
                    <a:ext uri="{FF2B5EF4-FFF2-40B4-BE49-F238E27FC236}">
                      <a16:creationId xmlns:a16="http://schemas.microsoft.com/office/drawing/2014/main" id="{AF530F7F-E78E-9070-5663-7B1777E2BF9A}"/>
                    </a:ext>
                  </a:extLst>
                </p:cNvPr>
                <p:cNvPicPr/>
                <p:nvPr/>
              </p:nvPicPr>
              <p:blipFill>
                <a:blip r:embed="rId12"/>
                <a:stretch>
                  <a:fillRect/>
                </a:stretch>
              </p:blipFill>
              <p:spPr>
                <a:xfrm>
                  <a:off x="7091436" y="4075736"/>
                  <a:ext cx="821090" cy="981221"/>
                </a:xfrm>
                <a:prstGeom prst="rect">
                  <a:avLst/>
                </a:prstGeom>
              </p:spPr>
            </p:pic>
          </mc:Fallback>
        </mc:AlternateContent>
        <p:grpSp>
          <p:nvGrpSpPr>
            <p:cNvPr id="20" name="Group 19">
              <a:extLst>
                <a:ext uri="{FF2B5EF4-FFF2-40B4-BE49-F238E27FC236}">
                  <a16:creationId xmlns:a16="http://schemas.microsoft.com/office/drawing/2014/main" id="{CE5128A8-758C-5CC8-666E-530607CF5A19}"/>
                </a:ext>
              </a:extLst>
            </p:cNvPr>
            <p:cNvGrpSpPr/>
            <p:nvPr/>
          </p:nvGrpSpPr>
          <p:grpSpPr>
            <a:xfrm>
              <a:off x="7391876" y="4340073"/>
              <a:ext cx="606240" cy="1201320"/>
              <a:chOff x="7391876" y="4340073"/>
              <a:chExt cx="606240" cy="1201320"/>
            </a:xfrm>
          </p:grpSpPr>
          <mc:AlternateContent xmlns:mc="http://schemas.openxmlformats.org/markup-compatibility/2006" xmlns:p14="http://schemas.microsoft.com/office/powerpoint/2010/main">
            <mc:Choice Requires="p14">
              <p:contentPart p14:bwMode="auto" r:id="rId13">
                <p14:nvContentPartPr>
                  <p14:cNvPr id="11" name="Ink 10">
                    <a:extLst>
                      <a:ext uri="{FF2B5EF4-FFF2-40B4-BE49-F238E27FC236}">
                        <a16:creationId xmlns:a16="http://schemas.microsoft.com/office/drawing/2014/main" id="{9E1E5ED1-D38E-CB25-CC23-9F7CDEC0F649}"/>
                      </a:ext>
                    </a:extLst>
                  </p14:cNvPr>
                  <p14:cNvContentPartPr/>
                  <p14:nvPr/>
                </p14:nvContentPartPr>
                <p14:xfrm>
                  <a:off x="7821356" y="4768113"/>
                  <a:ext cx="79920" cy="344160"/>
                </p14:xfrm>
              </p:contentPart>
            </mc:Choice>
            <mc:Fallback xmlns="">
              <p:pic>
                <p:nvPicPr>
                  <p:cNvPr id="11" name="Ink 10">
                    <a:extLst>
                      <a:ext uri="{FF2B5EF4-FFF2-40B4-BE49-F238E27FC236}">
                        <a16:creationId xmlns:a16="http://schemas.microsoft.com/office/drawing/2014/main" id="{9E1E5ED1-D38E-CB25-CC23-9F7CDEC0F649}"/>
                      </a:ext>
                    </a:extLst>
                  </p:cNvPr>
                  <p:cNvPicPr/>
                  <p:nvPr/>
                </p:nvPicPr>
                <p:blipFill>
                  <a:blip r:embed="rId14"/>
                  <a:stretch>
                    <a:fillRect/>
                  </a:stretch>
                </p:blipFill>
                <p:spPr>
                  <a:xfrm>
                    <a:off x="7774344" y="4734893"/>
                    <a:ext cx="173473" cy="410268"/>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2" name="Ink 11">
                    <a:extLst>
                      <a:ext uri="{FF2B5EF4-FFF2-40B4-BE49-F238E27FC236}">
                        <a16:creationId xmlns:a16="http://schemas.microsoft.com/office/drawing/2014/main" id="{593A1F00-8871-E112-047E-91B98210A744}"/>
                      </a:ext>
                    </a:extLst>
                  </p14:cNvPr>
                  <p14:cNvContentPartPr/>
                  <p14:nvPr/>
                </p14:nvContentPartPr>
                <p14:xfrm>
                  <a:off x="7772756" y="5092113"/>
                  <a:ext cx="225360" cy="449280"/>
                </p14:xfrm>
              </p:contentPart>
            </mc:Choice>
            <mc:Fallback xmlns="">
              <p:pic>
                <p:nvPicPr>
                  <p:cNvPr id="12" name="Ink 11">
                    <a:extLst>
                      <a:ext uri="{FF2B5EF4-FFF2-40B4-BE49-F238E27FC236}">
                        <a16:creationId xmlns:a16="http://schemas.microsoft.com/office/drawing/2014/main" id="{593A1F00-8871-E112-047E-91B98210A744}"/>
                      </a:ext>
                    </a:extLst>
                  </p:cNvPr>
                  <p:cNvPicPr/>
                  <p:nvPr/>
                </p:nvPicPr>
                <p:blipFill>
                  <a:blip r:embed="rId16"/>
                  <a:stretch>
                    <a:fillRect/>
                  </a:stretch>
                </p:blipFill>
                <p:spPr>
                  <a:xfrm>
                    <a:off x="7726275" y="5058907"/>
                    <a:ext cx="318791" cy="51536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4" name="Ink 13">
                    <a:extLst>
                      <a:ext uri="{FF2B5EF4-FFF2-40B4-BE49-F238E27FC236}">
                        <a16:creationId xmlns:a16="http://schemas.microsoft.com/office/drawing/2014/main" id="{D6034309-33F4-FFCD-97AD-7797C9FEA457}"/>
                      </a:ext>
                    </a:extLst>
                  </p14:cNvPr>
                  <p14:cNvContentPartPr/>
                  <p14:nvPr/>
                </p14:nvContentPartPr>
                <p14:xfrm>
                  <a:off x="7391876" y="4340073"/>
                  <a:ext cx="599760" cy="855720"/>
                </p14:xfrm>
              </p:contentPart>
            </mc:Choice>
            <mc:Fallback xmlns="">
              <p:pic>
                <p:nvPicPr>
                  <p:cNvPr id="14" name="Ink 13">
                    <a:extLst>
                      <a:ext uri="{FF2B5EF4-FFF2-40B4-BE49-F238E27FC236}">
                        <a16:creationId xmlns:a16="http://schemas.microsoft.com/office/drawing/2014/main" id="{D6034309-33F4-FFCD-97AD-7797C9FEA457}"/>
                      </a:ext>
                    </a:extLst>
                  </p:cNvPr>
                  <p:cNvPicPr/>
                  <p:nvPr/>
                </p:nvPicPr>
                <p:blipFill>
                  <a:blip r:embed="rId18"/>
                  <a:stretch>
                    <a:fillRect/>
                  </a:stretch>
                </p:blipFill>
                <p:spPr>
                  <a:xfrm>
                    <a:off x="7344836" y="4307186"/>
                    <a:ext cx="693370" cy="921826"/>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5" name="Ink 14">
                    <a:extLst>
                      <a:ext uri="{FF2B5EF4-FFF2-40B4-BE49-F238E27FC236}">
                        <a16:creationId xmlns:a16="http://schemas.microsoft.com/office/drawing/2014/main" id="{33CDE45F-FA50-EA7D-DC09-EBF1566D3F96}"/>
                      </a:ext>
                    </a:extLst>
                  </p14:cNvPr>
                  <p14:cNvContentPartPr/>
                  <p14:nvPr/>
                </p14:nvContentPartPr>
                <p14:xfrm>
                  <a:off x="7744316" y="4814193"/>
                  <a:ext cx="216360" cy="214920"/>
                </p14:xfrm>
              </p:contentPart>
            </mc:Choice>
            <mc:Fallback xmlns="">
              <p:pic>
                <p:nvPicPr>
                  <p:cNvPr id="15" name="Ink 14">
                    <a:extLst>
                      <a:ext uri="{FF2B5EF4-FFF2-40B4-BE49-F238E27FC236}">
                        <a16:creationId xmlns:a16="http://schemas.microsoft.com/office/drawing/2014/main" id="{33CDE45F-FA50-EA7D-DC09-EBF1566D3F96}"/>
                      </a:ext>
                    </a:extLst>
                  </p:cNvPr>
                  <p:cNvPicPr/>
                  <p:nvPr/>
                </p:nvPicPr>
                <p:blipFill>
                  <a:blip r:embed="rId20"/>
                  <a:stretch>
                    <a:fillRect/>
                  </a:stretch>
                </p:blipFill>
                <p:spPr>
                  <a:xfrm>
                    <a:off x="7697752" y="4780975"/>
                    <a:ext cx="309959" cy="281024"/>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7" name="Ink 16">
                    <a:extLst>
                      <a:ext uri="{FF2B5EF4-FFF2-40B4-BE49-F238E27FC236}">
                        <a16:creationId xmlns:a16="http://schemas.microsoft.com/office/drawing/2014/main" id="{78702F3B-9732-DB88-CD15-C3852384150E}"/>
                      </a:ext>
                    </a:extLst>
                  </p14:cNvPr>
                  <p14:cNvContentPartPr/>
                  <p14:nvPr/>
                </p14:nvContentPartPr>
                <p14:xfrm>
                  <a:off x="7558916" y="4601793"/>
                  <a:ext cx="174960" cy="102600"/>
                </p14:xfrm>
              </p:contentPart>
            </mc:Choice>
            <mc:Fallback xmlns="">
              <p:pic>
                <p:nvPicPr>
                  <p:cNvPr id="17" name="Ink 16">
                    <a:extLst>
                      <a:ext uri="{FF2B5EF4-FFF2-40B4-BE49-F238E27FC236}">
                        <a16:creationId xmlns:a16="http://schemas.microsoft.com/office/drawing/2014/main" id="{78702F3B-9732-DB88-CD15-C3852384150E}"/>
                      </a:ext>
                    </a:extLst>
                  </p:cNvPr>
                  <p:cNvPicPr/>
                  <p:nvPr/>
                </p:nvPicPr>
                <p:blipFill>
                  <a:blip r:embed="rId22"/>
                  <a:stretch>
                    <a:fillRect/>
                  </a:stretch>
                </p:blipFill>
                <p:spPr>
                  <a:xfrm>
                    <a:off x="7511884" y="4568921"/>
                    <a:ext cx="268554" cy="168676"/>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19" name="Ink 18">
                    <a:extLst>
                      <a:ext uri="{FF2B5EF4-FFF2-40B4-BE49-F238E27FC236}">
                        <a16:creationId xmlns:a16="http://schemas.microsoft.com/office/drawing/2014/main" id="{CE39B49B-0A90-BB76-0297-E2B39C3AEAD8}"/>
                      </a:ext>
                    </a:extLst>
                  </p14:cNvPr>
                  <p14:cNvContentPartPr/>
                  <p14:nvPr/>
                </p14:nvContentPartPr>
                <p14:xfrm>
                  <a:off x="7585556" y="4565433"/>
                  <a:ext cx="258480" cy="260280"/>
                </p14:xfrm>
              </p:contentPart>
            </mc:Choice>
            <mc:Fallback xmlns="">
              <p:pic>
                <p:nvPicPr>
                  <p:cNvPr id="19" name="Ink 18">
                    <a:extLst>
                      <a:ext uri="{FF2B5EF4-FFF2-40B4-BE49-F238E27FC236}">
                        <a16:creationId xmlns:a16="http://schemas.microsoft.com/office/drawing/2014/main" id="{CE39B49B-0A90-BB76-0297-E2B39C3AEAD8}"/>
                      </a:ext>
                    </a:extLst>
                  </p:cNvPr>
                  <p:cNvPicPr/>
                  <p:nvPr/>
                </p:nvPicPr>
                <p:blipFill>
                  <a:blip r:embed="rId24"/>
                  <a:stretch>
                    <a:fillRect/>
                  </a:stretch>
                </p:blipFill>
                <p:spPr>
                  <a:xfrm>
                    <a:off x="7538560" y="4532524"/>
                    <a:ext cx="352003" cy="32643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5">
              <p14:nvContentPartPr>
                <p14:cNvPr id="21" name="Ink 20">
                  <a:extLst>
                    <a:ext uri="{FF2B5EF4-FFF2-40B4-BE49-F238E27FC236}">
                      <a16:creationId xmlns:a16="http://schemas.microsoft.com/office/drawing/2014/main" id="{E2A4BF64-5414-BDDD-9ACD-4262D1174346}"/>
                    </a:ext>
                  </a:extLst>
                </p14:cNvPr>
                <p14:cNvContentPartPr/>
                <p14:nvPr/>
              </p14:nvContentPartPr>
              <p14:xfrm>
                <a:off x="7821356" y="3481113"/>
                <a:ext cx="360" cy="360"/>
              </p14:xfrm>
            </p:contentPart>
          </mc:Choice>
          <mc:Fallback xmlns="">
            <p:pic>
              <p:nvPicPr>
                <p:cNvPr id="21" name="Ink 20">
                  <a:extLst>
                    <a:ext uri="{FF2B5EF4-FFF2-40B4-BE49-F238E27FC236}">
                      <a16:creationId xmlns:a16="http://schemas.microsoft.com/office/drawing/2014/main" id="{E2A4BF64-5414-BDDD-9ACD-4262D1174346}"/>
                    </a:ext>
                  </a:extLst>
                </p:cNvPr>
                <p:cNvPicPr/>
                <p:nvPr/>
              </p:nvPicPr>
              <p:blipFill>
                <a:blip r:embed="rId26"/>
                <a:stretch>
                  <a:fillRect/>
                </a:stretch>
              </p:blipFill>
              <p:spPr>
                <a:xfrm>
                  <a:off x="7785716" y="3445473"/>
                  <a:ext cx="72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22" name="Ink 21">
                  <a:extLst>
                    <a:ext uri="{FF2B5EF4-FFF2-40B4-BE49-F238E27FC236}">
                      <a16:creationId xmlns:a16="http://schemas.microsoft.com/office/drawing/2014/main" id="{F40E1081-90F7-3198-E898-3ED9E0CFC1BE}"/>
                    </a:ext>
                  </a:extLst>
                </p14:cNvPr>
                <p14:cNvContentPartPr/>
                <p14:nvPr/>
              </p14:nvContentPartPr>
              <p14:xfrm>
                <a:off x="8735756" y="5453193"/>
                <a:ext cx="360" cy="360"/>
              </p14:xfrm>
            </p:contentPart>
          </mc:Choice>
          <mc:Fallback xmlns="">
            <p:pic>
              <p:nvPicPr>
                <p:cNvPr id="22" name="Ink 21">
                  <a:extLst>
                    <a:ext uri="{FF2B5EF4-FFF2-40B4-BE49-F238E27FC236}">
                      <a16:creationId xmlns:a16="http://schemas.microsoft.com/office/drawing/2014/main" id="{F40E1081-90F7-3198-E898-3ED9E0CFC1BE}"/>
                    </a:ext>
                  </a:extLst>
                </p:cNvPr>
                <p:cNvPicPr/>
                <p:nvPr/>
              </p:nvPicPr>
              <p:blipFill>
                <a:blip r:embed="rId26"/>
                <a:stretch>
                  <a:fillRect/>
                </a:stretch>
              </p:blipFill>
              <p:spPr>
                <a:xfrm>
                  <a:off x="8700116" y="5417553"/>
                  <a:ext cx="72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23" name="Ink 22">
                  <a:extLst>
                    <a:ext uri="{FF2B5EF4-FFF2-40B4-BE49-F238E27FC236}">
                      <a16:creationId xmlns:a16="http://schemas.microsoft.com/office/drawing/2014/main" id="{F6A3BBA3-2509-EF11-9AC9-EDFDEC51401B}"/>
                    </a:ext>
                  </a:extLst>
                </p14:cNvPr>
                <p14:cNvContentPartPr/>
                <p14:nvPr/>
              </p14:nvContentPartPr>
              <p14:xfrm>
                <a:off x="6929276" y="4604673"/>
                <a:ext cx="360" cy="360"/>
              </p14:xfrm>
            </p:contentPart>
          </mc:Choice>
          <mc:Fallback xmlns="">
            <p:pic>
              <p:nvPicPr>
                <p:cNvPr id="23" name="Ink 22">
                  <a:extLst>
                    <a:ext uri="{FF2B5EF4-FFF2-40B4-BE49-F238E27FC236}">
                      <a16:creationId xmlns:a16="http://schemas.microsoft.com/office/drawing/2014/main" id="{F6A3BBA3-2509-EF11-9AC9-EDFDEC51401B}"/>
                    </a:ext>
                  </a:extLst>
                </p:cNvPr>
                <p:cNvPicPr/>
                <p:nvPr/>
              </p:nvPicPr>
              <p:blipFill>
                <a:blip r:embed="rId26"/>
                <a:stretch>
                  <a:fillRect/>
                </a:stretch>
              </p:blipFill>
              <p:spPr>
                <a:xfrm>
                  <a:off x="6893276" y="4568673"/>
                  <a:ext cx="72000" cy="72000"/>
                </a:xfrm>
                <a:prstGeom prst="rect">
                  <a:avLst/>
                </a:prstGeom>
              </p:spPr>
            </p:pic>
          </mc:Fallback>
        </mc:AlternateContent>
      </p:grpSp>
      <p:sp>
        <p:nvSpPr>
          <p:cNvPr id="25" name="TextBox 7">
            <a:extLst>
              <a:ext uri="{FF2B5EF4-FFF2-40B4-BE49-F238E27FC236}">
                <a16:creationId xmlns:a16="http://schemas.microsoft.com/office/drawing/2014/main" id="{4F3F74CC-9D5E-7A0C-8CA0-59E971FEB940}"/>
              </a:ext>
            </a:extLst>
          </p:cNvPr>
          <p:cNvSpPr txBox="1">
            <a:spLocks noChangeArrowheads="1"/>
          </p:cNvSpPr>
          <p:nvPr/>
        </p:nvSpPr>
        <p:spPr bwMode="auto">
          <a:xfrm>
            <a:off x="1524000" y="6037459"/>
            <a:ext cx="441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sz="1800" dirty="0">
                <a:solidFill>
                  <a:srgbClr val="FF0000"/>
                </a:solidFill>
              </a:rPr>
              <a:t>FIRST:  put 13.3 mL stock solution into beaker.</a:t>
            </a:r>
          </a:p>
        </p:txBody>
      </p:sp>
      <p:cxnSp>
        <p:nvCxnSpPr>
          <p:cNvPr id="26" name="Straight Arrow Connector 25"/>
          <p:cNvCxnSpPr>
            <a:cxnSpLocks/>
          </p:cNvCxnSpPr>
          <p:nvPr/>
        </p:nvCxnSpPr>
        <p:spPr>
          <a:xfrm>
            <a:off x="5990310" y="6222125"/>
            <a:ext cx="1438043" cy="102475"/>
          </a:xfrm>
          <a:prstGeom prst="straightConnector1">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cxnSp>
        <p:nvCxnSpPr>
          <p:cNvPr id="29" name="Straight Connector 28">
            <a:extLst>
              <a:ext uri="{FF2B5EF4-FFF2-40B4-BE49-F238E27FC236}">
                <a16:creationId xmlns:a16="http://schemas.microsoft.com/office/drawing/2014/main" id="{7AC17193-E63B-B79F-1588-982622783B82}"/>
              </a:ext>
            </a:extLst>
          </p:cNvPr>
          <p:cNvCxnSpPr>
            <a:cxnSpLocks/>
          </p:cNvCxnSpPr>
          <p:nvPr/>
        </p:nvCxnSpPr>
        <p:spPr>
          <a:xfrm>
            <a:off x="6785531" y="6030061"/>
            <a:ext cx="1901269" cy="7398"/>
          </a:xfrm>
          <a:prstGeom prst="line">
            <a:avLst/>
          </a:prstGeom>
        </p:spPr>
        <p:style>
          <a:lnRef idx="1">
            <a:schemeClr val="dk1"/>
          </a:lnRef>
          <a:fillRef idx="0">
            <a:schemeClr val="dk1"/>
          </a:fillRef>
          <a:effectRef idx="0">
            <a:schemeClr val="dk1"/>
          </a:effectRef>
          <a:fontRef idx="minor">
            <a:schemeClr val="tx1"/>
          </a:fontRef>
        </p:style>
      </p:cxnSp>
      <p:sp>
        <p:nvSpPr>
          <p:cNvPr id="32" name="TextBox 8">
            <a:extLst>
              <a:ext uri="{FF2B5EF4-FFF2-40B4-BE49-F238E27FC236}">
                <a16:creationId xmlns:a16="http://schemas.microsoft.com/office/drawing/2014/main" id="{D1AF5183-61B1-2773-99EE-52AF9F658F40}"/>
              </a:ext>
            </a:extLst>
          </p:cNvPr>
          <p:cNvSpPr txBox="1">
            <a:spLocks noChangeArrowheads="1"/>
          </p:cNvSpPr>
          <p:nvPr/>
        </p:nvSpPr>
        <p:spPr bwMode="auto">
          <a:xfrm>
            <a:off x="849026" y="4688703"/>
            <a:ext cx="471357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US" altLang="en-US" sz="1800" dirty="0">
                <a:solidFill>
                  <a:srgbClr val="0000FF"/>
                </a:solidFill>
              </a:rPr>
              <a:t>SECOND:  fill to 100.0 mL total volume </a:t>
            </a:r>
            <a:br>
              <a:rPr lang="en-US" altLang="en-US" sz="1800" dirty="0">
                <a:solidFill>
                  <a:srgbClr val="0000FF"/>
                </a:solidFill>
              </a:rPr>
            </a:br>
            <a:r>
              <a:rPr lang="en-US" altLang="en-US" sz="1800" dirty="0">
                <a:solidFill>
                  <a:srgbClr val="0000FF"/>
                </a:solidFill>
              </a:rPr>
              <a:t>(with water)</a:t>
            </a:r>
          </a:p>
        </p:txBody>
      </p:sp>
      <p:cxnSp>
        <p:nvCxnSpPr>
          <p:cNvPr id="33" name="Straight Arrow Connector 32"/>
          <p:cNvCxnSpPr>
            <a:cxnSpLocks/>
          </p:cNvCxnSpPr>
          <p:nvPr/>
        </p:nvCxnSpPr>
        <p:spPr>
          <a:xfrm flipV="1">
            <a:off x="3962400" y="4972354"/>
            <a:ext cx="3657600" cy="219657"/>
          </a:xfrm>
          <a:prstGeom prst="straightConnector1">
            <a:avLst/>
          </a:prstGeom>
          <a:ln w="28575">
            <a:solidFill>
              <a:srgbClr val="0000FF"/>
            </a:solidFill>
            <a:tailEnd type="arrow"/>
          </a:ln>
        </p:spPr>
        <p:style>
          <a:lnRef idx="3">
            <a:schemeClr val="accent1"/>
          </a:lnRef>
          <a:fillRef idx="0">
            <a:schemeClr val="accent1"/>
          </a:fillRef>
          <a:effectRef idx="2">
            <a:schemeClr val="accent1"/>
          </a:effectRef>
          <a:fontRef idx="minor">
            <a:schemeClr val="tx1"/>
          </a:fontRef>
        </p:style>
      </p:cxnSp>
      <p:cxnSp>
        <p:nvCxnSpPr>
          <p:cNvPr id="37" name="Straight Connector 36">
            <a:extLst>
              <a:ext uri="{FF2B5EF4-FFF2-40B4-BE49-F238E27FC236}">
                <a16:creationId xmlns:a16="http://schemas.microsoft.com/office/drawing/2014/main" id="{F42B9A3A-7DE7-DB37-9FCF-34953776AF08}"/>
              </a:ext>
            </a:extLst>
          </p:cNvPr>
          <p:cNvCxnSpPr>
            <a:cxnSpLocks/>
          </p:cNvCxnSpPr>
          <p:nvPr/>
        </p:nvCxnSpPr>
        <p:spPr>
          <a:xfrm>
            <a:off x="7543800" y="3429000"/>
            <a:ext cx="352675" cy="0"/>
          </a:xfrm>
          <a:prstGeom prst="line">
            <a:avLst/>
          </a:prstGeom>
        </p:spPr>
        <p:style>
          <a:lnRef idx="1">
            <a:schemeClr val="dk1"/>
          </a:lnRef>
          <a:fillRef idx="0">
            <a:schemeClr val="dk1"/>
          </a:fillRef>
          <a:effectRef idx="0">
            <a:schemeClr val="dk1"/>
          </a:effectRef>
          <a:fontRef idx="minor">
            <a:schemeClr val="tx1"/>
          </a:fontRef>
        </p:style>
      </p:cxnSp>
      <p:sp>
        <p:nvSpPr>
          <p:cNvPr id="39" name="TextBox 38">
            <a:extLst>
              <a:ext uri="{FF2B5EF4-FFF2-40B4-BE49-F238E27FC236}">
                <a16:creationId xmlns:a16="http://schemas.microsoft.com/office/drawing/2014/main" id="{AD257BDB-E0C6-F7CC-7A9F-434B015F3EE0}"/>
              </a:ext>
            </a:extLst>
          </p:cNvPr>
          <p:cNvSpPr txBox="1"/>
          <p:nvPr/>
        </p:nvSpPr>
        <p:spPr>
          <a:xfrm>
            <a:off x="6147059" y="3147353"/>
            <a:ext cx="1279192" cy="646331"/>
          </a:xfrm>
          <a:prstGeom prst="rect">
            <a:avLst/>
          </a:prstGeom>
          <a:solidFill>
            <a:schemeClr val="bg1">
              <a:lumMod val="85000"/>
            </a:schemeClr>
          </a:solid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100.0 mL</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mark</a:t>
            </a:r>
          </a:p>
        </p:txBody>
      </p:sp>
      <p:sp>
        <p:nvSpPr>
          <p:cNvPr id="40" name="TextBox 39">
            <a:extLst>
              <a:ext uri="{FF2B5EF4-FFF2-40B4-BE49-F238E27FC236}">
                <a16:creationId xmlns:a16="http://schemas.microsoft.com/office/drawing/2014/main" id="{14E88634-7598-FBC6-F1D9-64BC6FEC7466}"/>
              </a:ext>
            </a:extLst>
          </p:cNvPr>
          <p:cNvSpPr txBox="1"/>
          <p:nvPr/>
        </p:nvSpPr>
        <p:spPr>
          <a:xfrm>
            <a:off x="7407823" y="6134785"/>
            <a:ext cx="943681" cy="369332"/>
          </a:xfrm>
          <a:prstGeom prst="rect">
            <a:avLst/>
          </a:prstGeom>
          <a:noFill/>
        </p:spPr>
        <p:txBody>
          <a:bodyPr wrap="square" rtlCol="0">
            <a:spAutoFit/>
          </a:bodyPr>
          <a:lstStyle/>
          <a:p>
            <a:r>
              <a:rPr lang="en-US" dirty="0"/>
              <a:t>stock</a:t>
            </a:r>
          </a:p>
        </p:txBody>
      </p:sp>
      <p:sp>
        <p:nvSpPr>
          <p:cNvPr id="41" name="TextBox 40">
            <a:extLst>
              <a:ext uri="{FF2B5EF4-FFF2-40B4-BE49-F238E27FC236}">
                <a16:creationId xmlns:a16="http://schemas.microsoft.com/office/drawing/2014/main" id="{C396C7AB-8507-1D20-8A2B-6D61EC829F41}"/>
              </a:ext>
            </a:extLst>
          </p:cNvPr>
          <p:cNvSpPr txBox="1"/>
          <p:nvPr/>
        </p:nvSpPr>
        <p:spPr>
          <a:xfrm>
            <a:off x="7360699" y="5028785"/>
            <a:ext cx="943681" cy="369332"/>
          </a:xfrm>
          <a:prstGeom prst="rect">
            <a:avLst/>
          </a:prstGeom>
          <a:noFill/>
        </p:spPr>
        <p:txBody>
          <a:bodyPr wrap="square" rtlCol="0">
            <a:spAutoFit/>
          </a:bodyPr>
          <a:lstStyle/>
          <a:p>
            <a:r>
              <a:rPr lang="en-US" dirty="0"/>
              <a:t>water</a:t>
            </a:r>
          </a:p>
        </p:txBody>
      </p:sp>
    </p:spTree>
    <p:extLst>
      <p:ext uri="{BB962C8B-B14F-4D97-AF65-F5344CB8AC3E}">
        <p14:creationId xmlns:p14="http://schemas.microsoft.com/office/powerpoint/2010/main" val="143259793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1384995"/>
          </a:xfrm>
          <a:prstGeom prst="rect">
            <a:avLst/>
          </a:prstGeom>
          <a:solidFill>
            <a:schemeClr val="bg1">
              <a:lumMod val="85000"/>
            </a:schemeClr>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79.  You dissolve 2.25 moles of KBr into water forming a</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1.00 liter solution.  What is this solution’s BP and FP?   </a:t>
            </a:r>
            <a:br>
              <a:rPr lang="en-US" sz="2800" dirty="0">
                <a:latin typeface="Times New Roman" panose="02020603050405020304" pitchFamily="18" charset="0"/>
                <a:cs typeface="Times New Roman" panose="02020603050405020304" pitchFamily="18" charset="0"/>
              </a:rPr>
            </a:br>
            <a:r>
              <a:rPr lang="en-US" sz="2800" b="1" dirty="0">
                <a:solidFill>
                  <a:srgbClr val="FF0000"/>
                </a:solidFill>
                <a:latin typeface="Times New Roman" panose="02020603050405020304" pitchFamily="18" charset="0"/>
                <a:cs typeface="Times New Roman" panose="02020603050405020304" pitchFamily="18" charset="0"/>
              </a:rPr>
              <a:t>       (Round to nearest WHOLE Kelvin temperature)</a:t>
            </a:r>
          </a:p>
        </p:txBody>
      </p:sp>
    </p:spTree>
    <p:extLst>
      <p:ext uri="{BB962C8B-B14F-4D97-AF65-F5344CB8AC3E}">
        <p14:creationId xmlns:p14="http://schemas.microsoft.com/office/powerpoint/2010/main" val="227557431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D9A65-14E6-C112-872A-8C18D285C25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0A80348-34F2-B195-B22F-EDF2B7E18921}"/>
              </a:ext>
            </a:extLst>
          </p:cNvPr>
          <p:cNvSpPr txBox="1"/>
          <p:nvPr/>
        </p:nvSpPr>
        <p:spPr>
          <a:xfrm>
            <a:off x="0" y="0"/>
            <a:ext cx="9144000" cy="1384995"/>
          </a:xfrm>
          <a:prstGeom prst="rect">
            <a:avLst/>
          </a:prstGeom>
          <a:solidFill>
            <a:schemeClr val="bg1">
              <a:lumMod val="85000"/>
            </a:schemeClr>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79.  You dissolve 2.25 moles of KBr into water forming a</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1.00 liter solution.  What is this solution’s BP and FP?   </a:t>
            </a:r>
            <a:br>
              <a:rPr lang="en-US" sz="2800" dirty="0">
                <a:latin typeface="Times New Roman" panose="02020603050405020304" pitchFamily="18" charset="0"/>
                <a:cs typeface="Times New Roman" panose="02020603050405020304" pitchFamily="18" charset="0"/>
              </a:rPr>
            </a:br>
            <a:r>
              <a:rPr lang="en-US" sz="2800" b="1" dirty="0">
                <a:solidFill>
                  <a:srgbClr val="FF0000"/>
                </a:solidFill>
                <a:latin typeface="Times New Roman" panose="02020603050405020304" pitchFamily="18" charset="0"/>
                <a:cs typeface="Times New Roman" panose="02020603050405020304" pitchFamily="18" charset="0"/>
              </a:rPr>
              <a:t>       (Round to nearest WHOLE Kelvin temperature)</a:t>
            </a:r>
          </a:p>
        </p:txBody>
      </p:sp>
      <p:sp>
        <p:nvSpPr>
          <p:cNvPr id="3" name="TextBox 2">
            <a:extLst>
              <a:ext uri="{FF2B5EF4-FFF2-40B4-BE49-F238E27FC236}">
                <a16:creationId xmlns:a16="http://schemas.microsoft.com/office/drawing/2014/main" id="{DC509CF4-A9F0-406A-50D7-B2FF27972875}"/>
              </a:ext>
            </a:extLst>
          </p:cNvPr>
          <p:cNvSpPr txBox="1"/>
          <p:nvPr/>
        </p:nvSpPr>
        <p:spPr>
          <a:xfrm>
            <a:off x="0" y="1967805"/>
            <a:ext cx="9144000" cy="1231106"/>
          </a:xfrm>
          <a:prstGeom prst="rect">
            <a:avLst/>
          </a:prstGeom>
          <a:solidFill>
            <a:srgbClr val="FFFFCC"/>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BP  The original BP was 373 Kelvin, so the NEW BP is…</a:t>
            </a:r>
            <a:b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b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373 + (4.5 x 0.50K) = 373 + 2.25 = 375.25 K = </a:t>
            </a:r>
            <a:r>
              <a:rPr kumimoji="0" lang="en-US" sz="2800" b="1" i="0" u="none" strike="noStrike" kern="1200" cap="none" spc="0" normalizeH="0" baseline="0" noProof="0" dirty="0">
                <a:ln>
                  <a:noFill/>
                </a:ln>
                <a:solidFill>
                  <a:srgbClr val="006600"/>
                </a:solidFill>
                <a:effectLst/>
                <a:uLnTx/>
                <a:uFillTx/>
                <a:latin typeface="Times New Roman" panose="02020603050405020304" pitchFamily="18" charset="0"/>
                <a:ea typeface="+mn-ea"/>
                <a:cs typeface="Times New Roman" panose="02020603050405020304" pitchFamily="18" charset="0"/>
              </a:rPr>
              <a:t>375 K</a:t>
            </a:r>
            <a:endPar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endParaRPr>
          </a:p>
          <a:p>
            <a:endParaRPr lang="en-US" dirty="0"/>
          </a:p>
        </p:txBody>
      </p:sp>
      <p:sp>
        <p:nvSpPr>
          <p:cNvPr id="4" name="TextBox 3">
            <a:extLst>
              <a:ext uri="{FF2B5EF4-FFF2-40B4-BE49-F238E27FC236}">
                <a16:creationId xmlns:a16="http://schemas.microsoft.com/office/drawing/2014/main" id="{515EA9D2-F704-BA93-6785-F99C60FEF8E1}"/>
              </a:ext>
            </a:extLst>
          </p:cNvPr>
          <p:cNvSpPr txBox="1"/>
          <p:nvPr/>
        </p:nvSpPr>
        <p:spPr>
          <a:xfrm>
            <a:off x="0" y="4114800"/>
            <a:ext cx="9144000" cy="1384995"/>
          </a:xfrm>
          <a:prstGeom prst="rect">
            <a:avLst/>
          </a:prstGeom>
          <a:solidFill>
            <a:schemeClr val="accent2">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FP  </a:t>
            </a:r>
            <a:r>
              <a:rPr kumimoji="0" lang="en-US" sz="2800" b="1" i="0" u="none" strike="noStrike" kern="1200" cap="none" spc="0" normalizeH="0" baseline="0" noProof="0" dirty="0">
                <a:ln>
                  <a:noFill/>
                </a:ln>
                <a:solidFill>
                  <a:prstClr val="black">
                    <a:lumMod val="95000"/>
                    <a:lumOff val="5000"/>
                  </a:prstClr>
                </a:solidFill>
                <a:effectLst/>
                <a:uLnTx/>
                <a:uFillTx/>
                <a:latin typeface="Times New Roman" panose="02020603050405020304" pitchFamily="18" charset="0"/>
                <a:ea typeface="+mn-ea"/>
                <a:cs typeface="Times New Roman" panose="02020603050405020304" pitchFamily="18" charset="0"/>
              </a:rPr>
              <a:t>The original FP was 273 Kelvin, so the NEW FP is…   </a:t>
            </a:r>
            <a:br>
              <a:rPr kumimoji="0" lang="en-US" sz="2800" b="1" i="0" u="none" strike="noStrike" kern="1200" cap="none" spc="0" normalizeH="0" baseline="0" noProof="0" dirty="0">
                <a:ln>
                  <a:noFill/>
                </a:ln>
                <a:solidFill>
                  <a:prstClr val="black">
                    <a:lumMod val="95000"/>
                    <a:lumOff val="5000"/>
                  </a:prstClr>
                </a:solidFill>
                <a:effectLst/>
                <a:uLnTx/>
                <a:uFillTx/>
                <a:latin typeface="Times New Roman" panose="02020603050405020304" pitchFamily="18" charset="0"/>
                <a:ea typeface="+mn-ea"/>
                <a:cs typeface="Times New Roman" panose="02020603050405020304" pitchFamily="18" charset="0"/>
              </a:rPr>
            </a:br>
            <a:r>
              <a:rPr kumimoji="0" lang="en-US" sz="2800" b="1" i="0" u="none" strike="noStrike" kern="1200" cap="none" spc="0" normalizeH="0" baseline="0" noProof="0" dirty="0">
                <a:ln>
                  <a:noFill/>
                </a:ln>
                <a:solidFill>
                  <a:prstClr val="black">
                    <a:lumMod val="95000"/>
                    <a:lumOff val="5000"/>
                  </a:prstClr>
                </a:solidFill>
                <a:effectLst/>
                <a:uLnTx/>
                <a:uFillTx/>
                <a:latin typeface="Times New Roman" panose="02020603050405020304" pitchFamily="18" charset="0"/>
                <a:ea typeface="+mn-ea"/>
                <a:cs typeface="Times New Roman" panose="02020603050405020304" pitchFamily="18" charset="0"/>
              </a:rPr>
              <a:t>       273 – (4.5 x 1.86K) = 273 – 8.37 = 264.63 K = </a:t>
            </a:r>
            <a:r>
              <a:rPr kumimoji="0" lang="en-US" sz="2800" b="1" i="0" u="none" strike="noStrike" kern="1200" cap="none" spc="0" normalizeH="0" baseline="0" noProof="0" dirty="0">
                <a:ln>
                  <a:noFill/>
                </a:ln>
                <a:solidFill>
                  <a:srgbClr val="006600"/>
                </a:solidFill>
                <a:effectLst/>
                <a:uLnTx/>
                <a:uFillTx/>
                <a:latin typeface="Times New Roman" panose="02020603050405020304" pitchFamily="18" charset="0"/>
                <a:ea typeface="+mn-ea"/>
                <a:cs typeface="Times New Roman" panose="02020603050405020304" pitchFamily="18" charset="0"/>
              </a:rPr>
              <a:t>265 K</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66484347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1384995"/>
          </a:xfrm>
          <a:prstGeom prst="rect">
            <a:avLst/>
          </a:prstGeom>
          <a:solidFill>
            <a:schemeClr val="accent6">
              <a:lumMod val="20000"/>
              <a:lumOff val="80000"/>
            </a:schemeClr>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80.  If you have a 2.40 M HCl stock solution, how do</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you make a 50.0 mL of 3.00 M HCl solution from it?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400" i="1" dirty="0">
                <a:solidFill>
                  <a:srgbClr val="FF0000"/>
                </a:solidFill>
                <a:latin typeface="Times New Roman" panose="02020603050405020304" pitchFamily="18" charset="0"/>
                <a:cs typeface="Times New Roman" panose="02020603050405020304" pitchFamily="18" charset="0"/>
              </a:rPr>
              <a:t>A diagram might help you think through this math.</a:t>
            </a:r>
          </a:p>
        </p:txBody>
      </p:sp>
    </p:spTree>
    <p:extLst>
      <p:ext uri="{BB962C8B-B14F-4D97-AF65-F5344CB8AC3E}">
        <p14:creationId xmlns:p14="http://schemas.microsoft.com/office/powerpoint/2010/main" val="347609811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A6ECC26-2BEC-F131-569B-6135A0B699A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FA2CBE1-77D2-3A9D-01E4-AA38110E9395}"/>
              </a:ext>
            </a:extLst>
          </p:cNvPr>
          <p:cNvSpPr txBox="1"/>
          <p:nvPr/>
        </p:nvSpPr>
        <p:spPr>
          <a:xfrm>
            <a:off x="0" y="0"/>
            <a:ext cx="9144000" cy="1384995"/>
          </a:xfrm>
          <a:prstGeom prst="rect">
            <a:avLst/>
          </a:prstGeom>
          <a:solidFill>
            <a:schemeClr val="accent6">
              <a:lumMod val="20000"/>
              <a:lumOff val="80000"/>
            </a:schemeClr>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80.  If you have a 2.40 M HCl stock solution, how do</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you make a 50.0 mL of 3.00 M HCl solution from it?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400" i="1" dirty="0">
                <a:solidFill>
                  <a:srgbClr val="FF0000"/>
                </a:solidFill>
                <a:latin typeface="Times New Roman" panose="02020603050405020304" pitchFamily="18" charset="0"/>
                <a:cs typeface="Times New Roman" panose="02020603050405020304" pitchFamily="18" charset="0"/>
              </a:rPr>
              <a:t>A diagram might help you think through this math.</a:t>
            </a:r>
          </a:p>
        </p:txBody>
      </p:sp>
      <p:sp>
        <p:nvSpPr>
          <p:cNvPr id="3" name="TextBox 2">
            <a:extLst>
              <a:ext uri="{FF2B5EF4-FFF2-40B4-BE49-F238E27FC236}">
                <a16:creationId xmlns:a16="http://schemas.microsoft.com/office/drawing/2014/main" id="{3D1309D8-FA25-F99B-75B0-ECCD9A7BF62D}"/>
              </a:ext>
            </a:extLst>
          </p:cNvPr>
          <p:cNvSpPr txBox="1"/>
          <p:nvPr/>
        </p:nvSpPr>
        <p:spPr>
          <a:xfrm>
            <a:off x="0" y="1384995"/>
            <a:ext cx="6857724" cy="2852063"/>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M</a:t>
            </a:r>
            <a:r>
              <a:rPr kumimoji="0" lang="en-US" altLang="en-US" sz="3200" b="0" i="0" u="none" strike="noStrike" kern="1200" cap="none" spc="0" normalizeH="0" baseline="-25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a:t>
            </a:r>
            <a:r>
              <a:rPr kumimoji="0" lang="en-US" alt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a:t>
            </a:r>
            <a:r>
              <a:rPr kumimoji="0" lang="en-US" altLang="en-US" sz="3200" b="0" i="0" u="none" strike="noStrike" kern="1200" cap="none" spc="0" normalizeH="0" baseline="-25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a:t>
            </a:r>
            <a:r>
              <a:rPr kumimoji="0" lang="en-US" alt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M</a:t>
            </a:r>
            <a:r>
              <a:rPr kumimoji="0" lang="en-US" altLang="en-US" sz="3200" b="0" i="0" u="none" strike="noStrike" kern="1200" cap="none" spc="0" normalizeH="0" baseline="-25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a:t>
            </a:r>
            <a:r>
              <a:rPr kumimoji="0" lang="en-US" alt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a:t>
            </a:r>
            <a:r>
              <a:rPr kumimoji="0" lang="en-US" altLang="en-US" sz="3200" b="0" i="0" u="none" strike="noStrike" kern="1200" cap="none" spc="0" normalizeH="0" baseline="-25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600" b="0" i="0" u="none" strike="noStrike" kern="1200" cap="none" spc="0" normalizeH="0" baseline="-25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(2.40 M)(V</a:t>
            </a:r>
            <a:r>
              <a:rPr kumimoji="0" lang="en-US" altLang="en-US" sz="3200" b="0" i="0" u="none" strike="noStrike" kern="1200" cap="none" spc="0" normalizeH="0" baseline="-25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a:t>
            </a:r>
            <a:r>
              <a:rPr kumimoji="0" lang="en-US" alt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(3.00 M)(50.0 mL)</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600" b="0" i="0" u="none" strike="noStrike" kern="1200" cap="none" spc="0" normalizeH="0" baseline="-25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a:t>
            </a:r>
            <a:r>
              <a:rPr kumimoji="0" lang="en-US" altLang="en-US" sz="3200" b="0" i="0" u="none" strike="noStrike" kern="1200" cap="none" spc="0" normalizeH="0" baseline="-2500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a:t>
            </a:r>
            <a:r>
              <a:rPr kumimoji="0" lang="en-US" alt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62.5 mL stock   </a:t>
            </a:r>
            <a:br>
              <a:rPr kumimoji="0" lang="en-US" alt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r>
              <a:rPr kumimoji="0" lang="en-US" altLang="en-US" sz="32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What ?  </a:t>
            </a:r>
            <a:r>
              <a:rPr kumimoji="0" lang="en-US" altLang="en-US" b="1" i="1"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Next slide please…  </a:t>
            </a:r>
          </a:p>
          <a:p>
            <a:endParaRPr lang="en-US" dirty="0"/>
          </a:p>
        </p:txBody>
      </p:sp>
      <p:grpSp>
        <p:nvGrpSpPr>
          <p:cNvPr id="4" name="Group 3">
            <a:extLst>
              <a:ext uri="{FF2B5EF4-FFF2-40B4-BE49-F238E27FC236}">
                <a16:creationId xmlns:a16="http://schemas.microsoft.com/office/drawing/2014/main" id="{289FB1D8-0B79-5F4A-3D73-28AA4FF40640}"/>
              </a:ext>
            </a:extLst>
          </p:cNvPr>
          <p:cNvGrpSpPr/>
          <p:nvPr/>
        </p:nvGrpSpPr>
        <p:grpSpPr>
          <a:xfrm>
            <a:off x="6858000" y="1676400"/>
            <a:ext cx="2487716" cy="4953000"/>
            <a:chOff x="5486400" y="1594522"/>
            <a:chExt cx="3249716" cy="4570200"/>
          </a:xfrm>
        </p:grpSpPr>
        <p:pic>
          <p:nvPicPr>
            <p:cNvPr id="5" name="Picture 2" descr="Volumetric Flask free icons designed by samlakodad">
              <a:extLst>
                <a:ext uri="{FF2B5EF4-FFF2-40B4-BE49-F238E27FC236}">
                  <a16:creationId xmlns:a16="http://schemas.microsoft.com/office/drawing/2014/main" id="{27AC93B3-7DA4-40D2-73CA-95464F1E019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313" t="2661" r="20312" b="3626"/>
            <a:stretch/>
          </p:blipFill>
          <p:spPr bwMode="auto">
            <a:xfrm>
              <a:off x="5486400" y="1594522"/>
              <a:ext cx="2895600" cy="457020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E8E4FB3B-95BF-0CBA-8AB4-7F3369A6A597}"/>
                    </a:ext>
                  </a:extLst>
                </p14:cNvPr>
                <p14:cNvContentPartPr/>
                <p14:nvPr/>
              </p14:nvContentPartPr>
              <p14:xfrm>
                <a:off x="6984356" y="4086993"/>
                <a:ext cx="882720" cy="888480"/>
              </p14:xfrm>
            </p:contentPart>
          </mc:Choice>
          <mc:Fallback xmlns="">
            <p:pic>
              <p:nvPicPr>
                <p:cNvPr id="6" name="Ink 5">
                  <a:extLst>
                    <a:ext uri="{FF2B5EF4-FFF2-40B4-BE49-F238E27FC236}">
                      <a16:creationId xmlns:a16="http://schemas.microsoft.com/office/drawing/2014/main" id="{E8E4FB3B-95BF-0CBA-8AB4-7F3369A6A597}"/>
                    </a:ext>
                  </a:extLst>
                </p:cNvPr>
                <p:cNvPicPr/>
                <p:nvPr/>
              </p:nvPicPr>
              <p:blipFill>
                <a:blip r:embed="rId4"/>
                <a:stretch>
                  <a:fillRect/>
                </a:stretch>
              </p:blipFill>
              <p:spPr>
                <a:xfrm>
                  <a:off x="6914284" y="3987683"/>
                  <a:ext cx="1023334" cy="1087433"/>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7" name="Ink 6">
                  <a:extLst>
                    <a:ext uri="{FF2B5EF4-FFF2-40B4-BE49-F238E27FC236}">
                      <a16:creationId xmlns:a16="http://schemas.microsoft.com/office/drawing/2014/main" id="{50F2DEBF-5CB9-9A8A-30D6-74B68256CFFE}"/>
                    </a:ext>
                  </a:extLst>
                </p14:cNvPr>
                <p14:cNvContentPartPr/>
                <p14:nvPr/>
              </p14:nvContentPartPr>
              <p14:xfrm>
                <a:off x="7138436" y="4208313"/>
                <a:ext cx="520560" cy="604440"/>
              </p14:xfrm>
            </p:contentPart>
          </mc:Choice>
          <mc:Fallback xmlns="">
            <p:pic>
              <p:nvPicPr>
                <p:cNvPr id="7" name="Ink 6">
                  <a:extLst>
                    <a:ext uri="{FF2B5EF4-FFF2-40B4-BE49-F238E27FC236}">
                      <a16:creationId xmlns:a16="http://schemas.microsoft.com/office/drawing/2014/main" id="{50F2DEBF-5CB9-9A8A-30D6-74B68256CFFE}"/>
                    </a:ext>
                  </a:extLst>
                </p:cNvPr>
                <p:cNvPicPr/>
                <p:nvPr/>
              </p:nvPicPr>
              <p:blipFill>
                <a:blip r:embed="rId6"/>
                <a:stretch>
                  <a:fillRect/>
                </a:stretch>
              </p:blipFill>
              <p:spPr>
                <a:xfrm>
                  <a:off x="7068370" y="4108625"/>
                  <a:ext cx="661163" cy="803483"/>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8" name="Ink 7">
                  <a:extLst>
                    <a:ext uri="{FF2B5EF4-FFF2-40B4-BE49-F238E27FC236}">
                      <a16:creationId xmlns:a16="http://schemas.microsoft.com/office/drawing/2014/main" id="{BA5960E7-563C-BCEE-D4EC-7085D6219ADE}"/>
                    </a:ext>
                  </a:extLst>
                </p14:cNvPr>
                <p14:cNvContentPartPr/>
                <p14:nvPr/>
              </p14:nvContentPartPr>
              <p14:xfrm>
                <a:off x="7116476" y="4142073"/>
                <a:ext cx="640440" cy="640440"/>
              </p14:xfrm>
            </p:contentPart>
          </mc:Choice>
          <mc:Fallback xmlns="">
            <p:pic>
              <p:nvPicPr>
                <p:cNvPr id="8" name="Ink 7">
                  <a:extLst>
                    <a:ext uri="{FF2B5EF4-FFF2-40B4-BE49-F238E27FC236}">
                      <a16:creationId xmlns:a16="http://schemas.microsoft.com/office/drawing/2014/main" id="{BA5960E7-563C-BCEE-D4EC-7085D6219ADE}"/>
                    </a:ext>
                  </a:extLst>
                </p:cNvPr>
                <p:cNvPicPr/>
                <p:nvPr/>
              </p:nvPicPr>
              <p:blipFill>
                <a:blip r:embed="rId8"/>
                <a:stretch>
                  <a:fillRect/>
                </a:stretch>
              </p:blipFill>
              <p:spPr>
                <a:xfrm>
                  <a:off x="7069454" y="4108855"/>
                  <a:ext cx="734014" cy="706544"/>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9" name="Ink 8">
                  <a:extLst>
                    <a:ext uri="{FF2B5EF4-FFF2-40B4-BE49-F238E27FC236}">
                      <a16:creationId xmlns:a16="http://schemas.microsoft.com/office/drawing/2014/main" id="{7C2B2D61-A85E-2CE7-ECA7-2EA4611992BB}"/>
                    </a:ext>
                  </a:extLst>
                </p14:cNvPr>
                <p14:cNvContentPartPr/>
                <p14:nvPr/>
              </p14:nvContentPartPr>
              <p14:xfrm>
                <a:off x="7268756" y="4902393"/>
                <a:ext cx="2160" cy="360"/>
              </p14:xfrm>
            </p:contentPart>
          </mc:Choice>
          <mc:Fallback xmlns="">
            <p:pic>
              <p:nvPicPr>
                <p:cNvPr id="9" name="Ink 8">
                  <a:extLst>
                    <a:ext uri="{FF2B5EF4-FFF2-40B4-BE49-F238E27FC236}">
                      <a16:creationId xmlns:a16="http://schemas.microsoft.com/office/drawing/2014/main" id="{7C2B2D61-A85E-2CE7-ECA7-2EA4611992BB}"/>
                    </a:ext>
                  </a:extLst>
                </p:cNvPr>
                <p:cNvPicPr/>
                <p:nvPr/>
              </p:nvPicPr>
              <p:blipFill>
                <a:blip r:embed="rId10"/>
                <a:stretch>
                  <a:fillRect/>
                </a:stretch>
              </p:blipFill>
              <p:spPr>
                <a:xfrm>
                  <a:off x="7225556" y="4866393"/>
                  <a:ext cx="88128"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0" name="Ink 9">
                  <a:extLst>
                    <a:ext uri="{FF2B5EF4-FFF2-40B4-BE49-F238E27FC236}">
                      <a16:creationId xmlns:a16="http://schemas.microsoft.com/office/drawing/2014/main" id="{C81FEF9F-7AEF-E433-6B51-D0EA9D39F8CA}"/>
                    </a:ext>
                  </a:extLst>
                </p14:cNvPr>
                <p14:cNvContentPartPr/>
                <p14:nvPr/>
              </p14:nvContentPartPr>
              <p14:xfrm>
                <a:off x="7138436" y="4108953"/>
                <a:ext cx="727560" cy="915120"/>
              </p14:xfrm>
            </p:contentPart>
          </mc:Choice>
          <mc:Fallback xmlns="">
            <p:pic>
              <p:nvPicPr>
                <p:cNvPr id="10" name="Ink 9">
                  <a:extLst>
                    <a:ext uri="{FF2B5EF4-FFF2-40B4-BE49-F238E27FC236}">
                      <a16:creationId xmlns:a16="http://schemas.microsoft.com/office/drawing/2014/main" id="{C81FEF9F-7AEF-E433-6B51-D0EA9D39F8CA}"/>
                    </a:ext>
                  </a:extLst>
                </p:cNvPr>
                <p:cNvPicPr/>
                <p:nvPr/>
              </p:nvPicPr>
              <p:blipFill>
                <a:blip r:embed="rId12"/>
                <a:stretch>
                  <a:fillRect/>
                </a:stretch>
              </p:blipFill>
              <p:spPr>
                <a:xfrm>
                  <a:off x="7091436" y="4075736"/>
                  <a:ext cx="821090" cy="981221"/>
                </a:xfrm>
                <a:prstGeom prst="rect">
                  <a:avLst/>
                </a:prstGeom>
              </p:spPr>
            </p:pic>
          </mc:Fallback>
        </mc:AlternateContent>
        <p:grpSp>
          <p:nvGrpSpPr>
            <p:cNvPr id="11" name="Group 10">
              <a:extLst>
                <a:ext uri="{FF2B5EF4-FFF2-40B4-BE49-F238E27FC236}">
                  <a16:creationId xmlns:a16="http://schemas.microsoft.com/office/drawing/2014/main" id="{5F6D1A2C-02A4-60BA-A236-CC6303E4E559}"/>
                </a:ext>
              </a:extLst>
            </p:cNvPr>
            <p:cNvGrpSpPr/>
            <p:nvPr/>
          </p:nvGrpSpPr>
          <p:grpSpPr>
            <a:xfrm>
              <a:off x="7391876" y="4340073"/>
              <a:ext cx="606240" cy="1201320"/>
              <a:chOff x="7391876" y="4340073"/>
              <a:chExt cx="606240" cy="1201320"/>
            </a:xfrm>
          </p:grpSpPr>
          <mc:AlternateContent xmlns:mc="http://schemas.openxmlformats.org/markup-compatibility/2006" xmlns:p14="http://schemas.microsoft.com/office/powerpoint/2010/main">
            <mc:Choice Requires="p14">
              <p:contentPart p14:bwMode="auto" r:id="rId13">
                <p14:nvContentPartPr>
                  <p14:cNvPr id="15" name="Ink 14">
                    <a:extLst>
                      <a:ext uri="{FF2B5EF4-FFF2-40B4-BE49-F238E27FC236}">
                        <a16:creationId xmlns:a16="http://schemas.microsoft.com/office/drawing/2014/main" id="{3C70F674-DB95-5F03-11C6-BE264F1C3255}"/>
                      </a:ext>
                    </a:extLst>
                  </p14:cNvPr>
                  <p14:cNvContentPartPr/>
                  <p14:nvPr/>
                </p14:nvContentPartPr>
                <p14:xfrm>
                  <a:off x="7821356" y="4768113"/>
                  <a:ext cx="79920" cy="344160"/>
                </p14:xfrm>
              </p:contentPart>
            </mc:Choice>
            <mc:Fallback xmlns="">
              <p:pic>
                <p:nvPicPr>
                  <p:cNvPr id="15" name="Ink 14">
                    <a:extLst>
                      <a:ext uri="{FF2B5EF4-FFF2-40B4-BE49-F238E27FC236}">
                        <a16:creationId xmlns:a16="http://schemas.microsoft.com/office/drawing/2014/main" id="{3C70F674-DB95-5F03-11C6-BE264F1C3255}"/>
                      </a:ext>
                    </a:extLst>
                  </p:cNvPr>
                  <p:cNvPicPr/>
                  <p:nvPr/>
                </p:nvPicPr>
                <p:blipFill>
                  <a:blip r:embed="rId14"/>
                  <a:stretch>
                    <a:fillRect/>
                  </a:stretch>
                </p:blipFill>
                <p:spPr>
                  <a:xfrm>
                    <a:off x="7774344" y="4734893"/>
                    <a:ext cx="173473" cy="410268"/>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6" name="Ink 15">
                    <a:extLst>
                      <a:ext uri="{FF2B5EF4-FFF2-40B4-BE49-F238E27FC236}">
                        <a16:creationId xmlns:a16="http://schemas.microsoft.com/office/drawing/2014/main" id="{2381A388-E4D0-54FC-F518-EB11B6CBEFD3}"/>
                      </a:ext>
                    </a:extLst>
                  </p14:cNvPr>
                  <p14:cNvContentPartPr/>
                  <p14:nvPr/>
                </p14:nvContentPartPr>
                <p14:xfrm>
                  <a:off x="7772756" y="5092113"/>
                  <a:ext cx="225360" cy="449280"/>
                </p14:xfrm>
              </p:contentPart>
            </mc:Choice>
            <mc:Fallback xmlns="">
              <p:pic>
                <p:nvPicPr>
                  <p:cNvPr id="16" name="Ink 15">
                    <a:extLst>
                      <a:ext uri="{FF2B5EF4-FFF2-40B4-BE49-F238E27FC236}">
                        <a16:creationId xmlns:a16="http://schemas.microsoft.com/office/drawing/2014/main" id="{2381A388-E4D0-54FC-F518-EB11B6CBEFD3}"/>
                      </a:ext>
                    </a:extLst>
                  </p:cNvPr>
                  <p:cNvPicPr/>
                  <p:nvPr/>
                </p:nvPicPr>
                <p:blipFill>
                  <a:blip r:embed="rId16"/>
                  <a:stretch>
                    <a:fillRect/>
                  </a:stretch>
                </p:blipFill>
                <p:spPr>
                  <a:xfrm>
                    <a:off x="7726275" y="5058907"/>
                    <a:ext cx="318791" cy="51536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7" name="Ink 16">
                    <a:extLst>
                      <a:ext uri="{FF2B5EF4-FFF2-40B4-BE49-F238E27FC236}">
                        <a16:creationId xmlns:a16="http://schemas.microsoft.com/office/drawing/2014/main" id="{09231AD0-697D-2C3C-6486-BF256C7E87C9}"/>
                      </a:ext>
                    </a:extLst>
                  </p14:cNvPr>
                  <p14:cNvContentPartPr/>
                  <p14:nvPr/>
                </p14:nvContentPartPr>
                <p14:xfrm>
                  <a:off x="7391876" y="4340073"/>
                  <a:ext cx="599760" cy="855720"/>
                </p14:xfrm>
              </p:contentPart>
            </mc:Choice>
            <mc:Fallback xmlns="">
              <p:pic>
                <p:nvPicPr>
                  <p:cNvPr id="17" name="Ink 16">
                    <a:extLst>
                      <a:ext uri="{FF2B5EF4-FFF2-40B4-BE49-F238E27FC236}">
                        <a16:creationId xmlns:a16="http://schemas.microsoft.com/office/drawing/2014/main" id="{09231AD0-697D-2C3C-6486-BF256C7E87C9}"/>
                      </a:ext>
                    </a:extLst>
                  </p:cNvPr>
                  <p:cNvPicPr/>
                  <p:nvPr/>
                </p:nvPicPr>
                <p:blipFill>
                  <a:blip r:embed="rId18"/>
                  <a:stretch>
                    <a:fillRect/>
                  </a:stretch>
                </p:blipFill>
                <p:spPr>
                  <a:xfrm>
                    <a:off x="7344836" y="4307186"/>
                    <a:ext cx="693370" cy="921826"/>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8" name="Ink 17">
                    <a:extLst>
                      <a:ext uri="{FF2B5EF4-FFF2-40B4-BE49-F238E27FC236}">
                        <a16:creationId xmlns:a16="http://schemas.microsoft.com/office/drawing/2014/main" id="{97E1FAC8-66E5-AE40-721A-76B1E6FBF65C}"/>
                      </a:ext>
                    </a:extLst>
                  </p14:cNvPr>
                  <p14:cNvContentPartPr/>
                  <p14:nvPr/>
                </p14:nvContentPartPr>
                <p14:xfrm>
                  <a:off x="7744316" y="4814193"/>
                  <a:ext cx="216360" cy="214920"/>
                </p14:xfrm>
              </p:contentPart>
            </mc:Choice>
            <mc:Fallback xmlns="">
              <p:pic>
                <p:nvPicPr>
                  <p:cNvPr id="18" name="Ink 17">
                    <a:extLst>
                      <a:ext uri="{FF2B5EF4-FFF2-40B4-BE49-F238E27FC236}">
                        <a16:creationId xmlns:a16="http://schemas.microsoft.com/office/drawing/2014/main" id="{97E1FAC8-66E5-AE40-721A-76B1E6FBF65C}"/>
                      </a:ext>
                    </a:extLst>
                  </p:cNvPr>
                  <p:cNvPicPr/>
                  <p:nvPr/>
                </p:nvPicPr>
                <p:blipFill>
                  <a:blip r:embed="rId20"/>
                  <a:stretch>
                    <a:fillRect/>
                  </a:stretch>
                </p:blipFill>
                <p:spPr>
                  <a:xfrm>
                    <a:off x="7697752" y="4780975"/>
                    <a:ext cx="309959" cy="281024"/>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9" name="Ink 18">
                    <a:extLst>
                      <a:ext uri="{FF2B5EF4-FFF2-40B4-BE49-F238E27FC236}">
                        <a16:creationId xmlns:a16="http://schemas.microsoft.com/office/drawing/2014/main" id="{A515B492-1A38-283A-CD21-2F94668315A8}"/>
                      </a:ext>
                    </a:extLst>
                  </p14:cNvPr>
                  <p14:cNvContentPartPr/>
                  <p14:nvPr/>
                </p14:nvContentPartPr>
                <p14:xfrm>
                  <a:off x="7558916" y="4601793"/>
                  <a:ext cx="174960" cy="102600"/>
                </p14:xfrm>
              </p:contentPart>
            </mc:Choice>
            <mc:Fallback xmlns="">
              <p:pic>
                <p:nvPicPr>
                  <p:cNvPr id="19" name="Ink 18">
                    <a:extLst>
                      <a:ext uri="{FF2B5EF4-FFF2-40B4-BE49-F238E27FC236}">
                        <a16:creationId xmlns:a16="http://schemas.microsoft.com/office/drawing/2014/main" id="{A515B492-1A38-283A-CD21-2F94668315A8}"/>
                      </a:ext>
                    </a:extLst>
                  </p:cNvPr>
                  <p:cNvPicPr/>
                  <p:nvPr/>
                </p:nvPicPr>
                <p:blipFill>
                  <a:blip r:embed="rId22"/>
                  <a:stretch>
                    <a:fillRect/>
                  </a:stretch>
                </p:blipFill>
                <p:spPr>
                  <a:xfrm>
                    <a:off x="7511884" y="4568921"/>
                    <a:ext cx="268554" cy="168676"/>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20" name="Ink 19">
                    <a:extLst>
                      <a:ext uri="{FF2B5EF4-FFF2-40B4-BE49-F238E27FC236}">
                        <a16:creationId xmlns:a16="http://schemas.microsoft.com/office/drawing/2014/main" id="{098AA455-941A-6178-C608-6B3C6F7E841F}"/>
                      </a:ext>
                    </a:extLst>
                  </p14:cNvPr>
                  <p14:cNvContentPartPr/>
                  <p14:nvPr/>
                </p14:nvContentPartPr>
                <p14:xfrm>
                  <a:off x="7585556" y="4565433"/>
                  <a:ext cx="258480" cy="260280"/>
                </p14:xfrm>
              </p:contentPart>
            </mc:Choice>
            <mc:Fallback xmlns="">
              <p:pic>
                <p:nvPicPr>
                  <p:cNvPr id="20" name="Ink 19">
                    <a:extLst>
                      <a:ext uri="{FF2B5EF4-FFF2-40B4-BE49-F238E27FC236}">
                        <a16:creationId xmlns:a16="http://schemas.microsoft.com/office/drawing/2014/main" id="{098AA455-941A-6178-C608-6B3C6F7E841F}"/>
                      </a:ext>
                    </a:extLst>
                  </p:cNvPr>
                  <p:cNvPicPr/>
                  <p:nvPr/>
                </p:nvPicPr>
                <p:blipFill>
                  <a:blip r:embed="rId24"/>
                  <a:stretch>
                    <a:fillRect/>
                  </a:stretch>
                </p:blipFill>
                <p:spPr>
                  <a:xfrm>
                    <a:off x="7538560" y="4532524"/>
                    <a:ext cx="352003" cy="32643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5">
              <p14:nvContentPartPr>
                <p14:cNvPr id="12" name="Ink 11">
                  <a:extLst>
                    <a:ext uri="{FF2B5EF4-FFF2-40B4-BE49-F238E27FC236}">
                      <a16:creationId xmlns:a16="http://schemas.microsoft.com/office/drawing/2014/main" id="{029887E0-BE24-4DFD-258F-80556903A3FA}"/>
                    </a:ext>
                  </a:extLst>
                </p14:cNvPr>
                <p14:cNvContentPartPr/>
                <p14:nvPr/>
              </p14:nvContentPartPr>
              <p14:xfrm>
                <a:off x="7821356" y="3481113"/>
                <a:ext cx="360" cy="360"/>
              </p14:xfrm>
            </p:contentPart>
          </mc:Choice>
          <mc:Fallback xmlns="">
            <p:pic>
              <p:nvPicPr>
                <p:cNvPr id="12" name="Ink 11">
                  <a:extLst>
                    <a:ext uri="{FF2B5EF4-FFF2-40B4-BE49-F238E27FC236}">
                      <a16:creationId xmlns:a16="http://schemas.microsoft.com/office/drawing/2014/main" id="{029887E0-BE24-4DFD-258F-80556903A3FA}"/>
                    </a:ext>
                  </a:extLst>
                </p:cNvPr>
                <p:cNvPicPr/>
                <p:nvPr/>
              </p:nvPicPr>
              <p:blipFill>
                <a:blip r:embed="rId26"/>
                <a:stretch>
                  <a:fillRect/>
                </a:stretch>
              </p:blipFill>
              <p:spPr>
                <a:xfrm>
                  <a:off x="7785716" y="3445473"/>
                  <a:ext cx="72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13" name="Ink 12">
                  <a:extLst>
                    <a:ext uri="{FF2B5EF4-FFF2-40B4-BE49-F238E27FC236}">
                      <a16:creationId xmlns:a16="http://schemas.microsoft.com/office/drawing/2014/main" id="{756C7EFC-17B3-956B-723D-1A4F4EADC658}"/>
                    </a:ext>
                  </a:extLst>
                </p14:cNvPr>
                <p14:cNvContentPartPr/>
                <p14:nvPr/>
              </p14:nvContentPartPr>
              <p14:xfrm>
                <a:off x="8735756" y="5453193"/>
                <a:ext cx="360" cy="360"/>
              </p14:xfrm>
            </p:contentPart>
          </mc:Choice>
          <mc:Fallback xmlns="">
            <p:pic>
              <p:nvPicPr>
                <p:cNvPr id="13" name="Ink 12">
                  <a:extLst>
                    <a:ext uri="{FF2B5EF4-FFF2-40B4-BE49-F238E27FC236}">
                      <a16:creationId xmlns:a16="http://schemas.microsoft.com/office/drawing/2014/main" id="{756C7EFC-17B3-956B-723D-1A4F4EADC658}"/>
                    </a:ext>
                  </a:extLst>
                </p:cNvPr>
                <p:cNvPicPr/>
                <p:nvPr/>
              </p:nvPicPr>
              <p:blipFill>
                <a:blip r:embed="rId26"/>
                <a:stretch>
                  <a:fillRect/>
                </a:stretch>
              </p:blipFill>
              <p:spPr>
                <a:xfrm>
                  <a:off x="8700116" y="5417553"/>
                  <a:ext cx="72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14" name="Ink 13">
                  <a:extLst>
                    <a:ext uri="{FF2B5EF4-FFF2-40B4-BE49-F238E27FC236}">
                      <a16:creationId xmlns:a16="http://schemas.microsoft.com/office/drawing/2014/main" id="{5685B290-6F33-C77F-0B1D-6E410FEB6D11}"/>
                    </a:ext>
                  </a:extLst>
                </p14:cNvPr>
                <p14:cNvContentPartPr/>
                <p14:nvPr/>
              </p14:nvContentPartPr>
              <p14:xfrm>
                <a:off x="6929276" y="4604673"/>
                <a:ext cx="360" cy="360"/>
              </p14:xfrm>
            </p:contentPart>
          </mc:Choice>
          <mc:Fallback xmlns="">
            <p:pic>
              <p:nvPicPr>
                <p:cNvPr id="14" name="Ink 13">
                  <a:extLst>
                    <a:ext uri="{FF2B5EF4-FFF2-40B4-BE49-F238E27FC236}">
                      <a16:creationId xmlns:a16="http://schemas.microsoft.com/office/drawing/2014/main" id="{5685B290-6F33-C77F-0B1D-6E410FEB6D11}"/>
                    </a:ext>
                  </a:extLst>
                </p:cNvPr>
                <p:cNvPicPr/>
                <p:nvPr/>
              </p:nvPicPr>
              <p:blipFill>
                <a:blip r:embed="rId26"/>
                <a:stretch>
                  <a:fillRect/>
                </a:stretch>
              </p:blipFill>
              <p:spPr>
                <a:xfrm>
                  <a:off x="6893276" y="4568673"/>
                  <a:ext cx="72000" cy="72000"/>
                </a:xfrm>
                <a:prstGeom prst="rect">
                  <a:avLst/>
                </a:prstGeom>
              </p:spPr>
            </p:pic>
          </mc:Fallback>
        </mc:AlternateContent>
      </p:grpSp>
      <p:sp>
        <p:nvSpPr>
          <p:cNvPr id="21" name="TextBox 20">
            <a:extLst>
              <a:ext uri="{FF2B5EF4-FFF2-40B4-BE49-F238E27FC236}">
                <a16:creationId xmlns:a16="http://schemas.microsoft.com/office/drawing/2014/main" id="{A632BE96-BAB1-B0F4-758A-9C8C6E305ADE}"/>
              </a:ext>
            </a:extLst>
          </p:cNvPr>
          <p:cNvSpPr txBox="1">
            <a:spLocks noChangeArrowheads="1"/>
          </p:cNvSpPr>
          <p:nvPr/>
        </p:nvSpPr>
        <p:spPr bwMode="auto">
          <a:xfrm>
            <a:off x="668508" y="5858273"/>
            <a:ext cx="58674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b="1" dirty="0">
                <a:solidFill>
                  <a:srgbClr val="FF0000"/>
                </a:solidFill>
              </a:rPr>
              <a:t>FIRST:  put 62.5 mL stock HCl</a:t>
            </a:r>
          </a:p>
        </p:txBody>
      </p:sp>
      <p:cxnSp>
        <p:nvCxnSpPr>
          <p:cNvPr id="22" name="Straight Arrow Connector 21"/>
          <p:cNvCxnSpPr/>
          <p:nvPr/>
        </p:nvCxnSpPr>
        <p:spPr>
          <a:xfrm flipV="1">
            <a:off x="5756911" y="5741533"/>
            <a:ext cx="1828800" cy="424656"/>
          </a:xfrm>
          <a:prstGeom prst="straightConnector1">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sp>
        <p:nvSpPr>
          <p:cNvPr id="23" name="TextBox 22"/>
          <p:cNvSpPr txBox="1"/>
          <p:nvPr/>
        </p:nvSpPr>
        <p:spPr>
          <a:xfrm>
            <a:off x="6706428" y="1829222"/>
            <a:ext cx="2391435" cy="4031873"/>
          </a:xfrm>
          <a:prstGeom prst="rect">
            <a:avLst/>
          </a:prstGeom>
          <a:noFill/>
        </p:spPr>
        <p:txBody>
          <a:bodyPr wrap="square" rtlCol="0">
            <a:spAutoFit/>
          </a:bodyPr>
          <a:lstStyle/>
          <a:p>
            <a:pPr algn="ctr"/>
            <a:r>
              <a:rPr lang="en-US" sz="25600" dirty="0">
                <a:solidFill>
                  <a:srgbClr val="FF0000"/>
                </a:solidFill>
              </a:rPr>
              <a:t>X</a:t>
            </a:r>
          </a:p>
        </p:txBody>
      </p:sp>
    </p:spTree>
    <p:extLst>
      <p:ext uri="{BB962C8B-B14F-4D97-AF65-F5344CB8AC3E}">
        <p14:creationId xmlns:p14="http://schemas.microsoft.com/office/powerpoint/2010/main" val="341482087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830997"/>
          </a:xfrm>
          <a:prstGeom prst="rect">
            <a:avLst/>
          </a:prstGeom>
          <a:solidFill>
            <a:srgbClr val="FFBDD8"/>
          </a:solidFill>
        </p:spPr>
        <p:txBody>
          <a:bodyPr wrap="square" rtlCol="0">
            <a:spAutoFit/>
          </a:bodyPr>
          <a:lstStyle/>
          <a:p>
            <a:r>
              <a:rPr lang="en-US" sz="2400" dirty="0"/>
              <a:t>81.  Three ions are shown below.  </a:t>
            </a:r>
            <a:br>
              <a:rPr lang="en-US" sz="2400" dirty="0"/>
            </a:br>
            <a:r>
              <a:rPr lang="en-US" sz="2400" dirty="0"/>
              <a:t>       Draw in 3 water molecules oriented to </a:t>
            </a:r>
            <a:r>
              <a:rPr lang="en-US" sz="2400" u="sng" dirty="0"/>
              <a:t>each of these ions</a:t>
            </a:r>
            <a:r>
              <a:rPr lang="en-US" sz="2400" dirty="0"/>
              <a:t>.</a:t>
            </a:r>
          </a:p>
        </p:txBody>
      </p:sp>
      <p:sp>
        <p:nvSpPr>
          <p:cNvPr id="4" name="Oval 3"/>
          <p:cNvSpPr>
            <a:spLocks noChangeArrowheads="1"/>
          </p:cNvSpPr>
          <p:nvPr/>
        </p:nvSpPr>
        <p:spPr bwMode="auto">
          <a:xfrm>
            <a:off x="1600200" y="2743200"/>
            <a:ext cx="1371600" cy="12954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en-US" altLang="en-US" sz="1800"/>
          </a:p>
        </p:txBody>
      </p:sp>
      <p:sp>
        <p:nvSpPr>
          <p:cNvPr id="5" name="Oval 4"/>
          <p:cNvSpPr>
            <a:spLocks noChangeArrowheads="1"/>
          </p:cNvSpPr>
          <p:nvPr/>
        </p:nvSpPr>
        <p:spPr bwMode="auto">
          <a:xfrm>
            <a:off x="4495800" y="2209800"/>
            <a:ext cx="1371600" cy="12954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en-US" altLang="en-US" sz="1800"/>
          </a:p>
        </p:txBody>
      </p:sp>
      <p:sp>
        <p:nvSpPr>
          <p:cNvPr id="6" name="Oval 5"/>
          <p:cNvSpPr>
            <a:spLocks noChangeArrowheads="1"/>
          </p:cNvSpPr>
          <p:nvPr/>
        </p:nvSpPr>
        <p:spPr bwMode="auto">
          <a:xfrm>
            <a:off x="5943623" y="4510087"/>
            <a:ext cx="1371600" cy="12954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en-US" altLang="en-US" sz="1800"/>
          </a:p>
        </p:txBody>
      </p:sp>
      <p:sp>
        <p:nvSpPr>
          <p:cNvPr id="7" name="Text Box 6"/>
          <p:cNvSpPr txBox="1">
            <a:spLocks noChangeArrowheads="1"/>
          </p:cNvSpPr>
          <p:nvPr/>
        </p:nvSpPr>
        <p:spPr bwMode="auto">
          <a:xfrm>
            <a:off x="1981200" y="31242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2400" dirty="0">
                <a:latin typeface="Comic Sans MS" pitchFamily="66" charset="0"/>
              </a:rPr>
              <a:t>Cl</a:t>
            </a:r>
            <a:r>
              <a:rPr lang="en-US" altLang="en-US" sz="2400" baseline="30000" dirty="0">
                <a:latin typeface="Comic Sans MS" pitchFamily="66" charset="0"/>
              </a:rPr>
              <a:t>-1</a:t>
            </a:r>
          </a:p>
        </p:txBody>
      </p:sp>
      <p:sp>
        <p:nvSpPr>
          <p:cNvPr id="8" name="Rectangle 7"/>
          <p:cNvSpPr>
            <a:spLocks noChangeArrowheads="1"/>
          </p:cNvSpPr>
          <p:nvPr/>
        </p:nvSpPr>
        <p:spPr bwMode="auto">
          <a:xfrm>
            <a:off x="4729335" y="2626667"/>
            <a:ext cx="9045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2400" dirty="0">
                <a:latin typeface="Comic Sans MS" pitchFamily="66" charset="0"/>
              </a:rPr>
              <a:t>Ca</a:t>
            </a:r>
            <a:r>
              <a:rPr lang="en-US" altLang="en-US" sz="2400" baseline="30000" dirty="0">
                <a:latin typeface="Comic Sans MS" pitchFamily="66" charset="0"/>
              </a:rPr>
              <a:t>+2</a:t>
            </a:r>
          </a:p>
        </p:txBody>
      </p:sp>
      <p:sp>
        <p:nvSpPr>
          <p:cNvPr id="9" name="Rectangle 8"/>
          <p:cNvSpPr>
            <a:spLocks noChangeArrowheads="1"/>
          </p:cNvSpPr>
          <p:nvPr/>
        </p:nvSpPr>
        <p:spPr bwMode="auto">
          <a:xfrm>
            <a:off x="6312669" y="492695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2400" dirty="0">
                <a:latin typeface="Comic Sans MS" pitchFamily="66" charset="0"/>
              </a:rPr>
              <a:t>Cl</a:t>
            </a:r>
            <a:r>
              <a:rPr lang="en-US" altLang="en-US" sz="2400" baseline="30000" dirty="0">
                <a:latin typeface="Comic Sans MS" pitchFamily="66" charset="0"/>
              </a:rPr>
              <a:t>-1</a:t>
            </a:r>
          </a:p>
        </p:txBody>
      </p:sp>
    </p:spTree>
    <p:extLst>
      <p:ext uri="{BB962C8B-B14F-4D97-AF65-F5344CB8AC3E}">
        <p14:creationId xmlns:p14="http://schemas.microsoft.com/office/powerpoint/2010/main" val="149550375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44BA8E-6ABA-180A-1AC6-7639507E747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F313069-D9CF-884D-F2D1-8114FCCFF3D8}"/>
              </a:ext>
            </a:extLst>
          </p:cNvPr>
          <p:cNvSpPr txBox="1"/>
          <p:nvPr/>
        </p:nvSpPr>
        <p:spPr>
          <a:xfrm>
            <a:off x="0" y="0"/>
            <a:ext cx="9144000" cy="830997"/>
          </a:xfrm>
          <a:prstGeom prst="rect">
            <a:avLst/>
          </a:prstGeom>
          <a:solidFill>
            <a:srgbClr val="FFBDD8"/>
          </a:solidFill>
        </p:spPr>
        <p:txBody>
          <a:bodyPr wrap="square" rtlCol="0">
            <a:spAutoFit/>
          </a:bodyPr>
          <a:lstStyle/>
          <a:p>
            <a:r>
              <a:rPr lang="en-US" sz="2400" dirty="0"/>
              <a:t>81.  Three ions are shown below.  </a:t>
            </a:r>
            <a:br>
              <a:rPr lang="en-US" sz="2400" dirty="0"/>
            </a:br>
            <a:r>
              <a:rPr lang="en-US" sz="2400" dirty="0"/>
              <a:t>       Draw in 3 water molecules oriented to </a:t>
            </a:r>
            <a:r>
              <a:rPr lang="en-US" sz="2400" u="sng" dirty="0"/>
              <a:t>each of these ions</a:t>
            </a:r>
            <a:r>
              <a:rPr lang="en-US" sz="2400" dirty="0"/>
              <a:t>.</a:t>
            </a:r>
          </a:p>
        </p:txBody>
      </p:sp>
      <p:grpSp>
        <p:nvGrpSpPr>
          <p:cNvPr id="3" name="Group 2">
            <a:extLst>
              <a:ext uri="{FF2B5EF4-FFF2-40B4-BE49-F238E27FC236}">
                <a16:creationId xmlns:a16="http://schemas.microsoft.com/office/drawing/2014/main" id="{4DFD6BF1-BC22-F8A6-0720-61F216EAD9C5}"/>
              </a:ext>
            </a:extLst>
          </p:cNvPr>
          <p:cNvGrpSpPr/>
          <p:nvPr/>
        </p:nvGrpSpPr>
        <p:grpSpPr>
          <a:xfrm>
            <a:off x="990600" y="1376346"/>
            <a:ext cx="6921090" cy="5048612"/>
            <a:chOff x="990600" y="1376346"/>
            <a:chExt cx="6921090" cy="5048612"/>
          </a:xfrm>
        </p:grpSpPr>
        <p:sp>
          <p:nvSpPr>
            <p:cNvPr id="10" name="Oval 9"/>
            <p:cNvSpPr>
              <a:spLocks noChangeArrowheads="1"/>
            </p:cNvSpPr>
            <p:nvPr/>
          </p:nvSpPr>
          <p:spPr bwMode="auto">
            <a:xfrm>
              <a:off x="1600200" y="2743200"/>
              <a:ext cx="1371600" cy="12954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en-US" altLang="en-US" sz="1800"/>
            </a:p>
          </p:txBody>
        </p:sp>
        <p:sp>
          <p:nvSpPr>
            <p:cNvPr id="11" name="Oval 10"/>
            <p:cNvSpPr>
              <a:spLocks noChangeArrowheads="1"/>
            </p:cNvSpPr>
            <p:nvPr/>
          </p:nvSpPr>
          <p:spPr bwMode="auto">
            <a:xfrm>
              <a:off x="4691235" y="1905000"/>
              <a:ext cx="1371600" cy="12954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en-US" altLang="en-US" sz="1800"/>
            </a:p>
          </p:txBody>
        </p:sp>
        <p:sp>
          <p:nvSpPr>
            <p:cNvPr id="12" name="Oval 11"/>
            <p:cNvSpPr>
              <a:spLocks noChangeArrowheads="1"/>
            </p:cNvSpPr>
            <p:nvPr/>
          </p:nvSpPr>
          <p:spPr bwMode="auto">
            <a:xfrm>
              <a:off x="5943623" y="4510087"/>
              <a:ext cx="1371600" cy="12954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en-US" altLang="en-US" sz="1800"/>
            </a:p>
          </p:txBody>
        </p:sp>
        <p:sp>
          <p:nvSpPr>
            <p:cNvPr id="13" name="Text Box 6"/>
            <p:cNvSpPr txBox="1">
              <a:spLocks noChangeArrowheads="1"/>
            </p:cNvSpPr>
            <p:nvPr/>
          </p:nvSpPr>
          <p:spPr bwMode="auto">
            <a:xfrm>
              <a:off x="1981200" y="31242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2400" dirty="0">
                  <a:latin typeface="Comic Sans MS" pitchFamily="66" charset="0"/>
                </a:rPr>
                <a:t>Cl</a:t>
              </a:r>
              <a:r>
                <a:rPr lang="en-US" altLang="en-US" sz="2400" baseline="30000" dirty="0">
                  <a:latin typeface="Comic Sans MS" pitchFamily="66" charset="0"/>
                </a:rPr>
                <a:t>-1</a:t>
              </a:r>
            </a:p>
          </p:txBody>
        </p:sp>
        <p:sp>
          <p:nvSpPr>
            <p:cNvPr id="14" name="Rectangle 13"/>
            <p:cNvSpPr>
              <a:spLocks noChangeArrowheads="1"/>
            </p:cNvSpPr>
            <p:nvPr/>
          </p:nvSpPr>
          <p:spPr bwMode="auto">
            <a:xfrm>
              <a:off x="4924771" y="2428549"/>
              <a:ext cx="9045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2400" dirty="0">
                  <a:latin typeface="Comic Sans MS" pitchFamily="66" charset="0"/>
                </a:rPr>
                <a:t>Ca</a:t>
              </a:r>
              <a:r>
                <a:rPr lang="en-US" altLang="en-US" sz="2400" baseline="30000" dirty="0">
                  <a:latin typeface="Comic Sans MS" pitchFamily="66" charset="0"/>
                </a:rPr>
                <a:t>+2</a:t>
              </a:r>
            </a:p>
          </p:txBody>
        </p:sp>
        <p:sp>
          <p:nvSpPr>
            <p:cNvPr id="15" name="Rectangle 14"/>
            <p:cNvSpPr>
              <a:spLocks noChangeArrowheads="1"/>
            </p:cNvSpPr>
            <p:nvPr/>
          </p:nvSpPr>
          <p:spPr bwMode="auto">
            <a:xfrm>
              <a:off x="6312669" y="492695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2400" dirty="0">
                  <a:latin typeface="Comic Sans MS" pitchFamily="66" charset="0"/>
                </a:rPr>
                <a:t>Cl</a:t>
              </a:r>
              <a:r>
                <a:rPr lang="en-US" altLang="en-US" sz="2400" baseline="30000" dirty="0">
                  <a:latin typeface="Comic Sans MS" pitchFamily="66" charset="0"/>
                </a:rPr>
                <a:t>-1</a:t>
              </a:r>
            </a:p>
          </p:txBody>
        </p:sp>
        <p:sp>
          <p:nvSpPr>
            <p:cNvPr id="16" name="Text Box 9">
              <a:extLst>
                <a:ext uri="{FF2B5EF4-FFF2-40B4-BE49-F238E27FC236}">
                  <a16:creationId xmlns:a16="http://schemas.microsoft.com/office/drawing/2014/main" id="{DFA13B0A-FD33-4819-81B4-69E0CEC16985}"/>
                </a:ext>
              </a:extLst>
            </p:cNvPr>
            <p:cNvSpPr txBox="1">
              <a:spLocks noChangeArrowheads="1"/>
            </p:cNvSpPr>
            <p:nvPr/>
          </p:nvSpPr>
          <p:spPr bwMode="auto">
            <a:xfrm>
              <a:off x="1752600" y="2438400"/>
              <a:ext cx="1143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1800" b="1">
                  <a:solidFill>
                    <a:srgbClr val="FF0000"/>
                  </a:solidFill>
                </a:rPr>
                <a:t>H         H</a:t>
              </a:r>
            </a:p>
          </p:txBody>
        </p:sp>
        <p:sp>
          <p:nvSpPr>
            <p:cNvPr id="17" name="Text Box 10">
              <a:extLst>
                <a:ext uri="{FF2B5EF4-FFF2-40B4-BE49-F238E27FC236}">
                  <a16:creationId xmlns:a16="http://schemas.microsoft.com/office/drawing/2014/main" id="{CBE12604-6F9E-4285-831B-61377F0E6080}"/>
                </a:ext>
              </a:extLst>
            </p:cNvPr>
            <p:cNvSpPr txBox="1">
              <a:spLocks noChangeArrowheads="1"/>
            </p:cNvSpPr>
            <p:nvPr/>
          </p:nvSpPr>
          <p:spPr bwMode="auto">
            <a:xfrm>
              <a:off x="2057400" y="1981200"/>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1800" b="1">
                  <a:solidFill>
                    <a:srgbClr val="FF0000"/>
                  </a:solidFill>
                </a:rPr>
                <a:t>O</a:t>
              </a:r>
            </a:p>
          </p:txBody>
        </p:sp>
        <p:sp>
          <p:nvSpPr>
            <p:cNvPr id="18" name="Rectangle 17">
              <a:extLst>
                <a:ext uri="{FF2B5EF4-FFF2-40B4-BE49-F238E27FC236}">
                  <a16:creationId xmlns:a16="http://schemas.microsoft.com/office/drawing/2014/main" id="{0CD2E34C-B2FC-4A0B-AD79-8251434E770B}"/>
                </a:ext>
              </a:extLst>
            </p:cNvPr>
            <p:cNvSpPr>
              <a:spLocks noChangeArrowheads="1"/>
            </p:cNvSpPr>
            <p:nvPr/>
          </p:nvSpPr>
          <p:spPr bwMode="auto">
            <a:xfrm rot="2700000">
              <a:off x="1164432" y="3788568"/>
              <a:ext cx="1085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1800" b="1">
                  <a:solidFill>
                    <a:srgbClr val="FF0000"/>
                  </a:solidFill>
                </a:rPr>
                <a:t>H         H</a:t>
              </a:r>
            </a:p>
          </p:txBody>
        </p:sp>
        <p:sp>
          <p:nvSpPr>
            <p:cNvPr id="19" name="Rectangle 18">
              <a:extLst>
                <a:ext uri="{FF2B5EF4-FFF2-40B4-BE49-F238E27FC236}">
                  <a16:creationId xmlns:a16="http://schemas.microsoft.com/office/drawing/2014/main" id="{0B2E0228-22D8-42B5-BC65-A1795C736765}"/>
                </a:ext>
              </a:extLst>
            </p:cNvPr>
            <p:cNvSpPr>
              <a:spLocks noChangeArrowheads="1"/>
            </p:cNvSpPr>
            <p:nvPr/>
          </p:nvSpPr>
          <p:spPr bwMode="auto">
            <a:xfrm rot="18962498">
              <a:off x="2362200" y="3657600"/>
              <a:ext cx="1085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1800" b="1">
                  <a:solidFill>
                    <a:srgbClr val="FF0000"/>
                  </a:solidFill>
                </a:rPr>
                <a:t>H         H</a:t>
              </a:r>
            </a:p>
          </p:txBody>
        </p:sp>
        <p:sp>
          <p:nvSpPr>
            <p:cNvPr id="20" name="Text Box 13">
              <a:extLst>
                <a:ext uri="{FF2B5EF4-FFF2-40B4-BE49-F238E27FC236}">
                  <a16:creationId xmlns:a16="http://schemas.microsoft.com/office/drawing/2014/main" id="{EE7BE428-0509-440C-B4F1-18946034D306}"/>
                </a:ext>
              </a:extLst>
            </p:cNvPr>
            <p:cNvSpPr txBox="1">
              <a:spLocks noChangeArrowheads="1"/>
            </p:cNvSpPr>
            <p:nvPr/>
          </p:nvSpPr>
          <p:spPr bwMode="auto">
            <a:xfrm rot="2448905">
              <a:off x="990600" y="4267200"/>
              <a:ext cx="76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1800" b="1">
                  <a:solidFill>
                    <a:srgbClr val="FF0000"/>
                  </a:solidFill>
                </a:rPr>
                <a:t>O</a:t>
              </a:r>
            </a:p>
          </p:txBody>
        </p:sp>
        <p:sp>
          <p:nvSpPr>
            <p:cNvPr id="21" name="Text Box 14">
              <a:extLst>
                <a:ext uri="{FF2B5EF4-FFF2-40B4-BE49-F238E27FC236}">
                  <a16:creationId xmlns:a16="http://schemas.microsoft.com/office/drawing/2014/main" id="{473FA9E9-CBE1-4373-BDBA-DE04F338CEA7}"/>
                </a:ext>
              </a:extLst>
            </p:cNvPr>
            <p:cNvSpPr txBox="1">
              <a:spLocks noChangeArrowheads="1"/>
            </p:cNvSpPr>
            <p:nvPr/>
          </p:nvSpPr>
          <p:spPr bwMode="auto">
            <a:xfrm rot="18962498">
              <a:off x="3048000" y="4038600"/>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1800" b="1">
                  <a:solidFill>
                    <a:srgbClr val="FF0000"/>
                  </a:solidFill>
                </a:rPr>
                <a:t>O</a:t>
              </a:r>
            </a:p>
          </p:txBody>
        </p:sp>
        <p:sp>
          <p:nvSpPr>
            <p:cNvPr id="22" name="Line 15">
              <a:extLst>
                <a:ext uri="{FF2B5EF4-FFF2-40B4-BE49-F238E27FC236}">
                  <a16:creationId xmlns:a16="http://schemas.microsoft.com/office/drawing/2014/main" id="{C8534BCB-CD86-4B92-A678-E8F52814A2AF}"/>
                </a:ext>
              </a:extLst>
            </p:cNvPr>
            <p:cNvSpPr>
              <a:spLocks noChangeShapeType="1"/>
            </p:cNvSpPr>
            <p:nvPr/>
          </p:nvSpPr>
          <p:spPr bwMode="auto">
            <a:xfrm flipH="1">
              <a:off x="1981200" y="2286000"/>
              <a:ext cx="152400" cy="2286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3" name="Line 16">
              <a:extLst>
                <a:ext uri="{FF2B5EF4-FFF2-40B4-BE49-F238E27FC236}">
                  <a16:creationId xmlns:a16="http://schemas.microsoft.com/office/drawing/2014/main" id="{CA372414-3267-4CE0-A47C-97A7ADDEA6A0}"/>
                </a:ext>
              </a:extLst>
            </p:cNvPr>
            <p:cNvSpPr>
              <a:spLocks noChangeShapeType="1"/>
            </p:cNvSpPr>
            <p:nvPr/>
          </p:nvSpPr>
          <p:spPr bwMode="auto">
            <a:xfrm flipH="1">
              <a:off x="1295400" y="3886200"/>
              <a:ext cx="76200" cy="3048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4" name="Line 17">
              <a:extLst>
                <a:ext uri="{FF2B5EF4-FFF2-40B4-BE49-F238E27FC236}">
                  <a16:creationId xmlns:a16="http://schemas.microsoft.com/office/drawing/2014/main" id="{97E8B253-76A7-468C-B331-F58782D4238D}"/>
                </a:ext>
              </a:extLst>
            </p:cNvPr>
            <p:cNvSpPr>
              <a:spLocks noChangeShapeType="1"/>
            </p:cNvSpPr>
            <p:nvPr/>
          </p:nvSpPr>
          <p:spPr bwMode="auto">
            <a:xfrm>
              <a:off x="2362200" y="2286000"/>
              <a:ext cx="228600" cy="2286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5" name="Line 18">
              <a:extLst>
                <a:ext uri="{FF2B5EF4-FFF2-40B4-BE49-F238E27FC236}">
                  <a16:creationId xmlns:a16="http://schemas.microsoft.com/office/drawing/2014/main" id="{06207ECA-6F18-42DA-A427-40F65F46F12F}"/>
                </a:ext>
              </a:extLst>
            </p:cNvPr>
            <p:cNvSpPr>
              <a:spLocks noChangeShapeType="1"/>
            </p:cNvSpPr>
            <p:nvPr/>
          </p:nvSpPr>
          <p:spPr bwMode="auto">
            <a:xfrm flipH="1">
              <a:off x="1371600" y="4267200"/>
              <a:ext cx="457200" cy="762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6" name="Line 19">
              <a:extLst>
                <a:ext uri="{FF2B5EF4-FFF2-40B4-BE49-F238E27FC236}">
                  <a16:creationId xmlns:a16="http://schemas.microsoft.com/office/drawing/2014/main" id="{FFF790A4-4F72-4C54-ABAB-4123D0AE3002}"/>
                </a:ext>
              </a:extLst>
            </p:cNvPr>
            <p:cNvSpPr>
              <a:spLocks noChangeShapeType="1"/>
            </p:cNvSpPr>
            <p:nvPr/>
          </p:nvSpPr>
          <p:spPr bwMode="auto">
            <a:xfrm flipH="1">
              <a:off x="3200400" y="3733800"/>
              <a:ext cx="0" cy="3810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27" name="Line 20">
              <a:extLst>
                <a:ext uri="{FF2B5EF4-FFF2-40B4-BE49-F238E27FC236}">
                  <a16:creationId xmlns:a16="http://schemas.microsoft.com/office/drawing/2014/main" id="{F59E01CF-247C-4A62-B7F8-EAD9C2A9BA25}"/>
                </a:ext>
              </a:extLst>
            </p:cNvPr>
            <p:cNvSpPr>
              <a:spLocks noChangeShapeType="1"/>
            </p:cNvSpPr>
            <p:nvPr/>
          </p:nvSpPr>
          <p:spPr bwMode="auto">
            <a:xfrm>
              <a:off x="2743200" y="4191000"/>
              <a:ext cx="381000" cy="762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34" name="Text Box 9">
              <a:extLst>
                <a:ext uri="{FF2B5EF4-FFF2-40B4-BE49-F238E27FC236}">
                  <a16:creationId xmlns:a16="http://schemas.microsoft.com/office/drawing/2014/main" id="{619FD11E-4B06-4D59-A67D-C3A3E50573B7}"/>
                </a:ext>
              </a:extLst>
            </p:cNvPr>
            <p:cNvSpPr txBox="1">
              <a:spLocks noChangeArrowheads="1"/>
            </p:cNvSpPr>
            <p:nvPr/>
          </p:nvSpPr>
          <p:spPr bwMode="auto">
            <a:xfrm>
              <a:off x="6082890" y="4229445"/>
              <a:ext cx="1143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1800" b="1">
                  <a:solidFill>
                    <a:srgbClr val="FF0000"/>
                  </a:solidFill>
                </a:rPr>
                <a:t>H         H</a:t>
              </a:r>
            </a:p>
          </p:txBody>
        </p:sp>
        <p:sp>
          <p:nvSpPr>
            <p:cNvPr id="35" name="Text Box 10">
              <a:extLst>
                <a:ext uri="{FF2B5EF4-FFF2-40B4-BE49-F238E27FC236}">
                  <a16:creationId xmlns:a16="http://schemas.microsoft.com/office/drawing/2014/main" id="{D211641A-51A9-48AB-BCF9-77E37168D125}"/>
                </a:ext>
              </a:extLst>
            </p:cNvPr>
            <p:cNvSpPr txBox="1">
              <a:spLocks noChangeArrowheads="1"/>
            </p:cNvSpPr>
            <p:nvPr/>
          </p:nvSpPr>
          <p:spPr bwMode="auto">
            <a:xfrm>
              <a:off x="6387690" y="3772245"/>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1800" b="1">
                  <a:solidFill>
                    <a:srgbClr val="FF0000"/>
                  </a:solidFill>
                </a:rPr>
                <a:t>O</a:t>
              </a:r>
            </a:p>
          </p:txBody>
        </p:sp>
        <p:sp>
          <p:nvSpPr>
            <p:cNvPr id="36" name="Rectangle 35">
              <a:extLst>
                <a:ext uri="{FF2B5EF4-FFF2-40B4-BE49-F238E27FC236}">
                  <a16:creationId xmlns:a16="http://schemas.microsoft.com/office/drawing/2014/main" id="{7ED7B9B0-5027-47AC-84E6-7B8B011302F2}"/>
                </a:ext>
              </a:extLst>
            </p:cNvPr>
            <p:cNvSpPr>
              <a:spLocks noChangeArrowheads="1"/>
            </p:cNvSpPr>
            <p:nvPr/>
          </p:nvSpPr>
          <p:spPr bwMode="auto">
            <a:xfrm rot="2700000">
              <a:off x="5494722" y="5579613"/>
              <a:ext cx="1085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1800" b="1">
                  <a:solidFill>
                    <a:srgbClr val="FF0000"/>
                  </a:solidFill>
                </a:rPr>
                <a:t>H         H</a:t>
              </a:r>
            </a:p>
          </p:txBody>
        </p:sp>
        <p:sp>
          <p:nvSpPr>
            <p:cNvPr id="37" name="Rectangle 36">
              <a:extLst>
                <a:ext uri="{FF2B5EF4-FFF2-40B4-BE49-F238E27FC236}">
                  <a16:creationId xmlns:a16="http://schemas.microsoft.com/office/drawing/2014/main" id="{213455AB-D444-44FE-A389-827F125398EB}"/>
                </a:ext>
              </a:extLst>
            </p:cNvPr>
            <p:cNvSpPr>
              <a:spLocks noChangeArrowheads="1"/>
            </p:cNvSpPr>
            <p:nvPr/>
          </p:nvSpPr>
          <p:spPr bwMode="auto">
            <a:xfrm rot="18962498">
              <a:off x="6692490" y="5448645"/>
              <a:ext cx="1085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1800" b="1">
                  <a:solidFill>
                    <a:srgbClr val="FF0000"/>
                  </a:solidFill>
                </a:rPr>
                <a:t>H         H</a:t>
              </a:r>
            </a:p>
          </p:txBody>
        </p:sp>
        <p:sp>
          <p:nvSpPr>
            <p:cNvPr id="38" name="Text Box 13">
              <a:extLst>
                <a:ext uri="{FF2B5EF4-FFF2-40B4-BE49-F238E27FC236}">
                  <a16:creationId xmlns:a16="http://schemas.microsoft.com/office/drawing/2014/main" id="{67010D24-678A-4913-A50E-A26C4BFE57F1}"/>
                </a:ext>
              </a:extLst>
            </p:cNvPr>
            <p:cNvSpPr txBox="1">
              <a:spLocks noChangeArrowheads="1"/>
            </p:cNvSpPr>
            <p:nvPr/>
          </p:nvSpPr>
          <p:spPr bwMode="auto">
            <a:xfrm rot="2448905">
              <a:off x="5320890" y="6058245"/>
              <a:ext cx="76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1800" b="1">
                  <a:solidFill>
                    <a:srgbClr val="FF0000"/>
                  </a:solidFill>
                </a:rPr>
                <a:t>O</a:t>
              </a:r>
            </a:p>
          </p:txBody>
        </p:sp>
        <p:sp>
          <p:nvSpPr>
            <p:cNvPr id="39" name="Text Box 14">
              <a:extLst>
                <a:ext uri="{FF2B5EF4-FFF2-40B4-BE49-F238E27FC236}">
                  <a16:creationId xmlns:a16="http://schemas.microsoft.com/office/drawing/2014/main" id="{AA9BC1A2-8D70-42D2-8062-A5D23D9A0D2A}"/>
                </a:ext>
              </a:extLst>
            </p:cNvPr>
            <p:cNvSpPr txBox="1">
              <a:spLocks noChangeArrowheads="1"/>
            </p:cNvSpPr>
            <p:nvPr/>
          </p:nvSpPr>
          <p:spPr bwMode="auto">
            <a:xfrm rot="18962498">
              <a:off x="7378290" y="5829645"/>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1800" b="1">
                  <a:solidFill>
                    <a:srgbClr val="FF0000"/>
                  </a:solidFill>
                </a:rPr>
                <a:t>O</a:t>
              </a:r>
            </a:p>
          </p:txBody>
        </p:sp>
        <p:sp>
          <p:nvSpPr>
            <p:cNvPr id="40" name="Line 15">
              <a:extLst>
                <a:ext uri="{FF2B5EF4-FFF2-40B4-BE49-F238E27FC236}">
                  <a16:creationId xmlns:a16="http://schemas.microsoft.com/office/drawing/2014/main" id="{DF12064B-673C-419A-B8AF-A49354F063B3}"/>
                </a:ext>
              </a:extLst>
            </p:cNvPr>
            <p:cNvSpPr>
              <a:spLocks noChangeShapeType="1"/>
            </p:cNvSpPr>
            <p:nvPr/>
          </p:nvSpPr>
          <p:spPr bwMode="auto">
            <a:xfrm flipH="1">
              <a:off x="6311490" y="4077045"/>
              <a:ext cx="152400" cy="2286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41" name="Line 16">
              <a:extLst>
                <a:ext uri="{FF2B5EF4-FFF2-40B4-BE49-F238E27FC236}">
                  <a16:creationId xmlns:a16="http://schemas.microsoft.com/office/drawing/2014/main" id="{44426542-A1E4-444C-A456-34C0D9CB923C}"/>
                </a:ext>
              </a:extLst>
            </p:cNvPr>
            <p:cNvSpPr>
              <a:spLocks noChangeShapeType="1"/>
            </p:cNvSpPr>
            <p:nvPr/>
          </p:nvSpPr>
          <p:spPr bwMode="auto">
            <a:xfrm flipH="1">
              <a:off x="5625690" y="5677245"/>
              <a:ext cx="76200" cy="3048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42" name="Line 17">
              <a:extLst>
                <a:ext uri="{FF2B5EF4-FFF2-40B4-BE49-F238E27FC236}">
                  <a16:creationId xmlns:a16="http://schemas.microsoft.com/office/drawing/2014/main" id="{4608A8BE-ADBC-4690-818C-96287307AB5B}"/>
                </a:ext>
              </a:extLst>
            </p:cNvPr>
            <p:cNvSpPr>
              <a:spLocks noChangeShapeType="1"/>
            </p:cNvSpPr>
            <p:nvPr/>
          </p:nvSpPr>
          <p:spPr bwMode="auto">
            <a:xfrm>
              <a:off x="6692490" y="4077045"/>
              <a:ext cx="228600" cy="2286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43" name="Line 18">
              <a:extLst>
                <a:ext uri="{FF2B5EF4-FFF2-40B4-BE49-F238E27FC236}">
                  <a16:creationId xmlns:a16="http://schemas.microsoft.com/office/drawing/2014/main" id="{B2DADFFA-32D5-4F0D-85EB-F4176761FE08}"/>
                </a:ext>
              </a:extLst>
            </p:cNvPr>
            <p:cNvSpPr>
              <a:spLocks noChangeShapeType="1"/>
            </p:cNvSpPr>
            <p:nvPr/>
          </p:nvSpPr>
          <p:spPr bwMode="auto">
            <a:xfrm flipH="1">
              <a:off x="5701890" y="6058245"/>
              <a:ext cx="457200" cy="762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44" name="Line 19">
              <a:extLst>
                <a:ext uri="{FF2B5EF4-FFF2-40B4-BE49-F238E27FC236}">
                  <a16:creationId xmlns:a16="http://schemas.microsoft.com/office/drawing/2014/main" id="{6E2ED849-7C07-4199-BB28-5A09A73D8E46}"/>
                </a:ext>
              </a:extLst>
            </p:cNvPr>
            <p:cNvSpPr>
              <a:spLocks noChangeShapeType="1"/>
            </p:cNvSpPr>
            <p:nvPr/>
          </p:nvSpPr>
          <p:spPr bwMode="auto">
            <a:xfrm flipH="1">
              <a:off x="7530690" y="5524845"/>
              <a:ext cx="0" cy="3810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45" name="Line 20">
              <a:extLst>
                <a:ext uri="{FF2B5EF4-FFF2-40B4-BE49-F238E27FC236}">
                  <a16:creationId xmlns:a16="http://schemas.microsoft.com/office/drawing/2014/main" id="{B8D74D95-0949-4376-8915-B7A11E026669}"/>
                </a:ext>
              </a:extLst>
            </p:cNvPr>
            <p:cNvSpPr>
              <a:spLocks noChangeShapeType="1"/>
            </p:cNvSpPr>
            <p:nvPr/>
          </p:nvSpPr>
          <p:spPr bwMode="auto">
            <a:xfrm>
              <a:off x="7073490" y="5982045"/>
              <a:ext cx="381000" cy="762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46" name="Text Box 33">
              <a:extLst>
                <a:ext uri="{FF2B5EF4-FFF2-40B4-BE49-F238E27FC236}">
                  <a16:creationId xmlns:a16="http://schemas.microsoft.com/office/drawing/2014/main" id="{9AB8CB2F-F285-4045-B43F-1627FEA8312D}"/>
                </a:ext>
              </a:extLst>
            </p:cNvPr>
            <p:cNvSpPr txBox="1">
              <a:spLocks noChangeArrowheads="1"/>
            </p:cNvSpPr>
            <p:nvPr/>
          </p:nvSpPr>
          <p:spPr bwMode="auto">
            <a:xfrm>
              <a:off x="4876800" y="3601951"/>
              <a:ext cx="1143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1800" b="1">
                  <a:solidFill>
                    <a:srgbClr val="0000FF"/>
                  </a:solidFill>
                </a:rPr>
                <a:t>H         H</a:t>
              </a:r>
            </a:p>
          </p:txBody>
        </p:sp>
        <p:sp>
          <p:nvSpPr>
            <p:cNvPr id="47" name="Text Box 34">
              <a:extLst>
                <a:ext uri="{FF2B5EF4-FFF2-40B4-BE49-F238E27FC236}">
                  <a16:creationId xmlns:a16="http://schemas.microsoft.com/office/drawing/2014/main" id="{1B2E7D00-0886-4A61-90A2-4E2F448B5EDB}"/>
                </a:ext>
              </a:extLst>
            </p:cNvPr>
            <p:cNvSpPr txBox="1">
              <a:spLocks noChangeArrowheads="1"/>
            </p:cNvSpPr>
            <p:nvPr/>
          </p:nvSpPr>
          <p:spPr bwMode="auto">
            <a:xfrm>
              <a:off x="5181600" y="3144751"/>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1800" b="1">
                  <a:solidFill>
                    <a:srgbClr val="0000FF"/>
                  </a:solidFill>
                </a:rPr>
                <a:t>O</a:t>
              </a:r>
            </a:p>
          </p:txBody>
        </p:sp>
        <p:sp>
          <p:nvSpPr>
            <p:cNvPr id="48" name="Line 35">
              <a:extLst>
                <a:ext uri="{FF2B5EF4-FFF2-40B4-BE49-F238E27FC236}">
                  <a16:creationId xmlns:a16="http://schemas.microsoft.com/office/drawing/2014/main" id="{28E721AF-032C-4456-B9CC-0143C5FE0521}"/>
                </a:ext>
              </a:extLst>
            </p:cNvPr>
            <p:cNvSpPr>
              <a:spLocks noChangeShapeType="1"/>
            </p:cNvSpPr>
            <p:nvPr/>
          </p:nvSpPr>
          <p:spPr bwMode="auto">
            <a:xfrm flipH="1">
              <a:off x="5105400" y="3449551"/>
              <a:ext cx="152400" cy="22860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49" name="Line 36">
              <a:extLst>
                <a:ext uri="{FF2B5EF4-FFF2-40B4-BE49-F238E27FC236}">
                  <a16:creationId xmlns:a16="http://schemas.microsoft.com/office/drawing/2014/main" id="{54289E4F-6B9E-447C-BB25-11D05A11430E}"/>
                </a:ext>
              </a:extLst>
            </p:cNvPr>
            <p:cNvSpPr>
              <a:spLocks noChangeShapeType="1"/>
            </p:cNvSpPr>
            <p:nvPr/>
          </p:nvSpPr>
          <p:spPr bwMode="auto">
            <a:xfrm>
              <a:off x="5486400" y="3449551"/>
              <a:ext cx="228600" cy="22860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50" name="Text Box 41">
              <a:extLst>
                <a:ext uri="{FF2B5EF4-FFF2-40B4-BE49-F238E27FC236}">
                  <a16:creationId xmlns:a16="http://schemas.microsoft.com/office/drawing/2014/main" id="{D94CE5DE-6C07-44FD-8453-B656AF046C9F}"/>
                </a:ext>
              </a:extLst>
            </p:cNvPr>
            <p:cNvSpPr txBox="1">
              <a:spLocks noChangeArrowheads="1"/>
            </p:cNvSpPr>
            <p:nvPr/>
          </p:nvSpPr>
          <p:spPr bwMode="auto">
            <a:xfrm rot="16761321">
              <a:off x="6088857" y="2389894"/>
              <a:ext cx="1143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1800" b="1">
                  <a:solidFill>
                    <a:srgbClr val="0000FF"/>
                  </a:solidFill>
                </a:rPr>
                <a:t>H         H</a:t>
              </a:r>
            </a:p>
          </p:txBody>
        </p:sp>
        <p:sp>
          <p:nvSpPr>
            <p:cNvPr id="51" name="Text Box 42">
              <a:extLst>
                <a:ext uri="{FF2B5EF4-FFF2-40B4-BE49-F238E27FC236}">
                  <a16:creationId xmlns:a16="http://schemas.microsoft.com/office/drawing/2014/main" id="{3952457D-33D5-4DA5-9E5A-F5B20729A484}"/>
                </a:ext>
              </a:extLst>
            </p:cNvPr>
            <p:cNvSpPr txBox="1">
              <a:spLocks noChangeArrowheads="1"/>
            </p:cNvSpPr>
            <p:nvPr/>
          </p:nvSpPr>
          <p:spPr bwMode="auto">
            <a:xfrm>
              <a:off x="6019800" y="2306551"/>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1800" b="1">
                  <a:solidFill>
                    <a:srgbClr val="0000FF"/>
                  </a:solidFill>
                </a:rPr>
                <a:t>O</a:t>
              </a:r>
            </a:p>
          </p:txBody>
        </p:sp>
        <p:sp>
          <p:nvSpPr>
            <p:cNvPr id="52" name="Line 43">
              <a:extLst>
                <a:ext uri="{FF2B5EF4-FFF2-40B4-BE49-F238E27FC236}">
                  <a16:creationId xmlns:a16="http://schemas.microsoft.com/office/drawing/2014/main" id="{908705A3-1BA9-4974-8086-FE9B00019BF6}"/>
                </a:ext>
              </a:extLst>
            </p:cNvPr>
            <p:cNvSpPr>
              <a:spLocks noChangeShapeType="1"/>
            </p:cNvSpPr>
            <p:nvPr/>
          </p:nvSpPr>
          <p:spPr bwMode="auto">
            <a:xfrm flipH="1">
              <a:off x="6324600" y="2306551"/>
              <a:ext cx="228600" cy="7620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53" name="Line 44">
              <a:extLst>
                <a:ext uri="{FF2B5EF4-FFF2-40B4-BE49-F238E27FC236}">
                  <a16:creationId xmlns:a16="http://schemas.microsoft.com/office/drawing/2014/main" id="{4F2644BC-6873-4B6D-A857-2F463D1B487D}"/>
                </a:ext>
              </a:extLst>
            </p:cNvPr>
            <p:cNvSpPr>
              <a:spLocks noChangeShapeType="1"/>
            </p:cNvSpPr>
            <p:nvPr/>
          </p:nvSpPr>
          <p:spPr bwMode="auto">
            <a:xfrm>
              <a:off x="6248400" y="2611351"/>
              <a:ext cx="228600" cy="22860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54" name="Text Box 45">
              <a:extLst>
                <a:ext uri="{FF2B5EF4-FFF2-40B4-BE49-F238E27FC236}">
                  <a16:creationId xmlns:a16="http://schemas.microsoft.com/office/drawing/2014/main" id="{6BC5BC92-BE31-4DA6-AD7E-E4418202E8C7}"/>
                </a:ext>
              </a:extLst>
            </p:cNvPr>
            <p:cNvSpPr txBox="1">
              <a:spLocks noChangeArrowheads="1"/>
            </p:cNvSpPr>
            <p:nvPr/>
          </p:nvSpPr>
          <p:spPr bwMode="auto">
            <a:xfrm rot="7180988">
              <a:off x="3726657" y="1764489"/>
              <a:ext cx="1143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1800" b="1">
                  <a:solidFill>
                    <a:srgbClr val="0000FF"/>
                  </a:solidFill>
                </a:rPr>
                <a:t>H         H</a:t>
              </a:r>
            </a:p>
          </p:txBody>
        </p:sp>
        <p:sp>
          <p:nvSpPr>
            <p:cNvPr id="55" name="Text Box 46">
              <a:extLst>
                <a:ext uri="{FF2B5EF4-FFF2-40B4-BE49-F238E27FC236}">
                  <a16:creationId xmlns:a16="http://schemas.microsoft.com/office/drawing/2014/main" id="{83699447-A18E-4DB0-941B-E385A4503BB5}"/>
                </a:ext>
              </a:extLst>
            </p:cNvPr>
            <p:cNvSpPr txBox="1">
              <a:spLocks noChangeArrowheads="1"/>
            </p:cNvSpPr>
            <p:nvPr/>
          </p:nvSpPr>
          <p:spPr bwMode="auto">
            <a:xfrm>
              <a:off x="4495800" y="1985946"/>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1800" b="1">
                  <a:solidFill>
                    <a:srgbClr val="0000FF"/>
                  </a:solidFill>
                </a:rPr>
                <a:t>O</a:t>
              </a:r>
            </a:p>
          </p:txBody>
        </p:sp>
        <p:sp>
          <p:nvSpPr>
            <p:cNvPr id="56" name="Line 47">
              <a:extLst>
                <a:ext uri="{FF2B5EF4-FFF2-40B4-BE49-F238E27FC236}">
                  <a16:creationId xmlns:a16="http://schemas.microsoft.com/office/drawing/2014/main" id="{13A27BCA-F967-4AE6-9D1B-9E228082A718}"/>
                </a:ext>
              </a:extLst>
            </p:cNvPr>
            <p:cNvSpPr>
              <a:spLocks noChangeShapeType="1"/>
            </p:cNvSpPr>
            <p:nvPr/>
          </p:nvSpPr>
          <p:spPr bwMode="auto">
            <a:xfrm flipH="1" flipV="1">
              <a:off x="4267200" y="2214546"/>
              <a:ext cx="304800"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en-US" b="1"/>
            </a:p>
          </p:txBody>
        </p:sp>
        <p:sp>
          <p:nvSpPr>
            <p:cNvPr id="57" name="Line 48">
              <a:extLst>
                <a:ext uri="{FF2B5EF4-FFF2-40B4-BE49-F238E27FC236}">
                  <a16:creationId xmlns:a16="http://schemas.microsoft.com/office/drawing/2014/main" id="{62F3023B-C610-41D5-BE1D-9C39A6BF68B0}"/>
                </a:ext>
              </a:extLst>
            </p:cNvPr>
            <p:cNvSpPr>
              <a:spLocks noChangeShapeType="1"/>
            </p:cNvSpPr>
            <p:nvPr/>
          </p:nvSpPr>
          <p:spPr bwMode="auto">
            <a:xfrm>
              <a:off x="4572000" y="1757346"/>
              <a:ext cx="76200" cy="30480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en-US" b="1"/>
            </a:p>
          </p:txBody>
        </p:sp>
      </p:grpSp>
    </p:spTree>
    <p:extLst>
      <p:ext uri="{BB962C8B-B14F-4D97-AF65-F5344CB8AC3E}">
        <p14:creationId xmlns:p14="http://schemas.microsoft.com/office/powerpoint/2010/main" val="1111749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740307"/>
          </a:xfrm>
          <a:prstGeom prst="rect">
            <a:avLst/>
          </a:prstGeom>
          <a:noFill/>
        </p:spPr>
        <p:txBody>
          <a:bodyPr wrap="square" rtlCol="0">
            <a:spAutoFit/>
          </a:bodyPr>
          <a:lstStyle/>
          <a:p>
            <a:r>
              <a:rPr lang="en-US" sz="2800" dirty="0">
                <a:latin typeface="Times New Roman" panose="02020603050405020304" pitchFamily="18" charset="0"/>
                <a:ea typeface="Tahoma" panose="020B0604030504040204" pitchFamily="34" charset="0"/>
                <a:cs typeface="Times New Roman" panose="02020603050405020304" pitchFamily="18" charset="0"/>
              </a:rPr>
              <a:t>10. </a:t>
            </a:r>
            <a:r>
              <a:rPr lang="en-US" sz="2800" b="1" dirty="0">
                <a:solidFill>
                  <a:srgbClr val="0000FF"/>
                </a:solidFill>
                <a:latin typeface="Times New Roman" panose="02020603050405020304" pitchFamily="18" charset="0"/>
                <a:ea typeface="Tahoma" panose="020B0604030504040204" pitchFamily="34" charset="0"/>
                <a:cs typeface="Times New Roman" panose="02020603050405020304" pitchFamily="18" charset="0"/>
              </a:rPr>
              <a:t> SMALLER PARTICLES = MORE SURFACE AREA </a:t>
            </a:r>
            <a:br>
              <a:rPr lang="en-US" sz="2800" b="1" dirty="0">
                <a:solidFill>
                  <a:srgbClr val="0000FF"/>
                </a:solidFill>
                <a:latin typeface="Times New Roman" panose="02020603050405020304" pitchFamily="18" charset="0"/>
                <a:ea typeface="Tahoma" panose="020B0604030504040204" pitchFamily="34" charset="0"/>
                <a:cs typeface="Times New Roman" panose="02020603050405020304" pitchFamily="18" charset="0"/>
              </a:rPr>
            </a:br>
            <a:r>
              <a:rPr lang="en-US" sz="28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More collisions gives FASTER DISSOLVING</a:t>
            </a:r>
            <a:br>
              <a:rPr lang="en-US" sz="28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br>
            <a:br>
              <a:rPr lang="en-US" sz="28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br>
            <a:endParaRPr lang="en-US" sz="28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endParaRPr>
          </a:p>
          <a:p>
            <a:r>
              <a:rPr lang="en-US" sz="2800" dirty="0">
                <a:latin typeface="Times New Roman" panose="02020603050405020304" pitchFamily="18" charset="0"/>
                <a:ea typeface="Tahoma" panose="020B0604030504040204" pitchFamily="34" charset="0"/>
                <a:cs typeface="Times New Roman" panose="02020603050405020304" pitchFamily="18" charset="0"/>
              </a:rPr>
              <a:t>11. </a:t>
            </a:r>
            <a:r>
              <a:rPr lang="en-US" sz="2800" b="1" dirty="0">
                <a:solidFill>
                  <a:srgbClr val="0000FF"/>
                </a:solidFill>
                <a:latin typeface="Times New Roman" panose="02020603050405020304" pitchFamily="18" charset="0"/>
                <a:ea typeface="Tahoma" panose="020B0604030504040204" pitchFamily="34" charset="0"/>
                <a:cs typeface="Times New Roman" panose="02020603050405020304" pitchFamily="18" charset="0"/>
              </a:rPr>
              <a:t> HOTTER TEMP = HIGHER KE = MORE MOTION </a:t>
            </a:r>
            <a:br>
              <a:rPr lang="en-US" sz="2800" b="1" dirty="0">
                <a:solidFill>
                  <a:srgbClr val="0000FF"/>
                </a:solidFill>
                <a:latin typeface="Times New Roman" panose="02020603050405020304" pitchFamily="18" charset="0"/>
                <a:ea typeface="Tahoma" panose="020B0604030504040204" pitchFamily="34" charset="0"/>
                <a:cs typeface="Times New Roman" panose="02020603050405020304" pitchFamily="18" charset="0"/>
              </a:rPr>
            </a:br>
            <a:r>
              <a:rPr lang="en-US" sz="2800" b="1" dirty="0">
                <a:solidFill>
                  <a:srgbClr val="0000FF"/>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More collisions gives FASTER DISSOLVING</a:t>
            </a:r>
            <a:br>
              <a:rPr lang="en-US" sz="2800" b="1" dirty="0">
                <a:solidFill>
                  <a:srgbClr val="0000FF"/>
                </a:solidFill>
                <a:latin typeface="Times New Roman" panose="02020603050405020304" pitchFamily="18" charset="0"/>
                <a:ea typeface="Tahoma" panose="020B0604030504040204" pitchFamily="34" charset="0"/>
                <a:cs typeface="Times New Roman" panose="02020603050405020304" pitchFamily="18" charset="0"/>
              </a:rPr>
            </a:br>
            <a:br>
              <a:rPr lang="en-US" sz="2800" b="1" dirty="0">
                <a:solidFill>
                  <a:srgbClr val="0000FF"/>
                </a:solidFill>
                <a:latin typeface="Times New Roman" panose="02020603050405020304" pitchFamily="18" charset="0"/>
                <a:ea typeface="Tahoma" panose="020B0604030504040204" pitchFamily="34" charset="0"/>
                <a:cs typeface="Times New Roman" panose="02020603050405020304" pitchFamily="18" charset="0"/>
              </a:rPr>
            </a:br>
            <a:endParaRPr lang="en-US" sz="2800" dirty="0">
              <a:latin typeface="Times New Roman" panose="02020603050405020304" pitchFamily="18" charset="0"/>
              <a:ea typeface="Tahoma" panose="020B0604030504040204" pitchFamily="34" charset="0"/>
              <a:cs typeface="Times New Roman" panose="02020603050405020304" pitchFamily="18" charset="0"/>
            </a:endParaRPr>
          </a:p>
          <a:p>
            <a:r>
              <a:rPr lang="en-US" sz="2800" dirty="0">
                <a:latin typeface="Times New Roman" panose="02020603050405020304" pitchFamily="18" charset="0"/>
                <a:ea typeface="Tahoma" panose="020B0604030504040204" pitchFamily="34" charset="0"/>
                <a:cs typeface="Times New Roman" panose="02020603050405020304" pitchFamily="18" charset="0"/>
              </a:rPr>
              <a:t>12.  </a:t>
            </a:r>
            <a:r>
              <a:rPr lang="en-US" sz="2800" b="1" dirty="0">
                <a:solidFill>
                  <a:srgbClr val="0000FF"/>
                </a:solidFill>
                <a:latin typeface="Times New Roman" panose="02020603050405020304" pitchFamily="18" charset="0"/>
                <a:ea typeface="Tahoma" panose="020B0604030504040204" pitchFamily="34" charset="0"/>
                <a:cs typeface="Times New Roman" panose="02020603050405020304" pitchFamily="18" charset="0"/>
              </a:rPr>
              <a:t>AGITATION = HIGHER KE = MORE MOTION </a:t>
            </a:r>
            <a:br>
              <a:rPr lang="en-US" sz="2800" b="1" dirty="0">
                <a:solidFill>
                  <a:srgbClr val="0000FF"/>
                </a:solidFill>
                <a:latin typeface="Times New Roman" panose="02020603050405020304" pitchFamily="18" charset="0"/>
                <a:ea typeface="Tahoma" panose="020B0604030504040204" pitchFamily="34" charset="0"/>
                <a:cs typeface="Times New Roman" panose="02020603050405020304" pitchFamily="18" charset="0"/>
              </a:rPr>
            </a:br>
            <a:r>
              <a:rPr lang="en-US" sz="28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More collisions gives FASTER DISSOLVING</a:t>
            </a:r>
            <a:br>
              <a:rPr lang="en-US" sz="28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br>
            <a:endParaRPr lang="en-US" sz="28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endParaRPr>
          </a:p>
          <a:p>
            <a:br>
              <a:rPr lang="en-US" sz="28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br>
            <a:r>
              <a:rPr lang="en-US" sz="2800" b="1" dirty="0">
                <a:solidFill>
                  <a:schemeClr val="tx1">
                    <a:lumMod val="95000"/>
                    <a:lumOff val="5000"/>
                  </a:schemeClr>
                </a:solidFill>
                <a:latin typeface="Amasis MT Pro Medium" panose="02040604050005020304" pitchFamily="18" charset="0"/>
                <a:ea typeface="Tahoma" panose="020B0604030504040204" pitchFamily="34" charset="0"/>
                <a:cs typeface="Times New Roman" panose="02020603050405020304" pitchFamily="18" charset="0"/>
              </a:rPr>
              <a:t>14. </a:t>
            </a:r>
            <a:r>
              <a:rPr lang="en-US" sz="3200" dirty="0">
                <a:solidFill>
                  <a:schemeClr val="tx1">
                    <a:lumMod val="95000"/>
                    <a:lumOff val="5000"/>
                  </a:schemeClr>
                </a:solidFill>
                <a:latin typeface="Amasis MT Pro Medium" panose="02040604050005020304" pitchFamily="18" charset="0"/>
                <a:ea typeface="Tahoma" panose="020B0604030504040204" pitchFamily="34" charset="0"/>
                <a:cs typeface="Times New Roman" panose="02020603050405020304" pitchFamily="18" charset="0"/>
              </a:rPr>
              <a:t>The rate of solvation increases with more</a:t>
            </a:r>
            <a:br>
              <a:rPr lang="en-US" sz="3200" dirty="0">
                <a:solidFill>
                  <a:schemeClr val="tx1">
                    <a:lumMod val="95000"/>
                    <a:lumOff val="5000"/>
                  </a:schemeClr>
                </a:solidFill>
                <a:latin typeface="Amasis MT Pro Medium" panose="02040604050005020304" pitchFamily="18" charset="0"/>
                <a:ea typeface="Tahoma" panose="020B0604030504040204" pitchFamily="34" charset="0"/>
                <a:cs typeface="Times New Roman" panose="02020603050405020304" pitchFamily="18" charset="0"/>
              </a:rPr>
            </a:br>
            <a:r>
              <a:rPr lang="en-US" sz="3200" dirty="0">
                <a:solidFill>
                  <a:schemeClr val="tx1">
                    <a:lumMod val="95000"/>
                    <a:lumOff val="5000"/>
                  </a:schemeClr>
                </a:solidFill>
                <a:latin typeface="Amasis MT Pro Medium" panose="02040604050005020304" pitchFamily="18" charset="0"/>
                <a:ea typeface="Tahoma" panose="020B0604030504040204" pitchFamily="34" charset="0"/>
                <a:cs typeface="Times New Roman" panose="02020603050405020304" pitchFamily="18" charset="0"/>
              </a:rPr>
              <a:t>      surface area (smaller particles), higher </a:t>
            </a:r>
            <a:br>
              <a:rPr lang="en-US" sz="3200" dirty="0">
                <a:solidFill>
                  <a:schemeClr val="tx1">
                    <a:lumMod val="95000"/>
                    <a:lumOff val="5000"/>
                  </a:schemeClr>
                </a:solidFill>
                <a:latin typeface="Amasis MT Pro Medium" panose="02040604050005020304" pitchFamily="18" charset="0"/>
                <a:ea typeface="Tahoma" panose="020B0604030504040204" pitchFamily="34" charset="0"/>
                <a:cs typeface="Times New Roman" panose="02020603050405020304" pitchFamily="18" charset="0"/>
              </a:rPr>
            </a:br>
            <a:r>
              <a:rPr lang="en-US" sz="3200" dirty="0">
                <a:solidFill>
                  <a:schemeClr val="tx1">
                    <a:lumMod val="95000"/>
                    <a:lumOff val="5000"/>
                  </a:schemeClr>
                </a:solidFill>
                <a:latin typeface="Amasis MT Pro Medium" panose="02040604050005020304" pitchFamily="18" charset="0"/>
                <a:ea typeface="Tahoma" panose="020B0604030504040204" pitchFamily="34" charset="0"/>
                <a:cs typeface="Times New Roman" panose="02020603050405020304" pitchFamily="18" charset="0"/>
              </a:rPr>
              <a:t>      temperatures and with more agitation.</a:t>
            </a:r>
            <a:endParaRPr lang="en-US" sz="2000" dirty="0">
              <a:solidFill>
                <a:schemeClr val="tx1">
                  <a:lumMod val="95000"/>
                  <a:lumOff val="5000"/>
                </a:schemeClr>
              </a:solidFill>
              <a:latin typeface="Amasis MT Pro Medium" panose="020406040500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088767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817251"/>
          </a:xfrm>
          <a:prstGeom prst="rect">
            <a:avLst/>
          </a:prstGeom>
          <a:noFill/>
        </p:spPr>
        <p:txBody>
          <a:bodyPr wrap="square" rtlCol="0">
            <a:spAutoFit/>
          </a:bodyPr>
          <a:lstStyle/>
          <a:p>
            <a:pPr fontAlgn="base">
              <a:spcBef>
                <a:spcPct val="50000"/>
              </a:spcBef>
              <a:spcAft>
                <a:spcPct val="0"/>
              </a:spcAft>
            </a:pPr>
            <a:r>
              <a:rPr lang="en-US" altLang="en-US" sz="3200" dirty="0">
                <a:solidFill>
                  <a:schemeClr val="tx1">
                    <a:lumMod val="95000"/>
                    <a:lumOff val="5000"/>
                  </a:schemeClr>
                </a:solidFill>
                <a:latin typeface="Comic Sans MS" panose="030F0702030302020204" pitchFamily="66" charset="0"/>
              </a:rPr>
              <a:t>How much solute will dissolve into a solution?</a:t>
            </a:r>
          </a:p>
          <a:p>
            <a:pPr lvl="0" fontAlgn="base">
              <a:spcBef>
                <a:spcPct val="50000"/>
              </a:spcBef>
              <a:spcAft>
                <a:spcPct val="0"/>
              </a:spcAft>
            </a:pPr>
            <a:r>
              <a:rPr lang="en-US" altLang="en-US" sz="3200" u="sng" dirty="0">
                <a:solidFill>
                  <a:schemeClr val="tx1">
                    <a:lumMod val="95000"/>
                    <a:lumOff val="5000"/>
                  </a:schemeClr>
                </a:solidFill>
                <a:latin typeface="Comic Sans MS" panose="030F0702030302020204" pitchFamily="66" charset="0"/>
              </a:rPr>
              <a:t>It depends first on </a:t>
            </a:r>
            <a:br>
              <a:rPr lang="en-US" altLang="en-US" sz="3200" dirty="0">
                <a:solidFill>
                  <a:srgbClr val="FF0000"/>
                </a:solidFill>
                <a:latin typeface="Comic Sans MS" panose="030F0702030302020204" pitchFamily="66" charset="0"/>
              </a:rPr>
            </a:br>
            <a:r>
              <a:rPr lang="en-US" altLang="en-US" sz="1100" dirty="0">
                <a:solidFill>
                  <a:srgbClr val="FF0000"/>
                </a:solidFill>
                <a:latin typeface="Comic Sans MS" panose="030F0702030302020204" pitchFamily="66" charset="0"/>
              </a:rPr>
              <a:t> </a:t>
            </a:r>
            <a:endParaRPr lang="en-US" altLang="en-US" sz="3200" dirty="0">
              <a:solidFill>
                <a:srgbClr val="FF0000"/>
              </a:solidFill>
              <a:latin typeface="Comic Sans MS" panose="030F0702030302020204" pitchFamily="66" charset="0"/>
            </a:endParaRPr>
          </a:p>
          <a:p>
            <a:pPr marL="457200" lvl="0" indent="-457200" fontAlgn="base">
              <a:spcBef>
                <a:spcPct val="50000"/>
              </a:spcBef>
              <a:spcAft>
                <a:spcPct val="0"/>
              </a:spcAft>
              <a:buFont typeface="Wingdings" panose="05000000000000000000" pitchFamily="2" charset="2"/>
              <a:buChar char="v"/>
            </a:pPr>
            <a:r>
              <a:rPr lang="en-US" altLang="en-US" sz="3200" dirty="0">
                <a:solidFill>
                  <a:srgbClr val="FF0000"/>
                </a:solidFill>
                <a:latin typeface="Comic Sans MS" panose="030F0702030302020204" pitchFamily="66" charset="0"/>
              </a:rPr>
              <a:t>15.  The actual solubility – </a:t>
            </a:r>
            <a:br>
              <a:rPr lang="en-US" altLang="en-US" sz="3200" dirty="0">
                <a:solidFill>
                  <a:srgbClr val="FF0000"/>
                </a:solidFill>
                <a:latin typeface="Comic Sans MS" panose="030F0702030302020204" pitchFamily="66" charset="0"/>
              </a:rPr>
            </a:br>
            <a:r>
              <a:rPr lang="en-US" altLang="en-US" sz="3200" dirty="0">
                <a:solidFill>
                  <a:srgbClr val="FF0000"/>
                </a:solidFill>
                <a:latin typeface="Comic Sans MS" panose="030F0702030302020204" pitchFamily="66" charset="0"/>
              </a:rPr>
              <a:t>       does this stuff dissolve into water?  </a:t>
            </a:r>
            <a:br>
              <a:rPr lang="en-US" altLang="en-US" sz="3200" dirty="0">
                <a:solidFill>
                  <a:srgbClr val="FF0000"/>
                </a:solidFill>
                <a:latin typeface="Comic Sans MS" panose="030F0702030302020204" pitchFamily="66" charset="0"/>
              </a:rPr>
            </a:br>
            <a:r>
              <a:rPr lang="en-US" altLang="en-US" sz="3200" dirty="0">
                <a:solidFill>
                  <a:srgbClr val="FF0000"/>
                </a:solidFill>
                <a:latin typeface="Comic Sans MS" panose="030F0702030302020204" pitchFamily="66" charset="0"/>
              </a:rPr>
              <a:t>       </a:t>
            </a:r>
            <a:r>
              <a:rPr lang="en-US" altLang="en-US" sz="2400" dirty="0">
                <a:latin typeface="Comic Sans MS" panose="030F0702030302020204" pitchFamily="66" charset="0"/>
              </a:rPr>
              <a:t>(ionic compounds are on table F)</a:t>
            </a:r>
          </a:p>
          <a:p>
            <a:pPr marL="457200" lvl="0" indent="-457200" fontAlgn="base">
              <a:spcBef>
                <a:spcPct val="50000"/>
              </a:spcBef>
              <a:spcAft>
                <a:spcPct val="0"/>
              </a:spcAft>
              <a:buFont typeface="Wingdings" panose="05000000000000000000" pitchFamily="2" charset="2"/>
              <a:buChar char="v"/>
            </a:pPr>
            <a:r>
              <a:rPr lang="en-US" altLang="en-US" sz="3200" dirty="0">
                <a:solidFill>
                  <a:srgbClr val="FF0000"/>
                </a:solidFill>
                <a:latin typeface="Comic Sans MS" panose="030F0702030302020204" pitchFamily="66" charset="0"/>
              </a:rPr>
              <a:t>16.  The Temperature of the solvent </a:t>
            </a:r>
            <a:br>
              <a:rPr lang="en-US" altLang="en-US" sz="3200" dirty="0">
                <a:solidFill>
                  <a:srgbClr val="FF0000"/>
                </a:solidFill>
                <a:latin typeface="Comic Sans MS" panose="030F0702030302020204" pitchFamily="66" charset="0"/>
              </a:rPr>
            </a:br>
            <a:r>
              <a:rPr lang="en-US" altLang="en-US" sz="3200" dirty="0">
                <a:solidFill>
                  <a:srgbClr val="FF0000"/>
                </a:solidFill>
                <a:latin typeface="Comic Sans MS" panose="030F0702030302020204" pitchFamily="66" charset="0"/>
              </a:rPr>
              <a:t>       </a:t>
            </a:r>
            <a:r>
              <a:rPr lang="en-US" altLang="en-US" sz="2400" dirty="0">
                <a:latin typeface="Comic Sans MS" panose="030F0702030302020204" pitchFamily="66" charset="0"/>
              </a:rPr>
              <a:t>(usually, hotter solvents fit more solute in solution)</a:t>
            </a:r>
          </a:p>
          <a:p>
            <a:pPr marL="457200" lvl="0" indent="-457200" fontAlgn="base">
              <a:spcBef>
                <a:spcPct val="50000"/>
              </a:spcBef>
              <a:spcAft>
                <a:spcPct val="0"/>
              </a:spcAft>
              <a:buFont typeface="Wingdings" panose="05000000000000000000" pitchFamily="2" charset="2"/>
              <a:buChar char="v"/>
            </a:pPr>
            <a:r>
              <a:rPr lang="en-US" altLang="en-US" sz="3200" dirty="0">
                <a:solidFill>
                  <a:srgbClr val="FF0000"/>
                </a:solidFill>
                <a:latin typeface="Comic Sans MS" panose="030F0702030302020204" pitchFamily="66" charset="0"/>
              </a:rPr>
              <a:t>17.  Pressure </a:t>
            </a:r>
            <a:br>
              <a:rPr lang="en-US" altLang="en-US" sz="3200" dirty="0">
                <a:solidFill>
                  <a:srgbClr val="FF0000"/>
                </a:solidFill>
                <a:latin typeface="Comic Sans MS" panose="030F0702030302020204" pitchFamily="66" charset="0"/>
              </a:rPr>
            </a:br>
            <a:r>
              <a:rPr lang="en-US" altLang="en-US" sz="3200" dirty="0">
                <a:solidFill>
                  <a:srgbClr val="FF0000"/>
                </a:solidFill>
                <a:latin typeface="Comic Sans MS" panose="030F0702030302020204" pitchFamily="66" charset="0"/>
              </a:rPr>
              <a:t>     </a:t>
            </a:r>
            <a:r>
              <a:rPr lang="en-US" altLang="en-US" sz="2400" dirty="0">
                <a:latin typeface="Comic Sans MS" panose="030F0702030302020204" pitchFamily="66" charset="0"/>
              </a:rPr>
              <a:t>(higher pressure = higher solubility, </a:t>
            </a:r>
            <a:r>
              <a:rPr lang="en-US" altLang="en-US" sz="2400" u="sng" dirty="0">
                <a:latin typeface="Comic Sans MS" panose="030F0702030302020204" pitchFamily="66" charset="0"/>
              </a:rPr>
              <a:t>only for gases</a:t>
            </a:r>
            <a:r>
              <a:rPr lang="en-US" altLang="en-US" sz="2400" dirty="0">
                <a:latin typeface="Comic Sans MS" panose="030F0702030302020204" pitchFamily="66" charset="0"/>
              </a:rPr>
              <a:t>)</a:t>
            </a:r>
            <a:br>
              <a:rPr lang="en-US" altLang="en-US" sz="2400" dirty="0">
                <a:latin typeface="Comic Sans MS" panose="030F0702030302020204" pitchFamily="66" charset="0"/>
              </a:rPr>
            </a:br>
            <a:r>
              <a:rPr lang="en-US" altLang="en-US" sz="3200" dirty="0">
                <a:solidFill>
                  <a:srgbClr val="FF0000"/>
                </a:solidFill>
                <a:latin typeface="Comic Sans MS" panose="030F0702030302020204" pitchFamily="66" charset="0"/>
              </a:rPr>
              <a:t> </a:t>
            </a:r>
            <a:endParaRPr lang="en-US" sz="2800" dirty="0"/>
          </a:p>
          <a:p>
            <a:endParaRPr lang="en-US" dirty="0"/>
          </a:p>
          <a:p>
            <a:r>
              <a:rPr lang="en-US" sz="2400" b="1" dirty="0"/>
              <a:t> </a:t>
            </a:r>
            <a:endParaRPr lang="en-US" dirty="0"/>
          </a:p>
        </p:txBody>
      </p:sp>
      <p:sp>
        <p:nvSpPr>
          <p:cNvPr id="3" name="Arrow: Right 2">
            <a:extLst>
              <a:ext uri="{FF2B5EF4-FFF2-40B4-BE49-F238E27FC236}">
                <a16:creationId xmlns:a16="http://schemas.microsoft.com/office/drawing/2014/main" id="{25AD20A9-BD4A-1742-ADF6-B206BAC32F02}"/>
              </a:ext>
            </a:extLst>
          </p:cNvPr>
          <p:cNvSpPr/>
          <p:nvPr/>
        </p:nvSpPr>
        <p:spPr>
          <a:xfrm rot="18585540">
            <a:off x="6615460" y="5984626"/>
            <a:ext cx="1303219" cy="376528"/>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34227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050" y="0"/>
            <a:ext cx="6000750" cy="1200329"/>
          </a:xfrm>
          <a:prstGeom prst="rect">
            <a:avLst/>
          </a:prstGeom>
          <a:noFill/>
        </p:spPr>
        <p:txBody>
          <a:bodyPr wrap="square" rtlCol="0">
            <a:spAutoFit/>
          </a:bodyPr>
          <a:lstStyle/>
          <a:p>
            <a:pPr marL="457200" indent="-457200">
              <a:buAutoNum type="arabicPeriod" startAt="18"/>
            </a:pPr>
            <a:r>
              <a:rPr lang="en-US" sz="2400" b="1" dirty="0"/>
              <a:t>Draw the H</a:t>
            </a:r>
            <a:r>
              <a:rPr lang="en-US" sz="2400" b="1" baseline="-25000" dirty="0"/>
              <a:t>2</a:t>
            </a:r>
            <a:r>
              <a:rPr lang="en-US" sz="2400" b="1" dirty="0"/>
              <a:t>O molecule + CO</a:t>
            </a:r>
            <a:r>
              <a:rPr lang="en-US" sz="2400" b="1" baseline="-25000" dirty="0"/>
              <a:t>2</a:t>
            </a:r>
            <a:r>
              <a:rPr lang="en-US" sz="2400" b="1" dirty="0"/>
              <a:t> molecule.</a:t>
            </a:r>
            <a:br>
              <a:rPr lang="en-US" sz="2400" b="1" dirty="0"/>
            </a:br>
            <a:r>
              <a:rPr lang="en-US" sz="2400" dirty="0">
                <a:solidFill>
                  <a:srgbClr val="FF0000"/>
                </a:solidFill>
              </a:rPr>
              <a:t>(structural diagrams)</a:t>
            </a:r>
          </a:p>
          <a:p>
            <a:endParaRPr lang="en-US" sz="2400" b="1" dirty="0"/>
          </a:p>
        </p:txBody>
      </p:sp>
      <p:pic>
        <p:nvPicPr>
          <p:cNvPr id="4" name="Picture 2" descr="Image result for wegmans seltze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6700837" y="0"/>
            <a:ext cx="2443163" cy="434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3613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FF1BE3-48AA-2A5E-8471-7017E6EAE525}"/>
            </a:ext>
          </a:extLst>
        </p:cNvPr>
        <p:cNvGrpSpPr/>
        <p:nvPr/>
      </p:nvGrpSpPr>
      <p:grpSpPr>
        <a:xfrm>
          <a:off x="0" y="0"/>
          <a:ext cx="0" cy="0"/>
          <a:chOff x="0" y="0"/>
          <a:chExt cx="0" cy="0"/>
        </a:xfrm>
      </p:grpSpPr>
      <p:pic>
        <p:nvPicPr>
          <p:cNvPr id="4" name="Picture 2" descr="Image result for wegmans seltzer">
            <a:extLst>
              <a:ext uri="{FF2B5EF4-FFF2-40B4-BE49-F238E27FC236}">
                <a16:creationId xmlns:a16="http://schemas.microsoft.com/office/drawing/2014/main" id="{79F6F0DF-EF3B-A483-E53B-56EB99855483}"/>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6700837" y="0"/>
            <a:ext cx="2443163" cy="43434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a:extLst>
              <a:ext uri="{FF2B5EF4-FFF2-40B4-BE49-F238E27FC236}">
                <a16:creationId xmlns:a16="http://schemas.microsoft.com/office/drawing/2014/main" id="{1CDD9235-D7CC-4DE9-799F-1CEDD980CD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905000"/>
            <a:ext cx="2504586" cy="134491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arbon dioxide - Wikipedia">
            <a:extLst>
              <a:ext uri="{FF2B5EF4-FFF2-40B4-BE49-F238E27FC236}">
                <a16:creationId xmlns:a16="http://schemas.microsoft.com/office/drawing/2014/main" id="{286099DF-71FC-01A0-697A-5AFC708FC017}"/>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50000"/>
          <a:stretch/>
        </p:blipFill>
        <p:spPr bwMode="auto">
          <a:xfrm>
            <a:off x="2999935" y="2213572"/>
            <a:ext cx="3200400" cy="7143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A4AC349-7E97-C681-0DA6-764776821C79}"/>
              </a:ext>
            </a:extLst>
          </p:cNvPr>
          <p:cNvSpPr txBox="1"/>
          <p:nvPr/>
        </p:nvSpPr>
        <p:spPr>
          <a:xfrm>
            <a:off x="19050" y="0"/>
            <a:ext cx="6000750" cy="1200329"/>
          </a:xfrm>
          <a:prstGeom prst="rect">
            <a:avLst/>
          </a:prstGeom>
          <a:noFill/>
        </p:spPr>
        <p:txBody>
          <a:bodyPr wrap="square" rtlCol="0">
            <a:spAutoFit/>
          </a:bodyPr>
          <a:lstStyle/>
          <a:p>
            <a:pPr marL="457200" indent="-457200">
              <a:buAutoNum type="arabicPeriod" startAt="18"/>
            </a:pPr>
            <a:r>
              <a:rPr lang="en-US" sz="2400" b="1" dirty="0"/>
              <a:t>Draw the H</a:t>
            </a:r>
            <a:r>
              <a:rPr lang="en-US" sz="2400" b="1" baseline="-25000" dirty="0"/>
              <a:t>2</a:t>
            </a:r>
            <a:r>
              <a:rPr lang="en-US" sz="2400" b="1" dirty="0"/>
              <a:t>O molecule + CO</a:t>
            </a:r>
            <a:r>
              <a:rPr lang="en-US" sz="2400" b="1" baseline="-25000" dirty="0"/>
              <a:t>2</a:t>
            </a:r>
            <a:r>
              <a:rPr lang="en-US" sz="2400" b="1" dirty="0"/>
              <a:t> molecule.</a:t>
            </a:r>
            <a:br>
              <a:rPr lang="en-US" sz="2400" b="1" dirty="0"/>
            </a:br>
            <a:r>
              <a:rPr lang="en-US" sz="2400" dirty="0">
                <a:solidFill>
                  <a:srgbClr val="FF0000"/>
                </a:solidFill>
              </a:rPr>
              <a:t>(structural diagrams)</a:t>
            </a:r>
          </a:p>
          <a:p>
            <a:endParaRPr lang="en-US" sz="2400" b="1" dirty="0"/>
          </a:p>
        </p:txBody>
      </p:sp>
      <p:sp>
        <p:nvSpPr>
          <p:cNvPr id="7" name="TextBox 6">
            <a:extLst>
              <a:ext uri="{FF2B5EF4-FFF2-40B4-BE49-F238E27FC236}">
                <a16:creationId xmlns:a16="http://schemas.microsoft.com/office/drawing/2014/main" id="{A84E6BB9-A63F-E59E-05E4-A06B6C9E0F69}"/>
              </a:ext>
            </a:extLst>
          </p:cNvPr>
          <p:cNvSpPr txBox="1"/>
          <p:nvPr/>
        </p:nvSpPr>
        <p:spPr>
          <a:xfrm>
            <a:off x="0" y="4611231"/>
            <a:ext cx="9144000" cy="2246769"/>
          </a:xfrm>
          <a:prstGeom prst="rect">
            <a:avLst/>
          </a:prstGeom>
          <a:solidFill>
            <a:schemeClr val="accent5">
              <a:lumMod val="40000"/>
              <a:lumOff val="60000"/>
            </a:schemeClr>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19.  What sort of molecules are these?  (polar or nonpolar?)</a:t>
            </a:r>
            <a:br>
              <a:rPr lang="en-US" sz="2800" dirty="0">
                <a:latin typeface="Times New Roman" panose="02020603050405020304" pitchFamily="18" charset="0"/>
                <a:cs typeface="Times New Roman" panose="02020603050405020304" pitchFamily="18" charset="0"/>
              </a:rPr>
            </a:b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dirty="0">
                <a:solidFill>
                  <a:srgbClr val="B7DEE8"/>
                </a:solidFill>
                <a:latin typeface="Times New Roman" panose="02020603050405020304" pitchFamily="18" charset="0"/>
                <a:cs typeface="Times New Roman" panose="02020603050405020304" pitchFamily="18" charset="0"/>
              </a:rPr>
              <a:t>water is polar, carbon dioxide is nonpolar.</a:t>
            </a:r>
            <a:br>
              <a:rPr lang="en-US" sz="2800" dirty="0">
                <a:solidFill>
                  <a:srgbClr val="B7DEE8"/>
                </a:solidFill>
                <a:latin typeface="Times New Roman" panose="02020603050405020304" pitchFamily="18" charset="0"/>
                <a:cs typeface="Times New Roman" panose="02020603050405020304" pitchFamily="18" charset="0"/>
              </a:rPr>
            </a:br>
            <a:br>
              <a:rPr lang="en-US" sz="2800" dirty="0">
                <a:solidFill>
                  <a:srgbClr val="B7DEE8"/>
                </a:solidFill>
                <a:latin typeface="Times New Roman" panose="02020603050405020304" pitchFamily="18" charset="0"/>
                <a:cs typeface="Times New Roman" panose="02020603050405020304" pitchFamily="18" charset="0"/>
              </a:rPr>
            </a:br>
            <a:r>
              <a:rPr lang="en-US" sz="2800" dirty="0">
                <a:solidFill>
                  <a:srgbClr val="B7DEE8"/>
                </a:solidFill>
                <a:latin typeface="Times New Roman" panose="02020603050405020304" pitchFamily="18" charset="0"/>
                <a:cs typeface="Times New Roman" panose="02020603050405020304" pitchFamily="18" charset="0"/>
              </a:rPr>
              <a:t>      Like dissolves like (???)</a:t>
            </a:r>
          </a:p>
        </p:txBody>
      </p:sp>
    </p:spTree>
    <p:extLst>
      <p:ext uri="{BB962C8B-B14F-4D97-AF65-F5344CB8AC3E}">
        <p14:creationId xmlns:p14="http://schemas.microsoft.com/office/powerpoint/2010/main" val="1081370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CEAC90-2844-37EE-525E-77A2A673A8A4}"/>
            </a:ext>
          </a:extLst>
        </p:cNvPr>
        <p:cNvGrpSpPr/>
        <p:nvPr/>
      </p:nvGrpSpPr>
      <p:grpSpPr>
        <a:xfrm>
          <a:off x="0" y="0"/>
          <a:ext cx="0" cy="0"/>
          <a:chOff x="0" y="0"/>
          <a:chExt cx="0" cy="0"/>
        </a:xfrm>
      </p:grpSpPr>
      <p:pic>
        <p:nvPicPr>
          <p:cNvPr id="4" name="Picture 2" descr="Image result for wegmans seltzer">
            <a:extLst>
              <a:ext uri="{FF2B5EF4-FFF2-40B4-BE49-F238E27FC236}">
                <a16:creationId xmlns:a16="http://schemas.microsoft.com/office/drawing/2014/main" id="{C0FFF2A5-7E70-5F4F-16A1-8FF01C7E87F2}"/>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6700837" y="0"/>
            <a:ext cx="2443163" cy="43434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a:extLst>
              <a:ext uri="{FF2B5EF4-FFF2-40B4-BE49-F238E27FC236}">
                <a16:creationId xmlns:a16="http://schemas.microsoft.com/office/drawing/2014/main" id="{4C64CF03-97A7-2B17-0691-093B3EDA29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905000"/>
            <a:ext cx="2504586" cy="134491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arbon dioxide - Wikipedia">
            <a:extLst>
              <a:ext uri="{FF2B5EF4-FFF2-40B4-BE49-F238E27FC236}">
                <a16:creationId xmlns:a16="http://schemas.microsoft.com/office/drawing/2014/main" id="{73859C31-0484-AA3C-899E-7C3E2140DEE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50000"/>
          <a:stretch/>
        </p:blipFill>
        <p:spPr bwMode="auto">
          <a:xfrm>
            <a:off x="2999935" y="2213572"/>
            <a:ext cx="3200400" cy="7143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C7F99D74-4F0E-B909-7B69-CE3F6B7C406C}"/>
              </a:ext>
            </a:extLst>
          </p:cNvPr>
          <p:cNvSpPr txBox="1"/>
          <p:nvPr/>
        </p:nvSpPr>
        <p:spPr>
          <a:xfrm>
            <a:off x="19050" y="0"/>
            <a:ext cx="6000750" cy="1200329"/>
          </a:xfrm>
          <a:prstGeom prst="rect">
            <a:avLst/>
          </a:prstGeom>
          <a:noFill/>
        </p:spPr>
        <p:txBody>
          <a:bodyPr wrap="square" rtlCol="0">
            <a:spAutoFit/>
          </a:bodyPr>
          <a:lstStyle/>
          <a:p>
            <a:pPr marL="457200" indent="-457200">
              <a:buAutoNum type="arabicPeriod" startAt="18"/>
            </a:pPr>
            <a:r>
              <a:rPr lang="en-US" sz="2400" b="1" dirty="0"/>
              <a:t>Draw the H</a:t>
            </a:r>
            <a:r>
              <a:rPr lang="en-US" sz="2400" b="1" baseline="-25000" dirty="0"/>
              <a:t>2</a:t>
            </a:r>
            <a:r>
              <a:rPr lang="en-US" sz="2400" b="1" dirty="0"/>
              <a:t>O molecule + CO</a:t>
            </a:r>
            <a:r>
              <a:rPr lang="en-US" sz="2400" b="1" baseline="-25000" dirty="0"/>
              <a:t>2</a:t>
            </a:r>
            <a:r>
              <a:rPr lang="en-US" sz="2400" b="1" dirty="0"/>
              <a:t> molecule.</a:t>
            </a:r>
            <a:br>
              <a:rPr lang="en-US" sz="2400" b="1" dirty="0"/>
            </a:br>
            <a:r>
              <a:rPr lang="en-US" sz="2400" dirty="0">
                <a:solidFill>
                  <a:srgbClr val="FF0000"/>
                </a:solidFill>
              </a:rPr>
              <a:t>(structural diagrams)</a:t>
            </a:r>
          </a:p>
          <a:p>
            <a:endParaRPr lang="en-US" sz="2400" b="1" dirty="0"/>
          </a:p>
        </p:txBody>
      </p:sp>
      <p:sp>
        <p:nvSpPr>
          <p:cNvPr id="7" name="TextBox 6">
            <a:extLst>
              <a:ext uri="{FF2B5EF4-FFF2-40B4-BE49-F238E27FC236}">
                <a16:creationId xmlns:a16="http://schemas.microsoft.com/office/drawing/2014/main" id="{51243EF8-18DA-614E-6C13-338EFE8B0009}"/>
              </a:ext>
            </a:extLst>
          </p:cNvPr>
          <p:cNvSpPr txBox="1"/>
          <p:nvPr/>
        </p:nvSpPr>
        <p:spPr>
          <a:xfrm>
            <a:off x="0" y="4611231"/>
            <a:ext cx="9144000" cy="2246769"/>
          </a:xfrm>
          <a:prstGeom prst="rect">
            <a:avLst/>
          </a:prstGeom>
          <a:solidFill>
            <a:schemeClr val="accent5">
              <a:lumMod val="40000"/>
              <a:lumOff val="60000"/>
            </a:schemeClr>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19.  What sort of molecules are these?  (polar or nonpolar?)</a:t>
            </a:r>
            <a:br>
              <a:rPr lang="en-US" sz="2800" dirty="0">
                <a:latin typeface="Times New Roman" panose="02020603050405020304" pitchFamily="18" charset="0"/>
                <a:cs typeface="Times New Roman" panose="02020603050405020304" pitchFamily="18" charset="0"/>
              </a:rPr>
            </a:b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water is polar, carbon dioxide is nonpolar.</a:t>
            </a:r>
            <a:br>
              <a:rPr lang="en-US" sz="2800" dirty="0">
                <a:latin typeface="Times New Roman" panose="02020603050405020304" pitchFamily="18" charset="0"/>
                <a:cs typeface="Times New Roman" panose="02020603050405020304" pitchFamily="18" charset="0"/>
              </a:rPr>
            </a:b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Like dissolves like (???)</a:t>
            </a:r>
          </a:p>
        </p:txBody>
      </p:sp>
    </p:spTree>
    <p:extLst>
      <p:ext uri="{BB962C8B-B14F-4D97-AF65-F5344CB8AC3E}">
        <p14:creationId xmlns:p14="http://schemas.microsoft.com/office/powerpoint/2010/main" val="2488456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DE61CE12-FCF7-8BDB-AD90-67822D3652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905000"/>
            <a:ext cx="2504586" cy="134491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arbon dioxide - Wikipedia">
            <a:extLst>
              <a:ext uri="{FF2B5EF4-FFF2-40B4-BE49-F238E27FC236}">
                <a16:creationId xmlns:a16="http://schemas.microsoft.com/office/drawing/2014/main" id="{C887A495-333E-3786-2F9E-8C9738D4EBB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50000"/>
          <a:stretch/>
        </p:blipFill>
        <p:spPr bwMode="auto">
          <a:xfrm>
            <a:off x="2999935" y="2213572"/>
            <a:ext cx="3200400" cy="71437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62DB04B9-D2B4-B031-2F70-3DF0F2E602C1}"/>
              </a:ext>
            </a:extLst>
          </p:cNvPr>
          <p:cNvSpPr txBox="1"/>
          <p:nvPr/>
        </p:nvSpPr>
        <p:spPr>
          <a:xfrm>
            <a:off x="0" y="0"/>
            <a:ext cx="9144000" cy="1082156"/>
          </a:xfrm>
          <a:prstGeom prst="rect">
            <a:avLst/>
          </a:prstGeom>
          <a:solidFill>
            <a:srgbClr val="FFFF00"/>
          </a:solidFill>
        </p:spPr>
        <p:txBody>
          <a:bodyPr wrap="square" rtlCol="0">
            <a:spAutoFit/>
          </a:bodyPr>
          <a:lstStyle/>
          <a:p>
            <a:pPr marL="0" marR="0" indent="0" algn="l">
              <a:lnSpc>
                <a:spcPct val="119000"/>
              </a:lnSpc>
              <a:spcBef>
                <a:spcPts val="0"/>
              </a:spcBef>
              <a:spcAft>
                <a:spcPts val="600"/>
              </a:spcAft>
            </a:pPr>
            <a:r>
              <a:rPr lang="en-US" sz="2800" kern="1400" dirty="0">
                <a:ln>
                  <a:noFill/>
                </a:ln>
                <a:solidFill>
                  <a:srgbClr val="FF0000"/>
                </a:solidFill>
                <a:effectLst/>
                <a:latin typeface="Times New Roman" panose="02020603050405020304" pitchFamily="18" charset="0"/>
                <a:cs typeface="Times New Roman" panose="02020603050405020304" pitchFamily="18" charset="0"/>
              </a:rPr>
              <a:t>20.  How does Wegman’s even get CO</a:t>
            </a:r>
            <a:r>
              <a:rPr lang="en-US" sz="2800" kern="1400" baseline="-25000" dirty="0">
                <a:ln>
                  <a:noFill/>
                </a:ln>
                <a:solidFill>
                  <a:srgbClr val="FF0000"/>
                </a:solidFill>
                <a:effectLst/>
                <a:latin typeface="Times New Roman" panose="02020603050405020304" pitchFamily="18" charset="0"/>
                <a:cs typeface="Times New Roman" panose="02020603050405020304" pitchFamily="18" charset="0"/>
              </a:rPr>
              <a:t>2 </a:t>
            </a:r>
            <a:r>
              <a:rPr lang="en-US" sz="2800" kern="1400" dirty="0">
                <a:ln>
                  <a:noFill/>
                </a:ln>
                <a:solidFill>
                  <a:srgbClr val="FF0000"/>
                </a:solidFill>
                <a:effectLst/>
                <a:latin typeface="Times New Roman" panose="02020603050405020304" pitchFamily="18" charset="0"/>
                <a:cs typeface="Times New Roman" panose="02020603050405020304" pitchFamily="18" charset="0"/>
              </a:rPr>
              <a:t>into water to make</a:t>
            </a:r>
            <a:br>
              <a:rPr lang="en-US" sz="2800" kern="1400" dirty="0">
                <a:ln>
                  <a:noFill/>
                </a:ln>
                <a:solidFill>
                  <a:srgbClr val="FF0000"/>
                </a:solidFill>
                <a:effectLst/>
                <a:latin typeface="Times New Roman" panose="02020603050405020304" pitchFamily="18" charset="0"/>
                <a:cs typeface="Times New Roman" panose="02020603050405020304" pitchFamily="18" charset="0"/>
              </a:rPr>
            </a:br>
            <a:r>
              <a:rPr lang="en-US" sz="2800" kern="1400" dirty="0">
                <a:ln>
                  <a:noFill/>
                </a:ln>
                <a:solidFill>
                  <a:srgbClr val="FF0000"/>
                </a:solidFill>
                <a:effectLst/>
                <a:latin typeface="Times New Roman" panose="02020603050405020304" pitchFamily="18" charset="0"/>
                <a:cs typeface="Times New Roman" panose="02020603050405020304" pitchFamily="18" charset="0"/>
              </a:rPr>
              <a:t>       seltzer?  What about Like dissolves like?  </a:t>
            </a:r>
            <a:endParaRPr lang="en-US" dirty="0"/>
          </a:p>
        </p:txBody>
      </p:sp>
      <p:sp>
        <p:nvSpPr>
          <p:cNvPr id="3" name="TextBox 2">
            <a:extLst>
              <a:ext uri="{FF2B5EF4-FFF2-40B4-BE49-F238E27FC236}">
                <a16:creationId xmlns:a16="http://schemas.microsoft.com/office/drawing/2014/main" id="{9E54AA82-B7E1-1A19-257A-55FBBD3296CF}"/>
              </a:ext>
            </a:extLst>
          </p:cNvPr>
          <p:cNvSpPr txBox="1"/>
          <p:nvPr/>
        </p:nvSpPr>
        <p:spPr>
          <a:xfrm>
            <a:off x="0" y="3810000"/>
            <a:ext cx="9144000" cy="2985433"/>
          </a:xfrm>
          <a:prstGeom prst="rect">
            <a:avLst/>
          </a:prstGeom>
          <a:noFill/>
        </p:spPr>
        <p:txBody>
          <a:bodyPr wrap="square" rtlCol="0">
            <a:spAutoFit/>
          </a:bodyPr>
          <a:lstStyle/>
          <a:p>
            <a:r>
              <a:rPr lang="en-US" sz="3200" dirty="0">
                <a:solidFill>
                  <a:srgbClr val="FF0000"/>
                </a:solidFill>
                <a:latin typeface="Times New Roman" panose="02020603050405020304" pitchFamily="18" charset="0"/>
                <a:cs typeface="Times New Roman" panose="02020603050405020304" pitchFamily="18" charset="0"/>
              </a:rPr>
              <a:t>       H</a:t>
            </a:r>
            <a:r>
              <a:rPr lang="en-US" sz="3200" baseline="-25000" dirty="0">
                <a:solidFill>
                  <a:srgbClr val="FF0000"/>
                </a:solidFill>
                <a:latin typeface="Times New Roman" panose="02020603050405020304" pitchFamily="18" charset="0"/>
                <a:cs typeface="Times New Roman" panose="02020603050405020304" pitchFamily="18" charset="0"/>
              </a:rPr>
              <a:t>2</a:t>
            </a:r>
            <a:r>
              <a:rPr lang="en-US" sz="3200" dirty="0">
                <a:solidFill>
                  <a:srgbClr val="FF0000"/>
                </a:solidFill>
                <a:latin typeface="Times New Roman" panose="02020603050405020304" pitchFamily="18" charset="0"/>
                <a:cs typeface="Times New Roman" panose="02020603050405020304" pitchFamily="18" charset="0"/>
              </a:rPr>
              <a:t>O is “bent” and polar.  </a:t>
            </a:r>
            <a:br>
              <a:rPr lang="en-US" sz="3200" dirty="0">
                <a:solidFill>
                  <a:srgbClr val="FF0000"/>
                </a:solidFill>
                <a:latin typeface="Times New Roman" panose="02020603050405020304" pitchFamily="18" charset="0"/>
                <a:cs typeface="Times New Roman" panose="02020603050405020304" pitchFamily="18" charset="0"/>
              </a:rPr>
            </a:br>
            <a:r>
              <a:rPr lang="en-US" sz="3200" dirty="0">
                <a:solidFill>
                  <a:srgbClr val="FF0000"/>
                </a:solidFill>
                <a:latin typeface="Times New Roman" panose="02020603050405020304" pitchFamily="18" charset="0"/>
                <a:cs typeface="Times New Roman" panose="02020603050405020304" pitchFamily="18" charset="0"/>
              </a:rPr>
              <a:t>       </a:t>
            </a:r>
            <a:r>
              <a:rPr lang="en-US" sz="3200" dirty="0">
                <a:solidFill>
                  <a:srgbClr val="0000FF"/>
                </a:solidFill>
                <a:latin typeface="Times New Roman" panose="02020603050405020304" pitchFamily="18" charset="0"/>
                <a:cs typeface="Times New Roman" panose="02020603050405020304" pitchFamily="18" charset="0"/>
              </a:rPr>
              <a:t>CO</a:t>
            </a:r>
            <a:r>
              <a:rPr lang="en-US" sz="3200" baseline="-25000" dirty="0">
                <a:solidFill>
                  <a:srgbClr val="0000FF"/>
                </a:solidFill>
                <a:latin typeface="Times New Roman" panose="02020603050405020304" pitchFamily="18" charset="0"/>
                <a:cs typeface="Times New Roman" panose="02020603050405020304" pitchFamily="18" charset="0"/>
              </a:rPr>
              <a:t>2</a:t>
            </a:r>
            <a:r>
              <a:rPr lang="en-US" sz="3200" dirty="0">
                <a:solidFill>
                  <a:srgbClr val="0000FF"/>
                </a:solidFill>
                <a:latin typeface="Times New Roman" panose="02020603050405020304" pitchFamily="18" charset="0"/>
                <a:cs typeface="Times New Roman" panose="02020603050405020304" pitchFamily="18" charset="0"/>
              </a:rPr>
              <a:t> has radial symmetry and is nonpolar.  </a:t>
            </a:r>
          </a:p>
          <a:p>
            <a:br>
              <a:rPr lang="en-US" sz="1800" dirty="0">
                <a:solidFill>
                  <a:schemeClr val="tx1">
                    <a:lumMod val="95000"/>
                    <a:lumOff val="5000"/>
                  </a:schemeClr>
                </a:solidFill>
                <a:latin typeface="Times New Roman" panose="02020603050405020304" pitchFamily="18" charset="0"/>
                <a:cs typeface="Times New Roman" panose="02020603050405020304" pitchFamily="18" charset="0"/>
              </a:rPr>
            </a:b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These molecules should </a:t>
            </a:r>
            <a:r>
              <a:rPr lang="en-US" sz="3200" b="1" u="sng" dirty="0">
                <a:solidFill>
                  <a:schemeClr val="tx1">
                    <a:lumMod val="95000"/>
                    <a:lumOff val="5000"/>
                  </a:schemeClr>
                </a:solidFill>
                <a:latin typeface="Times New Roman" panose="02020603050405020304" pitchFamily="18" charset="0"/>
                <a:cs typeface="Times New Roman" panose="02020603050405020304" pitchFamily="18" charset="0"/>
              </a:rPr>
              <a:t>not</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be able to form a solution.  </a:t>
            </a:r>
            <a:br>
              <a:rPr lang="en-US" sz="3200" dirty="0">
                <a:solidFill>
                  <a:schemeClr val="tx1">
                    <a:lumMod val="95000"/>
                    <a:lumOff val="5000"/>
                  </a:schemeClr>
                </a:solidFill>
                <a:latin typeface="Times New Roman" panose="02020603050405020304" pitchFamily="18" charset="0"/>
                <a:cs typeface="Times New Roman" panose="02020603050405020304" pitchFamily="18" charset="0"/>
              </a:rPr>
            </a:br>
            <a:br>
              <a:rPr lang="en-US" sz="1800" dirty="0">
                <a:solidFill>
                  <a:schemeClr val="tx1">
                    <a:lumMod val="95000"/>
                    <a:lumOff val="5000"/>
                  </a:schemeClr>
                </a:solidFill>
                <a:latin typeface="Times New Roman" panose="02020603050405020304" pitchFamily="18" charset="0"/>
                <a:cs typeface="Times New Roman" panose="02020603050405020304" pitchFamily="18" charset="0"/>
              </a:rPr>
            </a:b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The ONLY way to mix them is under </a:t>
            </a:r>
            <a:r>
              <a:rPr lang="en-US" sz="2800" u="sng" dirty="0">
                <a:solidFill>
                  <a:schemeClr val="tx1">
                    <a:lumMod val="95000"/>
                    <a:lumOff val="5000"/>
                  </a:schemeClr>
                </a:solidFill>
                <a:latin typeface="Times New Roman" panose="02020603050405020304" pitchFamily="18" charset="0"/>
                <a:cs typeface="Times New Roman" panose="02020603050405020304" pitchFamily="18" charset="0"/>
              </a:rPr>
              <a:t>HIGH PRESSURE </a:t>
            </a:r>
            <a:br>
              <a:rPr lang="en-US" sz="2800" dirty="0">
                <a:solidFill>
                  <a:schemeClr val="tx1">
                    <a:lumMod val="95000"/>
                    <a:lumOff val="5000"/>
                  </a:schemeClr>
                </a:solidFill>
                <a:latin typeface="Times New Roman" panose="02020603050405020304" pitchFamily="18" charset="0"/>
                <a:cs typeface="Times New Roman" panose="02020603050405020304" pitchFamily="18" charset="0"/>
              </a:rPr>
            </a:b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(and then they quickly seal the can).  </a:t>
            </a:r>
            <a:endParaRPr lang="en-US" dirty="0"/>
          </a:p>
        </p:txBody>
      </p:sp>
    </p:spTree>
    <p:extLst>
      <p:ext uri="{BB962C8B-B14F-4D97-AF65-F5344CB8AC3E}">
        <p14:creationId xmlns:p14="http://schemas.microsoft.com/office/powerpoint/2010/main" val="3166756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2492990"/>
          </a:xfrm>
          <a:prstGeom prst="rect">
            <a:avLst/>
          </a:prstGeom>
          <a:noFill/>
        </p:spPr>
        <p:txBody>
          <a:bodyPr wrap="square" rtlCol="0">
            <a:spAutoFit/>
          </a:bodyPr>
          <a:lstStyle/>
          <a:p>
            <a:pPr lvl="0" fontAlgn="base">
              <a:spcBef>
                <a:spcPct val="50000"/>
              </a:spcBef>
              <a:spcAft>
                <a:spcPct val="0"/>
              </a:spcAft>
            </a:pPr>
            <a:r>
              <a:rPr lang="en-US" altLang="en-US" sz="2400" dirty="0">
                <a:solidFill>
                  <a:srgbClr val="000066"/>
                </a:solidFill>
                <a:latin typeface="Tahoma" panose="020B0604030504040204" pitchFamily="34" charset="0"/>
                <a:cs typeface="Tahoma" panose="020B0604030504040204" pitchFamily="34" charset="0"/>
              </a:rPr>
              <a:t>1.  A solution is a </a:t>
            </a:r>
            <a:r>
              <a:rPr lang="en-US" altLang="en-US" sz="2400" u="sng" dirty="0">
                <a:solidFill>
                  <a:srgbClr val="000066"/>
                </a:solidFill>
                <a:latin typeface="Tahoma" panose="020B0604030504040204" pitchFamily="34" charset="0"/>
                <a:cs typeface="Tahoma" panose="020B0604030504040204" pitchFamily="34" charset="0"/>
              </a:rPr>
              <a:t>homogeneous</a:t>
            </a:r>
            <a:r>
              <a:rPr lang="en-US" altLang="en-US" sz="2400" dirty="0">
                <a:solidFill>
                  <a:srgbClr val="000066"/>
                </a:solidFill>
                <a:latin typeface="Tahoma" panose="020B0604030504040204" pitchFamily="34" charset="0"/>
                <a:cs typeface="Tahoma" panose="020B0604030504040204" pitchFamily="34" charset="0"/>
              </a:rPr>
              <a:t> </a:t>
            </a:r>
            <a:r>
              <a:rPr lang="en-US" altLang="en-US" sz="2400" u="sng" dirty="0">
                <a:solidFill>
                  <a:srgbClr val="000066"/>
                </a:solidFill>
                <a:latin typeface="Tahoma" panose="020B0604030504040204" pitchFamily="34" charset="0"/>
                <a:cs typeface="Tahoma" panose="020B0604030504040204" pitchFamily="34" charset="0"/>
              </a:rPr>
              <a:t>mixture</a:t>
            </a:r>
            <a:r>
              <a:rPr lang="en-US" altLang="en-US" sz="2400" dirty="0">
                <a:solidFill>
                  <a:srgbClr val="000066"/>
                </a:solidFill>
                <a:latin typeface="Tahoma" panose="020B0604030504040204" pitchFamily="34" charset="0"/>
                <a:cs typeface="Tahoma" panose="020B0604030504040204" pitchFamily="34" charset="0"/>
              </a:rPr>
              <a:t>.  </a:t>
            </a:r>
          </a:p>
          <a:p>
            <a:pPr lvl="0" fontAlgn="base">
              <a:spcBef>
                <a:spcPct val="50000"/>
              </a:spcBef>
              <a:spcAft>
                <a:spcPct val="0"/>
              </a:spcAft>
            </a:pPr>
            <a:r>
              <a:rPr lang="en-US" altLang="en-US" sz="2400" dirty="0">
                <a:solidFill>
                  <a:srgbClr val="FF0000"/>
                </a:solidFill>
                <a:latin typeface="Tahoma" panose="020B0604030504040204" pitchFamily="34" charset="0"/>
                <a:cs typeface="Tahoma" panose="020B0604030504040204" pitchFamily="34" charset="0"/>
              </a:rPr>
              <a:t>2.  A solution forms when a </a:t>
            </a:r>
            <a:r>
              <a:rPr lang="en-US" altLang="en-US" sz="2400" u="sng" dirty="0">
                <a:solidFill>
                  <a:srgbClr val="FF0000"/>
                </a:solidFill>
                <a:latin typeface="Tahoma" panose="020B0604030504040204" pitchFamily="34" charset="0"/>
                <a:cs typeface="Tahoma" panose="020B0604030504040204" pitchFamily="34" charset="0"/>
              </a:rPr>
              <a:t>solute</a:t>
            </a:r>
            <a:r>
              <a:rPr lang="en-US" altLang="en-US" sz="2400" dirty="0">
                <a:solidFill>
                  <a:srgbClr val="FF0000"/>
                </a:solidFill>
                <a:latin typeface="Tahoma" panose="020B0604030504040204" pitchFamily="34" charset="0"/>
                <a:cs typeface="Tahoma" panose="020B0604030504040204" pitchFamily="34" charset="0"/>
              </a:rPr>
              <a:t> is dissolved into a </a:t>
            </a:r>
            <a:r>
              <a:rPr lang="en-US" altLang="en-US" sz="2400" u="sng" dirty="0">
                <a:solidFill>
                  <a:srgbClr val="FF0000"/>
                </a:solidFill>
                <a:latin typeface="Tahoma" panose="020B0604030504040204" pitchFamily="34" charset="0"/>
                <a:cs typeface="Tahoma" panose="020B0604030504040204" pitchFamily="34" charset="0"/>
              </a:rPr>
              <a:t>solvent</a:t>
            </a:r>
            <a:r>
              <a:rPr lang="en-US" altLang="en-US" sz="2400" dirty="0">
                <a:solidFill>
                  <a:srgbClr val="FF0000"/>
                </a:solidFill>
                <a:latin typeface="Tahoma" panose="020B0604030504040204" pitchFamily="34" charset="0"/>
                <a:cs typeface="Tahoma" panose="020B0604030504040204" pitchFamily="34" charset="0"/>
              </a:rPr>
              <a:t>.  </a:t>
            </a:r>
          </a:p>
          <a:p>
            <a:pPr marL="457200" indent="-457200" fontAlgn="base">
              <a:spcBef>
                <a:spcPct val="50000"/>
              </a:spcBef>
              <a:spcAft>
                <a:spcPct val="0"/>
              </a:spcAft>
              <a:buAutoNum type="arabicPeriod" startAt="3"/>
            </a:pPr>
            <a:r>
              <a:rPr lang="en-US" sz="2400" dirty="0">
                <a:latin typeface="Tahoma" panose="020B0604030504040204" pitchFamily="34" charset="0"/>
                <a:cs typeface="Tahoma" panose="020B0604030504040204" pitchFamily="34" charset="0"/>
              </a:rPr>
              <a:t>If you make this solution</a:t>
            </a:r>
          </a:p>
          <a:p>
            <a:pPr fontAlgn="base">
              <a:spcBef>
                <a:spcPct val="50000"/>
              </a:spcBef>
              <a:spcAft>
                <a:spcPct val="0"/>
              </a:spcAft>
            </a:pPr>
            <a:r>
              <a:rPr lang="en-US" sz="2400" dirty="0">
                <a:latin typeface="Tahoma" panose="020B0604030504040204" pitchFamily="34" charset="0"/>
                <a:cs typeface="Tahoma" panose="020B0604030504040204" pitchFamily="34" charset="0"/>
              </a:rPr>
              <a:t>     </a:t>
            </a:r>
            <a:r>
              <a:rPr lang="en-US" sz="2400" dirty="0">
                <a:solidFill>
                  <a:srgbClr val="0000FF"/>
                </a:solidFill>
                <a:latin typeface="Tahoma" panose="020B0604030504040204" pitchFamily="34" charset="0"/>
                <a:cs typeface="Tahoma" panose="020B0604030504040204" pitchFamily="34" charset="0"/>
              </a:rPr>
              <a:t>Sugar is the </a:t>
            </a:r>
            <a:r>
              <a:rPr lang="en-US" sz="2400" b="1" dirty="0">
                <a:solidFill>
                  <a:srgbClr val="0000FF"/>
                </a:solidFill>
                <a:latin typeface="Tahoma" panose="020B0604030504040204" pitchFamily="34" charset="0"/>
                <a:cs typeface="Tahoma" panose="020B0604030504040204" pitchFamily="34" charset="0"/>
              </a:rPr>
              <a:t>SOLUTE</a:t>
            </a:r>
            <a:r>
              <a:rPr lang="en-US" sz="2400" dirty="0">
                <a:solidFill>
                  <a:srgbClr val="0000FF"/>
                </a:solidFill>
                <a:latin typeface="Tahoma" panose="020B0604030504040204" pitchFamily="34" charset="0"/>
                <a:cs typeface="Tahoma" panose="020B0604030504040204" pitchFamily="34" charset="0"/>
              </a:rPr>
              <a:t>              </a:t>
            </a:r>
            <a:r>
              <a:rPr lang="en-US" sz="2400" dirty="0">
                <a:solidFill>
                  <a:srgbClr val="FF0000"/>
                </a:solidFill>
                <a:latin typeface="Tahoma" panose="020B0604030504040204" pitchFamily="34" charset="0"/>
                <a:cs typeface="Tahoma" panose="020B0604030504040204" pitchFamily="34" charset="0"/>
              </a:rPr>
              <a:t>Coffee is the </a:t>
            </a:r>
            <a:r>
              <a:rPr lang="en-US" sz="2400" b="1" dirty="0">
                <a:solidFill>
                  <a:srgbClr val="FF0000"/>
                </a:solidFill>
                <a:latin typeface="Tahoma" panose="020B0604030504040204" pitchFamily="34" charset="0"/>
                <a:cs typeface="Tahoma" panose="020B0604030504040204" pitchFamily="34" charset="0"/>
              </a:rPr>
              <a:t>SOLVENT</a:t>
            </a:r>
            <a:br>
              <a:rPr lang="en-US" sz="2400" b="1" dirty="0">
                <a:solidFill>
                  <a:srgbClr val="0000FF"/>
                </a:solidFill>
                <a:latin typeface="Tahoma" panose="020B0604030504040204" pitchFamily="34" charset="0"/>
                <a:cs typeface="Tahoma" panose="020B0604030504040204" pitchFamily="34" charset="0"/>
              </a:rPr>
            </a:br>
            <a:endParaRPr lang="en-US" altLang="en-US" sz="2400" dirty="0">
              <a:solidFill>
                <a:srgbClr val="000066"/>
              </a:solidFill>
              <a:latin typeface="Tahoma" panose="020B0604030504040204" pitchFamily="34" charset="0"/>
              <a:cs typeface="Tahoma" panose="020B0604030504040204" pitchFamily="34" charset="0"/>
            </a:endParaRPr>
          </a:p>
        </p:txBody>
      </p:sp>
      <p:pic>
        <p:nvPicPr>
          <p:cNvPr id="1026" name="Picture 2" descr="Sugar does what to my coffee? – Coffee with the Queen">
            <a:extLst>
              <a:ext uri="{FF2B5EF4-FFF2-40B4-BE49-F238E27FC236}">
                <a16:creationId xmlns:a16="http://schemas.microsoft.com/office/drawing/2014/main" id="{66D691F4-7D5A-94B9-CA7C-766663597626}"/>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600200" y="2743200"/>
            <a:ext cx="5715000" cy="37961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844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EF010A1-0D96-74B8-2C23-1D10C4CA52B3}"/>
              </a:ext>
            </a:extLst>
          </p:cNvPr>
          <p:cNvSpPr txBox="1"/>
          <p:nvPr/>
        </p:nvSpPr>
        <p:spPr>
          <a:xfrm>
            <a:off x="0" y="0"/>
            <a:ext cx="9144000" cy="683264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21.  There are several ways to measure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how strong a solution is in chemistry.  </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Qualitatively we can say things like</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4800" u="sng" dirty="0">
                <a:solidFill>
                  <a:srgbClr val="0000FF"/>
                </a:solidFill>
                <a:latin typeface="Times New Roman" panose="02020603050405020304" pitchFamily="18" charset="0"/>
                <a:cs typeface="Times New Roman" panose="02020603050405020304" pitchFamily="18" charset="0"/>
              </a:rPr>
              <a:t>strong</a:t>
            </a:r>
            <a:r>
              <a:rPr lang="en-US" sz="4800" dirty="0">
                <a:solidFill>
                  <a:srgbClr val="0000FF"/>
                </a:solidFill>
                <a:latin typeface="Times New Roman" panose="02020603050405020304" pitchFamily="18" charset="0"/>
                <a:cs typeface="Times New Roman" panose="02020603050405020304" pitchFamily="18" charset="0"/>
              </a:rPr>
              <a:t> or </a:t>
            </a:r>
            <a:r>
              <a:rPr lang="en-US" sz="4800" u="sng" dirty="0">
                <a:solidFill>
                  <a:srgbClr val="0000FF"/>
                </a:solidFill>
                <a:latin typeface="Times New Roman" panose="02020603050405020304" pitchFamily="18" charset="0"/>
                <a:cs typeface="Times New Roman" panose="02020603050405020304" pitchFamily="18" charset="0"/>
              </a:rPr>
              <a:t>weak</a:t>
            </a:r>
            <a:br>
              <a:rPr lang="en-US" sz="4800" u="sng" dirty="0">
                <a:solidFill>
                  <a:srgbClr val="0000FF"/>
                </a:solidFill>
                <a:latin typeface="Times New Roman" panose="02020603050405020304" pitchFamily="18" charset="0"/>
                <a:cs typeface="Times New Roman" panose="02020603050405020304" pitchFamily="18" charset="0"/>
              </a:rPr>
            </a:br>
            <a:endParaRPr lang="en-US" sz="2800" u="sng" dirty="0">
              <a:solidFill>
                <a:srgbClr val="0000FF"/>
              </a:solidFill>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Or we could use “better” words like                                                    </a:t>
            </a:r>
          </a:p>
          <a:p>
            <a:r>
              <a:rPr lang="en-US" sz="2800" dirty="0">
                <a:latin typeface="Times New Roman" panose="02020603050405020304" pitchFamily="18" charset="0"/>
                <a:cs typeface="Times New Roman" panose="02020603050405020304" pitchFamily="18" charset="0"/>
              </a:rPr>
              <a:t>	                               </a:t>
            </a:r>
            <a:r>
              <a:rPr lang="en-US" sz="4400" u="sng" dirty="0">
                <a:solidFill>
                  <a:srgbClr val="FF0000"/>
                </a:solidFill>
                <a:latin typeface="Times New Roman" panose="02020603050405020304" pitchFamily="18" charset="0"/>
                <a:cs typeface="Times New Roman" panose="02020603050405020304" pitchFamily="18" charset="0"/>
              </a:rPr>
              <a:t>concentrated</a:t>
            </a:r>
            <a:r>
              <a:rPr lang="en-US" sz="4400" dirty="0">
                <a:solidFill>
                  <a:srgbClr val="FF0000"/>
                </a:solidFill>
                <a:latin typeface="Times New Roman" panose="02020603050405020304" pitchFamily="18" charset="0"/>
                <a:cs typeface="Times New Roman" panose="02020603050405020304" pitchFamily="18" charset="0"/>
              </a:rPr>
              <a:t> or </a:t>
            </a:r>
            <a:r>
              <a:rPr lang="en-US" sz="4400" u="sng" dirty="0">
                <a:solidFill>
                  <a:srgbClr val="FF0000"/>
                </a:solidFill>
                <a:latin typeface="Times New Roman" panose="02020603050405020304" pitchFamily="18" charset="0"/>
                <a:cs typeface="Times New Roman" panose="02020603050405020304" pitchFamily="18" charset="0"/>
              </a:rPr>
              <a:t>dilute</a:t>
            </a:r>
            <a:br>
              <a:rPr lang="en-US" sz="4400" u="sng" dirty="0">
                <a:solidFill>
                  <a:srgbClr val="FF0000"/>
                </a:solidFill>
                <a:latin typeface="Times New Roman" panose="02020603050405020304" pitchFamily="18" charset="0"/>
                <a:cs typeface="Times New Roman" panose="02020603050405020304" pitchFamily="18" charset="0"/>
              </a:rPr>
            </a:br>
            <a:br>
              <a:rPr lang="en-US" sz="2800" dirty="0">
                <a:latin typeface="Times New Roman" panose="02020603050405020304" pitchFamily="18" charset="0"/>
                <a:cs typeface="Times New Roman" panose="02020603050405020304" pitchFamily="18" charset="0"/>
              </a:rPr>
            </a:b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With numbers and units, in a quantitative measure,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we will use</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6600" b="1" u="sng" dirty="0">
                <a:solidFill>
                  <a:srgbClr val="7030A0"/>
                </a:solidFill>
                <a:latin typeface="Times New Roman" panose="02020603050405020304" pitchFamily="18" charset="0"/>
                <a:cs typeface="Times New Roman" panose="02020603050405020304" pitchFamily="18" charset="0"/>
              </a:rPr>
              <a:t>MOLARITY</a:t>
            </a:r>
            <a:endParaRPr lang="en-US" sz="2800" b="1" u="sng"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699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0" y="0"/>
            <a:ext cx="9144000"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2800" dirty="0">
                <a:solidFill>
                  <a:srgbClr val="000000"/>
                </a:solidFill>
              </a:rPr>
              <a:t>22.  </a:t>
            </a:r>
            <a:r>
              <a:rPr lang="en-US" altLang="en-US" sz="2800" u="sng" dirty="0">
                <a:solidFill>
                  <a:srgbClr val="000000"/>
                </a:solidFill>
              </a:rPr>
              <a:t>Molarity</a:t>
            </a:r>
            <a:r>
              <a:rPr lang="en-US" altLang="en-US" sz="2800" dirty="0">
                <a:solidFill>
                  <a:srgbClr val="000000"/>
                </a:solidFill>
              </a:rPr>
              <a:t> is the expression of concentration of a</a:t>
            </a:r>
            <a:br>
              <a:rPr lang="en-US" altLang="en-US" sz="2800" dirty="0">
                <a:solidFill>
                  <a:srgbClr val="000000"/>
                </a:solidFill>
              </a:rPr>
            </a:br>
            <a:r>
              <a:rPr lang="en-US" altLang="en-US" sz="2800" dirty="0">
                <a:solidFill>
                  <a:srgbClr val="000000"/>
                </a:solidFill>
              </a:rPr>
              <a:t>       solution as measured by the number of moles of</a:t>
            </a:r>
            <a:br>
              <a:rPr lang="en-US" altLang="en-US" sz="2800" dirty="0">
                <a:solidFill>
                  <a:srgbClr val="000000"/>
                </a:solidFill>
              </a:rPr>
            </a:br>
            <a:r>
              <a:rPr lang="en-US" altLang="en-US" sz="2800" dirty="0">
                <a:solidFill>
                  <a:srgbClr val="000000"/>
                </a:solidFill>
              </a:rPr>
              <a:t>       solute in a liter of solution.</a:t>
            </a:r>
          </a:p>
          <a:p>
            <a:pPr eaLnBrk="1" fontAlgn="base" hangingPunct="1">
              <a:spcBef>
                <a:spcPct val="50000"/>
              </a:spcBef>
              <a:spcAft>
                <a:spcPct val="0"/>
              </a:spcAft>
              <a:buFontTx/>
              <a:buNone/>
            </a:pPr>
            <a:br>
              <a:rPr lang="en-US" altLang="en-US" sz="3600" dirty="0">
                <a:solidFill>
                  <a:schemeClr val="tx1">
                    <a:lumMod val="95000"/>
                    <a:lumOff val="5000"/>
                  </a:schemeClr>
                </a:solidFill>
              </a:rPr>
            </a:br>
            <a:r>
              <a:rPr lang="en-US" altLang="en-US" sz="3600" dirty="0">
                <a:solidFill>
                  <a:schemeClr val="tx1">
                    <a:lumMod val="95000"/>
                    <a:lumOff val="5000"/>
                  </a:schemeClr>
                </a:solidFill>
              </a:rPr>
              <a:t>        </a:t>
            </a:r>
            <a:r>
              <a:rPr lang="en-US" altLang="en-US" sz="6000" dirty="0">
                <a:solidFill>
                  <a:srgbClr val="0000FF"/>
                </a:solidFill>
                <a:latin typeface="Comic Sans MS" pitchFamily="66" charset="0"/>
              </a:rPr>
              <a:t>M =</a:t>
            </a:r>
            <a:r>
              <a:rPr lang="en-US" altLang="en-US" sz="6000" dirty="0">
                <a:solidFill>
                  <a:srgbClr val="000000"/>
                </a:solidFill>
              </a:rPr>
              <a:t> </a:t>
            </a:r>
          </a:p>
        </p:txBody>
      </p:sp>
      <p:sp>
        <p:nvSpPr>
          <p:cNvPr id="9219" name="Text Box 5"/>
          <p:cNvSpPr txBox="1">
            <a:spLocks noChangeArrowheads="1"/>
          </p:cNvSpPr>
          <p:nvPr/>
        </p:nvSpPr>
        <p:spPr bwMode="auto">
          <a:xfrm>
            <a:off x="2514600" y="1948696"/>
            <a:ext cx="44196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50000"/>
              </a:spcBef>
              <a:spcAft>
                <a:spcPct val="0"/>
              </a:spcAft>
              <a:buFontTx/>
              <a:buNone/>
            </a:pPr>
            <a:r>
              <a:rPr lang="en-US" altLang="en-US" sz="3600" u="sng" dirty="0">
                <a:solidFill>
                  <a:srgbClr val="0000FF"/>
                </a:solidFill>
                <a:latin typeface="Comic Sans MS" pitchFamily="66" charset="0"/>
              </a:rPr>
              <a:t># moles solute</a:t>
            </a:r>
            <a:br>
              <a:rPr lang="en-US" altLang="en-US" sz="3600" u="sng" dirty="0">
                <a:solidFill>
                  <a:srgbClr val="0000FF"/>
                </a:solidFill>
                <a:latin typeface="Comic Sans MS" pitchFamily="66" charset="0"/>
              </a:rPr>
            </a:br>
            <a:r>
              <a:rPr lang="en-US" altLang="en-US" sz="3600" dirty="0">
                <a:solidFill>
                  <a:srgbClr val="0000FF"/>
                </a:solidFill>
                <a:latin typeface="Comic Sans MS" pitchFamily="66" charset="0"/>
              </a:rPr>
              <a:t>Liters of solution</a:t>
            </a:r>
          </a:p>
        </p:txBody>
      </p:sp>
    </p:spTree>
    <p:extLst>
      <p:ext uri="{BB962C8B-B14F-4D97-AF65-F5344CB8AC3E}">
        <p14:creationId xmlns:p14="http://schemas.microsoft.com/office/powerpoint/2010/main" val="40430885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135AC01-47D1-3671-B2B0-41E861A5CABF}"/>
              </a:ext>
            </a:extLst>
          </p:cNvPr>
          <p:cNvSpPr txBox="1"/>
          <p:nvPr/>
        </p:nvSpPr>
        <p:spPr>
          <a:xfrm>
            <a:off x="0" y="0"/>
            <a:ext cx="9144000" cy="954107"/>
          </a:xfrm>
          <a:prstGeom prst="rect">
            <a:avLst/>
          </a:prstGeom>
          <a:solidFill>
            <a:schemeClr val="tx2">
              <a:lumMod val="20000"/>
              <a:lumOff val="80000"/>
            </a:schemeClr>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23.  What is the concentration of a NaNO</a:t>
            </a:r>
            <a:r>
              <a:rPr lang="en-US" sz="2800" baseline="-25000" dirty="0">
                <a:latin typeface="Times New Roman" panose="02020603050405020304" pitchFamily="18" charset="0"/>
                <a:cs typeface="Times New Roman" panose="02020603050405020304" pitchFamily="18" charset="0"/>
              </a:rPr>
              <a:t>3</a:t>
            </a:r>
            <a:r>
              <a:rPr lang="en-US" sz="2800" dirty="0">
                <a:latin typeface="Times New Roman" panose="02020603050405020304" pitchFamily="18" charset="0"/>
                <a:cs typeface="Times New Roman" panose="02020603050405020304" pitchFamily="18" charset="0"/>
              </a:rPr>
              <a:t> solution</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containing 4.50 moles of solute in 1220 mL volume?</a:t>
            </a:r>
          </a:p>
        </p:txBody>
      </p:sp>
    </p:spTree>
    <p:extLst>
      <p:ext uri="{BB962C8B-B14F-4D97-AF65-F5344CB8AC3E}">
        <p14:creationId xmlns:p14="http://schemas.microsoft.com/office/powerpoint/2010/main" val="2305794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859FBF-701D-C04A-9309-2DEBB6D0078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C1CE086-8187-A4BF-231F-25EA1602BE5A}"/>
              </a:ext>
            </a:extLst>
          </p:cNvPr>
          <p:cNvSpPr txBox="1"/>
          <p:nvPr/>
        </p:nvSpPr>
        <p:spPr>
          <a:xfrm>
            <a:off x="0" y="0"/>
            <a:ext cx="9144000" cy="954107"/>
          </a:xfrm>
          <a:prstGeom prst="rect">
            <a:avLst/>
          </a:prstGeom>
          <a:solidFill>
            <a:schemeClr val="tx2">
              <a:lumMod val="20000"/>
              <a:lumOff val="80000"/>
            </a:schemeClr>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23.  What is the concentration of a NaNO</a:t>
            </a:r>
            <a:r>
              <a:rPr lang="en-US" sz="2800" baseline="-25000" dirty="0">
                <a:latin typeface="Times New Roman" panose="02020603050405020304" pitchFamily="18" charset="0"/>
                <a:cs typeface="Times New Roman" panose="02020603050405020304" pitchFamily="18" charset="0"/>
              </a:rPr>
              <a:t>3</a:t>
            </a:r>
            <a:r>
              <a:rPr lang="en-US" sz="2800" dirty="0">
                <a:latin typeface="Times New Roman" panose="02020603050405020304" pitchFamily="18" charset="0"/>
                <a:cs typeface="Times New Roman" panose="02020603050405020304" pitchFamily="18" charset="0"/>
              </a:rPr>
              <a:t> solution</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containing 4.50 moles of solute in 1220 mL volume?</a:t>
            </a:r>
          </a:p>
        </p:txBody>
      </p:sp>
      <p:graphicFrame>
        <p:nvGraphicFramePr>
          <p:cNvPr id="3" name="Table 3">
            <a:extLst>
              <a:ext uri="{FF2B5EF4-FFF2-40B4-BE49-F238E27FC236}">
                <a16:creationId xmlns:a16="http://schemas.microsoft.com/office/drawing/2014/main" id="{6DA822B2-D973-DBA9-2E6C-FC63AD982AA6}"/>
              </a:ext>
            </a:extLst>
          </p:cNvPr>
          <p:cNvGraphicFramePr>
            <a:graphicFrameLocks noGrp="1"/>
          </p:cNvGraphicFramePr>
          <p:nvPr>
            <p:extLst>
              <p:ext uri="{D42A27DB-BD31-4B8C-83A1-F6EECF244321}">
                <p14:modId xmlns:p14="http://schemas.microsoft.com/office/powerpoint/2010/main" val="895357902"/>
              </p:ext>
            </p:extLst>
          </p:nvPr>
        </p:nvGraphicFramePr>
        <p:xfrm>
          <a:off x="1981200" y="1828800"/>
          <a:ext cx="5334000" cy="3517661"/>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215830866"/>
                    </a:ext>
                  </a:extLst>
                </a:gridCol>
                <a:gridCol w="3276600">
                  <a:extLst>
                    <a:ext uri="{9D8B030D-6E8A-4147-A177-3AD203B41FA5}">
                      <a16:colId xmlns:a16="http://schemas.microsoft.com/office/drawing/2014/main" val="1580719157"/>
                    </a:ext>
                  </a:extLst>
                </a:gridCol>
              </a:tblGrid>
              <a:tr h="1139853">
                <a:tc>
                  <a:txBody>
                    <a:bodyPr/>
                    <a:lstStyle/>
                    <a:p>
                      <a:pPr algn="ctr"/>
                      <a:r>
                        <a:rPr lang="en-US" sz="2800" b="0" dirty="0">
                          <a:solidFill>
                            <a:srgbClr val="FF0000"/>
                          </a:solidFill>
                          <a:latin typeface="Times New Roman" panose="02020603050405020304" pitchFamily="18" charset="0"/>
                          <a:cs typeface="Times New Roman" panose="02020603050405020304" pitchFamily="18" charset="0"/>
                        </a:rPr>
                        <a:t>Molarity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800" b="0" u="sng" dirty="0">
                          <a:solidFill>
                            <a:srgbClr val="FF0000"/>
                          </a:solidFill>
                          <a:latin typeface="Times New Roman" panose="02020603050405020304" pitchFamily="18" charset="0"/>
                          <a:cs typeface="Times New Roman" panose="02020603050405020304" pitchFamily="18" charset="0"/>
                        </a:rPr>
                        <a:t># moles solute</a:t>
                      </a:r>
                      <a:br>
                        <a:rPr lang="en-US" altLang="en-US" sz="2800" b="0" u="sng" dirty="0">
                          <a:solidFill>
                            <a:srgbClr val="FF0000"/>
                          </a:solidFill>
                          <a:latin typeface="Times New Roman" panose="02020603050405020304" pitchFamily="18" charset="0"/>
                          <a:cs typeface="Times New Roman" panose="02020603050405020304" pitchFamily="18" charset="0"/>
                        </a:rPr>
                      </a:br>
                      <a:r>
                        <a:rPr lang="en-US" altLang="en-US" sz="2800" b="0" dirty="0">
                          <a:solidFill>
                            <a:srgbClr val="FF0000"/>
                          </a:solidFill>
                          <a:latin typeface="Times New Roman" panose="02020603050405020304" pitchFamily="18" charset="0"/>
                          <a:cs typeface="Times New Roman" panose="02020603050405020304" pitchFamily="18" charset="0"/>
                        </a:rPr>
                        <a:t>Liters of solution</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86528902"/>
                  </a:ext>
                </a:extLst>
              </a:tr>
              <a:tr h="1291454">
                <a:tc>
                  <a:txBody>
                    <a:bodyPr/>
                    <a:lstStyle/>
                    <a:p>
                      <a:pPr algn="ctr"/>
                      <a:r>
                        <a:rPr lang="en-US" sz="2800" b="0" dirty="0">
                          <a:solidFill>
                            <a:srgbClr val="FF0000"/>
                          </a:solidFill>
                          <a:latin typeface="Times New Roman" panose="02020603050405020304" pitchFamily="18" charset="0"/>
                          <a:cs typeface="Times New Roman" panose="02020603050405020304" pitchFamily="18" charset="0"/>
                        </a:rPr>
                        <a:t> Molarity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800" b="0" u="sng" dirty="0">
                          <a:solidFill>
                            <a:srgbClr val="FF0000"/>
                          </a:solidFill>
                          <a:latin typeface="Times New Roman" panose="02020603050405020304" pitchFamily="18" charset="0"/>
                          <a:cs typeface="Times New Roman" panose="02020603050405020304" pitchFamily="18" charset="0"/>
                        </a:rPr>
                        <a:t>4.50 moles</a:t>
                      </a:r>
                      <a:br>
                        <a:rPr lang="en-US" altLang="en-US" sz="2800" b="0" dirty="0">
                          <a:solidFill>
                            <a:srgbClr val="FF0000"/>
                          </a:solidFill>
                          <a:latin typeface="Times New Roman" panose="02020603050405020304" pitchFamily="18" charset="0"/>
                          <a:cs typeface="Times New Roman" panose="02020603050405020304" pitchFamily="18" charset="0"/>
                        </a:rPr>
                      </a:br>
                      <a:r>
                        <a:rPr lang="en-US" altLang="en-US" sz="2800" b="0" dirty="0">
                          <a:solidFill>
                            <a:srgbClr val="FF0000"/>
                          </a:solidFill>
                          <a:latin typeface="Times New Roman" panose="02020603050405020304" pitchFamily="18" charset="0"/>
                          <a:cs typeface="Times New Roman" panose="02020603050405020304" pitchFamily="18" charset="0"/>
                        </a:rPr>
                        <a:t>1.22 Liters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89942949"/>
                  </a:ext>
                </a:extLst>
              </a:tr>
              <a:tr h="465992">
                <a:tc>
                  <a:txBody>
                    <a:bodyPr/>
                    <a:lstStyle/>
                    <a:p>
                      <a:pPr algn="ctr"/>
                      <a:endParaRPr lang="en-US" sz="2800" b="0" dirty="0">
                        <a:solidFill>
                          <a:srgbClr val="FF0000"/>
                        </a:solidFill>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en-US" sz="2800" b="0" dirty="0">
                        <a:solidFill>
                          <a:srgbClr val="FF0000"/>
                        </a:solidFill>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35688511"/>
                  </a:ext>
                </a:extLst>
              </a:tr>
              <a:tr h="568194">
                <a:tc>
                  <a:txBody>
                    <a:bodyPr/>
                    <a:lstStyle/>
                    <a:p>
                      <a:pPr algn="ctr"/>
                      <a:r>
                        <a:rPr lang="en-US" sz="2800" b="0" dirty="0">
                          <a:solidFill>
                            <a:srgbClr val="FF0000"/>
                          </a:solidFill>
                          <a:latin typeface="Times New Roman" panose="02020603050405020304" pitchFamily="18" charset="0"/>
                          <a:cs typeface="Times New Roman" panose="02020603050405020304" pitchFamily="18" charset="0"/>
                        </a:rPr>
                        <a:t>Molarity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800" b="0" dirty="0">
                          <a:solidFill>
                            <a:srgbClr val="FF0000"/>
                          </a:solidFill>
                          <a:latin typeface="Times New Roman" panose="02020603050405020304" pitchFamily="18" charset="0"/>
                          <a:cs typeface="Times New Roman" panose="02020603050405020304" pitchFamily="18" charset="0"/>
                        </a:rPr>
                        <a:t>  3.69 M</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6152203"/>
                  </a:ext>
                </a:extLst>
              </a:tr>
            </a:tbl>
          </a:graphicData>
        </a:graphic>
      </p:graphicFrame>
    </p:spTree>
    <p:extLst>
      <p:ext uri="{BB962C8B-B14F-4D97-AF65-F5344CB8AC3E}">
        <p14:creationId xmlns:p14="http://schemas.microsoft.com/office/powerpoint/2010/main" val="2075872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B98A3C-9440-3DB4-6CD9-F8E060BBC64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A6F8FD9-9B6B-31F3-B256-60293B3C284E}"/>
              </a:ext>
            </a:extLst>
          </p:cNvPr>
          <p:cNvSpPr txBox="1"/>
          <p:nvPr/>
        </p:nvSpPr>
        <p:spPr>
          <a:xfrm>
            <a:off x="0" y="0"/>
            <a:ext cx="9144000" cy="954107"/>
          </a:xfrm>
          <a:prstGeom prst="rect">
            <a:avLst/>
          </a:prstGeom>
          <a:solidFill>
            <a:schemeClr val="tx2">
              <a:lumMod val="20000"/>
              <a:lumOff val="80000"/>
            </a:schemeClr>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23.  What is the concentration of a NaNO</a:t>
            </a:r>
            <a:r>
              <a:rPr lang="en-US" sz="2800" baseline="-25000" dirty="0">
                <a:latin typeface="Times New Roman" panose="02020603050405020304" pitchFamily="18" charset="0"/>
                <a:cs typeface="Times New Roman" panose="02020603050405020304" pitchFamily="18" charset="0"/>
              </a:rPr>
              <a:t>3</a:t>
            </a:r>
            <a:r>
              <a:rPr lang="en-US" sz="2800" dirty="0">
                <a:latin typeface="Times New Roman" panose="02020603050405020304" pitchFamily="18" charset="0"/>
                <a:cs typeface="Times New Roman" panose="02020603050405020304" pitchFamily="18" charset="0"/>
              </a:rPr>
              <a:t> solution</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containing 4.50 moles of solute in 1220 mL volume?</a:t>
            </a:r>
          </a:p>
        </p:txBody>
      </p:sp>
      <p:graphicFrame>
        <p:nvGraphicFramePr>
          <p:cNvPr id="3" name="Table 3">
            <a:extLst>
              <a:ext uri="{FF2B5EF4-FFF2-40B4-BE49-F238E27FC236}">
                <a16:creationId xmlns:a16="http://schemas.microsoft.com/office/drawing/2014/main" id="{CAFDB8B7-3514-52AA-00DB-0372F0286821}"/>
              </a:ext>
            </a:extLst>
          </p:cNvPr>
          <p:cNvGraphicFramePr>
            <a:graphicFrameLocks noGrp="1"/>
          </p:cNvGraphicFramePr>
          <p:nvPr>
            <p:extLst>
              <p:ext uri="{D42A27DB-BD31-4B8C-83A1-F6EECF244321}">
                <p14:modId xmlns:p14="http://schemas.microsoft.com/office/powerpoint/2010/main" val="1699223663"/>
              </p:ext>
            </p:extLst>
          </p:nvPr>
        </p:nvGraphicFramePr>
        <p:xfrm>
          <a:off x="1990381" y="1143000"/>
          <a:ext cx="5334000" cy="3517661"/>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215830866"/>
                    </a:ext>
                  </a:extLst>
                </a:gridCol>
                <a:gridCol w="3276600">
                  <a:extLst>
                    <a:ext uri="{9D8B030D-6E8A-4147-A177-3AD203B41FA5}">
                      <a16:colId xmlns:a16="http://schemas.microsoft.com/office/drawing/2014/main" val="1580719157"/>
                    </a:ext>
                  </a:extLst>
                </a:gridCol>
              </a:tblGrid>
              <a:tr h="1139853">
                <a:tc>
                  <a:txBody>
                    <a:bodyPr/>
                    <a:lstStyle/>
                    <a:p>
                      <a:pPr algn="ctr"/>
                      <a:r>
                        <a:rPr lang="en-US" sz="2800" b="0" dirty="0">
                          <a:solidFill>
                            <a:srgbClr val="FF0000"/>
                          </a:solidFill>
                          <a:latin typeface="Times New Roman" panose="02020603050405020304" pitchFamily="18" charset="0"/>
                          <a:cs typeface="Times New Roman" panose="02020603050405020304" pitchFamily="18" charset="0"/>
                        </a:rPr>
                        <a:t>Molarity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800" b="0" u="sng" dirty="0">
                          <a:solidFill>
                            <a:srgbClr val="FF0000"/>
                          </a:solidFill>
                          <a:latin typeface="Times New Roman" panose="02020603050405020304" pitchFamily="18" charset="0"/>
                          <a:cs typeface="Times New Roman" panose="02020603050405020304" pitchFamily="18" charset="0"/>
                        </a:rPr>
                        <a:t># moles solute</a:t>
                      </a:r>
                      <a:br>
                        <a:rPr lang="en-US" altLang="en-US" sz="2800" b="0" u="sng" dirty="0">
                          <a:solidFill>
                            <a:srgbClr val="FF0000"/>
                          </a:solidFill>
                          <a:latin typeface="Times New Roman" panose="02020603050405020304" pitchFamily="18" charset="0"/>
                          <a:cs typeface="Times New Roman" panose="02020603050405020304" pitchFamily="18" charset="0"/>
                        </a:rPr>
                      </a:br>
                      <a:r>
                        <a:rPr lang="en-US" altLang="en-US" sz="2800" b="0" dirty="0">
                          <a:solidFill>
                            <a:srgbClr val="FF0000"/>
                          </a:solidFill>
                          <a:latin typeface="Times New Roman" panose="02020603050405020304" pitchFamily="18" charset="0"/>
                          <a:cs typeface="Times New Roman" panose="02020603050405020304" pitchFamily="18" charset="0"/>
                        </a:rPr>
                        <a:t>Liters of solution</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86528902"/>
                  </a:ext>
                </a:extLst>
              </a:tr>
              <a:tr h="1291454">
                <a:tc>
                  <a:txBody>
                    <a:bodyPr/>
                    <a:lstStyle/>
                    <a:p>
                      <a:pPr algn="ctr"/>
                      <a:r>
                        <a:rPr lang="en-US" sz="2800" b="0" dirty="0">
                          <a:solidFill>
                            <a:srgbClr val="FF0000"/>
                          </a:solidFill>
                          <a:latin typeface="Times New Roman" panose="02020603050405020304" pitchFamily="18" charset="0"/>
                          <a:cs typeface="Times New Roman" panose="02020603050405020304" pitchFamily="18" charset="0"/>
                        </a:rPr>
                        <a:t> Molarity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800" b="0" u="sng" dirty="0">
                          <a:solidFill>
                            <a:srgbClr val="FF0000"/>
                          </a:solidFill>
                          <a:latin typeface="Times New Roman" panose="02020603050405020304" pitchFamily="18" charset="0"/>
                          <a:cs typeface="Times New Roman" panose="02020603050405020304" pitchFamily="18" charset="0"/>
                        </a:rPr>
                        <a:t>4.50 moles</a:t>
                      </a:r>
                      <a:br>
                        <a:rPr lang="en-US" altLang="en-US" sz="2800" b="0" dirty="0">
                          <a:solidFill>
                            <a:srgbClr val="FF0000"/>
                          </a:solidFill>
                          <a:latin typeface="Times New Roman" panose="02020603050405020304" pitchFamily="18" charset="0"/>
                          <a:cs typeface="Times New Roman" panose="02020603050405020304" pitchFamily="18" charset="0"/>
                        </a:rPr>
                      </a:br>
                      <a:r>
                        <a:rPr lang="en-US" altLang="en-US" sz="2800" b="0" dirty="0">
                          <a:solidFill>
                            <a:srgbClr val="FF0000"/>
                          </a:solidFill>
                          <a:latin typeface="Times New Roman" panose="02020603050405020304" pitchFamily="18" charset="0"/>
                          <a:cs typeface="Times New Roman" panose="02020603050405020304" pitchFamily="18" charset="0"/>
                        </a:rPr>
                        <a:t>1.22 Liters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89942949"/>
                  </a:ext>
                </a:extLst>
              </a:tr>
              <a:tr h="465992">
                <a:tc>
                  <a:txBody>
                    <a:bodyPr/>
                    <a:lstStyle/>
                    <a:p>
                      <a:pPr algn="ctr"/>
                      <a:endParaRPr lang="en-US" sz="2800" b="0" dirty="0">
                        <a:solidFill>
                          <a:srgbClr val="FF0000"/>
                        </a:solidFill>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en-US" sz="2800" b="0" dirty="0">
                        <a:solidFill>
                          <a:srgbClr val="FF0000"/>
                        </a:solidFill>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35688511"/>
                  </a:ext>
                </a:extLst>
              </a:tr>
              <a:tr h="568194">
                <a:tc>
                  <a:txBody>
                    <a:bodyPr/>
                    <a:lstStyle/>
                    <a:p>
                      <a:pPr algn="ctr"/>
                      <a:r>
                        <a:rPr lang="en-US" sz="2800" b="0" dirty="0">
                          <a:solidFill>
                            <a:srgbClr val="FF0000"/>
                          </a:solidFill>
                          <a:latin typeface="Times New Roman" panose="02020603050405020304" pitchFamily="18" charset="0"/>
                          <a:cs typeface="Times New Roman" panose="02020603050405020304" pitchFamily="18" charset="0"/>
                        </a:rPr>
                        <a:t>Molarity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800" b="0" dirty="0">
                          <a:solidFill>
                            <a:srgbClr val="FF0000"/>
                          </a:solidFill>
                          <a:latin typeface="Times New Roman" panose="02020603050405020304" pitchFamily="18" charset="0"/>
                          <a:cs typeface="Times New Roman" panose="02020603050405020304" pitchFamily="18" charset="0"/>
                        </a:rPr>
                        <a:t>  3.69 M</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6152203"/>
                  </a:ext>
                </a:extLst>
              </a:tr>
            </a:tbl>
          </a:graphicData>
        </a:graphic>
      </p:graphicFrame>
      <p:sp>
        <p:nvSpPr>
          <p:cNvPr id="4" name="TextBox 3">
            <a:extLst>
              <a:ext uri="{FF2B5EF4-FFF2-40B4-BE49-F238E27FC236}">
                <a16:creationId xmlns:a16="http://schemas.microsoft.com/office/drawing/2014/main" id="{2DECFADA-0835-AD28-E5B8-F6BFC64BA43F}"/>
              </a:ext>
            </a:extLst>
          </p:cNvPr>
          <p:cNvSpPr txBox="1"/>
          <p:nvPr/>
        </p:nvSpPr>
        <p:spPr>
          <a:xfrm>
            <a:off x="0" y="5042118"/>
            <a:ext cx="9144000" cy="1815882"/>
          </a:xfrm>
          <a:prstGeom prst="rect">
            <a:avLst/>
          </a:prstGeom>
          <a:solidFill>
            <a:srgbClr val="B7DEE8"/>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24.  Say:  this solution has a 3.69 Molarity</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Write:   3.69 M NaNO</a:t>
            </a:r>
            <a:r>
              <a:rPr lang="en-US" sz="2800" baseline="-25000" dirty="0">
                <a:latin typeface="Times New Roman" panose="02020603050405020304" pitchFamily="18" charset="0"/>
                <a:cs typeface="Times New Roman" panose="02020603050405020304" pitchFamily="18" charset="0"/>
              </a:rPr>
              <a:t>3(AQ)</a:t>
            </a:r>
            <a:br>
              <a:rPr lang="en-US" sz="2800" baseline="-250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Think:  this solution is the same as a 1-liter AQ solution</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containing 3.69 mole NaNO</a:t>
            </a:r>
            <a:r>
              <a:rPr lang="en-US" sz="2800" baseline="-25000" dirty="0">
                <a:latin typeface="Times New Roman" panose="02020603050405020304" pitchFamily="18" charset="0"/>
                <a:cs typeface="Times New Roman" panose="02020603050405020304" pitchFamily="18" charset="0"/>
              </a:rPr>
              <a:t>3</a:t>
            </a:r>
            <a:r>
              <a:rPr lang="en-US" sz="2800" dirty="0">
                <a:latin typeface="Times New Roman" panose="02020603050405020304" pitchFamily="18" charset="0"/>
                <a:cs typeface="Times New Roman" panose="02020603050405020304" pitchFamily="18" charset="0"/>
              </a:rPr>
              <a:t> solute per liter.</a:t>
            </a:r>
            <a:endParaRPr lang="en-US" sz="2800" dirty="0"/>
          </a:p>
        </p:txBody>
      </p:sp>
    </p:spTree>
    <p:extLst>
      <p:ext uri="{BB962C8B-B14F-4D97-AF65-F5344CB8AC3E}">
        <p14:creationId xmlns:p14="http://schemas.microsoft.com/office/powerpoint/2010/main" val="12134661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0" y="0"/>
            <a:ext cx="9144000" cy="954107"/>
          </a:xfrm>
          <a:prstGeom prst="rect">
            <a:avLst/>
          </a:prstGeom>
          <a:solidFill>
            <a:srgbClr val="92D050"/>
          </a:solidFill>
          <a:ln>
            <a:noFill/>
          </a:ln>
          <a:effec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2800" dirty="0">
                <a:solidFill>
                  <a:schemeClr val="tx1">
                    <a:lumMod val="95000"/>
                    <a:lumOff val="5000"/>
                  </a:schemeClr>
                </a:solidFill>
                <a:latin typeface="Times New Roman" panose="02020603050405020304" pitchFamily="18" charset="0"/>
                <a:cs typeface="Times New Roman" panose="02020603050405020304" pitchFamily="18" charset="0"/>
              </a:rPr>
              <a:t>25. What is the concentration of a 1650 mL salty</a:t>
            </a:r>
            <a:br>
              <a:rPr lang="en-US" altLang="en-US" sz="2800" dirty="0">
                <a:solidFill>
                  <a:schemeClr val="tx1">
                    <a:lumMod val="95000"/>
                    <a:lumOff val="5000"/>
                  </a:schemeClr>
                </a:solidFill>
                <a:latin typeface="Times New Roman" panose="02020603050405020304" pitchFamily="18" charset="0"/>
                <a:cs typeface="Times New Roman" panose="02020603050405020304" pitchFamily="18" charset="0"/>
              </a:rPr>
            </a:br>
            <a:r>
              <a:rPr lang="en-US" altLang="en-US" sz="2800" dirty="0">
                <a:solidFill>
                  <a:schemeClr val="tx1">
                    <a:lumMod val="95000"/>
                    <a:lumOff val="5000"/>
                  </a:schemeClr>
                </a:solidFill>
                <a:latin typeface="Times New Roman" panose="02020603050405020304" pitchFamily="18" charset="0"/>
                <a:cs typeface="Times New Roman" panose="02020603050405020304" pitchFamily="18" charset="0"/>
              </a:rPr>
              <a:t>      water solution containing 125 g NaCl?  </a:t>
            </a:r>
            <a:endParaRPr lang="en-US" altLang="en-US" sz="2400" dirty="0">
              <a:solidFill>
                <a:srgbClr val="FF0000"/>
              </a:solidFill>
              <a:latin typeface="Comic Sans MS" pitchFamily="66" charset="0"/>
            </a:endParaRPr>
          </a:p>
        </p:txBody>
      </p:sp>
    </p:spTree>
    <p:extLst>
      <p:ext uri="{BB962C8B-B14F-4D97-AF65-F5344CB8AC3E}">
        <p14:creationId xmlns:p14="http://schemas.microsoft.com/office/powerpoint/2010/main" val="32361305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C6DA9A-19D1-0977-DFDB-A91EDE174F16}"/>
            </a:ext>
          </a:extLst>
        </p:cNvPr>
        <p:cNvGrpSpPr/>
        <p:nvPr/>
      </p:nvGrpSpPr>
      <p:grpSpPr>
        <a:xfrm>
          <a:off x="0" y="0"/>
          <a:ext cx="0" cy="0"/>
          <a:chOff x="0" y="0"/>
          <a:chExt cx="0" cy="0"/>
        </a:xfrm>
      </p:grpSpPr>
      <p:sp>
        <p:nvSpPr>
          <p:cNvPr id="10242" name="Text Box 4">
            <a:extLst>
              <a:ext uri="{FF2B5EF4-FFF2-40B4-BE49-F238E27FC236}">
                <a16:creationId xmlns:a16="http://schemas.microsoft.com/office/drawing/2014/main" id="{FD7CB90E-8B9B-5E16-9707-C7213E4452E1}"/>
              </a:ext>
            </a:extLst>
          </p:cNvPr>
          <p:cNvSpPr txBox="1">
            <a:spLocks noChangeArrowheads="1"/>
          </p:cNvSpPr>
          <p:nvPr/>
        </p:nvSpPr>
        <p:spPr bwMode="auto">
          <a:xfrm>
            <a:off x="0" y="0"/>
            <a:ext cx="9144000" cy="954107"/>
          </a:xfrm>
          <a:prstGeom prst="rect">
            <a:avLst/>
          </a:prstGeom>
          <a:solidFill>
            <a:srgbClr val="92D050"/>
          </a:solidFill>
          <a:ln>
            <a:noFill/>
          </a:ln>
          <a:effec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2800" dirty="0">
                <a:solidFill>
                  <a:schemeClr val="tx1">
                    <a:lumMod val="95000"/>
                    <a:lumOff val="5000"/>
                  </a:schemeClr>
                </a:solidFill>
                <a:latin typeface="Times New Roman" panose="02020603050405020304" pitchFamily="18" charset="0"/>
                <a:cs typeface="Times New Roman" panose="02020603050405020304" pitchFamily="18" charset="0"/>
              </a:rPr>
              <a:t>25. What is the concentration of a 1650 mL salty</a:t>
            </a:r>
            <a:br>
              <a:rPr lang="en-US" altLang="en-US" sz="2800" dirty="0">
                <a:solidFill>
                  <a:schemeClr val="tx1">
                    <a:lumMod val="95000"/>
                    <a:lumOff val="5000"/>
                  </a:schemeClr>
                </a:solidFill>
                <a:latin typeface="Times New Roman" panose="02020603050405020304" pitchFamily="18" charset="0"/>
                <a:cs typeface="Times New Roman" panose="02020603050405020304" pitchFamily="18" charset="0"/>
              </a:rPr>
            </a:br>
            <a:r>
              <a:rPr lang="en-US" altLang="en-US" sz="2800" dirty="0">
                <a:solidFill>
                  <a:schemeClr val="tx1">
                    <a:lumMod val="95000"/>
                    <a:lumOff val="5000"/>
                  </a:schemeClr>
                </a:solidFill>
                <a:latin typeface="Times New Roman" panose="02020603050405020304" pitchFamily="18" charset="0"/>
                <a:cs typeface="Times New Roman" panose="02020603050405020304" pitchFamily="18" charset="0"/>
              </a:rPr>
              <a:t>      water solution containing 125 g NaCl</a:t>
            </a:r>
            <a:r>
              <a:rPr lang="en-US" altLang="en-US" sz="2800">
                <a:solidFill>
                  <a:schemeClr val="tx1">
                    <a:lumMod val="95000"/>
                    <a:lumOff val="5000"/>
                  </a:schemeClr>
                </a:solidFill>
                <a:latin typeface="Times New Roman" panose="02020603050405020304" pitchFamily="18" charset="0"/>
                <a:cs typeface="Times New Roman" panose="02020603050405020304" pitchFamily="18" charset="0"/>
              </a:rPr>
              <a:t>?  </a:t>
            </a:r>
            <a:endParaRPr lang="en-US" altLang="en-US" sz="2400" dirty="0">
              <a:solidFill>
                <a:srgbClr val="FF0000"/>
              </a:solidFill>
              <a:latin typeface="Comic Sans MS" pitchFamily="66" charset="0"/>
            </a:endParaRPr>
          </a:p>
        </p:txBody>
      </p:sp>
      <p:graphicFrame>
        <p:nvGraphicFramePr>
          <p:cNvPr id="2" name="Table 3">
            <a:extLst>
              <a:ext uri="{FF2B5EF4-FFF2-40B4-BE49-F238E27FC236}">
                <a16:creationId xmlns:a16="http://schemas.microsoft.com/office/drawing/2014/main" id="{8A3A8FC0-C9F1-673D-434A-D8D40F1290F5}"/>
              </a:ext>
            </a:extLst>
          </p:cNvPr>
          <p:cNvGraphicFramePr>
            <a:graphicFrameLocks noGrp="1"/>
          </p:cNvGraphicFramePr>
          <p:nvPr>
            <p:extLst>
              <p:ext uri="{D42A27DB-BD31-4B8C-83A1-F6EECF244321}">
                <p14:modId xmlns:p14="http://schemas.microsoft.com/office/powerpoint/2010/main" val="2843709555"/>
              </p:ext>
            </p:extLst>
          </p:nvPr>
        </p:nvGraphicFramePr>
        <p:xfrm>
          <a:off x="1752600" y="963288"/>
          <a:ext cx="5334000" cy="1139853"/>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215830866"/>
                    </a:ext>
                  </a:extLst>
                </a:gridCol>
                <a:gridCol w="3276600">
                  <a:extLst>
                    <a:ext uri="{9D8B030D-6E8A-4147-A177-3AD203B41FA5}">
                      <a16:colId xmlns:a16="http://schemas.microsoft.com/office/drawing/2014/main" val="1580719157"/>
                    </a:ext>
                  </a:extLst>
                </a:gridCol>
              </a:tblGrid>
              <a:tr h="1139853">
                <a:tc>
                  <a:txBody>
                    <a:bodyPr/>
                    <a:lstStyle/>
                    <a:p>
                      <a:pPr algn="ctr"/>
                      <a:r>
                        <a:rPr lang="en-US" sz="2800" b="0" dirty="0">
                          <a:solidFill>
                            <a:srgbClr val="0000FF"/>
                          </a:solidFill>
                          <a:latin typeface="Times New Roman" panose="02020603050405020304" pitchFamily="18" charset="0"/>
                          <a:cs typeface="Times New Roman" panose="02020603050405020304" pitchFamily="18" charset="0"/>
                        </a:rPr>
                        <a:t>Molarity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800" b="0" u="sng" dirty="0">
                          <a:solidFill>
                            <a:srgbClr val="0000FF"/>
                          </a:solidFill>
                          <a:latin typeface="Times New Roman" panose="02020603050405020304" pitchFamily="18" charset="0"/>
                          <a:cs typeface="Times New Roman" panose="02020603050405020304" pitchFamily="18" charset="0"/>
                        </a:rPr>
                        <a:t># moles solute</a:t>
                      </a:r>
                      <a:br>
                        <a:rPr lang="en-US" altLang="en-US" sz="2800" b="0" u="sng" dirty="0">
                          <a:solidFill>
                            <a:srgbClr val="0000FF"/>
                          </a:solidFill>
                          <a:latin typeface="Times New Roman" panose="02020603050405020304" pitchFamily="18" charset="0"/>
                          <a:cs typeface="Times New Roman" panose="02020603050405020304" pitchFamily="18" charset="0"/>
                        </a:rPr>
                      </a:br>
                      <a:r>
                        <a:rPr lang="en-US" altLang="en-US" sz="2800" b="0" dirty="0">
                          <a:solidFill>
                            <a:srgbClr val="0000FF"/>
                          </a:solidFill>
                          <a:latin typeface="Times New Roman" panose="02020603050405020304" pitchFamily="18" charset="0"/>
                          <a:cs typeface="Times New Roman" panose="02020603050405020304" pitchFamily="18" charset="0"/>
                        </a:rPr>
                        <a:t>Liters of solution</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86528902"/>
                  </a:ext>
                </a:extLst>
              </a:tr>
            </a:tbl>
          </a:graphicData>
        </a:graphic>
      </p:graphicFrame>
      <p:sp>
        <p:nvSpPr>
          <p:cNvPr id="3" name="TextBox 2">
            <a:extLst>
              <a:ext uri="{FF2B5EF4-FFF2-40B4-BE49-F238E27FC236}">
                <a16:creationId xmlns:a16="http://schemas.microsoft.com/office/drawing/2014/main" id="{A004111A-4E32-5CCF-7D13-A1F838679C5C}"/>
              </a:ext>
            </a:extLst>
          </p:cNvPr>
          <p:cNvSpPr txBox="1"/>
          <p:nvPr/>
        </p:nvSpPr>
        <p:spPr>
          <a:xfrm>
            <a:off x="0" y="2004071"/>
            <a:ext cx="9144000" cy="369332"/>
          </a:xfrm>
          <a:prstGeom prst="rect">
            <a:avLst/>
          </a:prstGeom>
          <a:solidFill>
            <a:srgbClr val="92D050"/>
          </a:solidFill>
        </p:spPr>
        <p:txBody>
          <a:bodyPr wrap="square" rtlCol="0">
            <a:spAutoFit/>
          </a:bodyPr>
          <a:lstStyle/>
          <a:p>
            <a:pPr algn="ctr"/>
            <a:r>
              <a:rPr lang="en-US" altLang="en-US" sz="1800" b="1" dirty="0">
                <a:latin typeface="Times New Roman" panose="02020603050405020304" pitchFamily="18" charset="0"/>
                <a:cs typeface="Times New Roman" panose="02020603050405020304" pitchFamily="18" charset="0"/>
              </a:rPr>
              <a:t>Convert grams of NaCl to moles first.   Then convert mL into liters.  Use moles &amp; liters.</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28986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8906FB-043E-8B51-FFBC-DF92FE84268A}"/>
            </a:ext>
          </a:extLst>
        </p:cNvPr>
        <p:cNvGrpSpPr/>
        <p:nvPr/>
      </p:nvGrpSpPr>
      <p:grpSpPr>
        <a:xfrm>
          <a:off x="0" y="0"/>
          <a:ext cx="0" cy="0"/>
          <a:chOff x="0" y="0"/>
          <a:chExt cx="0" cy="0"/>
        </a:xfrm>
      </p:grpSpPr>
      <p:sp>
        <p:nvSpPr>
          <p:cNvPr id="10242" name="Text Box 4">
            <a:extLst>
              <a:ext uri="{FF2B5EF4-FFF2-40B4-BE49-F238E27FC236}">
                <a16:creationId xmlns:a16="http://schemas.microsoft.com/office/drawing/2014/main" id="{9103F9B2-FAD7-E1BE-C4F2-D66F5E37D593}"/>
              </a:ext>
            </a:extLst>
          </p:cNvPr>
          <p:cNvSpPr txBox="1">
            <a:spLocks noChangeArrowheads="1"/>
          </p:cNvSpPr>
          <p:nvPr/>
        </p:nvSpPr>
        <p:spPr bwMode="auto">
          <a:xfrm>
            <a:off x="0" y="0"/>
            <a:ext cx="9144000" cy="954107"/>
          </a:xfrm>
          <a:prstGeom prst="rect">
            <a:avLst/>
          </a:prstGeom>
          <a:solidFill>
            <a:srgbClr val="92D050"/>
          </a:solidFill>
          <a:ln>
            <a:noFill/>
          </a:ln>
          <a:effec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2800" dirty="0">
                <a:solidFill>
                  <a:schemeClr val="tx1">
                    <a:lumMod val="95000"/>
                    <a:lumOff val="5000"/>
                  </a:schemeClr>
                </a:solidFill>
                <a:latin typeface="Times New Roman" panose="02020603050405020304" pitchFamily="18" charset="0"/>
                <a:cs typeface="Times New Roman" panose="02020603050405020304" pitchFamily="18" charset="0"/>
              </a:rPr>
              <a:t>25. What is the concentration of a 1650 mL salty</a:t>
            </a:r>
            <a:br>
              <a:rPr lang="en-US" altLang="en-US" sz="2800" dirty="0">
                <a:solidFill>
                  <a:schemeClr val="tx1">
                    <a:lumMod val="95000"/>
                    <a:lumOff val="5000"/>
                  </a:schemeClr>
                </a:solidFill>
                <a:latin typeface="Times New Roman" panose="02020603050405020304" pitchFamily="18" charset="0"/>
                <a:cs typeface="Times New Roman" panose="02020603050405020304" pitchFamily="18" charset="0"/>
              </a:rPr>
            </a:br>
            <a:r>
              <a:rPr lang="en-US" altLang="en-US" sz="2800" dirty="0">
                <a:solidFill>
                  <a:schemeClr val="tx1">
                    <a:lumMod val="95000"/>
                    <a:lumOff val="5000"/>
                  </a:schemeClr>
                </a:solidFill>
                <a:latin typeface="Times New Roman" panose="02020603050405020304" pitchFamily="18" charset="0"/>
                <a:cs typeface="Times New Roman" panose="02020603050405020304" pitchFamily="18" charset="0"/>
              </a:rPr>
              <a:t>      water solution containing 125 g NaCl</a:t>
            </a:r>
            <a:r>
              <a:rPr lang="en-US" altLang="en-US" sz="2800">
                <a:solidFill>
                  <a:schemeClr val="tx1">
                    <a:lumMod val="95000"/>
                    <a:lumOff val="5000"/>
                  </a:schemeClr>
                </a:solidFill>
                <a:latin typeface="Times New Roman" panose="02020603050405020304" pitchFamily="18" charset="0"/>
                <a:cs typeface="Times New Roman" panose="02020603050405020304" pitchFamily="18" charset="0"/>
              </a:rPr>
              <a:t>?  </a:t>
            </a:r>
            <a:endParaRPr lang="en-US" altLang="en-US" sz="2400" dirty="0">
              <a:solidFill>
                <a:srgbClr val="FF0000"/>
              </a:solidFill>
              <a:latin typeface="Comic Sans MS" pitchFamily="66" charset="0"/>
            </a:endParaRPr>
          </a:p>
        </p:txBody>
      </p:sp>
      <p:graphicFrame>
        <p:nvGraphicFramePr>
          <p:cNvPr id="2" name="Table 3">
            <a:extLst>
              <a:ext uri="{FF2B5EF4-FFF2-40B4-BE49-F238E27FC236}">
                <a16:creationId xmlns:a16="http://schemas.microsoft.com/office/drawing/2014/main" id="{671E2CC3-43DF-341C-AF37-52C01F6A86B4}"/>
              </a:ext>
            </a:extLst>
          </p:cNvPr>
          <p:cNvGraphicFramePr>
            <a:graphicFrameLocks noGrp="1"/>
          </p:cNvGraphicFramePr>
          <p:nvPr/>
        </p:nvGraphicFramePr>
        <p:xfrm>
          <a:off x="1752600" y="963288"/>
          <a:ext cx="5334000" cy="1139853"/>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215830866"/>
                    </a:ext>
                  </a:extLst>
                </a:gridCol>
                <a:gridCol w="3276600">
                  <a:extLst>
                    <a:ext uri="{9D8B030D-6E8A-4147-A177-3AD203B41FA5}">
                      <a16:colId xmlns:a16="http://schemas.microsoft.com/office/drawing/2014/main" val="1580719157"/>
                    </a:ext>
                  </a:extLst>
                </a:gridCol>
              </a:tblGrid>
              <a:tr h="1139853">
                <a:tc>
                  <a:txBody>
                    <a:bodyPr/>
                    <a:lstStyle/>
                    <a:p>
                      <a:pPr algn="ctr"/>
                      <a:r>
                        <a:rPr lang="en-US" sz="2800" b="0" dirty="0">
                          <a:solidFill>
                            <a:srgbClr val="0000FF"/>
                          </a:solidFill>
                          <a:latin typeface="Times New Roman" panose="02020603050405020304" pitchFamily="18" charset="0"/>
                          <a:cs typeface="Times New Roman" panose="02020603050405020304" pitchFamily="18" charset="0"/>
                        </a:rPr>
                        <a:t>Molarity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800" b="0" u="sng" dirty="0">
                          <a:solidFill>
                            <a:srgbClr val="0000FF"/>
                          </a:solidFill>
                          <a:latin typeface="Times New Roman" panose="02020603050405020304" pitchFamily="18" charset="0"/>
                          <a:cs typeface="Times New Roman" panose="02020603050405020304" pitchFamily="18" charset="0"/>
                        </a:rPr>
                        <a:t># moles solute</a:t>
                      </a:r>
                      <a:br>
                        <a:rPr lang="en-US" altLang="en-US" sz="2800" b="0" u="sng" dirty="0">
                          <a:solidFill>
                            <a:srgbClr val="0000FF"/>
                          </a:solidFill>
                          <a:latin typeface="Times New Roman" panose="02020603050405020304" pitchFamily="18" charset="0"/>
                          <a:cs typeface="Times New Roman" panose="02020603050405020304" pitchFamily="18" charset="0"/>
                        </a:rPr>
                      </a:br>
                      <a:r>
                        <a:rPr lang="en-US" altLang="en-US" sz="2800" b="0" dirty="0">
                          <a:solidFill>
                            <a:srgbClr val="0000FF"/>
                          </a:solidFill>
                          <a:latin typeface="Times New Roman" panose="02020603050405020304" pitchFamily="18" charset="0"/>
                          <a:cs typeface="Times New Roman" panose="02020603050405020304" pitchFamily="18" charset="0"/>
                        </a:rPr>
                        <a:t>Liters of solution</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86528902"/>
                  </a:ext>
                </a:extLst>
              </a:tr>
            </a:tbl>
          </a:graphicData>
        </a:graphic>
      </p:graphicFrame>
      <p:sp>
        <p:nvSpPr>
          <p:cNvPr id="3" name="TextBox 2">
            <a:extLst>
              <a:ext uri="{FF2B5EF4-FFF2-40B4-BE49-F238E27FC236}">
                <a16:creationId xmlns:a16="http://schemas.microsoft.com/office/drawing/2014/main" id="{BF0331BD-F0AF-F78C-A38A-9345ED5789FD}"/>
              </a:ext>
            </a:extLst>
          </p:cNvPr>
          <p:cNvSpPr txBox="1"/>
          <p:nvPr/>
        </p:nvSpPr>
        <p:spPr>
          <a:xfrm>
            <a:off x="0" y="2004071"/>
            <a:ext cx="9144000" cy="369332"/>
          </a:xfrm>
          <a:prstGeom prst="rect">
            <a:avLst/>
          </a:prstGeom>
          <a:solidFill>
            <a:srgbClr val="92D050"/>
          </a:solidFill>
        </p:spPr>
        <p:txBody>
          <a:bodyPr wrap="square" rtlCol="0">
            <a:spAutoFit/>
          </a:bodyPr>
          <a:lstStyle/>
          <a:p>
            <a:pPr algn="ctr"/>
            <a:r>
              <a:rPr lang="en-US" altLang="en-US" sz="1800" b="1" dirty="0">
                <a:latin typeface="Times New Roman" panose="02020603050405020304" pitchFamily="18" charset="0"/>
                <a:cs typeface="Times New Roman" panose="02020603050405020304" pitchFamily="18" charset="0"/>
              </a:rPr>
              <a:t>Convert grams of NaCl to moles first.   Then convert mL into liters.  Use moles &amp; liters.</a:t>
            </a:r>
            <a:endParaRPr lang="en-US" b="1"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8F455657-E4A3-EC6B-66A7-4742C2F4F61F}"/>
              </a:ext>
            </a:extLst>
          </p:cNvPr>
          <p:cNvSpPr txBox="1"/>
          <p:nvPr/>
        </p:nvSpPr>
        <p:spPr>
          <a:xfrm>
            <a:off x="175352" y="2514600"/>
            <a:ext cx="1828800" cy="830997"/>
          </a:xfrm>
          <a:prstGeom prst="rect">
            <a:avLst/>
          </a:prstGeom>
          <a:noFill/>
        </p:spPr>
        <p:txBody>
          <a:bodyPr wrap="square" rtlCol="0">
            <a:spAutoFit/>
          </a:bodyPr>
          <a:lstStyle/>
          <a:p>
            <a:pPr algn="ctr"/>
            <a:r>
              <a:rPr lang="en-US" sz="2400" u="sng" dirty="0">
                <a:latin typeface="Times New Roman" panose="02020603050405020304" pitchFamily="18" charset="0"/>
                <a:cs typeface="Times New Roman" panose="02020603050405020304" pitchFamily="18" charset="0"/>
              </a:rPr>
              <a:t>125 g NaCl</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1</a:t>
            </a:r>
          </a:p>
        </p:txBody>
      </p:sp>
      <p:sp>
        <p:nvSpPr>
          <p:cNvPr id="5" name="TextBox 4">
            <a:extLst>
              <a:ext uri="{FF2B5EF4-FFF2-40B4-BE49-F238E27FC236}">
                <a16:creationId xmlns:a16="http://schemas.microsoft.com/office/drawing/2014/main" id="{EF5AFB90-0F84-73D8-5103-0F82955CA811}"/>
              </a:ext>
            </a:extLst>
          </p:cNvPr>
          <p:cNvSpPr txBox="1"/>
          <p:nvPr/>
        </p:nvSpPr>
        <p:spPr>
          <a:xfrm>
            <a:off x="2004152" y="2590800"/>
            <a:ext cx="457200" cy="523220"/>
          </a:xfrm>
          <a:prstGeom prst="rect">
            <a:avLst/>
          </a:prstGeom>
          <a:noFill/>
        </p:spPr>
        <p:txBody>
          <a:bodyPr wrap="square" rtlCol="0">
            <a:spAutoFit/>
          </a:bodyPr>
          <a:lstStyle/>
          <a:p>
            <a:r>
              <a:rPr lang="en-US" sz="2800" dirty="0"/>
              <a:t>X</a:t>
            </a:r>
          </a:p>
        </p:txBody>
      </p:sp>
      <p:sp>
        <p:nvSpPr>
          <p:cNvPr id="6" name="TextBox 5">
            <a:extLst>
              <a:ext uri="{FF2B5EF4-FFF2-40B4-BE49-F238E27FC236}">
                <a16:creationId xmlns:a16="http://schemas.microsoft.com/office/drawing/2014/main" id="{5329343F-B25F-78DC-F56F-E1195514EC85}"/>
              </a:ext>
            </a:extLst>
          </p:cNvPr>
          <p:cNvSpPr txBox="1"/>
          <p:nvPr/>
        </p:nvSpPr>
        <p:spPr>
          <a:xfrm>
            <a:off x="2537552" y="2514600"/>
            <a:ext cx="1828800" cy="830997"/>
          </a:xfrm>
          <a:prstGeom prst="rect">
            <a:avLst/>
          </a:prstGeom>
          <a:noFill/>
        </p:spPr>
        <p:txBody>
          <a:bodyPr wrap="square" rtlCol="0">
            <a:spAutoFit/>
          </a:bodyPr>
          <a:lstStyle/>
          <a:p>
            <a:pPr algn="ctr"/>
            <a:r>
              <a:rPr lang="en-US" sz="2400" u="sng" dirty="0">
                <a:latin typeface="Times New Roman" panose="02020603050405020304" pitchFamily="18" charset="0"/>
                <a:cs typeface="Times New Roman" panose="02020603050405020304" pitchFamily="18" charset="0"/>
              </a:rPr>
              <a:t>1 mole NaCl</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58 g NaCl</a:t>
            </a:r>
          </a:p>
        </p:txBody>
      </p:sp>
      <p:sp>
        <p:nvSpPr>
          <p:cNvPr id="7" name="TextBox 6">
            <a:extLst>
              <a:ext uri="{FF2B5EF4-FFF2-40B4-BE49-F238E27FC236}">
                <a16:creationId xmlns:a16="http://schemas.microsoft.com/office/drawing/2014/main" id="{DBFED055-BBA2-09E7-BF42-5C0B7B98209E}"/>
              </a:ext>
            </a:extLst>
          </p:cNvPr>
          <p:cNvSpPr txBox="1"/>
          <p:nvPr/>
        </p:nvSpPr>
        <p:spPr>
          <a:xfrm>
            <a:off x="4518752" y="2630510"/>
            <a:ext cx="3733800"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  2.16 moles NaCl</a:t>
            </a:r>
          </a:p>
        </p:txBody>
      </p:sp>
      <p:sp>
        <p:nvSpPr>
          <p:cNvPr id="8" name="TextBox 7">
            <a:extLst>
              <a:ext uri="{FF2B5EF4-FFF2-40B4-BE49-F238E27FC236}">
                <a16:creationId xmlns:a16="http://schemas.microsoft.com/office/drawing/2014/main" id="{52B6FBD2-5CD0-8BF8-2E08-F1D4CE22DCBB}"/>
              </a:ext>
            </a:extLst>
          </p:cNvPr>
          <p:cNvSpPr txBox="1"/>
          <p:nvPr/>
        </p:nvSpPr>
        <p:spPr>
          <a:xfrm>
            <a:off x="0" y="3587859"/>
            <a:ext cx="2895600" cy="1815882"/>
          </a:xfrm>
          <a:prstGeom prst="rect">
            <a:avLst/>
          </a:prstGeom>
          <a:noFill/>
        </p:spPr>
        <p:txBody>
          <a:bodyPr wrap="square" rtlCol="0">
            <a:spAutoFit/>
          </a:bodyPr>
          <a:lstStyle/>
          <a:p>
            <a:r>
              <a:rPr lang="en-US" dirty="0">
                <a:solidFill>
                  <a:srgbClr val="0000FF"/>
                </a:solidFill>
              </a:rPr>
              <a:t>MOLAR MASS</a:t>
            </a:r>
            <a:br>
              <a:rPr lang="en-US" dirty="0"/>
            </a:br>
            <a:r>
              <a:rPr lang="en-US" sz="2800" u="sng" dirty="0"/>
              <a:t>NaCl</a:t>
            </a:r>
            <a:endParaRPr lang="en-US" u="sng" dirty="0"/>
          </a:p>
          <a:p>
            <a:r>
              <a:rPr lang="en-US" sz="700" dirty="0"/>
              <a:t> </a:t>
            </a:r>
            <a:br>
              <a:rPr lang="en-US" dirty="0"/>
            </a:br>
            <a:r>
              <a:rPr lang="en-US" dirty="0"/>
              <a:t>Na  1 x 23g  = 23 g</a:t>
            </a:r>
          </a:p>
          <a:p>
            <a:r>
              <a:rPr lang="en-US" dirty="0"/>
              <a:t>Cl   1 x 36 g </a:t>
            </a:r>
            <a:r>
              <a:rPr lang="en-US" u="sng" dirty="0"/>
              <a:t>= 35 g</a:t>
            </a:r>
          </a:p>
          <a:p>
            <a:endParaRPr lang="en-US" sz="500" dirty="0"/>
          </a:p>
          <a:p>
            <a:r>
              <a:rPr lang="en-US" dirty="0"/>
              <a:t>                       </a:t>
            </a:r>
            <a:r>
              <a:rPr lang="en-US" dirty="0">
                <a:solidFill>
                  <a:srgbClr val="0000FF"/>
                </a:solidFill>
              </a:rPr>
              <a:t>58 g/mole</a:t>
            </a:r>
          </a:p>
        </p:txBody>
      </p:sp>
      <p:cxnSp>
        <p:nvCxnSpPr>
          <p:cNvPr id="9" name="Straight Arrow Connector 8">
            <a:extLst>
              <a:ext uri="{FF2B5EF4-FFF2-40B4-BE49-F238E27FC236}">
                <a16:creationId xmlns:a16="http://schemas.microsoft.com/office/drawing/2014/main" id="{E5F5BE19-158A-A7DD-F1C1-10DA07C0FF0C}"/>
              </a:ext>
            </a:extLst>
          </p:cNvPr>
          <p:cNvCxnSpPr>
            <a:cxnSpLocks/>
          </p:cNvCxnSpPr>
          <p:nvPr/>
        </p:nvCxnSpPr>
        <p:spPr>
          <a:xfrm flipV="1">
            <a:off x="2385152" y="3280269"/>
            <a:ext cx="708752" cy="1568955"/>
          </a:xfrm>
          <a:prstGeom prst="straightConnector1">
            <a:avLst/>
          </a:prstGeom>
          <a:ln w="28575">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2472AA19-A34B-E9C8-8068-2590E20E7A9A}"/>
              </a:ext>
            </a:extLst>
          </p:cNvPr>
          <p:cNvSpPr txBox="1"/>
          <p:nvPr/>
        </p:nvSpPr>
        <p:spPr>
          <a:xfrm>
            <a:off x="1446727" y="6010124"/>
            <a:ext cx="2590800" cy="830997"/>
          </a:xfrm>
          <a:prstGeom prst="rect">
            <a:avLst/>
          </a:prstGeom>
          <a:noFill/>
        </p:spPr>
        <p:txBody>
          <a:bodyPr wrap="square" rtlCol="0">
            <a:spAutoFit/>
          </a:bodyPr>
          <a:lstStyle/>
          <a:p>
            <a:pPr algn="ctr"/>
            <a:r>
              <a:rPr lang="en-US" sz="2400" u="sng" dirty="0">
                <a:solidFill>
                  <a:srgbClr val="FF0000"/>
                </a:solidFill>
                <a:latin typeface="Times New Roman" panose="02020603050405020304" pitchFamily="18" charset="0"/>
                <a:cs typeface="Times New Roman" panose="02020603050405020304" pitchFamily="18" charset="0"/>
              </a:rPr>
              <a:t>1650 mL solution</a:t>
            </a:r>
            <a:br>
              <a:rPr lang="en-US" sz="2400" dirty="0">
                <a:solidFill>
                  <a:srgbClr val="FF0000"/>
                </a:solidFill>
                <a:latin typeface="Times New Roman" panose="02020603050405020304" pitchFamily="18" charset="0"/>
                <a:cs typeface="Times New Roman" panose="02020603050405020304" pitchFamily="18" charset="0"/>
              </a:rPr>
            </a:br>
            <a:r>
              <a:rPr lang="en-US" sz="2400" dirty="0">
                <a:solidFill>
                  <a:srgbClr val="FF0000"/>
                </a:solidFill>
                <a:latin typeface="Times New Roman" panose="02020603050405020304" pitchFamily="18" charset="0"/>
                <a:cs typeface="Times New Roman" panose="02020603050405020304" pitchFamily="18" charset="0"/>
              </a:rPr>
              <a:t>1</a:t>
            </a:r>
          </a:p>
        </p:txBody>
      </p:sp>
      <p:sp>
        <p:nvSpPr>
          <p:cNvPr id="11" name="TextBox 10">
            <a:extLst>
              <a:ext uri="{FF2B5EF4-FFF2-40B4-BE49-F238E27FC236}">
                <a16:creationId xmlns:a16="http://schemas.microsoft.com/office/drawing/2014/main" id="{C7651FC3-A90B-BF1F-9A71-69127CFB0451}"/>
              </a:ext>
            </a:extLst>
          </p:cNvPr>
          <p:cNvSpPr txBox="1"/>
          <p:nvPr/>
        </p:nvSpPr>
        <p:spPr>
          <a:xfrm>
            <a:off x="4079383" y="6164012"/>
            <a:ext cx="457200" cy="523220"/>
          </a:xfrm>
          <a:prstGeom prst="rect">
            <a:avLst/>
          </a:prstGeom>
          <a:noFill/>
        </p:spPr>
        <p:txBody>
          <a:bodyPr wrap="square" rtlCol="0">
            <a:spAutoFit/>
          </a:bodyPr>
          <a:lstStyle/>
          <a:p>
            <a:r>
              <a:rPr lang="en-US" sz="2800" dirty="0">
                <a:solidFill>
                  <a:srgbClr val="FF0000"/>
                </a:solidFill>
              </a:rPr>
              <a:t>X</a:t>
            </a:r>
          </a:p>
        </p:txBody>
      </p:sp>
      <p:sp>
        <p:nvSpPr>
          <p:cNvPr id="12" name="TextBox 11">
            <a:extLst>
              <a:ext uri="{FF2B5EF4-FFF2-40B4-BE49-F238E27FC236}">
                <a16:creationId xmlns:a16="http://schemas.microsoft.com/office/drawing/2014/main" id="{20E7774F-D65A-1D22-534A-7193C5871EB8}"/>
              </a:ext>
            </a:extLst>
          </p:cNvPr>
          <p:cNvSpPr txBox="1"/>
          <p:nvPr/>
        </p:nvSpPr>
        <p:spPr>
          <a:xfrm>
            <a:off x="4570927" y="5993194"/>
            <a:ext cx="1676400" cy="830997"/>
          </a:xfrm>
          <a:prstGeom prst="rect">
            <a:avLst/>
          </a:prstGeom>
          <a:noFill/>
        </p:spPr>
        <p:txBody>
          <a:bodyPr wrap="square" rtlCol="0">
            <a:spAutoFit/>
          </a:bodyPr>
          <a:lstStyle/>
          <a:p>
            <a:pPr algn="ctr"/>
            <a:r>
              <a:rPr lang="en-US" sz="2400" u="sng" dirty="0">
                <a:solidFill>
                  <a:srgbClr val="FF0000"/>
                </a:solidFill>
                <a:latin typeface="Times New Roman" panose="02020603050405020304" pitchFamily="18" charset="0"/>
                <a:cs typeface="Times New Roman" panose="02020603050405020304" pitchFamily="18" charset="0"/>
              </a:rPr>
              <a:t>1 Liter</a:t>
            </a:r>
            <a:br>
              <a:rPr lang="en-US" sz="2400" dirty="0">
                <a:solidFill>
                  <a:srgbClr val="FF0000"/>
                </a:solidFill>
                <a:latin typeface="Times New Roman" panose="02020603050405020304" pitchFamily="18" charset="0"/>
                <a:cs typeface="Times New Roman" panose="02020603050405020304" pitchFamily="18" charset="0"/>
              </a:rPr>
            </a:br>
            <a:r>
              <a:rPr lang="en-US" sz="2400" dirty="0">
                <a:solidFill>
                  <a:srgbClr val="FF0000"/>
                </a:solidFill>
                <a:latin typeface="Times New Roman" panose="02020603050405020304" pitchFamily="18" charset="0"/>
                <a:cs typeface="Times New Roman" panose="02020603050405020304" pitchFamily="18" charset="0"/>
              </a:rPr>
              <a:t>1000 mL</a:t>
            </a:r>
          </a:p>
        </p:txBody>
      </p:sp>
      <p:sp>
        <p:nvSpPr>
          <p:cNvPr id="13" name="TextBox 12">
            <a:extLst>
              <a:ext uri="{FF2B5EF4-FFF2-40B4-BE49-F238E27FC236}">
                <a16:creationId xmlns:a16="http://schemas.microsoft.com/office/drawing/2014/main" id="{E6A44BCC-CF04-D526-0518-E8F8BE4A6C10}"/>
              </a:ext>
            </a:extLst>
          </p:cNvPr>
          <p:cNvSpPr txBox="1"/>
          <p:nvPr/>
        </p:nvSpPr>
        <p:spPr>
          <a:xfrm>
            <a:off x="6248400" y="6063680"/>
            <a:ext cx="289560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   1.65 Liters</a:t>
            </a:r>
          </a:p>
        </p:txBody>
      </p:sp>
    </p:spTree>
    <p:extLst>
      <p:ext uri="{BB962C8B-B14F-4D97-AF65-F5344CB8AC3E}">
        <p14:creationId xmlns:p14="http://schemas.microsoft.com/office/powerpoint/2010/main" val="8408217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DBDE3B-65EB-BD68-DA95-3985AFE3452B}"/>
            </a:ext>
          </a:extLst>
        </p:cNvPr>
        <p:cNvGrpSpPr/>
        <p:nvPr/>
      </p:nvGrpSpPr>
      <p:grpSpPr>
        <a:xfrm>
          <a:off x="0" y="0"/>
          <a:ext cx="0" cy="0"/>
          <a:chOff x="0" y="0"/>
          <a:chExt cx="0" cy="0"/>
        </a:xfrm>
      </p:grpSpPr>
      <p:sp>
        <p:nvSpPr>
          <p:cNvPr id="10242" name="Text Box 4">
            <a:extLst>
              <a:ext uri="{FF2B5EF4-FFF2-40B4-BE49-F238E27FC236}">
                <a16:creationId xmlns:a16="http://schemas.microsoft.com/office/drawing/2014/main" id="{849A966A-85B6-349D-487F-681945A96C94}"/>
              </a:ext>
            </a:extLst>
          </p:cNvPr>
          <p:cNvSpPr txBox="1">
            <a:spLocks noChangeArrowheads="1"/>
          </p:cNvSpPr>
          <p:nvPr/>
        </p:nvSpPr>
        <p:spPr bwMode="auto">
          <a:xfrm>
            <a:off x="0" y="0"/>
            <a:ext cx="9144000" cy="954107"/>
          </a:xfrm>
          <a:prstGeom prst="rect">
            <a:avLst/>
          </a:prstGeom>
          <a:solidFill>
            <a:srgbClr val="92D050"/>
          </a:solidFill>
          <a:ln>
            <a:noFill/>
          </a:ln>
          <a:effec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2800" dirty="0">
                <a:solidFill>
                  <a:schemeClr val="tx1">
                    <a:lumMod val="95000"/>
                    <a:lumOff val="5000"/>
                  </a:schemeClr>
                </a:solidFill>
                <a:latin typeface="Times New Roman" panose="02020603050405020304" pitchFamily="18" charset="0"/>
                <a:cs typeface="Times New Roman" panose="02020603050405020304" pitchFamily="18" charset="0"/>
              </a:rPr>
              <a:t>25. What is the concentration of a 1650 mL salty</a:t>
            </a:r>
            <a:br>
              <a:rPr lang="en-US" altLang="en-US" sz="2800" dirty="0">
                <a:solidFill>
                  <a:schemeClr val="tx1">
                    <a:lumMod val="95000"/>
                    <a:lumOff val="5000"/>
                  </a:schemeClr>
                </a:solidFill>
                <a:latin typeface="Times New Roman" panose="02020603050405020304" pitchFamily="18" charset="0"/>
                <a:cs typeface="Times New Roman" panose="02020603050405020304" pitchFamily="18" charset="0"/>
              </a:rPr>
            </a:br>
            <a:r>
              <a:rPr lang="en-US" altLang="en-US" sz="2800" dirty="0">
                <a:solidFill>
                  <a:schemeClr val="tx1">
                    <a:lumMod val="95000"/>
                    <a:lumOff val="5000"/>
                  </a:schemeClr>
                </a:solidFill>
                <a:latin typeface="Times New Roman" panose="02020603050405020304" pitchFamily="18" charset="0"/>
                <a:cs typeface="Times New Roman" panose="02020603050405020304" pitchFamily="18" charset="0"/>
              </a:rPr>
              <a:t>      water solution containing 125 g NaCl?  </a:t>
            </a:r>
            <a:endParaRPr lang="en-US" altLang="en-US" sz="2400" dirty="0">
              <a:solidFill>
                <a:srgbClr val="FF0000"/>
              </a:solidFill>
              <a:latin typeface="Comic Sans MS" pitchFamily="66" charset="0"/>
            </a:endParaRPr>
          </a:p>
        </p:txBody>
      </p:sp>
      <p:graphicFrame>
        <p:nvGraphicFramePr>
          <p:cNvPr id="2" name="Table 3">
            <a:extLst>
              <a:ext uri="{FF2B5EF4-FFF2-40B4-BE49-F238E27FC236}">
                <a16:creationId xmlns:a16="http://schemas.microsoft.com/office/drawing/2014/main" id="{9EDE5593-7A10-4CAC-07EE-DEE10D5C3F9C}"/>
              </a:ext>
            </a:extLst>
          </p:cNvPr>
          <p:cNvGraphicFramePr>
            <a:graphicFrameLocks noGrp="1"/>
          </p:cNvGraphicFramePr>
          <p:nvPr/>
        </p:nvGraphicFramePr>
        <p:xfrm>
          <a:off x="1752600" y="963288"/>
          <a:ext cx="5334000" cy="1139853"/>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215830866"/>
                    </a:ext>
                  </a:extLst>
                </a:gridCol>
                <a:gridCol w="3276600">
                  <a:extLst>
                    <a:ext uri="{9D8B030D-6E8A-4147-A177-3AD203B41FA5}">
                      <a16:colId xmlns:a16="http://schemas.microsoft.com/office/drawing/2014/main" val="1580719157"/>
                    </a:ext>
                  </a:extLst>
                </a:gridCol>
              </a:tblGrid>
              <a:tr h="1139853">
                <a:tc>
                  <a:txBody>
                    <a:bodyPr/>
                    <a:lstStyle/>
                    <a:p>
                      <a:pPr algn="ctr"/>
                      <a:r>
                        <a:rPr lang="en-US" sz="2800" b="0" dirty="0">
                          <a:solidFill>
                            <a:srgbClr val="0000FF"/>
                          </a:solidFill>
                          <a:latin typeface="Times New Roman" panose="02020603050405020304" pitchFamily="18" charset="0"/>
                          <a:cs typeface="Times New Roman" panose="02020603050405020304" pitchFamily="18" charset="0"/>
                        </a:rPr>
                        <a:t>Molarity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800" b="0" u="sng" dirty="0">
                          <a:solidFill>
                            <a:srgbClr val="0000FF"/>
                          </a:solidFill>
                          <a:latin typeface="Times New Roman" panose="02020603050405020304" pitchFamily="18" charset="0"/>
                          <a:cs typeface="Times New Roman" panose="02020603050405020304" pitchFamily="18" charset="0"/>
                        </a:rPr>
                        <a:t># moles solute</a:t>
                      </a:r>
                      <a:br>
                        <a:rPr lang="en-US" altLang="en-US" sz="2800" b="0" u="sng" dirty="0">
                          <a:solidFill>
                            <a:srgbClr val="0000FF"/>
                          </a:solidFill>
                          <a:latin typeface="Times New Roman" panose="02020603050405020304" pitchFamily="18" charset="0"/>
                          <a:cs typeface="Times New Roman" panose="02020603050405020304" pitchFamily="18" charset="0"/>
                        </a:rPr>
                      </a:br>
                      <a:r>
                        <a:rPr lang="en-US" altLang="en-US" sz="2800" b="0" dirty="0">
                          <a:solidFill>
                            <a:srgbClr val="0000FF"/>
                          </a:solidFill>
                          <a:latin typeface="Times New Roman" panose="02020603050405020304" pitchFamily="18" charset="0"/>
                          <a:cs typeface="Times New Roman" panose="02020603050405020304" pitchFamily="18" charset="0"/>
                        </a:rPr>
                        <a:t>Liters of solution</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86528902"/>
                  </a:ext>
                </a:extLst>
              </a:tr>
            </a:tbl>
          </a:graphicData>
        </a:graphic>
      </p:graphicFrame>
      <p:graphicFrame>
        <p:nvGraphicFramePr>
          <p:cNvPr id="14" name="Table 3">
            <a:extLst>
              <a:ext uri="{FF2B5EF4-FFF2-40B4-BE49-F238E27FC236}">
                <a16:creationId xmlns:a16="http://schemas.microsoft.com/office/drawing/2014/main" id="{4E6F0507-248C-0887-C116-8A20C5F84C2D}"/>
              </a:ext>
            </a:extLst>
          </p:cNvPr>
          <p:cNvGraphicFramePr>
            <a:graphicFrameLocks noGrp="1"/>
          </p:cNvGraphicFramePr>
          <p:nvPr>
            <p:extLst>
              <p:ext uri="{D42A27DB-BD31-4B8C-83A1-F6EECF244321}">
                <p14:modId xmlns:p14="http://schemas.microsoft.com/office/powerpoint/2010/main" val="1046038022"/>
              </p:ext>
            </p:extLst>
          </p:nvPr>
        </p:nvGraphicFramePr>
        <p:xfrm>
          <a:off x="1905000" y="2103141"/>
          <a:ext cx="5334000" cy="1139853"/>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215830866"/>
                    </a:ext>
                  </a:extLst>
                </a:gridCol>
                <a:gridCol w="3276600">
                  <a:extLst>
                    <a:ext uri="{9D8B030D-6E8A-4147-A177-3AD203B41FA5}">
                      <a16:colId xmlns:a16="http://schemas.microsoft.com/office/drawing/2014/main" val="1580719157"/>
                    </a:ext>
                  </a:extLst>
                </a:gridCol>
              </a:tblGrid>
              <a:tr h="1139853">
                <a:tc>
                  <a:txBody>
                    <a:bodyPr/>
                    <a:lstStyle/>
                    <a:p>
                      <a:pPr algn="ctr"/>
                      <a:r>
                        <a:rPr lang="en-US" sz="2800" b="0" dirty="0">
                          <a:solidFill>
                            <a:srgbClr val="0000FF"/>
                          </a:solidFill>
                          <a:latin typeface="Times New Roman" panose="02020603050405020304" pitchFamily="18" charset="0"/>
                          <a:cs typeface="Times New Roman" panose="02020603050405020304" pitchFamily="18" charset="0"/>
                        </a:rPr>
                        <a:t>Molarity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800" b="0" u="sng" dirty="0">
                          <a:solidFill>
                            <a:schemeClr val="tx1">
                              <a:lumMod val="95000"/>
                              <a:lumOff val="5000"/>
                            </a:schemeClr>
                          </a:solidFill>
                          <a:latin typeface="Times New Roman" panose="02020603050405020304" pitchFamily="18" charset="0"/>
                          <a:cs typeface="Times New Roman" panose="02020603050405020304" pitchFamily="18" charset="0"/>
                        </a:rPr>
                        <a:t>2.16 moles</a:t>
                      </a:r>
                      <a:br>
                        <a:rPr lang="en-US" altLang="en-US" sz="2800" b="0" u="sng" dirty="0">
                          <a:solidFill>
                            <a:srgbClr val="0000FF"/>
                          </a:solidFill>
                          <a:latin typeface="Times New Roman" panose="02020603050405020304" pitchFamily="18" charset="0"/>
                          <a:cs typeface="Times New Roman" panose="02020603050405020304" pitchFamily="18" charset="0"/>
                        </a:rPr>
                      </a:br>
                      <a:r>
                        <a:rPr lang="en-US" altLang="en-US" sz="2800" b="0" u="none" dirty="0">
                          <a:solidFill>
                            <a:srgbClr val="FF0000"/>
                          </a:solidFill>
                          <a:latin typeface="Times New Roman" panose="02020603050405020304" pitchFamily="18" charset="0"/>
                          <a:cs typeface="Times New Roman" panose="02020603050405020304" pitchFamily="18" charset="0"/>
                        </a:rPr>
                        <a:t>1.65 Liters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86528902"/>
                  </a:ext>
                </a:extLst>
              </a:tr>
            </a:tbl>
          </a:graphicData>
        </a:graphic>
      </p:graphicFrame>
      <p:graphicFrame>
        <p:nvGraphicFramePr>
          <p:cNvPr id="15" name="Table 3">
            <a:extLst>
              <a:ext uri="{FF2B5EF4-FFF2-40B4-BE49-F238E27FC236}">
                <a16:creationId xmlns:a16="http://schemas.microsoft.com/office/drawing/2014/main" id="{6D80A6BA-23DA-FACA-72BE-82A11697098F}"/>
              </a:ext>
            </a:extLst>
          </p:cNvPr>
          <p:cNvGraphicFramePr>
            <a:graphicFrameLocks noGrp="1"/>
          </p:cNvGraphicFramePr>
          <p:nvPr>
            <p:extLst>
              <p:ext uri="{D42A27DB-BD31-4B8C-83A1-F6EECF244321}">
                <p14:modId xmlns:p14="http://schemas.microsoft.com/office/powerpoint/2010/main" val="153728021"/>
              </p:ext>
            </p:extLst>
          </p:nvPr>
        </p:nvGraphicFramePr>
        <p:xfrm>
          <a:off x="1741583" y="3166299"/>
          <a:ext cx="6248400" cy="1139853"/>
        </p:xfrm>
        <a:graphic>
          <a:graphicData uri="http://schemas.openxmlformats.org/drawingml/2006/table">
            <a:tbl>
              <a:tblPr firstRow="1" bandRow="1">
                <a:tableStyleId>{5C22544A-7EE6-4342-B048-85BDC9FD1C3A}</a:tableStyleId>
              </a:tblPr>
              <a:tblGrid>
                <a:gridCol w="2410097">
                  <a:extLst>
                    <a:ext uri="{9D8B030D-6E8A-4147-A177-3AD203B41FA5}">
                      <a16:colId xmlns:a16="http://schemas.microsoft.com/office/drawing/2014/main" val="2215830866"/>
                    </a:ext>
                  </a:extLst>
                </a:gridCol>
                <a:gridCol w="3838303">
                  <a:extLst>
                    <a:ext uri="{9D8B030D-6E8A-4147-A177-3AD203B41FA5}">
                      <a16:colId xmlns:a16="http://schemas.microsoft.com/office/drawing/2014/main" val="1580719157"/>
                    </a:ext>
                  </a:extLst>
                </a:gridCol>
              </a:tblGrid>
              <a:tr h="1139853">
                <a:tc>
                  <a:txBody>
                    <a:bodyPr/>
                    <a:lstStyle/>
                    <a:p>
                      <a:pPr algn="ctr"/>
                      <a:r>
                        <a:rPr lang="en-US" sz="4000" b="0" dirty="0">
                          <a:solidFill>
                            <a:schemeClr val="tx1">
                              <a:lumMod val="95000"/>
                              <a:lumOff val="5000"/>
                            </a:schemeClr>
                          </a:solidFill>
                          <a:latin typeface="Times New Roman" panose="02020603050405020304" pitchFamily="18" charset="0"/>
                          <a:cs typeface="Times New Roman" panose="02020603050405020304" pitchFamily="18" charset="0"/>
                        </a:rPr>
                        <a:t>Molarity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4000" b="0" u="none" dirty="0">
                          <a:solidFill>
                            <a:schemeClr val="tx1">
                              <a:lumMod val="95000"/>
                              <a:lumOff val="5000"/>
                            </a:schemeClr>
                          </a:solidFill>
                          <a:latin typeface="Times New Roman" panose="02020603050405020304" pitchFamily="18" charset="0"/>
                          <a:cs typeface="Times New Roman" panose="02020603050405020304" pitchFamily="18" charset="0"/>
                        </a:rPr>
                        <a:t>1.31 M</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86528902"/>
                  </a:ext>
                </a:extLst>
              </a:tr>
            </a:tbl>
          </a:graphicData>
        </a:graphic>
      </p:graphicFrame>
      <p:sp>
        <p:nvSpPr>
          <p:cNvPr id="16" name="TextBox 15">
            <a:extLst>
              <a:ext uri="{FF2B5EF4-FFF2-40B4-BE49-F238E27FC236}">
                <a16:creationId xmlns:a16="http://schemas.microsoft.com/office/drawing/2014/main" id="{A89BA722-6B25-D062-5753-E6B5BE04A020}"/>
              </a:ext>
            </a:extLst>
          </p:cNvPr>
          <p:cNvSpPr txBox="1"/>
          <p:nvPr/>
        </p:nvSpPr>
        <p:spPr>
          <a:xfrm>
            <a:off x="0" y="4568037"/>
            <a:ext cx="9144000" cy="2308324"/>
          </a:xfrm>
          <a:prstGeom prst="rect">
            <a:avLst/>
          </a:prstGeom>
          <a:solidFill>
            <a:srgbClr val="92D050"/>
          </a:solidFill>
        </p:spPr>
        <p:txBody>
          <a:bodyPr wrap="square" rtlCol="0">
            <a:spAutoFit/>
          </a:bodyPr>
          <a:lstStyle/>
          <a:p>
            <a:r>
              <a:rPr lang="en-US" sz="2400" dirty="0">
                <a:latin typeface="Times New Roman" panose="02020603050405020304" pitchFamily="18" charset="0"/>
                <a:cs typeface="Times New Roman" panose="02020603050405020304" pitchFamily="18" charset="0"/>
              </a:rPr>
              <a:t>Say:  this sodium chloride solution has a 1.31 molarity</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Write:  1.31 M NaCl(AQ)</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Think:  this solution contains the equivalent of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1.31 moles NaCl per liter of solution  </a:t>
            </a:r>
          </a:p>
        </p:txBody>
      </p:sp>
    </p:spTree>
    <p:extLst>
      <p:ext uri="{BB962C8B-B14F-4D97-AF65-F5344CB8AC3E}">
        <p14:creationId xmlns:p14="http://schemas.microsoft.com/office/powerpoint/2010/main" val="38697932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0" y="0"/>
            <a:ext cx="9144000" cy="1384995"/>
          </a:xfrm>
          <a:prstGeom prst="rect">
            <a:avLst/>
          </a:prstGeom>
          <a:solidFill>
            <a:schemeClr val="bg1">
              <a:lumMod val="95000"/>
            </a:schemeClr>
          </a:solidFill>
          <a:ln>
            <a:noFill/>
          </a:ln>
          <a:effec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2400" dirty="0">
                <a:solidFill>
                  <a:srgbClr val="000000"/>
                </a:solidFill>
              </a:rPr>
              <a:t>26.  </a:t>
            </a:r>
            <a:r>
              <a:rPr lang="en-US" altLang="en-US" sz="2800" dirty="0">
                <a:solidFill>
                  <a:srgbClr val="FF0000"/>
                </a:solidFill>
                <a:latin typeface="Comic Sans MS" pitchFamily="66" charset="0"/>
              </a:rPr>
              <a:t>If you add 43.5 g NaCl to enough water to form   </a:t>
            </a:r>
            <a:br>
              <a:rPr lang="en-US" altLang="en-US" sz="2800" dirty="0">
                <a:solidFill>
                  <a:srgbClr val="FF0000"/>
                </a:solidFill>
                <a:latin typeface="Comic Sans MS" pitchFamily="66" charset="0"/>
              </a:rPr>
            </a:br>
            <a:r>
              <a:rPr lang="en-US" altLang="en-US" sz="2800" dirty="0">
                <a:solidFill>
                  <a:srgbClr val="FF0000"/>
                </a:solidFill>
                <a:latin typeface="Comic Sans MS" pitchFamily="66" charset="0"/>
              </a:rPr>
              <a:t>      a 648 mL solution, what is its concentration?</a:t>
            </a:r>
            <a:br>
              <a:rPr lang="en-US" altLang="en-US" sz="2800" dirty="0">
                <a:solidFill>
                  <a:srgbClr val="FF0000"/>
                </a:solidFill>
                <a:latin typeface="Comic Sans MS" pitchFamily="66" charset="0"/>
              </a:rPr>
            </a:br>
            <a:r>
              <a:rPr lang="en-US" altLang="en-US" sz="2800" dirty="0">
                <a:solidFill>
                  <a:srgbClr val="FF0000"/>
                </a:solidFill>
                <a:latin typeface="Comic Sans MS" pitchFamily="66" charset="0"/>
              </a:rPr>
              <a:t>      </a:t>
            </a:r>
            <a:r>
              <a:rPr lang="en-US" altLang="en-US" sz="2000" dirty="0">
                <a:solidFill>
                  <a:srgbClr val="000000"/>
                </a:solidFill>
                <a:latin typeface="Comic Sans MS" pitchFamily="66" charset="0"/>
              </a:rPr>
              <a:t>(figure out moles, and liters first, then write the formula, or else)</a:t>
            </a:r>
          </a:p>
        </p:txBody>
      </p:sp>
      <p:cxnSp>
        <p:nvCxnSpPr>
          <p:cNvPr id="3" name="Straight Connector 2"/>
          <p:cNvCxnSpPr/>
          <p:nvPr/>
        </p:nvCxnSpPr>
        <p:spPr>
          <a:xfrm>
            <a:off x="4724400" y="2362200"/>
            <a:ext cx="0" cy="4114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H="1">
            <a:off x="228600" y="4419600"/>
            <a:ext cx="4495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76800" y="2667000"/>
            <a:ext cx="1066800" cy="707886"/>
          </a:xfrm>
          <a:prstGeom prst="rect">
            <a:avLst/>
          </a:prstGeom>
          <a:noFill/>
        </p:spPr>
        <p:txBody>
          <a:bodyPr wrap="square" rtlCol="0">
            <a:spAutoFit/>
          </a:bodyPr>
          <a:lstStyle/>
          <a:p>
            <a:r>
              <a:rPr lang="en-US" sz="4000" dirty="0"/>
              <a:t>M =</a:t>
            </a:r>
          </a:p>
        </p:txBody>
      </p:sp>
      <p:sp>
        <p:nvSpPr>
          <p:cNvPr id="2" name="TextBox 1">
            <a:extLst>
              <a:ext uri="{FF2B5EF4-FFF2-40B4-BE49-F238E27FC236}">
                <a16:creationId xmlns:a16="http://schemas.microsoft.com/office/drawing/2014/main" id="{F57D832D-4B92-4E85-A73B-E0F03503EAD1}"/>
              </a:ext>
            </a:extLst>
          </p:cNvPr>
          <p:cNvSpPr txBox="1"/>
          <p:nvPr/>
        </p:nvSpPr>
        <p:spPr>
          <a:xfrm>
            <a:off x="-1" y="1846659"/>
            <a:ext cx="3657597" cy="2862322"/>
          </a:xfrm>
          <a:prstGeom prst="rect">
            <a:avLst/>
          </a:prstGeom>
          <a:noFill/>
        </p:spPr>
        <p:txBody>
          <a:bodyPr wrap="square" rtlCol="0">
            <a:spAutoFit/>
          </a:bodyPr>
          <a:lstStyle/>
          <a:p>
            <a:r>
              <a:rPr lang="en-US" dirty="0">
                <a:solidFill>
                  <a:srgbClr val="FF0000"/>
                </a:solidFill>
              </a:rPr>
              <a:t>CONVERT MOLES FIRST</a:t>
            </a:r>
          </a:p>
          <a:p>
            <a:endParaRPr lang="en-US" dirty="0">
              <a:solidFill>
                <a:srgbClr val="FF0000"/>
              </a:solidFill>
            </a:endParaRPr>
          </a:p>
          <a:p>
            <a:endParaRPr lang="en-US" dirty="0"/>
          </a:p>
          <a:p>
            <a:endParaRPr lang="en-US" dirty="0"/>
          </a:p>
          <a:p>
            <a:endParaRPr lang="en-US" dirty="0"/>
          </a:p>
          <a:p>
            <a:br>
              <a:rPr lang="en-US" dirty="0"/>
            </a:br>
            <a:endParaRPr lang="en-US" dirty="0"/>
          </a:p>
          <a:p>
            <a:endParaRPr lang="en-US" dirty="0"/>
          </a:p>
          <a:p>
            <a:endParaRPr lang="en-US" dirty="0"/>
          </a:p>
          <a:p>
            <a:endParaRPr lang="en-US" dirty="0"/>
          </a:p>
        </p:txBody>
      </p:sp>
      <p:sp>
        <p:nvSpPr>
          <p:cNvPr id="12" name="Text Box 4">
            <a:extLst>
              <a:ext uri="{FF2B5EF4-FFF2-40B4-BE49-F238E27FC236}">
                <a16:creationId xmlns:a16="http://schemas.microsoft.com/office/drawing/2014/main" id="{24170DB7-9854-48CC-BF81-46EF21FE07C3}"/>
              </a:ext>
            </a:extLst>
          </p:cNvPr>
          <p:cNvSpPr txBox="1">
            <a:spLocks noChangeArrowheads="1"/>
          </p:cNvSpPr>
          <p:nvPr/>
        </p:nvSpPr>
        <p:spPr bwMode="auto">
          <a:xfrm>
            <a:off x="6095999" y="2661193"/>
            <a:ext cx="2667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50000"/>
              </a:spcBef>
              <a:spcAft>
                <a:spcPct val="0"/>
              </a:spcAft>
              <a:buFontTx/>
              <a:buNone/>
            </a:pPr>
            <a:r>
              <a:rPr lang="en-US" altLang="en-US" sz="2400" u="sng" dirty="0">
                <a:solidFill>
                  <a:srgbClr val="000000"/>
                </a:solidFill>
                <a:latin typeface="Comic Sans MS" pitchFamily="66" charset="0"/>
              </a:rPr>
              <a:t># moles NaCl</a:t>
            </a:r>
            <a:br>
              <a:rPr lang="en-US" altLang="en-US" sz="2400" u="sng" dirty="0">
                <a:solidFill>
                  <a:srgbClr val="000000"/>
                </a:solidFill>
                <a:latin typeface="Comic Sans MS" pitchFamily="66" charset="0"/>
              </a:rPr>
            </a:br>
            <a:r>
              <a:rPr lang="en-US" altLang="en-US" sz="2400" dirty="0">
                <a:solidFill>
                  <a:srgbClr val="000000"/>
                </a:solidFill>
                <a:latin typeface="Comic Sans MS" pitchFamily="66" charset="0"/>
              </a:rPr>
              <a:t>Liters of solution</a:t>
            </a:r>
          </a:p>
        </p:txBody>
      </p:sp>
    </p:spTree>
    <p:extLst>
      <p:ext uri="{BB962C8B-B14F-4D97-AF65-F5344CB8AC3E}">
        <p14:creationId xmlns:p14="http://schemas.microsoft.com/office/powerpoint/2010/main" val="2200306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3416320"/>
          </a:xfrm>
          <a:prstGeom prst="rect">
            <a:avLst/>
          </a:prstGeom>
          <a:noFill/>
        </p:spPr>
        <p:txBody>
          <a:bodyPr wrap="square" rtlCol="0">
            <a:spAutoFit/>
          </a:bodyPr>
          <a:lstStyle/>
          <a:p>
            <a:r>
              <a:rPr lang="en-US" sz="3600" dirty="0">
                <a:latin typeface="Times New Roman" panose="02020603050405020304" pitchFamily="18" charset="0"/>
                <a:cs typeface="Times New Roman" panose="02020603050405020304" pitchFamily="18" charset="0"/>
              </a:rPr>
              <a:t>4.  When a solution holds the maximum amount</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of solute it is a </a:t>
            </a:r>
            <a:r>
              <a:rPr lang="en-US" sz="3600" b="1" dirty="0">
                <a:solidFill>
                  <a:srgbClr val="0000FF"/>
                </a:solidFill>
                <a:latin typeface="Times New Roman" panose="02020603050405020304" pitchFamily="18" charset="0"/>
                <a:cs typeface="Times New Roman" panose="02020603050405020304" pitchFamily="18" charset="0"/>
              </a:rPr>
              <a:t>SATURATED </a:t>
            </a:r>
            <a:r>
              <a:rPr lang="en-US" sz="3600" dirty="0">
                <a:latin typeface="Times New Roman" panose="02020603050405020304" pitchFamily="18" charset="0"/>
                <a:cs typeface="Times New Roman" panose="02020603050405020304" pitchFamily="18" charset="0"/>
              </a:rPr>
              <a:t> solution.</a:t>
            </a:r>
          </a:p>
          <a:p>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 </a:t>
            </a:r>
          </a:p>
          <a:p>
            <a:r>
              <a:rPr lang="en-US" sz="3600" dirty="0">
                <a:latin typeface="Times New Roman" panose="02020603050405020304" pitchFamily="18" charset="0"/>
                <a:cs typeface="Times New Roman" panose="02020603050405020304" pitchFamily="18" charset="0"/>
              </a:rPr>
              <a:t>5.  If there is less than the maximum amount of</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solute in the solution it is </a:t>
            </a:r>
            <a:r>
              <a:rPr lang="en-US" sz="3600" b="1" dirty="0">
                <a:solidFill>
                  <a:srgbClr val="0000FF"/>
                </a:solidFill>
                <a:latin typeface="Times New Roman" panose="02020603050405020304" pitchFamily="18" charset="0"/>
                <a:cs typeface="Times New Roman" panose="02020603050405020304" pitchFamily="18" charset="0"/>
              </a:rPr>
              <a:t>UNSATURATED</a:t>
            </a:r>
            <a:r>
              <a:rPr lang="en-US" sz="3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3476538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0" y="0"/>
            <a:ext cx="9144000" cy="1384995"/>
          </a:xfrm>
          <a:prstGeom prst="rect">
            <a:avLst/>
          </a:prstGeom>
          <a:solidFill>
            <a:schemeClr val="bg1">
              <a:lumMod val="95000"/>
            </a:schemeClr>
          </a:solidFill>
          <a:ln>
            <a:noFill/>
          </a:ln>
          <a:effec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2400" dirty="0">
                <a:solidFill>
                  <a:srgbClr val="000000"/>
                </a:solidFill>
              </a:rPr>
              <a:t>26.  </a:t>
            </a:r>
            <a:r>
              <a:rPr lang="en-US" altLang="en-US" sz="2800" dirty="0">
                <a:solidFill>
                  <a:srgbClr val="FF0000"/>
                </a:solidFill>
                <a:latin typeface="Comic Sans MS" pitchFamily="66" charset="0"/>
              </a:rPr>
              <a:t>If you add 43.5 g NaCl to enough water to form   </a:t>
            </a:r>
            <a:br>
              <a:rPr lang="en-US" altLang="en-US" sz="2800" dirty="0">
                <a:solidFill>
                  <a:srgbClr val="FF0000"/>
                </a:solidFill>
                <a:latin typeface="Comic Sans MS" pitchFamily="66" charset="0"/>
              </a:rPr>
            </a:br>
            <a:r>
              <a:rPr lang="en-US" altLang="en-US" sz="2800" dirty="0">
                <a:solidFill>
                  <a:srgbClr val="FF0000"/>
                </a:solidFill>
                <a:latin typeface="Comic Sans MS" pitchFamily="66" charset="0"/>
              </a:rPr>
              <a:t>      a 648 mL solution, what is its concentration?</a:t>
            </a:r>
            <a:br>
              <a:rPr lang="en-US" altLang="en-US" sz="2800" dirty="0">
                <a:solidFill>
                  <a:srgbClr val="FF0000"/>
                </a:solidFill>
                <a:latin typeface="Comic Sans MS" pitchFamily="66" charset="0"/>
              </a:rPr>
            </a:br>
            <a:r>
              <a:rPr lang="en-US" altLang="en-US" sz="2800" dirty="0">
                <a:solidFill>
                  <a:srgbClr val="FF0000"/>
                </a:solidFill>
                <a:latin typeface="Comic Sans MS" pitchFamily="66" charset="0"/>
              </a:rPr>
              <a:t>      </a:t>
            </a:r>
            <a:r>
              <a:rPr lang="en-US" altLang="en-US" sz="2000" dirty="0">
                <a:solidFill>
                  <a:srgbClr val="000000"/>
                </a:solidFill>
                <a:latin typeface="Comic Sans MS" pitchFamily="66" charset="0"/>
              </a:rPr>
              <a:t>(figure out moles, and liters first, then write the formula, or else)</a:t>
            </a:r>
          </a:p>
        </p:txBody>
      </p:sp>
      <p:cxnSp>
        <p:nvCxnSpPr>
          <p:cNvPr id="3" name="Straight Connector 2"/>
          <p:cNvCxnSpPr/>
          <p:nvPr/>
        </p:nvCxnSpPr>
        <p:spPr>
          <a:xfrm>
            <a:off x="4724400" y="2362200"/>
            <a:ext cx="0" cy="4114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H="1">
            <a:off x="228600" y="4419600"/>
            <a:ext cx="4495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76800" y="2667000"/>
            <a:ext cx="1066800" cy="707886"/>
          </a:xfrm>
          <a:prstGeom prst="rect">
            <a:avLst/>
          </a:prstGeom>
          <a:noFill/>
        </p:spPr>
        <p:txBody>
          <a:bodyPr wrap="square" rtlCol="0">
            <a:spAutoFit/>
          </a:bodyPr>
          <a:lstStyle/>
          <a:p>
            <a:r>
              <a:rPr lang="en-US" sz="4000" dirty="0"/>
              <a:t>M =</a:t>
            </a:r>
          </a:p>
        </p:txBody>
      </p:sp>
      <p:sp>
        <p:nvSpPr>
          <p:cNvPr id="2" name="TextBox 1">
            <a:extLst>
              <a:ext uri="{FF2B5EF4-FFF2-40B4-BE49-F238E27FC236}">
                <a16:creationId xmlns:a16="http://schemas.microsoft.com/office/drawing/2014/main" id="{F57D832D-4B92-4E85-A73B-E0F03503EAD1}"/>
              </a:ext>
            </a:extLst>
          </p:cNvPr>
          <p:cNvSpPr txBox="1"/>
          <p:nvPr/>
        </p:nvSpPr>
        <p:spPr>
          <a:xfrm>
            <a:off x="-1" y="1846659"/>
            <a:ext cx="3657597" cy="3139321"/>
          </a:xfrm>
          <a:prstGeom prst="rect">
            <a:avLst/>
          </a:prstGeom>
          <a:noFill/>
        </p:spPr>
        <p:txBody>
          <a:bodyPr wrap="square" rtlCol="0">
            <a:spAutoFit/>
          </a:bodyPr>
          <a:lstStyle/>
          <a:p>
            <a:r>
              <a:rPr lang="en-US" dirty="0">
                <a:solidFill>
                  <a:srgbClr val="FF0000"/>
                </a:solidFill>
              </a:rPr>
              <a:t>CONVERT MOLES FIRST</a:t>
            </a:r>
          </a:p>
          <a:p>
            <a:endParaRPr lang="en-US" dirty="0"/>
          </a:p>
          <a:p>
            <a:endParaRPr lang="en-US" dirty="0"/>
          </a:p>
          <a:p>
            <a:endParaRPr lang="en-US" dirty="0"/>
          </a:p>
          <a:p>
            <a:endParaRPr lang="en-US" dirty="0"/>
          </a:p>
          <a:p>
            <a:br>
              <a:rPr lang="en-US" dirty="0"/>
            </a:br>
            <a:endParaRPr lang="en-US" dirty="0"/>
          </a:p>
          <a:p>
            <a:endParaRPr lang="en-US" dirty="0"/>
          </a:p>
          <a:p>
            <a:endParaRPr lang="en-US" dirty="0"/>
          </a:p>
          <a:p>
            <a:endParaRPr lang="en-US" dirty="0"/>
          </a:p>
          <a:p>
            <a:r>
              <a:rPr lang="en-US" dirty="0">
                <a:solidFill>
                  <a:srgbClr val="0000FF"/>
                </a:solidFill>
              </a:rPr>
              <a:t>THEN CONVERT LITERS</a:t>
            </a:r>
          </a:p>
        </p:txBody>
      </p:sp>
      <p:sp>
        <p:nvSpPr>
          <p:cNvPr id="7" name="TextBox 6">
            <a:extLst>
              <a:ext uri="{FF2B5EF4-FFF2-40B4-BE49-F238E27FC236}">
                <a16:creationId xmlns:a16="http://schemas.microsoft.com/office/drawing/2014/main" id="{9730130B-7A76-416C-910F-E887D80C7E40}"/>
              </a:ext>
            </a:extLst>
          </p:cNvPr>
          <p:cNvSpPr txBox="1"/>
          <p:nvPr/>
        </p:nvSpPr>
        <p:spPr>
          <a:xfrm>
            <a:off x="76200" y="2362200"/>
            <a:ext cx="1562100" cy="646331"/>
          </a:xfrm>
          <a:prstGeom prst="rect">
            <a:avLst/>
          </a:prstGeom>
          <a:noFill/>
        </p:spPr>
        <p:txBody>
          <a:bodyPr wrap="square" rtlCol="0">
            <a:spAutoFit/>
          </a:bodyPr>
          <a:lstStyle/>
          <a:p>
            <a:pPr algn="ctr"/>
            <a:r>
              <a:rPr lang="en-US" u="sng" dirty="0">
                <a:solidFill>
                  <a:srgbClr val="FF0000"/>
                </a:solidFill>
              </a:rPr>
              <a:t>43.5 g NaCl</a:t>
            </a:r>
            <a:br>
              <a:rPr lang="en-US" dirty="0">
                <a:solidFill>
                  <a:srgbClr val="FF0000"/>
                </a:solidFill>
              </a:rPr>
            </a:br>
            <a:r>
              <a:rPr lang="en-US" dirty="0">
                <a:solidFill>
                  <a:srgbClr val="FF0000"/>
                </a:solidFill>
              </a:rPr>
              <a:t>1</a:t>
            </a:r>
          </a:p>
        </p:txBody>
      </p:sp>
      <p:sp>
        <p:nvSpPr>
          <p:cNvPr id="9" name="TextBox 8">
            <a:extLst>
              <a:ext uri="{FF2B5EF4-FFF2-40B4-BE49-F238E27FC236}">
                <a16:creationId xmlns:a16="http://schemas.microsoft.com/office/drawing/2014/main" id="{05132D67-6004-475F-88DC-4D8F598CF52F}"/>
              </a:ext>
            </a:extLst>
          </p:cNvPr>
          <p:cNvSpPr txBox="1"/>
          <p:nvPr/>
        </p:nvSpPr>
        <p:spPr>
          <a:xfrm>
            <a:off x="1478840" y="2438400"/>
            <a:ext cx="304795" cy="369331"/>
          </a:xfrm>
          <a:prstGeom prst="rect">
            <a:avLst/>
          </a:prstGeom>
          <a:noFill/>
        </p:spPr>
        <p:txBody>
          <a:bodyPr wrap="square" rtlCol="0">
            <a:spAutoFit/>
          </a:bodyPr>
          <a:lstStyle/>
          <a:p>
            <a:r>
              <a:rPr lang="en-US" dirty="0">
                <a:solidFill>
                  <a:srgbClr val="FF0000"/>
                </a:solidFill>
              </a:rPr>
              <a:t>X</a:t>
            </a:r>
          </a:p>
        </p:txBody>
      </p:sp>
      <p:sp>
        <p:nvSpPr>
          <p:cNvPr id="10" name="TextBox 9">
            <a:extLst>
              <a:ext uri="{FF2B5EF4-FFF2-40B4-BE49-F238E27FC236}">
                <a16:creationId xmlns:a16="http://schemas.microsoft.com/office/drawing/2014/main" id="{30FB88F8-718B-4C8F-B1B7-7BEECF102382}"/>
              </a:ext>
            </a:extLst>
          </p:cNvPr>
          <p:cNvSpPr txBox="1"/>
          <p:nvPr/>
        </p:nvSpPr>
        <p:spPr>
          <a:xfrm>
            <a:off x="1676241" y="2357080"/>
            <a:ext cx="1523996" cy="646331"/>
          </a:xfrm>
          <a:prstGeom prst="rect">
            <a:avLst/>
          </a:prstGeom>
          <a:noFill/>
        </p:spPr>
        <p:txBody>
          <a:bodyPr wrap="square" rtlCol="0">
            <a:spAutoFit/>
          </a:bodyPr>
          <a:lstStyle/>
          <a:p>
            <a:pPr algn="ctr"/>
            <a:r>
              <a:rPr lang="en-US" u="sng" dirty="0">
                <a:solidFill>
                  <a:srgbClr val="FF0000"/>
                </a:solidFill>
              </a:rPr>
              <a:t>1 mole NaCl</a:t>
            </a:r>
            <a:br>
              <a:rPr lang="en-US" dirty="0">
                <a:solidFill>
                  <a:srgbClr val="FF0000"/>
                </a:solidFill>
              </a:rPr>
            </a:br>
            <a:r>
              <a:rPr lang="en-US" dirty="0">
                <a:solidFill>
                  <a:srgbClr val="FF0000"/>
                </a:solidFill>
              </a:rPr>
              <a:t>58 g NaCl</a:t>
            </a:r>
          </a:p>
        </p:txBody>
      </p:sp>
      <p:sp>
        <p:nvSpPr>
          <p:cNvPr id="12" name="Text Box 4">
            <a:extLst>
              <a:ext uri="{FF2B5EF4-FFF2-40B4-BE49-F238E27FC236}">
                <a16:creationId xmlns:a16="http://schemas.microsoft.com/office/drawing/2014/main" id="{24170DB7-9854-48CC-BF81-46EF21FE07C3}"/>
              </a:ext>
            </a:extLst>
          </p:cNvPr>
          <p:cNvSpPr txBox="1">
            <a:spLocks noChangeArrowheads="1"/>
          </p:cNvSpPr>
          <p:nvPr/>
        </p:nvSpPr>
        <p:spPr bwMode="auto">
          <a:xfrm>
            <a:off x="6095999" y="2661193"/>
            <a:ext cx="2667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50000"/>
              </a:spcBef>
              <a:spcAft>
                <a:spcPct val="0"/>
              </a:spcAft>
              <a:buFontTx/>
              <a:buNone/>
            </a:pPr>
            <a:r>
              <a:rPr lang="en-US" altLang="en-US" sz="2400" u="sng" dirty="0">
                <a:solidFill>
                  <a:srgbClr val="000000"/>
                </a:solidFill>
                <a:latin typeface="Comic Sans MS" pitchFamily="66" charset="0"/>
              </a:rPr>
              <a:t># moles NaCl</a:t>
            </a:r>
            <a:br>
              <a:rPr lang="en-US" altLang="en-US" sz="2400" u="sng" dirty="0">
                <a:solidFill>
                  <a:srgbClr val="000000"/>
                </a:solidFill>
                <a:latin typeface="Comic Sans MS" pitchFamily="66" charset="0"/>
              </a:rPr>
            </a:br>
            <a:r>
              <a:rPr lang="en-US" altLang="en-US" sz="2400" dirty="0">
                <a:solidFill>
                  <a:srgbClr val="000000"/>
                </a:solidFill>
                <a:latin typeface="Comic Sans MS" pitchFamily="66" charset="0"/>
              </a:rPr>
              <a:t>Liters of solution</a:t>
            </a:r>
          </a:p>
        </p:txBody>
      </p:sp>
      <p:sp>
        <p:nvSpPr>
          <p:cNvPr id="4" name="TextBox 3">
            <a:extLst>
              <a:ext uri="{FF2B5EF4-FFF2-40B4-BE49-F238E27FC236}">
                <a16:creationId xmlns:a16="http://schemas.microsoft.com/office/drawing/2014/main" id="{AB4FB069-A6C6-C73D-FD1B-DD67DBA79730}"/>
              </a:ext>
            </a:extLst>
          </p:cNvPr>
          <p:cNvSpPr txBox="1"/>
          <p:nvPr/>
        </p:nvSpPr>
        <p:spPr>
          <a:xfrm>
            <a:off x="3124205" y="2464831"/>
            <a:ext cx="1676396" cy="369332"/>
          </a:xfrm>
          <a:prstGeom prst="rect">
            <a:avLst/>
          </a:prstGeom>
          <a:noFill/>
        </p:spPr>
        <p:txBody>
          <a:bodyPr wrap="square" rtlCol="0">
            <a:spAutoFit/>
          </a:bodyPr>
          <a:lstStyle/>
          <a:p>
            <a:r>
              <a:rPr lang="en-US" dirty="0">
                <a:solidFill>
                  <a:srgbClr val="FF0000"/>
                </a:solidFill>
              </a:rPr>
              <a:t>=</a:t>
            </a:r>
            <a:r>
              <a:rPr lang="en-US" dirty="0"/>
              <a:t> </a:t>
            </a:r>
            <a:r>
              <a:rPr lang="en-US" b="1" dirty="0">
                <a:solidFill>
                  <a:srgbClr val="FF0000"/>
                </a:solidFill>
              </a:rPr>
              <a:t>0.750 mole</a:t>
            </a:r>
          </a:p>
        </p:txBody>
      </p:sp>
    </p:spTree>
    <p:extLst>
      <p:ext uri="{BB962C8B-B14F-4D97-AF65-F5344CB8AC3E}">
        <p14:creationId xmlns:p14="http://schemas.microsoft.com/office/powerpoint/2010/main" val="30363718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0" y="0"/>
            <a:ext cx="9144000" cy="1384995"/>
          </a:xfrm>
          <a:prstGeom prst="rect">
            <a:avLst/>
          </a:prstGeom>
          <a:solidFill>
            <a:schemeClr val="bg1">
              <a:lumMod val="95000"/>
            </a:schemeClr>
          </a:solidFill>
          <a:ln>
            <a:noFill/>
          </a:ln>
          <a:effec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2400" dirty="0">
                <a:solidFill>
                  <a:srgbClr val="000000"/>
                </a:solidFill>
              </a:rPr>
              <a:t>26.  </a:t>
            </a:r>
            <a:r>
              <a:rPr lang="en-US" altLang="en-US" sz="2800" dirty="0">
                <a:solidFill>
                  <a:srgbClr val="FF0000"/>
                </a:solidFill>
                <a:latin typeface="Comic Sans MS" pitchFamily="66" charset="0"/>
              </a:rPr>
              <a:t>If you add 43.5 g NaCl to enough water to form   </a:t>
            </a:r>
            <a:br>
              <a:rPr lang="en-US" altLang="en-US" sz="2800" dirty="0">
                <a:solidFill>
                  <a:srgbClr val="FF0000"/>
                </a:solidFill>
                <a:latin typeface="Comic Sans MS" pitchFamily="66" charset="0"/>
              </a:rPr>
            </a:br>
            <a:r>
              <a:rPr lang="en-US" altLang="en-US" sz="2800" dirty="0">
                <a:solidFill>
                  <a:srgbClr val="FF0000"/>
                </a:solidFill>
                <a:latin typeface="Comic Sans MS" pitchFamily="66" charset="0"/>
              </a:rPr>
              <a:t>      a 648 mL solution, what is its concentration?</a:t>
            </a:r>
            <a:br>
              <a:rPr lang="en-US" altLang="en-US" sz="2800" dirty="0">
                <a:solidFill>
                  <a:srgbClr val="FF0000"/>
                </a:solidFill>
                <a:latin typeface="Comic Sans MS" pitchFamily="66" charset="0"/>
              </a:rPr>
            </a:br>
            <a:r>
              <a:rPr lang="en-US" altLang="en-US" sz="2800" dirty="0">
                <a:solidFill>
                  <a:srgbClr val="FF0000"/>
                </a:solidFill>
                <a:latin typeface="Comic Sans MS" pitchFamily="66" charset="0"/>
              </a:rPr>
              <a:t>      </a:t>
            </a:r>
            <a:r>
              <a:rPr lang="en-US" altLang="en-US" sz="2000" dirty="0">
                <a:solidFill>
                  <a:srgbClr val="000000"/>
                </a:solidFill>
                <a:latin typeface="Comic Sans MS" pitchFamily="66" charset="0"/>
              </a:rPr>
              <a:t>(figure out moles, and liters first, then write the formula, or else)</a:t>
            </a:r>
          </a:p>
        </p:txBody>
      </p:sp>
      <p:cxnSp>
        <p:nvCxnSpPr>
          <p:cNvPr id="3" name="Straight Connector 2"/>
          <p:cNvCxnSpPr/>
          <p:nvPr/>
        </p:nvCxnSpPr>
        <p:spPr>
          <a:xfrm>
            <a:off x="4724400" y="2362200"/>
            <a:ext cx="0" cy="4114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H="1">
            <a:off x="228600" y="4419600"/>
            <a:ext cx="4495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76800" y="2667000"/>
            <a:ext cx="1066800" cy="707886"/>
          </a:xfrm>
          <a:prstGeom prst="rect">
            <a:avLst/>
          </a:prstGeom>
          <a:noFill/>
        </p:spPr>
        <p:txBody>
          <a:bodyPr wrap="square" rtlCol="0">
            <a:spAutoFit/>
          </a:bodyPr>
          <a:lstStyle/>
          <a:p>
            <a:r>
              <a:rPr lang="en-US" sz="4000" dirty="0"/>
              <a:t>M =</a:t>
            </a:r>
          </a:p>
        </p:txBody>
      </p:sp>
      <p:sp>
        <p:nvSpPr>
          <p:cNvPr id="2" name="TextBox 1">
            <a:extLst>
              <a:ext uri="{FF2B5EF4-FFF2-40B4-BE49-F238E27FC236}">
                <a16:creationId xmlns:a16="http://schemas.microsoft.com/office/drawing/2014/main" id="{F57D832D-4B92-4E85-A73B-E0F03503EAD1}"/>
              </a:ext>
            </a:extLst>
          </p:cNvPr>
          <p:cNvSpPr txBox="1"/>
          <p:nvPr/>
        </p:nvSpPr>
        <p:spPr>
          <a:xfrm>
            <a:off x="-1" y="1846659"/>
            <a:ext cx="3657597" cy="3139321"/>
          </a:xfrm>
          <a:prstGeom prst="rect">
            <a:avLst/>
          </a:prstGeom>
          <a:noFill/>
        </p:spPr>
        <p:txBody>
          <a:bodyPr wrap="square" rtlCol="0">
            <a:spAutoFit/>
          </a:bodyPr>
          <a:lstStyle/>
          <a:p>
            <a:r>
              <a:rPr lang="en-US" dirty="0">
                <a:solidFill>
                  <a:srgbClr val="FF0000"/>
                </a:solidFill>
              </a:rPr>
              <a:t>CONVERT MOLES FIRST</a:t>
            </a:r>
          </a:p>
          <a:p>
            <a:endParaRPr lang="en-US" dirty="0"/>
          </a:p>
          <a:p>
            <a:endParaRPr lang="en-US" dirty="0"/>
          </a:p>
          <a:p>
            <a:endParaRPr lang="en-US" dirty="0"/>
          </a:p>
          <a:p>
            <a:endParaRPr lang="en-US" dirty="0"/>
          </a:p>
          <a:p>
            <a:br>
              <a:rPr lang="en-US" dirty="0"/>
            </a:br>
            <a:endParaRPr lang="en-US" dirty="0"/>
          </a:p>
          <a:p>
            <a:endParaRPr lang="en-US" dirty="0"/>
          </a:p>
          <a:p>
            <a:endParaRPr lang="en-US" dirty="0"/>
          </a:p>
          <a:p>
            <a:endParaRPr lang="en-US" dirty="0"/>
          </a:p>
          <a:p>
            <a:r>
              <a:rPr lang="en-US" dirty="0">
                <a:solidFill>
                  <a:srgbClr val="0000FF"/>
                </a:solidFill>
              </a:rPr>
              <a:t>THEN CONVERT LITERS</a:t>
            </a:r>
          </a:p>
        </p:txBody>
      </p:sp>
      <p:sp>
        <p:nvSpPr>
          <p:cNvPr id="7" name="TextBox 6">
            <a:extLst>
              <a:ext uri="{FF2B5EF4-FFF2-40B4-BE49-F238E27FC236}">
                <a16:creationId xmlns:a16="http://schemas.microsoft.com/office/drawing/2014/main" id="{9730130B-7A76-416C-910F-E887D80C7E40}"/>
              </a:ext>
            </a:extLst>
          </p:cNvPr>
          <p:cNvSpPr txBox="1"/>
          <p:nvPr/>
        </p:nvSpPr>
        <p:spPr>
          <a:xfrm>
            <a:off x="76200" y="2362200"/>
            <a:ext cx="1562100" cy="646331"/>
          </a:xfrm>
          <a:prstGeom prst="rect">
            <a:avLst/>
          </a:prstGeom>
          <a:noFill/>
        </p:spPr>
        <p:txBody>
          <a:bodyPr wrap="square" rtlCol="0">
            <a:spAutoFit/>
          </a:bodyPr>
          <a:lstStyle/>
          <a:p>
            <a:pPr algn="ctr"/>
            <a:r>
              <a:rPr lang="en-US" u="sng" dirty="0">
                <a:solidFill>
                  <a:srgbClr val="FF0000"/>
                </a:solidFill>
              </a:rPr>
              <a:t>43.5 g NaCl</a:t>
            </a:r>
            <a:br>
              <a:rPr lang="en-US" dirty="0">
                <a:solidFill>
                  <a:srgbClr val="FF0000"/>
                </a:solidFill>
              </a:rPr>
            </a:br>
            <a:r>
              <a:rPr lang="en-US" dirty="0">
                <a:solidFill>
                  <a:srgbClr val="FF0000"/>
                </a:solidFill>
              </a:rPr>
              <a:t>1</a:t>
            </a:r>
          </a:p>
        </p:txBody>
      </p:sp>
      <p:sp>
        <p:nvSpPr>
          <p:cNvPr id="9" name="TextBox 8">
            <a:extLst>
              <a:ext uri="{FF2B5EF4-FFF2-40B4-BE49-F238E27FC236}">
                <a16:creationId xmlns:a16="http://schemas.microsoft.com/office/drawing/2014/main" id="{05132D67-6004-475F-88DC-4D8F598CF52F}"/>
              </a:ext>
            </a:extLst>
          </p:cNvPr>
          <p:cNvSpPr txBox="1"/>
          <p:nvPr/>
        </p:nvSpPr>
        <p:spPr>
          <a:xfrm>
            <a:off x="1478840" y="2438400"/>
            <a:ext cx="304795" cy="369331"/>
          </a:xfrm>
          <a:prstGeom prst="rect">
            <a:avLst/>
          </a:prstGeom>
          <a:noFill/>
        </p:spPr>
        <p:txBody>
          <a:bodyPr wrap="square" rtlCol="0">
            <a:spAutoFit/>
          </a:bodyPr>
          <a:lstStyle/>
          <a:p>
            <a:r>
              <a:rPr lang="en-US" dirty="0">
                <a:solidFill>
                  <a:srgbClr val="FF0000"/>
                </a:solidFill>
              </a:rPr>
              <a:t>X</a:t>
            </a:r>
          </a:p>
        </p:txBody>
      </p:sp>
      <p:sp>
        <p:nvSpPr>
          <p:cNvPr id="10" name="TextBox 9">
            <a:extLst>
              <a:ext uri="{FF2B5EF4-FFF2-40B4-BE49-F238E27FC236}">
                <a16:creationId xmlns:a16="http://schemas.microsoft.com/office/drawing/2014/main" id="{30FB88F8-718B-4C8F-B1B7-7BEECF102382}"/>
              </a:ext>
            </a:extLst>
          </p:cNvPr>
          <p:cNvSpPr txBox="1"/>
          <p:nvPr/>
        </p:nvSpPr>
        <p:spPr>
          <a:xfrm>
            <a:off x="1676241" y="2357080"/>
            <a:ext cx="1523996" cy="646331"/>
          </a:xfrm>
          <a:prstGeom prst="rect">
            <a:avLst/>
          </a:prstGeom>
          <a:noFill/>
        </p:spPr>
        <p:txBody>
          <a:bodyPr wrap="square" rtlCol="0">
            <a:spAutoFit/>
          </a:bodyPr>
          <a:lstStyle/>
          <a:p>
            <a:pPr algn="ctr"/>
            <a:r>
              <a:rPr lang="en-US" u="sng" dirty="0">
                <a:solidFill>
                  <a:srgbClr val="FF0000"/>
                </a:solidFill>
              </a:rPr>
              <a:t>1 mole NaCl</a:t>
            </a:r>
            <a:br>
              <a:rPr lang="en-US" dirty="0">
                <a:solidFill>
                  <a:srgbClr val="FF0000"/>
                </a:solidFill>
              </a:rPr>
            </a:br>
            <a:r>
              <a:rPr lang="en-US" dirty="0">
                <a:solidFill>
                  <a:srgbClr val="FF0000"/>
                </a:solidFill>
              </a:rPr>
              <a:t>58 g NaCl</a:t>
            </a:r>
          </a:p>
        </p:txBody>
      </p:sp>
      <p:sp>
        <p:nvSpPr>
          <p:cNvPr id="12" name="Text Box 4">
            <a:extLst>
              <a:ext uri="{FF2B5EF4-FFF2-40B4-BE49-F238E27FC236}">
                <a16:creationId xmlns:a16="http://schemas.microsoft.com/office/drawing/2014/main" id="{24170DB7-9854-48CC-BF81-46EF21FE07C3}"/>
              </a:ext>
            </a:extLst>
          </p:cNvPr>
          <p:cNvSpPr txBox="1">
            <a:spLocks noChangeArrowheads="1"/>
          </p:cNvSpPr>
          <p:nvPr/>
        </p:nvSpPr>
        <p:spPr bwMode="auto">
          <a:xfrm>
            <a:off x="6095999" y="2661193"/>
            <a:ext cx="2667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50000"/>
              </a:spcBef>
              <a:spcAft>
                <a:spcPct val="0"/>
              </a:spcAft>
              <a:buFontTx/>
              <a:buNone/>
            </a:pPr>
            <a:r>
              <a:rPr lang="en-US" altLang="en-US" sz="2400" u="sng" dirty="0">
                <a:solidFill>
                  <a:srgbClr val="000000"/>
                </a:solidFill>
                <a:latin typeface="Comic Sans MS" pitchFamily="66" charset="0"/>
              </a:rPr>
              <a:t># moles NaCl</a:t>
            </a:r>
            <a:br>
              <a:rPr lang="en-US" altLang="en-US" sz="2400" u="sng" dirty="0">
                <a:solidFill>
                  <a:srgbClr val="000000"/>
                </a:solidFill>
                <a:latin typeface="Comic Sans MS" pitchFamily="66" charset="0"/>
              </a:rPr>
            </a:br>
            <a:r>
              <a:rPr lang="en-US" altLang="en-US" sz="2400" dirty="0">
                <a:solidFill>
                  <a:srgbClr val="000000"/>
                </a:solidFill>
                <a:latin typeface="Comic Sans MS" pitchFamily="66" charset="0"/>
              </a:rPr>
              <a:t>Liters of solution</a:t>
            </a:r>
          </a:p>
        </p:txBody>
      </p:sp>
      <p:sp>
        <p:nvSpPr>
          <p:cNvPr id="4" name="TextBox 3">
            <a:extLst>
              <a:ext uri="{FF2B5EF4-FFF2-40B4-BE49-F238E27FC236}">
                <a16:creationId xmlns:a16="http://schemas.microsoft.com/office/drawing/2014/main" id="{AB4FB069-A6C6-C73D-FD1B-DD67DBA79730}"/>
              </a:ext>
            </a:extLst>
          </p:cNvPr>
          <p:cNvSpPr txBox="1"/>
          <p:nvPr/>
        </p:nvSpPr>
        <p:spPr>
          <a:xfrm>
            <a:off x="3124205" y="2464831"/>
            <a:ext cx="1676396" cy="369332"/>
          </a:xfrm>
          <a:prstGeom prst="rect">
            <a:avLst/>
          </a:prstGeom>
          <a:noFill/>
        </p:spPr>
        <p:txBody>
          <a:bodyPr wrap="square" rtlCol="0">
            <a:spAutoFit/>
          </a:bodyPr>
          <a:lstStyle/>
          <a:p>
            <a:r>
              <a:rPr lang="en-US" dirty="0">
                <a:solidFill>
                  <a:srgbClr val="FF0000"/>
                </a:solidFill>
              </a:rPr>
              <a:t>=</a:t>
            </a:r>
            <a:r>
              <a:rPr lang="en-US" dirty="0"/>
              <a:t> </a:t>
            </a:r>
            <a:r>
              <a:rPr lang="en-US" b="1" dirty="0">
                <a:solidFill>
                  <a:srgbClr val="FF0000"/>
                </a:solidFill>
              </a:rPr>
              <a:t>0.750 mole</a:t>
            </a:r>
          </a:p>
        </p:txBody>
      </p:sp>
      <p:sp>
        <p:nvSpPr>
          <p:cNvPr id="6" name="TextBox 5">
            <a:extLst>
              <a:ext uri="{FF2B5EF4-FFF2-40B4-BE49-F238E27FC236}">
                <a16:creationId xmlns:a16="http://schemas.microsoft.com/office/drawing/2014/main" id="{F3AFB4E5-3E48-9770-FAE8-8B86D0A2B1C5}"/>
              </a:ext>
            </a:extLst>
          </p:cNvPr>
          <p:cNvSpPr txBox="1"/>
          <p:nvPr/>
        </p:nvSpPr>
        <p:spPr>
          <a:xfrm>
            <a:off x="43375" y="5190767"/>
            <a:ext cx="1523996" cy="646331"/>
          </a:xfrm>
          <a:prstGeom prst="rect">
            <a:avLst/>
          </a:prstGeom>
          <a:noFill/>
        </p:spPr>
        <p:txBody>
          <a:bodyPr wrap="square" rtlCol="0">
            <a:spAutoFit/>
          </a:bodyPr>
          <a:lstStyle/>
          <a:p>
            <a:pPr algn="ctr"/>
            <a:r>
              <a:rPr lang="en-US" u="sng" dirty="0">
                <a:solidFill>
                  <a:srgbClr val="0000FF"/>
                </a:solidFill>
              </a:rPr>
              <a:t>648 mL</a:t>
            </a:r>
            <a:br>
              <a:rPr lang="en-US" dirty="0">
                <a:solidFill>
                  <a:srgbClr val="0000FF"/>
                </a:solidFill>
              </a:rPr>
            </a:br>
            <a:r>
              <a:rPr lang="en-US" dirty="0">
                <a:solidFill>
                  <a:srgbClr val="0000FF"/>
                </a:solidFill>
              </a:rPr>
              <a:t>1</a:t>
            </a:r>
          </a:p>
        </p:txBody>
      </p:sp>
      <p:sp>
        <p:nvSpPr>
          <p:cNvPr id="11" name="TextBox 10">
            <a:extLst>
              <a:ext uri="{FF2B5EF4-FFF2-40B4-BE49-F238E27FC236}">
                <a16:creationId xmlns:a16="http://schemas.microsoft.com/office/drawing/2014/main" id="{D416F428-8E2D-ACAF-0FE1-769F4D97460D}"/>
              </a:ext>
            </a:extLst>
          </p:cNvPr>
          <p:cNvSpPr txBox="1"/>
          <p:nvPr/>
        </p:nvSpPr>
        <p:spPr>
          <a:xfrm>
            <a:off x="1295400" y="5266967"/>
            <a:ext cx="304795" cy="369331"/>
          </a:xfrm>
          <a:prstGeom prst="rect">
            <a:avLst/>
          </a:prstGeom>
          <a:noFill/>
        </p:spPr>
        <p:txBody>
          <a:bodyPr wrap="square" rtlCol="0">
            <a:spAutoFit/>
          </a:bodyPr>
          <a:lstStyle/>
          <a:p>
            <a:r>
              <a:rPr lang="en-US" dirty="0">
                <a:solidFill>
                  <a:srgbClr val="0000FF"/>
                </a:solidFill>
              </a:rPr>
              <a:t>X</a:t>
            </a:r>
          </a:p>
        </p:txBody>
      </p:sp>
      <p:sp>
        <p:nvSpPr>
          <p:cNvPr id="13" name="TextBox 12">
            <a:extLst>
              <a:ext uri="{FF2B5EF4-FFF2-40B4-BE49-F238E27FC236}">
                <a16:creationId xmlns:a16="http://schemas.microsoft.com/office/drawing/2014/main" id="{8D9589E6-E4DF-CCC4-D974-CE474972CD14}"/>
              </a:ext>
            </a:extLst>
          </p:cNvPr>
          <p:cNvSpPr txBox="1"/>
          <p:nvPr/>
        </p:nvSpPr>
        <p:spPr>
          <a:xfrm>
            <a:off x="1613611" y="5190767"/>
            <a:ext cx="1292594" cy="646331"/>
          </a:xfrm>
          <a:prstGeom prst="rect">
            <a:avLst/>
          </a:prstGeom>
          <a:noFill/>
        </p:spPr>
        <p:txBody>
          <a:bodyPr wrap="square" rtlCol="0">
            <a:spAutoFit/>
          </a:bodyPr>
          <a:lstStyle/>
          <a:p>
            <a:pPr algn="ctr"/>
            <a:r>
              <a:rPr lang="en-US" u="sng" dirty="0">
                <a:solidFill>
                  <a:srgbClr val="0000FF"/>
                </a:solidFill>
              </a:rPr>
              <a:t>1 Liter</a:t>
            </a:r>
            <a:br>
              <a:rPr lang="en-US" dirty="0">
                <a:solidFill>
                  <a:srgbClr val="0000FF"/>
                </a:solidFill>
              </a:rPr>
            </a:br>
            <a:r>
              <a:rPr lang="en-US" dirty="0">
                <a:solidFill>
                  <a:srgbClr val="0000FF"/>
                </a:solidFill>
              </a:rPr>
              <a:t>1000 mL</a:t>
            </a:r>
          </a:p>
        </p:txBody>
      </p:sp>
      <p:sp>
        <p:nvSpPr>
          <p:cNvPr id="14" name="TextBox 13">
            <a:extLst>
              <a:ext uri="{FF2B5EF4-FFF2-40B4-BE49-F238E27FC236}">
                <a16:creationId xmlns:a16="http://schemas.microsoft.com/office/drawing/2014/main" id="{2CAE5FF4-5806-9A5A-4342-781EF8E88891}"/>
              </a:ext>
            </a:extLst>
          </p:cNvPr>
          <p:cNvSpPr txBox="1"/>
          <p:nvPr/>
        </p:nvSpPr>
        <p:spPr>
          <a:xfrm>
            <a:off x="2852220" y="5266966"/>
            <a:ext cx="1873964" cy="369332"/>
          </a:xfrm>
          <a:prstGeom prst="rect">
            <a:avLst/>
          </a:prstGeom>
          <a:noFill/>
        </p:spPr>
        <p:txBody>
          <a:bodyPr wrap="square" rtlCol="0">
            <a:spAutoFit/>
          </a:bodyPr>
          <a:lstStyle/>
          <a:p>
            <a:r>
              <a:rPr lang="en-US" b="1" dirty="0">
                <a:solidFill>
                  <a:srgbClr val="0000FF"/>
                </a:solidFill>
              </a:rPr>
              <a:t>= 0.648 Liters</a:t>
            </a:r>
          </a:p>
        </p:txBody>
      </p:sp>
      <p:sp>
        <p:nvSpPr>
          <p:cNvPr id="15" name="TextBox 14">
            <a:extLst>
              <a:ext uri="{FF2B5EF4-FFF2-40B4-BE49-F238E27FC236}">
                <a16:creationId xmlns:a16="http://schemas.microsoft.com/office/drawing/2014/main" id="{DE141050-624D-5C17-C19A-D0137A74439E}"/>
              </a:ext>
            </a:extLst>
          </p:cNvPr>
          <p:cNvSpPr txBox="1"/>
          <p:nvPr/>
        </p:nvSpPr>
        <p:spPr>
          <a:xfrm>
            <a:off x="5638800" y="1767810"/>
            <a:ext cx="3124199" cy="646331"/>
          </a:xfrm>
          <a:prstGeom prst="rect">
            <a:avLst/>
          </a:prstGeom>
          <a:noFill/>
        </p:spPr>
        <p:txBody>
          <a:bodyPr wrap="square" rtlCol="0">
            <a:spAutoFit/>
          </a:bodyPr>
          <a:lstStyle/>
          <a:p>
            <a:pPr algn="ctr"/>
            <a:r>
              <a:rPr lang="en-US" b="1" dirty="0">
                <a:solidFill>
                  <a:srgbClr val="0000FF"/>
                </a:solidFill>
              </a:rPr>
              <a:t>Now fill in the formula </a:t>
            </a:r>
            <a:br>
              <a:rPr lang="en-US" b="1" dirty="0">
                <a:solidFill>
                  <a:srgbClr val="0000FF"/>
                </a:solidFill>
              </a:rPr>
            </a:br>
            <a:r>
              <a:rPr lang="en-US" b="1" dirty="0">
                <a:solidFill>
                  <a:srgbClr val="0000FF"/>
                </a:solidFill>
              </a:rPr>
              <a:t>and do the math</a:t>
            </a:r>
          </a:p>
        </p:txBody>
      </p:sp>
    </p:spTree>
    <p:extLst>
      <p:ext uri="{BB962C8B-B14F-4D97-AF65-F5344CB8AC3E}">
        <p14:creationId xmlns:p14="http://schemas.microsoft.com/office/powerpoint/2010/main" val="24331053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0" y="0"/>
            <a:ext cx="9144000" cy="1384995"/>
          </a:xfrm>
          <a:prstGeom prst="rect">
            <a:avLst/>
          </a:prstGeom>
          <a:solidFill>
            <a:schemeClr val="bg1">
              <a:lumMod val="95000"/>
            </a:schemeClr>
          </a:solidFill>
          <a:ln>
            <a:noFill/>
          </a:ln>
          <a:effec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2400" dirty="0">
                <a:solidFill>
                  <a:srgbClr val="000000"/>
                </a:solidFill>
              </a:rPr>
              <a:t>26.  </a:t>
            </a:r>
            <a:r>
              <a:rPr lang="en-US" altLang="en-US" sz="2800" dirty="0">
                <a:solidFill>
                  <a:srgbClr val="FF0000"/>
                </a:solidFill>
                <a:latin typeface="Comic Sans MS" pitchFamily="66" charset="0"/>
              </a:rPr>
              <a:t>If you add 43.5 g NaCl to enough water to form   </a:t>
            </a:r>
            <a:br>
              <a:rPr lang="en-US" altLang="en-US" sz="2800" dirty="0">
                <a:solidFill>
                  <a:srgbClr val="FF0000"/>
                </a:solidFill>
                <a:latin typeface="Comic Sans MS" pitchFamily="66" charset="0"/>
              </a:rPr>
            </a:br>
            <a:r>
              <a:rPr lang="en-US" altLang="en-US" sz="2800" dirty="0">
                <a:solidFill>
                  <a:srgbClr val="FF0000"/>
                </a:solidFill>
                <a:latin typeface="Comic Sans MS" pitchFamily="66" charset="0"/>
              </a:rPr>
              <a:t>      a 648 mL solution, what is its concentration?</a:t>
            </a:r>
            <a:br>
              <a:rPr lang="en-US" altLang="en-US" sz="2800" dirty="0">
                <a:solidFill>
                  <a:srgbClr val="FF0000"/>
                </a:solidFill>
                <a:latin typeface="Comic Sans MS" pitchFamily="66" charset="0"/>
              </a:rPr>
            </a:br>
            <a:r>
              <a:rPr lang="en-US" altLang="en-US" sz="2800" dirty="0">
                <a:solidFill>
                  <a:srgbClr val="FF0000"/>
                </a:solidFill>
                <a:latin typeface="Comic Sans MS" pitchFamily="66" charset="0"/>
              </a:rPr>
              <a:t>      </a:t>
            </a:r>
            <a:r>
              <a:rPr lang="en-US" altLang="en-US" sz="2000" dirty="0">
                <a:solidFill>
                  <a:srgbClr val="000000"/>
                </a:solidFill>
                <a:latin typeface="Comic Sans MS" pitchFamily="66" charset="0"/>
              </a:rPr>
              <a:t>(figure out moles, and liters first, then write the formula, or else)</a:t>
            </a:r>
          </a:p>
        </p:txBody>
      </p:sp>
      <p:cxnSp>
        <p:nvCxnSpPr>
          <p:cNvPr id="3" name="Straight Connector 2"/>
          <p:cNvCxnSpPr/>
          <p:nvPr/>
        </p:nvCxnSpPr>
        <p:spPr>
          <a:xfrm>
            <a:off x="4724400" y="2362200"/>
            <a:ext cx="0" cy="4114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H="1">
            <a:off x="228600" y="4419600"/>
            <a:ext cx="4495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57D832D-4B92-4E85-A73B-E0F03503EAD1}"/>
              </a:ext>
            </a:extLst>
          </p:cNvPr>
          <p:cNvSpPr txBox="1"/>
          <p:nvPr/>
        </p:nvSpPr>
        <p:spPr>
          <a:xfrm>
            <a:off x="-1" y="1846659"/>
            <a:ext cx="3657597" cy="3139321"/>
          </a:xfrm>
          <a:prstGeom prst="rect">
            <a:avLst/>
          </a:prstGeom>
          <a:noFill/>
        </p:spPr>
        <p:txBody>
          <a:bodyPr wrap="square" rtlCol="0">
            <a:spAutoFit/>
          </a:bodyPr>
          <a:lstStyle/>
          <a:p>
            <a:r>
              <a:rPr lang="en-US" dirty="0">
                <a:solidFill>
                  <a:srgbClr val="FF0000"/>
                </a:solidFill>
              </a:rPr>
              <a:t>CONVERT MOLES FIRST</a:t>
            </a:r>
          </a:p>
          <a:p>
            <a:endParaRPr lang="en-US" dirty="0"/>
          </a:p>
          <a:p>
            <a:endParaRPr lang="en-US" dirty="0"/>
          </a:p>
          <a:p>
            <a:endParaRPr lang="en-US" dirty="0"/>
          </a:p>
          <a:p>
            <a:endParaRPr lang="en-US" dirty="0"/>
          </a:p>
          <a:p>
            <a:br>
              <a:rPr lang="en-US" dirty="0"/>
            </a:br>
            <a:endParaRPr lang="en-US" dirty="0"/>
          </a:p>
          <a:p>
            <a:endParaRPr lang="en-US" dirty="0"/>
          </a:p>
          <a:p>
            <a:endParaRPr lang="en-US" dirty="0"/>
          </a:p>
          <a:p>
            <a:endParaRPr lang="en-US" dirty="0"/>
          </a:p>
          <a:p>
            <a:r>
              <a:rPr lang="en-US" dirty="0">
                <a:solidFill>
                  <a:srgbClr val="0000FF"/>
                </a:solidFill>
              </a:rPr>
              <a:t>THEN CONVERT LITERS</a:t>
            </a:r>
          </a:p>
        </p:txBody>
      </p:sp>
      <p:sp>
        <p:nvSpPr>
          <p:cNvPr id="7" name="TextBox 6">
            <a:extLst>
              <a:ext uri="{FF2B5EF4-FFF2-40B4-BE49-F238E27FC236}">
                <a16:creationId xmlns:a16="http://schemas.microsoft.com/office/drawing/2014/main" id="{9730130B-7A76-416C-910F-E887D80C7E40}"/>
              </a:ext>
            </a:extLst>
          </p:cNvPr>
          <p:cNvSpPr txBox="1"/>
          <p:nvPr/>
        </p:nvSpPr>
        <p:spPr>
          <a:xfrm>
            <a:off x="76200" y="2362200"/>
            <a:ext cx="1562100" cy="646331"/>
          </a:xfrm>
          <a:prstGeom prst="rect">
            <a:avLst/>
          </a:prstGeom>
          <a:noFill/>
        </p:spPr>
        <p:txBody>
          <a:bodyPr wrap="square" rtlCol="0">
            <a:spAutoFit/>
          </a:bodyPr>
          <a:lstStyle/>
          <a:p>
            <a:pPr algn="ctr"/>
            <a:r>
              <a:rPr lang="en-US" u="sng" dirty="0">
                <a:solidFill>
                  <a:srgbClr val="FF0000"/>
                </a:solidFill>
              </a:rPr>
              <a:t>43.5 g NaCl</a:t>
            </a:r>
            <a:br>
              <a:rPr lang="en-US" dirty="0">
                <a:solidFill>
                  <a:srgbClr val="FF0000"/>
                </a:solidFill>
              </a:rPr>
            </a:br>
            <a:r>
              <a:rPr lang="en-US" dirty="0">
                <a:solidFill>
                  <a:srgbClr val="FF0000"/>
                </a:solidFill>
              </a:rPr>
              <a:t>1</a:t>
            </a:r>
          </a:p>
        </p:txBody>
      </p:sp>
      <p:sp>
        <p:nvSpPr>
          <p:cNvPr id="9" name="TextBox 8">
            <a:extLst>
              <a:ext uri="{FF2B5EF4-FFF2-40B4-BE49-F238E27FC236}">
                <a16:creationId xmlns:a16="http://schemas.microsoft.com/office/drawing/2014/main" id="{05132D67-6004-475F-88DC-4D8F598CF52F}"/>
              </a:ext>
            </a:extLst>
          </p:cNvPr>
          <p:cNvSpPr txBox="1"/>
          <p:nvPr/>
        </p:nvSpPr>
        <p:spPr>
          <a:xfrm>
            <a:off x="1478840" y="2438400"/>
            <a:ext cx="304795" cy="369331"/>
          </a:xfrm>
          <a:prstGeom prst="rect">
            <a:avLst/>
          </a:prstGeom>
          <a:noFill/>
        </p:spPr>
        <p:txBody>
          <a:bodyPr wrap="square" rtlCol="0">
            <a:spAutoFit/>
          </a:bodyPr>
          <a:lstStyle/>
          <a:p>
            <a:r>
              <a:rPr lang="en-US" dirty="0">
                <a:solidFill>
                  <a:srgbClr val="FF0000"/>
                </a:solidFill>
              </a:rPr>
              <a:t>X</a:t>
            </a:r>
          </a:p>
        </p:txBody>
      </p:sp>
      <p:sp>
        <p:nvSpPr>
          <p:cNvPr id="10" name="TextBox 9">
            <a:extLst>
              <a:ext uri="{FF2B5EF4-FFF2-40B4-BE49-F238E27FC236}">
                <a16:creationId xmlns:a16="http://schemas.microsoft.com/office/drawing/2014/main" id="{30FB88F8-718B-4C8F-B1B7-7BEECF102382}"/>
              </a:ext>
            </a:extLst>
          </p:cNvPr>
          <p:cNvSpPr txBox="1"/>
          <p:nvPr/>
        </p:nvSpPr>
        <p:spPr>
          <a:xfrm>
            <a:off x="1676241" y="2357080"/>
            <a:ext cx="1523996" cy="646331"/>
          </a:xfrm>
          <a:prstGeom prst="rect">
            <a:avLst/>
          </a:prstGeom>
          <a:noFill/>
        </p:spPr>
        <p:txBody>
          <a:bodyPr wrap="square" rtlCol="0">
            <a:spAutoFit/>
          </a:bodyPr>
          <a:lstStyle/>
          <a:p>
            <a:pPr algn="ctr"/>
            <a:r>
              <a:rPr lang="en-US" u="sng" dirty="0">
                <a:solidFill>
                  <a:srgbClr val="FF0000"/>
                </a:solidFill>
              </a:rPr>
              <a:t>1 mole NaCl</a:t>
            </a:r>
            <a:br>
              <a:rPr lang="en-US" dirty="0">
                <a:solidFill>
                  <a:srgbClr val="FF0000"/>
                </a:solidFill>
              </a:rPr>
            </a:br>
            <a:r>
              <a:rPr lang="en-US" dirty="0">
                <a:solidFill>
                  <a:srgbClr val="FF0000"/>
                </a:solidFill>
              </a:rPr>
              <a:t>58 g NaCl</a:t>
            </a:r>
          </a:p>
        </p:txBody>
      </p:sp>
      <p:sp>
        <p:nvSpPr>
          <p:cNvPr id="4" name="TextBox 3">
            <a:extLst>
              <a:ext uri="{FF2B5EF4-FFF2-40B4-BE49-F238E27FC236}">
                <a16:creationId xmlns:a16="http://schemas.microsoft.com/office/drawing/2014/main" id="{AB4FB069-A6C6-C73D-FD1B-DD67DBA79730}"/>
              </a:ext>
            </a:extLst>
          </p:cNvPr>
          <p:cNvSpPr txBox="1"/>
          <p:nvPr/>
        </p:nvSpPr>
        <p:spPr>
          <a:xfrm>
            <a:off x="3124205" y="2464831"/>
            <a:ext cx="1676396" cy="369332"/>
          </a:xfrm>
          <a:prstGeom prst="rect">
            <a:avLst/>
          </a:prstGeom>
          <a:noFill/>
        </p:spPr>
        <p:txBody>
          <a:bodyPr wrap="square" rtlCol="0">
            <a:spAutoFit/>
          </a:bodyPr>
          <a:lstStyle/>
          <a:p>
            <a:r>
              <a:rPr lang="en-US" dirty="0">
                <a:solidFill>
                  <a:srgbClr val="FF0000"/>
                </a:solidFill>
              </a:rPr>
              <a:t>=</a:t>
            </a:r>
            <a:r>
              <a:rPr lang="en-US" dirty="0"/>
              <a:t> </a:t>
            </a:r>
            <a:r>
              <a:rPr lang="en-US" b="1" dirty="0">
                <a:solidFill>
                  <a:srgbClr val="FF0000"/>
                </a:solidFill>
              </a:rPr>
              <a:t>0.750 mole</a:t>
            </a:r>
          </a:p>
        </p:txBody>
      </p:sp>
      <p:sp>
        <p:nvSpPr>
          <p:cNvPr id="6" name="TextBox 5">
            <a:extLst>
              <a:ext uri="{FF2B5EF4-FFF2-40B4-BE49-F238E27FC236}">
                <a16:creationId xmlns:a16="http://schemas.microsoft.com/office/drawing/2014/main" id="{F3AFB4E5-3E48-9770-FAE8-8B86D0A2B1C5}"/>
              </a:ext>
            </a:extLst>
          </p:cNvPr>
          <p:cNvSpPr txBox="1"/>
          <p:nvPr/>
        </p:nvSpPr>
        <p:spPr>
          <a:xfrm>
            <a:off x="43375" y="5190767"/>
            <a:ext cx="1523996" cy="646331"/>
          </a:xfrm>
          <a:prstGeom prst="rect">
            <a:avLst/>
          </a:prstGeom>
          <a:noFill/>
        </p:spPr>
        <p:txBody>
          <a:bodyPr wrap="square" rtlCol="0">
            <a:spAutoFit/>
          </a:bodyPr>
          <a:lstStyle/>
          <a:p>
            <a:pPr algn="ctr"/>
            <a:r>
              <a:rPr lang="en-US" u="sng" dirty="0">
                <a:solidFill>
                  <a:srgbClr val="0000FF"/>
                </a:solidFill>
              </a:rPr>
              <a:t>648 mL</a:t>
            </a:r>
            <a:br>
              <a:rPr lang="en-US" dirty="0">
                <a:solidFill>
                  <a:srgbClr val="0000FF"/>
                </a:solidFill>
              </a:rPr>
            </a:br>
            <a:r>
              <a:rPr lang="en-US" dirty="0">
                <a:solidFill>
                  <a:srgbClr val="0000FF"/>
                </a:solidFill>
              </a:rPr>
              <a:t>1</a:t>
            </a:r>
          </a:p>
        </p:txBody>
      </p:sp>
      <p:sp>
        <p:nvSpPr>
          <p:cNvPr id="11" name="TextBox 10">
            <a:extLst>
              <a:ext uri="{FF2B5EF4-FFF2-40B4-BE49-F238E27FC236}">
                <a16:creationId xmlns:a16="http://schemas.microsoft.com/office/drawing/2014/main" id="{D416F428-8E2D-ACAF-0FE1-769F4D97460D}"/>
              </a:ext>
            </a:extLst>
          </p:cNvPr>
          <p:cNvSpPr txBox="1"/>
          <p:nvPr/>
        </p:nvSpPr>
        <p:spPr>
          <a:xfrm>
            <a:off x="1295400" y="5266967"/>
            <a:ext cx="304795" cy="369331"/>
          </a:xfrm>
          <a:prstGeom prst="rect">
            <a:avLst/>
          </a:prstGeom>
          <a:noFill/>
        </p:spPr>
        <p:txBody>
          <a:bodyPr wrap="square" rtlCol="0">
            <a:spAutoFit/>
          </a:bodyPr>
          <a:lstStyle/>
          <a:p>
            <a:r>
              <a:rPr lang="en-US" dirty="0">
                <a:solidFill>
                  <a:srgbClr val="0000FF"/>
                </a:solidFill>
              </a:rPr>
              <a:t>X</a:t>
            </a:r>
          </a:p>
        </p:txBody>
      </p:sp>
      <p:sp>
        <p:nvSpPr>
          <p:cNvPr id="13" name="TextBox 12">
            <a:extLst>
              <a:ext uri="{FF2B5EF4-FFF2-40B4-BE49-F238E27FC236}">
                <a16:creationId xmlns:a16="http://schemas.microsoft.com/office/drawing/2014/main" id="{8D9589E6-E4DF-CCC4-D974-CE474972CD14}"/>
              </a:ext>
            </a:extLst>
          </p:cNvPr>
          <p:cNvSpPr txBox="1"/>
          <p:nvPr/>
        </p:nvSpPr>
        <p:spPr>
          <a:xfrm>
            <a:off x="1613611" y="5190767"/>
            <a:ext cx="1292594" cy="646331"/>
          </a:xfrm>
          <a:prstGeom prst="rect">
            <a:avLst/>
          </a:prstGeom>
          <a:noFill/>
        </p:spPr>
        <p:txBody>
          <a:bodyPr wrap="square" rtlCol="0">
            <a:spAutoFit/>
          </a:bodyPr>
          <a:lstStyle/>
          <a:p>
            <a:pPr algn="ctr"/>
            <a:r>
              <a:rPr lang="en-US" u="sng" dirty="0">
                <a:solidFill>
                  <a:srgbClr val="0000FF"/>
                </a:solidFill>
              </a:rPr>
              <a:t>1 Liter</a:t>
            </a:r>
            <a:br>
              <a:rPr lang="en-US" dirty="0">
                <a:solidFill>
                  <a:srgbClr val="0000FF"/>
                </a:solidFill>
              </a:rPr>
            </a:br>
            <a:r>
              <a:rPr lang="en-US" dirty="0">
                <a:solidFill>
                  <a:srgbClr val="0000FF"/>
                </a:solidFill>
              </a:rPr>
              <a:t>1000 mL</a:t>
            </a:r>
          </a:p>
        </p:txBody>
      </p:sp>
      <p:sp>
        <p:nvSpPr>
          <p:cNvPr id="14" name="TextBox 13">
            <a:extLst>
              <a:ext uri="{FF2B5EF4-FFF2-40B4-BE49-F238E27FC236}">
                <a16:creationId xmlns:a16="http://schemas.microsoft.com/office/drawing/2014/main" id="{2CAE5FF4-5806-9A5A-4342-781EF8E88891}"/>
              </a:ext>
            </a:extLst>
          </p:cNvPr>
          <p:cNvSpPr txBox="1"/>
          <p:nvPr/>
        </p:nvSpPr>
        <p:spPr>
          <a:xfrm>
            <a:off x="2852220" y="5266966"/>
            <a:ext cx="1873964" cy="369332"/>
          </a:xfrm>
          <a:prstGeom prst="rect">
            <a:avLst/>
          </a:prstGeom>
          <a:noFill/>
        </p:spPr>
        <p:txBody>
          <a:bodyPr wrap="square" rtlCol="0">
            <a:spAutoFit/>
          </a:bodyPr>
          <a:lstStyle/>
          <a:p>
            <a:r>
              <a:rPr lang="en-US" b="1" dirty="0">
                <a:solidFill>
                  <a:srgbClr val="0000FF"/>
                </a:solidFill>
              </a:rPr>
              <a:t>= 0.648 Liters</a:t>
            </a:r>
          </a:p>
        </p:txBody>
      </p:sp>
      <p:sp>
        <p:nvSpPr>
          <p:cNvPr id="16" name="TextBox 15">
            <a:extLst>
              <a:ext uri="{FF2B5EF4-FFF2-40B4-BE49-F238E27FC236}">
                <a16:creationId xmlns:a16="http://schemas.microsoft.com/office/drawing/2014/main" id="{C4E9132A-E6E0-9BF2-415A-68A6993D0D39}"/>
              </a:ext>
            </a:extLst>
          </p:cNvPr>
          <p:cNvSpPr txBox="1"/>
          <p:nvPr/>
        </p:nvSpPr>
        <p:spPr>
          <a:xfrm>
            <a:off x="4876479" y="2080498"/>
            <a:ext cx="4191321" cy="4308872"/>
          </a:xfrm>
          <a:prstGeom prst="rect">
            <a:avLst/>
          </a:prstGeom>
          <a:noFill/>
        </p:spPr>
        <p:txBody>
          <a:bodyPr wrap="square" rtlCol="0">
            <a:spAutoFit/>
          </a:bodyPr>
          <a:lstStyle/>
          <a:p>
            <a:r>
              <a:rPr lang="en-US" sz="4000" dirty="0">
                <a:solidFill>
                  <a:srgbClr val="7030A0"/>
                </a:solidFill>
              </a:rPr>
              <a:t>M =</a:t>
            </a:r>
          </a:p>
          <a:p>
            <a:endParaRPr lang="en-US" dirty="0"/>
          </a:p>
          <a:p>
            <a:r>
              <a:rPr lang="en-US" sz="4000" dirty="0">
                <a:solidFill>
                  <a:srgbClr val="7030A0"/>
                </a:solidFill>
              </a:rPr>
              <a:t>M = </a:t>
            </a:r>
            <a:r>
              <a:rPr lang="en-US" sz="4800" b="1" dirty="0">
                <a:solidFill>
                  <a:srgbClr val="7030A0"/>
                </a:solidFill>
              </a:rPr>
              <a:t>1.16 M</a:t>
            </a:r>
          </a:p>
          <a:p>
            <a:pPr eaLnBrk="1" fontAlgn="base" hangingPunct="1">
              <a:spcBef>
                <a:spcPct val="50000"/>
              </a:spcBef>
              <a:spcAft>
                <a:spcPct val="0"/>
              </a:spcAft>
              <a:buFontTx/>
              <a:buNone/>
            </a:pPr>
            <a:r>
              <a:rPr lang="en-US" altLang="en-US" sz="2400" dirty="0">
                <a:solidFill>
                  <a:srgbClr val="7030A0"/>
                </a:solidFill>
                <a:latin typeface="Times New Roman" panose="02020603050405020304" pitchFamily="18" charset="0"/>
                <a:cs typeface="Times New Roman" panose="02020603050405020304" pitchFamily="18" charset="0"/>
              </a:rPr>
              <a:t>SAY:   This has a 1.16 molarity </a:t>
            </a:r>
          </a:p>
          <a:p>
            <a:pPr eaLnBrk="1" fontAlgn="base" hangingPunct="1">
              <a:spcBef>
                <a:spcPct val="50000"/>
              </a:spcBef>
              <a:spcAft>
                <a:spcPct val="0"/>
              </a:spcAft>
              <a:buFontTx/>
              <a:buNone/>
            </a:pPr>
            <a:r>
              <a:rPr lang="en-US" altLang="en-US" sz="2400" dirty="0">
                <a:solidFill>
                  <a:srgbClr val="7030A0"/>
                </a:solidFill>
                <a:latin typeface="Times New Roman" panose="02020603050405020304" pitchFamily="18" charset="0"/>
                <a:cs typeface="Times New Roman" panose="02020603050405020304" pitchFamily="18" charset="0"/>
              </a:rPr>
              <a:t>WRITE:  1.16 M NaCl</a:t>
            </a:r>
            <a:r>
              <a:rPr lang="en-US" altLang="en-US" sz="2400" baseline="-25000" dirty="0">
                <a:solidFill>
                  <a:srgbClr val="7030A0"/>
                </a:solidFill>
                <a:latin typeface="Times New Roman" panose="02020603050405020304" pitchFamily="18" charset="0"/>
                <a:cs typeface="Times New Roman" panose="02020603050405020304" pitchFamily="18" charset="0"/>
              </a:rPr>
              <a:t>(AQ)  </a:t>
            </a:r>
          </a:p>
          <a:p>
            <a:pPr eaLnBrk="1" fontAlgn="base" hangingPunct="1">
              <a:spcBef>
                <a:spcPct val="50000"/>
              </a:spcBef>
              <a:spcAft>
                <a:spcPct val="0"/>
              </a:spcAft>
              <a:buFontTx/>
              <a:buNone/>
            </a:pPr>
            <a:br>
              <a:rPr lang="en-US" altLang="en-US" sz="2400" baseline="-25000" dirty="0">
                <a:solidFill>
                  <a:srgbClr val="7030A0"/>
                </a:solidFill>
                <a:latin typeface="Times New Roman" panose="02020603050405020304" pitchFamily="18" charset="0"/>
                <a:cs typeface="Times New Roman" panose="02020603050405020304" pitchFamily="18" charset="0"/>
              </a:rPr>
            </a:br>
            <a:r>
              <a:rPr lang="en-US" altLang="en-US" sz="2400" dirty="0">
                <a:solidFill>
                  <a:srgbClr val="7030A0"/>
                </a:solidFill>
                <a:latin typeface="Times New Roman" panose="02020603050405020304" pitchFamily="18" charset="0"/>
                <a:cs typeface="Times New Roman" panose="02020603050405020304" pitchFamily="18" charset="0"/>
              </a:rPr>
              <a:t>THINK:  </a:t>
            </a:r>
            <a:br>
              <a:rPr lang="en-US" altLang="en-US" sz="2400" dirty="0">
                <a:solidFill>
                  <a:srgbClr val="7030A0"/>
                </a:solidFill>
                <a:latin typeface="Times New Roman" panose="02020603050405020304" pitchFamily="18" charset="0"/>
                <a:cs typeface="Times New Roman" panose="02020603050405020304" pitchFamily="18" charset="0"/>
              </a:rPr>
            </a:br>
            <a:r>
              <a:rPr lang="en-US" altLang="en-US" sz="2400" dirty="0">
                <a:solidFill>
                  <a:srgbClr val="7030A0"/>
                </a:solidFill>
                <a:latin typeface="Times New Roman" panose="02020603050405020304" pitchFamily="18" charset="0"/>
                <a:cs typeface="Times New Roman" panose="02020603050405020304" pitchFamily="18" charset="0"/>
              </a:rPr>
              <a:t>This is equivalent to a solution with 1.16 moles of salt per liter</a:t>
            </a:r>
            <a:endParaRPr lang="en-US" altLang="en-US" sz="2400" baseline="-25000" dirty="0">
              <a:solidFill>
                <a:srgbClr val="7030A0"/>
              </a:solidFill>
              <a:latin typeface="Times New Roman" panose="02020603050405020304" pitchFamily="18" charset="0"/>
              <a:cs typeface="Times New Roman" panose="02020603050405020304" pitchFamily="18" charset="0"/>
            </a:endParaRPr>
          </a:p>
        </p:txBody>
      </p:sp>
      <p:sp>
        <p:nvSpPr>
          <p:cNvPr id="17" name="Text Box 4">
            <a:extLst>
              <a:ext uri="{FF2B5EF4-FFF2-40B4-BE49-F238E27FC236}">
                <a16:creationId xmlns:a16="http://schemas.microsoft.com/office/drawing/2014/main" id="{6B35DB4C-9CD8-883F-9A5D-FF54434C9E92}"/>
              </a:ext>
            </a:extLst>
          </p:cNvPr>
          <p:cNvSpPr txBox="1">
            <a:spLocks noChangeArrowheads="1"/>
          </p:cNvSpPr>
          <p:nvPr/>
        </p:nvSpPr>
        <p:spPr bwMode="auto">
          <a:xfrm>
            <a:off x="5562600" y="2040254"/>
            <a:ext cx="2667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50000"/>
              </a:spcBef>
              <a:spcAft>
                <a:spcPct val="0"/>
              </a:spcAft>
              <a:buFontTx/>
              <a:buNone/>
            </a:pPr>
            <a:r>
              <a:rPr lang="en-US" altLang="en-US" sz="2400" u="sng" dirty="0">
                <a:solidFill>
                  <a:srgbClr val="FF0000"/>
                </a:solidFill>
                <a:latin typeface="Comic Sans MS" pitchFamily="66" charset="0"/>
              </a:rPr>
              <a:t>0.750 moles</a:t>
            </a:r>
            <a:br>
              <a:rPr lang="en-US" altLang="en-US" sz="2400" u="sng" dirty="0">
                <a:solidFill>
                  <a:srgbClr val="000000"/>
                </a:solidFill>
                <a:latin typeface="Comic Sans MS" pitchFamily="66" charset="0"/>
              </a:rPr>
            </a:br>
            <a:r>
              <a:rPr lang="en-US" altLang="en-US" sz="2400" dirty="0">
                <a:solidFill>
                  <a:srgbClr val="0000FF"/>
                </a:solidFill>
                <a:latin typeface="Comic Sans MS" pitchFamily="66" charset="0"/>
              </a:rPr>
              <a:t>0.648 Liters</a:t>
            </a:r>
          </a:p>
        </p:txBody>
      </p:sp>
    </p:spTree>
    <p:extLst>
      <p:ext uri="{BB962C8B-B14F-4D97-AF65-F5344CB8AC3E}">
        <p14:creationId xmlns:p14="http://schemas.microsoft.com/office/powerpoint/2010/main" val="18787730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2062103"/>
          </a:xfrm>
          <a:prstGeom prst="rect">
            <a:avLst/>
          </a:prstGeom>
          <a:solidFill>
            <a:schemeClr val="accent2">
              <a:lumMod val="20000"/>
              <a:lumOff val="80000"/>
            </a:schemeClr>
          </a:solidFill>
        </p:spPr>
        <p:txBody>
          <a:bodyPr wrap="square" rtlCol="0">
            <a:spAutoFit/>
          </a:bodyPr>
          <a:lstStyle/>
          <a:p>
            <a:r>
              <a:rPr lang="en-US" sz="3200" dirty="0">
                <a:latin typeface="Times New Roman" panose="02020603050405020304" pitchFamily="18" charset="0"/>
                <a:cs typeface="Times New Roman" panose="02020603050405020304" pitchFamily="18" charset="0"/>
              </a:rPr>
              <a:t>27.  You put 111 g KCl solid into a volumetric flask.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You fill the flask to 250. mL, what is the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molarity of this solution?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2400" dirty="0">
                <a:solidFill>
                  <a:srgbClr val="FF0000"/>
                </a:solidFill>
                <a:latin typeface="Times New Roman" panose="02020603050405020304" pitchFamily="18" charset="0"/>
                <a:cs typeface="Times New Roman" panose="02020603050405020304" pitchFamily="18" charset="0"/>
              </a:rPr>
              <a:t>Start with the formula, or you know what might happen!</a:t>
            </a:r>
            <a:endParaRPr lang="en-US" sz="3200" dirty="0">
              <a:solidFill>
                <a:srgbClr val="FF0000"/>
              </a:solidFill>
              <a:latin typeface="Times New Roman" panose="02020603050405020304" pitchFamily="18" charset="0"/>
              <a:cs typeface="Times New Roman" panose="02020603050405020304" pitchFamily="18" charset="0"/>
            </a:endParaRPr>
          </a:p>
        </p:txBody>
      </p:sp>
      <p:pic>
        <p:nvPicPr>
          <p:cNvPr id="4" name="Picture 3" descr="A picture containing lamp&#10;&#10;Description automatically generated">
            <a:extLst>
              <a:ext uri="{FF2B5EF4-FFF2-40B4-BE49-F238E27FC236}">
                <a16:creationId xmlns:a16="http://schemas.microsoft.com/office/drawing/2014/main" id="{88B633B6-BFEF-3A40-1991-D635F26B85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4235" y="2720846"/>
            <a:ext cx="2040240" cy="4137154"/>
          </a:xfrm>
          <a:prstGeom prst="rect">
            <a:avLst/>
          </a:prstGeom>
        </p:spPr>
      </p:pic>
    </p:spTree>
    <p:extLst>
      <p:ext uri="{BB962C8B-B14F-4D97-AF65-F5344CB8AC3E}">
        <p14:creationId xmlns:p14="http://schemas.microsoft.com/office/powerpoint/2010/main" val="16688475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lamp&#10;&#10;Description automatically generated">
            <a:extLst>
              <a:ext uri="{FF2B5EF4-FFF2-40B4-BE49-F238E27FC236}">
                <a16:creationId xmlns:a16="http://schemas.microsoft.com/office/drawing/2014/main" id="{88B633B6-BFEF-3A40-1991-D635F26B85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4235" y="2720846"/>
            <a:ext cx="2040240" cy="4137154"/>
          </a:xfrm>
          <a:prstGeom prst="rect">
            <a:avLst/>
          </a:prstGeom>
        </p:spPr>
      </p:pic>
      <p:graphicFrame>
        <p:nvGraphicFramePr>
          <p:cNvPr id="3" name="Table 3">
            <a:extLst>
              <a:ext uri="{FF2B5EF4-FFF2-40B4-BE49-F238E27FC236}">
                <a16:creationId xmlns:a16="http://schemas.microsoft.com/office/drawing/2014/main" id="{E929834B-A264-DE0A-B2CC-C3C72B6AAB49}"/>
              </a:ext>
            </a:extLst>
          </p:cNvPr>
          <p:cNvGraphicFramePr>
            <a:graphicFrameLocks noGrp="1"/>
          </p:cNvGraphicFramePr>
          <p:nvPr>
            <p:extLst>
              <p:ext uri="{D42A27DB-BD31-4B8C-83A1-F6EECF244321}">
                <p14:modId xmlns:p14="http://schemas.microsoft.com/office/powerpoint/2010/main" val="2488806118"/>
              </p:ext>
            </p:extLst>
          </p:nvPr>
        </p:nvGraphicFramePr>
        <p:xfrm>
          <a:off x="609600" y="1752600"/>
          <a:ext cx="5334000" cy="1139853"/>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215830866"/>
                    </a:ext>
                  </a:extLst>
                </a:gridCol>
                <a:gridCol w="3276600">
                  <a:extLst>
                    <a:ext uri="{9D8B030D-6E8A-4147-A177-3AD203B41FA5}">
                      <a16:colId xmlns:a16="http://schemas.microsoft.com/office/drawing/2014/main" val="1580719157"/>
                    </a:ext>
                  </a:extLst>
                </a:gridCol>
              </a:tblGrid>
              <a:tr h="1139853">
                <a:tc>
                  <a:txBody>
                    <a:bodyPr/>
                    <a:lstStyle/>
                    <a:p>
                      <a:pPr algn="ctr"/>
                      <a:r>
                        <a:rPr lang="en-US" sz="2800" b="0" dirty="0">
                          <a:solidFill>
                            <a:srgbClr val="0000FF"/>
                          </a:solidFill>
                          <a:latin typeface="Times New Roman" panose="02020603050405020304" pitchFamily="18" charset="0"/>
                          <a:cs typeface="Times New Roman" panose="02020603050405020304" pitchFamily="18" charset="0"/>
                        </a:rPr>
                        <a:t>Molarity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800" b="0" u="sng" dirty="0">
                          <a:solidFill>
                            <a:srgbClr val="0000FF"/>
                          </a:solidFill>
                          <a:latin typeface="Times New Roman" panose="02020603050405020304" pitchFamily="18" charset="0"/>
                          <a:cs typeface="Times New Roman" panose="02020603050405020304" pitchFamily="18" charset="0"/>
                        </a:rPr>
                        <a:t># moles solute</a:t>
                      </a:r>
                      <a:br>
                        <a:rPr lang="en-US" altLang="en-US" sz="2800" b="0" u="sng" dirty="0">
                          <a:solidFill>
                            <a:srgbClr val="0000FF"/>
                          </a:solidFill>
                          <a:latin typeface="Times New Roman" panose="02020603050405020304" pitchFamily="18" charset="0"/>
                          <a:cs typeface="Times New Roman" panose="02020603050405020304" pitchFamily="18" charset="0"/>
                        </a:rPr>
                      </a:br>
                      <a:r>
                        <a:rPr lang="en-US" altLang="en-US" sz="2800" b="0" dirty="0">
                          <a:solidFill>
                            <a:srgbClr val="0000FF"/>
                          </a:solidFill>
                          <a:latin typeface="Times New Roman" panose="02020603050405020304" pitchFamily="18" charset="0"/>
                          <a:cs typeface="Times New Roman" panose="02020603050405020304" pitchFamily="18" charset="0"/>
                        </a:rPr>
                        <a:t>Liters of solution</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86528902"/>
                  </a:ext>
                </a:extLst>
              </a:tr>
            </a:tbl>
          </a:graphicData>
        </a:graphic>
      </p:graphicFrame>
      <p:sp>
        <p:nvSpPr>
          <p:cNvPr id="5" name="TextBox 4">
            <a:extLst>
              <a:ext uri="{FF2B5EF4-FFF2-40B4-BE49-F238E27FC236}">
                <a16:creationId xmlns:a16="http://schemas.microsoft.com/office/drawing/2014/main" id="{F09E8A08-30F2-A66C-E604-B20301F06DF0}"/>
              </a:ext>
            </a:extLst>
          </p:cNvPr>
          <p:cNvSpPr txBox="1"/>
          <p:nvPr/>
        </p:nvSpPr>
        <p:spPr>
          <a:xfrm>
            <a:off x="0" y="0"/>
            <a:ext cx="9144000" cy="1569660"/>
          </a:xfrm>
          <a:prstGeom prst="rect">
            <a:avLst/>
          </a:prstGeom>
          <a:solidFill>
            <a:schemeClr val="accent2">
              <a:lumMod val="20000"/>
              <a:lumOff val="80000"/>
            </a:schemeClr>
          </a:solidFill>
        </p:spPr>
        <p:txBody>
          <a:bodyPr wrap="square" rtlCol="0">
            <a:spAutoFit/>
          </a:bodyPr>
          <a:lstStyle/>
          <a:p>
            <a:r>
              <a:rPr lang="en-US" sz="3200" dirty="0">
                <a:latin typeface="Times New Roman" panose="02020603050405020304" pitchFamily="18" charset="0"/>
                <a:cs typeface="Times New Roman" panose="02020603050405020304" pitchFamily="18" charset="0"/>
              </a:rPr>
              <a:t>27.  You put 111 g KCl solid into a volumetric flask.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You fill the flask to 250. mL, what is the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molarity of this solution?   </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75218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2CD303-153B-455B-7AA6-4C3C35FA3CAD}"/>
            </a:ext>
          </a:extLst>
        </p:cNvPr>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38D4CF7D-46EB-F475-807F-0DEEB8478442}"/>
              </a:ext>
            </a:extLst>
          </p:cNvPr>
          <p:cNvGraphicFramePr>
            <a:graphicFrameLocks noGrp="1"/>
          </p:cNvGraphicFramePr>
          <p:nvPr/>
        </p:nvGraphicFramePr>
        <p:xfrm>
          <a:off x="609600" y="1752600"/>
          <a:ext cx="5334000" cy="1139853"/>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215830866"/>
                    </a:ext>
                  </a:extLst>
                </a:gridCol>
                <a:gridCol w="3276600">
                  <a:extLst>
                    <a:ext uri="{9D8B030D-6E8A-4147-A177-3AD203B41FA5}">
                      <a16:colId xmlns:a16="http://schemas.microsoft.com/office/drawing/2014/main" val="1580719157"/>
                    </a:ext>
                  </a:extLst>
                </a:gridCol>
              </a:tblGrid>
              <a:tr h="1139853">
                <a:tc>
                  <a:txBody>
                    <a:bodyPr/>
                    <a:lstStyle/>
                    <a:p>
                      <a:pPr algn="ctr"/>
                      <a:r>
                        <a:rPr lang="en-US" sz="2800" b="0" dirty="0">
                          <a:solidFill>
                            <a:srgbClr val="0000FF"/>
                          </a:solidFill>
                          <a:latin typeface="Times New Roman" panose="02020603050405020304" pitchFamily="18" charset="0"/>
                          <a:cs typeface="Times New Roman" panose="02020603050405020304" pitchFamily="18" charset="0"/>
                        </a:rPr>
                        <a:t>Molarity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800" b="0" u="sng" dirty="0">
                          <a:solidFill>
                            <a:srgbClr val="0000FF"/>
                          </a:solidFill>
                          <a:latin typeface="Times New Roman" panose="02020603050405020304" pitchFamily="18" charset="0"/>
                          <a:cs typeface="Times New Roman" panose="02020603050405020304" pitchFamily="18" charset="0"/>
                        </a:rPr>
                        <a:t># moles solute</a:t>
                      </a:r>
                      <a:br>
                        <a:rPr lang="en-US" altLang="en-US" sz="2800" b="0" u="sng" dirty="0">
                          <a:solidFill>
                            <a:srgbClr val="0000FF"/>
                          </a:solidFill>
                          <a:latin typeface="Times New Roman" panose="02020603050405020304" pitchFamily="18" charset="0"/>
                          <a:cs typeface="Times New Roman" panose="02020603050405020304" pitchFamily="18" charset="0"/>
                        </a:rPr>
                      </a:br>
                      <a:r>
                        <a:rPr lang="en-US" altLang="en-US" sz="2800" b="0" dirty="0">
                          <a:solidFill>
                            <a:srgbClr val="0000FF"/>
                          </a:solidFill>
                          <a:latin typeface="Times New Roman" panose="02020603050405020304" pitchFamily="18" charset="0"/>
                          <a:cs typeface="Times New Roman" panose="02020603050405020304" pitchFamily="18" charset="0"/>
                        </a:rPr>
                        <a:t>Liters of solution</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86528902"/>
                  </a:ext>
                </a:extLst>
              </a:tr>
            </a:tbl>
          </a:graphicData>
        </a:graphic>
      </p:graphicFrame>
      <p:sp>
        <p:nvSpPr>
          <p:cNvPr id="5" name="TextBox 4">
            <a:extLst>
              <a:ext uri="{FF2B5EF4-FFF2-40B4-BE49-F238E27FC236}">
                <a16:creationId xmlns:a16="http://schemas.microsoft.com/office/drawing/2014/main" id="{8B1EFA88-079A-2DFB-1BDA-3B69567BCFDD}"/>
              </a:ext>
            </a:extLst>
          </p:cNvPr>
          <p:cNvSpPr txBox="1"/>
          <p:nvPr/>
        </p:nvSpPr>
        <p:spPr>
          <a:xfrm>
            <a:off x="0" y="0"/>
            <a:ext cx="9144000" cy="1569660"/>
          </a:xfrm>
          <a:prstGeom prst="rect">
            <a:avLst/>
          </a:prstGeom>
          <a:solidFill>
            <a:schemeClr val="accent2">
              <a:lumMod val="20000"/>
              <a:lumOff val="80000"/>
            </a:schemeClr>
          </a:solidFill>
        </p:spPr>
        <p:txBody>
          <a:bodyPr wrap="square" rtlCol="0">
            <a:spAutoFit/>
          </a:bodyPr>
          <a:lstStyle/>
          <a:p>
            <a:r>
              <a:rPr lang="en-US" sz="3200" dirty="0">
                <a:latin typeface="Times New Roman" panose="02020603050405020304" pitchFamily="18" charset="0"/>
                <a:cs typeface="Times New Roman" panose="02020603050405020304" pitchFamily="18" charset="0"/>
              </a:rPr>
              <a:t>27.  You put 111 g KCl solid into a volumetric flask.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You fill the flask to 250. mL, what is the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molarity of this solution?   </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93C54828-E640-C233-8B42-1582DCC5D86E}"/>
              </a:ext>
            </a:extLst>
          </p:cNvPr>
          <p:cNvSpPr txBox="1"/>
          <p:nvPr/>
        </p:nvSpPr>
        <p:spPr>
          <a:xfrm>
            <a:off x="274914" y="2971800"/>
            <a:ext cx="1562100" cy="646331"/>
          </a:xfrm>
          <a:prstGeom prst="rect">
            <a:avLst/>
          </a:prstGeom>
          <a:noFill/>
        </p:spPr>
        <p:txBody>
          <a:bodyPr wrap="square" rtlCol="0">
            <a:spAutoFit/>
          </a:bodyPr>
          <a:lstStyle/>
          <a:p>
            <a:pPr algn="ctr"/>
            <a:r>
              <a:rPr lang="en-US" u="sng" dirty="0">
                <a:solidFill>
                  <a:srgbClr val="FF0000"/>
                </a:solidFill>
              </a:rPr>
              <a:t>111 g </a:t>
            </a:r>
            <a:r>
              <a:rPr lang="en-US" u="sng" dirty="0" err="1">
                <a:solidFill>
                  <a:srgbClr val="FF0000"/>
                </a:solidFill>
              </a:rPr>
              <a:t>KCl</a:t>
            </a:r>
            <a:br>
              <a:rPr lang="en-US" dirty="0">
                <a:solidFill>
                  <a:srgbClr val="FF0000"/>
                </a:solidFill>
              </a:rPr>
            </a:br>
            <a:r>
              <a:rPr lang="en-US" dirty="0">
                <a:solidFill>
                  <a:srgbClr val="FF0000"/>
                </a:solidFill>
              </a:rPr>
              <a:t>1</a:t>
            </a:r>
          </a:p>
        </p:txBody>
      </p:sp>
      <p:sp>
        <p:nvSpPr>
          <p:cNvPr id="6" name="TextBox 5">
            <a:extLst>
              <a:ext uri="{FF2B5EF4-FFF2-40B4-BE49-F238E27FC236}">
                <a16:creationId xmlns:a16="http://schemas.microsoft.com/office/drawing/2014/main" id="{4784DCAE-AE16-B4A1-8069-000ECE7DD8FC}"/>
              </a:ext>
            </a:extLst>
          </p:cNvPr>
          <p:cNvSpPr txBox="1"/>
          <p:nvPr/>
        </p:nvSpPr>
        <p:spPr>
          <a:xfrm>
            <a:off x="1677554" y="3048000"/>
            <a:ext cx="304795" cy="369331"/>
          </a:xfrm>
          <a:prstGeom prst="rect">
            <a:avLst/>
          </a:prstGeom>
          <a:noFill/>
        </p:spPr>
        <p:txBody>
          <a:bodyPr wrap="square" rtlCol="0">
            <a:spAutoFit/>
          </a:bodyPr>
          <a:lstStyle/>
          <a:p>
            <a:r>
              <a:rPr lang="en-US" dirty="0">
                <a:solidFill>
                  <a:srgbClr val="FF0000"/>
                </a:solidFill>
              </a:rPr>
              <a:t>X</a:t>
            </a:r>
          </a:p>
        </p:txBody>
      </p:sp>
      <p:sp>
        <p:nvSpPr>
          <p:cNvPr id="7" name="TextBox 6">
            <a:extLst>
              <a:ext uri="{FF2B5EF4-FFF2-40B4-BE49-F238E27FC236}">
                <a16:creationId xmlns:a16="http://schemas.microsoft.com/office/drawing/2014/main" id="{6B62E0C2-BAF8-E621-2527-E50C0B36B8F9}"/>
              </a:ext>
            </a:extLst>
          </p:cNvPr>
          <p:cNvSpPr txBox="1"/>
          <p:nvPr/>
        </p:nvSpPr>
        <p:spPr>
          <a:xfrm>
            <a:off x="1874955" y="2966680"/>
            <a:ext cx="1523996" cy="646331"/>
          </a:xfrm>
          <a:prstGeom prst="rect">
            <a:avLst/>
          </a:prstGeom>
          <a:noFill/>
        </p:spPr>
        <p:txBody>
          <a:bodyPr wrap="square" rtlCol="0">
            <a:spAutoFit/>
          </a:bodyPr>
          <a:lstStyle/>
          <a:p>
            <a:pPr algn="ctr"/>
            <a:r>
              <a:rPr lang="en-US" u="sng" dirty="0">
                <a:solidFill>
                  <a:srgbClr val="FF0000"/>
                </a:solidFill>
              </a:rPr>
              <a:t>1 mole </a:t>
            </a:r>
            <a:r>
              <a:rPr lang="en-US" u="sng" dirty="0" err="1">
                <a:solidFill>
                  <a:srgbClr val="FF0000"/>
                </a:solidFill>
              </a:rPr>
              <a:t>KCl</a:t>
            </a:r>
            <a:br>
              <a:rPr lang="en-US" dirty="0">
                <a:solidFill>
                  <a:srgbClr val="FF0000"/>
                </a:solidFill>
              </a:rPr>
            </a:br>
            <a:r>
              <a:rPr lang="en-US" dirty="0">
                <a:solidFill>
                  <a:srgbClr val="FF0000"/>
                </a:solidFill>
              </a:rPr>
              <a:t>74 g </a:t>
            </a:r>
            <a:r>
              <a:rPr lang="en-US" dirty="0" err="1">
                <a:solidFill>
                  <a:srgbClr val="FF0000"/>
                </a:solidFill>
              </a:rPr>
              <a:t>KCl</a:t>
            </a:r>
            <a:endParaRPr lang="en-US" dirty="0">
              <a:solidFill>
                <a:srgbClr val="FF0000"/>
              </a:solidFill>
            </a:endParaRPr>
          </a:p>
        </p:txBody>
      </p:sp>
      <p:sp>
        <p:nvSpPr>
          <p:cNvPr id="8" name="TextBox 7">
            <a:extLst>
              <a:ext uri="{FF2B5EF4-FFF2-40B4-BE49-F238E27FC236}">
                <a16:creationId xmlns:a16="http://schemas.microsoft.com/office/drawing/2014/main" id="{C43503AB-9B50-3FDA-3DB9-3B6D6D6A5EF3}"/>
              </a:ext>
            </a:extLst>
          </p:cNvPr>
          <p:cNvSpPr txBox="1"/>
          <p:nvPr/>
        </p:nvSpPr>
        <p:spPr>
          <a:xfrm>
            <a:off x="3254832" y="3105179"/>
            <a:ext cx="2002390" cy="369332"/>
          </a:xfrm>
          <a:prstGeom prst="rect">
            <a:avLst/>
          </a:prstGeom>
          <a:noFill/>
        </p:spPr>
        <p:txBody>
          <a:bodyPr wrap="square" rtlCol="0">
            <a:spAutoFit/>
          </a:bodyPr>
          <a:lstStyle/>
          <a:p>
            <a:r>
              <a:rPr lang="en-US" dirty="0">
                <a:solidFill>
                  <a:srgbClr val="FF0000"/>
                </a:solidFill>
              </a:rPr>
              <a:t>= 1.50 moles </a:t>
            </a:r>
            <a:r>
              <a:rPr lang="en-US" dirty="0" err="1">
                <a:solidFill>
                  <a:srgbClr val="FF0000"/>
                </a:solidFill>
              </a:rPr>
              <a:t>KCl</a:t>
            </a:r>
            <a:endParaRPr lang="en-US" dirty="0">
              <a:solidFill>
                <a:srgbClr val="FF0000"/>
              </a:solidFill>
            </a:endParaRPr>
          </a:p>
        </p:txBody>
      </p:sp>
      <p:sp>
        <p:nvSpPr>
          <p:cNvPr id="9" name="TextBox 8">
            <a:extLst>
              <a:ext uri="{FF2B5EF4-FFF2-40B4-BE49-F238E27FC236}">
                <a16:creationId xmlns:a16="http://schemas.microsoft.com/office/drawing/2014/main" id="{8CD6E6CA-784E-9EE6-EF17-6B1336F9D549}"/>
              </a:ext>
            </a:extLst>
          </p:cNvPr>
          <p:cNvSpPr txBox="1"/>
          <p:nvPr/>
        </p:nvSpPr>
        <p:spPr>
          <a:xfrm>
            <a:off x="-19050" y="3800578"/>
            <a:ext cx="2743200" cy="830997"/>
          </a:xfrm>
          <a:prstGeom prst="rect">
            <a:avLst/>
          </a:prstGeom>
          <a:noFill/>
        </p:spPr>
        <p:txBody>
          <a:bodyPr wrap="square" rtlCol="0">
            <a:spAutoFit/>
          </a:bodyPr>
          <a:lstStyle/>
          <a:p>
            <a:pPr algn="ctr"/>
            <a:r>
              <a:rPr lang="en-US" sz="2400" u="sng" dirty="0">
                <a:solidFill>
                  <a:srgbClr val="0000FF"/>
                </a:solidFill>
                <a:latin typeface="Times New Roman" panose="02020603050405020304" pitchFamily="18" charset="0"/>
                <a:cs typeface="Times New Roman" panose="02020603050405020304" pitchFamily="18" charset="0"/>
              </a:rPr>
              <a:t>250. mL solution</a:t>
            </a:r>
            <a:br>
              <a:rPr lang="en-US" sz="2400" dirty="0">
                <a:solidFill>
                  <a:srgbClr val="0000FF"/>
                </a:solidFill>
                <a:latin typeface="Times New Roman" panose="02020603050405020304" pitchFamily="18" charset="0"/>
                <a:cs typeface="Times New Roman" panose="02020603050405020304" pitchFamily="18" charset="0"/>
              </a:rPr>
            </a:br>
            <a:r>
              <a:rPr lang="en-US" sz="2400" dirty="0">
                <a:solidFill>
                  <a:srgbClr val="0000FF"/>
                </a:solidFill>
                <a:latin typeface="Times New Roman" panose="02020603050405020304" pitchFamily="18" charset="0"/>
                <a:cs typeface="Times New Roman" panose="02020603050405020304" pitchFamily="18" charset="0"/>
              </a:rPr>
              <a:t>1</a:t>
            </a:r>
          </a:p>
        </p:txBody>
      </p:sp>
      <p:sp>
        <p:nvSpPr>
          <p:cNvPr id="10" name="TextBox 9">
            <a:extLst>
              <a:ext uri="{FF2B5EF4-FFF2-40B4-BE49-F238E27FC236}">
                <a16:creationId xmlns:a16="http://schemas.microsoft.com/office/drawing/2014/main" id="{25F39D1E-ED35-B19C-9435-F0EEFBA718CF}"/>
              </a:ext>
            </a:extLst>
          </p:cNvPr>
          <p:cNvSpPr txBox="1"/>
          <p:nvPr/>
        </p:nvSpPr>
        <p:spPr>
          <a:xfrm>
            <a:off x="2506958" y="3904816"/>
            <a:ext cx="457200" cy="523220"/>
          </a:xfrm>
          <a:prstGeom prst="rect">
            <a:avLst/>
          </a:prstGeom>
          <a:noFill/>
        </p:spPr>
        <p:txBody>
          <a:bodyPr wrap="square" rtlCol="0">
            <a:spAutoFit/>
          </a:bodyPr>
          <a:lstStyle/>
          <a:p>
            <a:r>
              <a:rPr lang="en-US" sz="2800" dirty="0">
                <a:solidFill>
                  <a:srgbClr val="0000FF"/>
                </a:solidFill>
              </a:rPr>
              <a:t>X</a:t>
            </a:r>
          </a:p>
        </p:txBody>
      </p:sp>
      <p:sp>
        <p:nvSpPr>
          <p:cNvPr id="11" name="TextBox 10">
            <a:extLst>
              <a:ext uri="{FF2B5EF4-FFF2-40B4-BE49-F238E27FC236}">
                <a16:creationId xmlns:a16="http://schemas.microsoft.com/office/drawing/2014/main" id="{085EFD2C-A1F7-260A-7340-AFDB2F0DDE3F}"/>
              </a:ext>
            </a:extLst>
          </p:cNvPr>
          <p:cNvSpPr txBox="1"/>
          <p:nvPr/>
        </p:nvSpPr>
        <p:spPr>
          <a:xfrm>
            <a:off x="2657301" y="3734960"/>
            <a:ext cx="1676400" cy="830997"/>
          </a:xfrm>
          <a:prstGeom prst="rect">
            <a:avLst/>
          </a:prstGeom>
          <a:noFill/>
        </p:spPr>
        <p:txBody>
          <a:bodyPr wrap="square" rtlCol="0">
            <a:spAutoFit/>
          </a:bodyPr>
          <a:lstStyle/>
          <a:p>
            <a:pPr algn="ctr"/>
            <a:r>
              <a:rPr lang="en-US" sz="2400" u="sng" dirty="0">
                <a:solidFill>
                  <a:srgbClr val="0000FF"/>
                </a:solidFill>
                <a:latin typeface="Times New Roman" panose="02020603050405020304" pitchFamily="18" charset="0"/>
                <a:cs typeface="Times New Roman" panose="02020603050405020304" pitchFamily="18" charset="0"/>
              </a:rPr>
              <a:t>1 Liter</a:t>
            </a:r>
            <a:br>
              <a:rPr lang="en-US" sz="2400" dirty="0">
                <a:solidFill>
                  <a:srgbClr val="0000FF"/>
                </a:solidFill>
                <a:latin typeface="Times New Roman" panose="02020603050405020304" pitchFamily="18" charset="0"/>
                <a:cs typeface="Times New Roman" panose="02020603050405020304" pitchFamily="18" charset="0"/>
              </a:rPr>
            </a:br>
            <a:r>
              <a:rPr lang="en-US" sz="2400" dirty="0">
                <a:solidFill>
                  <a:srgbClr val="0000FF"/>
                </a:solidFill>
                <a:latin typeface="Times New Roman" panose="02020603050405020304" pitchFamily="18" charset="0"/>
                <a:cs typeface="Times New Roman" panose="02020603050405020304" pitchFamily="18" charset="0"/>
              </a:rPr>
              <a:t>1000 mL</a:t>
            </a:r>
          </a:p>
        </p:txBody>
      </p:sp>
      <p:sp>
        <p:nvSpPr>
          <p:cNvPr id="12" name="TextBox 11">
            <a:extLst>
              <a:ext uri="{FF2B5EF4-FFF2-40B4-BE49-F238E27FC236}">
                <a16:creationId xmlns:a16="http://schemas.microsoft.com/office/drawing/2014/main" id="{877EB363-DC3D-3894-825D-8E262AD5A3D1}"/>
              </a:ext>
            </a:extLst>
          </p:cNvPr>
          <p:cNvSpPr txBox="1"/>
          <p:nvPr/>
        </p:nvSpPr>
        <p:spPr>
          <a:xfrm>
            <a:off x="4062932" y="3904816"/>
            <a:ext cx="2116428" cy="461665"/>
          </a:xfrm>
          <a:prstGeom prst="rect">
            <a:avLst/>
          </a:prstGeom>
          <a:noFill/>
        </p:spPr>
        <p:txBody>
          <a:bodyPr wrap="square" rtlCol="0">
            <a:spAutoFit/>
          </a:bodyPr>
          <a:lstStyle/>
          <a:p>
            <a:r>
              <a:rPr lang="en-US" sz="2400" dirty="0">
                <a:solidFill>
                  <a:srgbClr val="0000FF"/>
                </a:solidFill>
                <a:latin typeface="Times New Roman" panose="02020603050405020304" pitchFamily="18" charset="0"/>
                <a:cs typeface="Times New Roman" panose="02020603050405020304" pitchFamily="18" charset="0"/>
              </a:rPr>
              <a:t>= 0.250 Liters</a:t>
            </a:r>
          </a:p>
        </p:txBody>
      </p:sp>
      <p:graphicFrame>
        <p:nvGraphicFramePr>
          <p:cNvPr id="13" name="Table 3">
            <a:extLst>
              <a:ext uri="{FF2B5EF4-FFF2-40B4-BE49-F238E27FC236}">
                <a16:creationId xmlns:a16="http://schemas.microsoft.com/office/drawing/2014/main" id="{C50580BE-F3C4-5BF4-A2C1-302B99D775D7}"/>
              </a:ext>
            </a:extLst>
          </p:cNvPr>
          <p:cNvGraphicFramePr>
            <a:graphicFrameLocks noGrp="1"/>
          </p:cNvGraphicFramePr>
          <p:nvPr>
            <p:extLst>
              <p:ext uri="{D42A27DB-BD31-4B8C-83A1-F6EECF244321}">
                <p14:modId xmlns:p14="http://schemas.microsoft.com/office/powerpoint/2010/main" val="3721038067"/>
              </p:ext>
            </p:extLst>
          </p:nvPr>
        </p:nvGraphicFramePr>
        <p:xfrm>
          <a:off x="379968" y="5159246"/>
          <a:ext cx="5944632" cy="1139853"/>
        </p:xfrm>
        <a:graphic>
          <a:graphicData uri="http://schemas.openxmlformats.org/drawingml/2006/table">
            <a:tbl>
              <a:tblPr firstRow="1" bandRow="1">
                <a:tableStyleId>{5C22544A-7EE6-4342-B048-85BDC9FD1C3A}</a:tableStyleId>
              </a:tblPr>
              <a:tblGrid>
                <a:gridCol w="1906032">
                  <a:extLst>
                    <a:ext uri="{9D8B030D-6E8A-4147-A177-3AD203B41FA5}">
                      <a16:colId xmlns:a16="http://schemas.microsoft.com/office/drawing/2014/main" val="2215830866"/>
                    </a:ext>
                  </a:extLst>
                </a:gridCol>
                <a:gridCol w="1981200">
                  <a:extLst>
                    <a:ext uri="{9D8B030D-6E8A-4147-A177-3AD203B41FA5}">
                      <a16:colId xmlns:a16="http://schemas.microsoft.com/office/drawing/2014/main" val="1580719157"/>
                    </a:ext>
                  </a:extLst>
                </a:gridCol>
                <a:gridCol w="2057400">
                  <a:extLst>
                    <a:ext uri="{9D8B030D-6E8A-4147-A177-3AD203B41FA5}">
                      <a16:colId xmlns:a16="http://schemas.microsoft.com/office/drawing/2014/main" val="880996363"/>
                    </a:ext>
                  </a:extLst>
                </a:gridCol>
              </a:tblGrid>
              <a:tr h="1139853">
                <a:tc>
                  <a:txBody>
                    <a:bodyPr/>
                    <a:lstStyle/>
                    <a:p>
                      <a:pPr algn="ctr"/>
                      <a:r>
                        <a:rPr lang="en-US" sz="2800" b="0" dirty="0">
                          <a:solidFill>
                            <a:schemeClr val="tx1">
                              <a:lumMod val="95000"/>
                              <a:lumOff val="5000"/>
                            </a:schemeClr>
                          </a:solidFill>
                          <a:latin typeface="Times New Roman" panose="02020603050405020304" pitchFamily="18" charset="0"/>
                          <a:cs typeface="Times New Roman" panose="02020603050405020304" pitchFamily="18" charset="0"/>
                        </a:rPr>
                        <a:t>Molarity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800" b="0" u="sng" dirty="0">
                          <a:solidFill>
                            <a:schemeClr val="tx1">
                              <a:lumMod val="95000"/>
                              <a:lumOff val="5000"/>
                            </a:schemeClr>
                          </a:solidFill>
                          <a:latin typeface="Times New Roman" panose="02020603050405020304" pitchFamily="18" charset="0"/>
                          <a:cs typeface="Times New Roman" panose="02020603050405020304" pitchFamily="18" charset="0"/>
                        </a:rPr>
                        <a:t>1.50 moles</a:t>
                      </a:r>
                      <a:br>
                        <a:rPr lang="en-US" altLang="en-US" sz="2800" b="0" u="sng" dirty="0">
                          <a:solidFill>
                            <a:schemeClr val="tx1">
                              <a:lumMod val="95000"/>
                              <a:lumOff val="5000"/>
                            </a:schemeClr>
                          </a:solidFill>
                          <a:latin typeface="Times New Roman" panose="02020603050405020304" pitchFamily="18" charset="0"/>
                          <a:cs typeface="Times New Roman" panose="02020603050405020304" pitchFamily="18" charset="0"/>
                        </a:rPr>
                      </a:br>
                      <a:r>
                        <a:rPr lang="en-US" altLang="en-US" sz="2800" b="0" dirty="0">
                          <a:solidFill>
                            <a:schemeClr val="tx1">
                              <a:lumMod val="95000"/>
                              <a:lumOff val="5000"/>
                            </a:schemeClr>
                          </a:solidFill>
                          <a:latin typeface="Times New Roman" panose="02020603050405020304" pitchFamily="18" charset="0"/>
                          <a:cs typeface="Times New Roman" panose="02020603050405020304" pitchFamily="18" charset="0"/>
                        </a:rPr>
                        <a:t>0.250 Liters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800" b="0" dirty="0">
                          <a:solidFill>
                            <a:schemeClr val="tx1">
                              <a:lumMod val="95000"/>
                              <a:lumOff val="5000"/>
                            </a:schemeClr>
                          </a:solidFill>
                          <a:latin typeface="Times New Roman" panose="02020603050405020304" pitchFamily="18" charset="0"/>
                          <a:cs typeface="Times New Roman" panose="02020603050405020304" pitchFamily="18" charset="0"/>
                        </a:rPr>
                        <a:t> = 6.00 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86528902"/>
                  </a:ext>
                </a:extLst>
              </a:tr>
            </a:tbl>
          </a:graphicData>
        </a:graphic>
      </p:graphicFrame>
      <p:pic>
        <p:nvPicPr>
          <p:cNvPr id="14" name="Picture 13" descr="A picture containing lamp&#10;&#10;Description automatically generated">
            <a:extLst>
              <a:ext uri="{FF2B5EF4-FFF2-40B4-BE49-F238E27FC236}">
                <a16:creationId xmlns:a16="http://schemas.microsoft.com/office/drawing/2014/main" id="{88B633B6-BFEF-3A40-1991-D635F26B85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4235" y="2714625"/>
            <a:ext cx="2040240" cy="4143375"/>
          </a:xfrm>
          <a:prstGeom prst="rect">
            <a:avLst/>
          </a:prstGeom>
        </p:spPr>
      </p:pic>
      <p:sp>
        <p:nvSpPr>
          <p:cNvPr id="15" name="TextBox 14">
            <a:extLst>
              <a:ext uri="{FF2B5EF4-FFF2-40B4-BE49-F238E27FC236}">
                <a16:creationId xmlns:a16="http://schemas.microsoft.com/office/drawing/2014/main" id="{87246A19-C166-06D2-8412-B67E7953144F}"/>
              </a:ext>
            </a:extLst>
          </p:cNvPr>
          <p:cNvSpPr txBox="1"/>
          <p:nvPr/>
        </p:nvSpPr>
        <p:spPr>
          <a:xfrm>
            <a:off x="7470299" y="5983069"/>
            <a:ext cx="1220232" cy="646331"/>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111 grams </a:t>
            </a:r>
            <a:r>
              <a:rPr lang="en-US" b="1" dirty="0" err="1">
                <a:latin typeface="Times New Roman" panose="02020603050405020304" pitchFamily="18" charset="0"/>
                <a:cs typeface="Times New Roman" panose="02020603050405020304" pitchFamily="18" charset="0"/>
              </a:rPr>
              <a:t>KCl</a:t>
            </a:r>
            <a:r>
              <a:rPr lang="en-US" b="1" dirty="0">
                <a:latin typeface="Times New Roman" panose="02020603050405020304" pitchFamily="18" charset="0"/>
                <a:cs typeface="Times New Roman" panose="02020603050405020304" pitchFamily="18" charset="0"/>
              </a:rPr>
              <a:t> first</a:t>
            </a:r>
          </a:p>
        </p:txBody>
      </p:sp>
      <p:sp>
        <p:nvSpPr>
          <p:cNvPr id="16" name="TextBox 15">
            <a:extLst>
              <a:ext uri="{FF2B5EF4-FFF2-40B4-BE49-F238E27FC236}">
                <a16:creationId xmlns:a16="http://schemas.microsoft.com/office/drawing/2014/main" id="{E3C5202D-811E-25C6-54EB-36D27E752A2D}"/>
              </a:ext>
            </a:extLst>
          </p:cNvPr>
          <p:cNvSpPr txBox="1"/>
          <p:nvPr/>
        </p:nvSpPr>
        <p:spPr>
          <a:xfrm>
            <a:off x="7222141" y="5297269"/>
            <a:ext cx="1845659" cy="646331"/>
          </a:xfrm>
          <a:prstGeom prst="rect">
            <a:avLst/>
          </a:prstGeom>
          <a:noFill/>
        </p:spPr>
        <p:txBody>
          <a:bodyPr wrap="square" rtlCol="0">
            <a:spAutoFit/>
          </a:bodyPr>
          <a:lstStyle/>
          <a:p>
            <a:pPr algn="ctr"/>
            <a:r>
              <a:rPr lang="en-US" dirty="0">
                <a:solidFill>
                  <a:srgbClr val="FF0000"/>
                </a:solidFill>
                <a:latin typeface="Times New Roman" panose="02020603050405020304" pitchFamily="18" charset="0"/>
                <a:cs typeface="Times New Roman" panose="02020603050405020304" pitchFamily="18" charset="0"/>
              </a:rPr>
              <a:t>Fill with </a:t>
            </a:r>
            <a:br>
              <a:rPr lang="en-US" dirty="0">
                <a:solidFill>
                  <a:srgbClr val="FF0000"/>
                </a:solidFill>
                <a:latin typeface="Times New Roman" panose="02020603050405020304" pitchFamily="18" charset="0"/>
                <a:cs typeface="Times New Roman" panose="02020603050405020304" pitchFamily="18" charset="0"/>
              </a:rPr>
            </a:br>
            <a:r>
              <a:rPr lang="en-US" dirty="0">
                <a:solidFill>
                  <a:srgbClr val="FF0000"/>
                </a:solidFill>
                <a:latin typeface="Times New Roman" panose="02020603050405020304" pitchFamily="18" charset="0"/>
                <a:cs typeface="Times New Roman" panose="02020603050405020304" pitchFamily="18" charset="0"/>
              </a:rPr>
              <a:t>water to 250 mL</a:t>
            </a:r>
          </a:p>
        </p:txBody>
      </p:sp>
      <p:cxnSp>
        <p:nvCxnSpPr>
          <p:cNvPr id="17" name="Straight Arrow Connector 16">
            <a:extLst>
              <a:ext uri="{FF2B5EF4-FFF2-40B4-BE49-F238E27FC236}">
                <a16:creationId xmlns:a16="http://schemas.microsoft.com/office/drawing/2014/main" id="{05CA190B-84D3-BFC4-340C-F38CC20BDE3C}"/>
              </a:ext>
            </a:extLst>
          </p:cNvPr>
          <p:cNvCxnSpPr>
            <a:cxnSpLocks/>
          </p:cNvCxnSpPr>
          <p:nvPr/>
        </p:nvCxnSpPr>
        <p:spPr>
          <a:xfrm flipH="1" flipV="1">
            <a:off x="8045675" y="3595969"/>
            <a:ext cx="175704" cy="1814231"/>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2062100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1569660"/>
          </a:xfrm>
          <a:prstGeom prst="rect">
            <a:avLst/>
          </a:prstGeom>
          <a:solidFill>
            <a:schemeClr val="accent6">
              <a:lumMod val="20000"/>
              <a:lumOff val="80000"/>
            </a:schemeClr>
          </a:solidFill>
        </p:spPr>
        <p:txBody>
          <a:bodyPr wrap="square" rtlCol="0">
            <a:spAutoFit/>
          </a:bodyPr>
          <a:lstStyle/>
          <a:p>
            <a:r>
              <a:rPr lang="en-US" sz="3200" dirty="0">
                <a:latin typeface="Tahoma" panose="020B0604030504040204" pitchFamily="34" charset="0"/>
                <a:cs typeface="Tahoma" panose="020B0604030504040204" pitchFamily="34" charset="0"/>
              </a:rPr>
              <a:t>28.  You put 74.0 g KCl solid into a flask.  </a:t>
            </a:r>
            <a:br>
              <a:rPr lang="en-US" sz="3200" dirty="0">
                <a:latin typeface="Tahoma" panose="020B0604030504040204" pitchFamily="34" charset="0"/>
                <a:cs typeface="Tahoma" panose="020B0604030504040204" pitchFamily="34" charset="0"/>
              </a:rPr>
            </a:br>
            <a:r>
              <a:rPr lang="en-US" sz="3200" dirty="0">
                <a:latin typeface="Tahoma" panose="020B0604030504040204" pitchFamily="34" charset="0"/>
                <a:cs typeface="Tahoma" panose="020B0604030504040204" pitchFamily="34" charset="0"/>
              </a:rPr>
              <a:t>       You fill the flask to 1600. mL, what is the </a:t>
            </a:r>
            <a:br>
              <a:rPr lang="en-US" sz="3200" dirty="0">
                <a:latin typeface="Tahoma" panose="020B0604030504040204" pitchFamily="34" charset="0"/>
                <a:cs typeface="Tahoma" panose="020B0604030504040204" pitchFamily="34" charset="0"/>
              </a:rPr>
            </a:br>
            <a:r>
              <a:rPr lang="en-US" sz="3200" dirty="0">
                <a:latin typeface="Tahoma" panose="020B0604030504040204" pitchFamily="34" charset="0"/>
                <a:cs typeface="Tahoma" panose="020B0604030504040204" pitchFamily="34" charset="0"/>
              </a:rPr>
              <a:t>       molarity of this solution?   </a:t>
            </a:r>
            <a:endParaRPr lang="en-US" sz="3200" dirty="0">
              <a:solidFill>
                <a:srgbClr val="FF0000"/>
              </a:solidFill>
              <a:latin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717446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DDD2B8-A267-7450-E9F7-2880ECB553D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EC1F0AA-BBC2-5CB7-664C-6B29E7D09B18}"/>
              </a:ext>
            </a:extLst>
          </p:cNvPr>
          <p:cNvSpPr txBox="1"/>
          <p:nvPr/>
        </p:nvSpPr>
        <p:spPr>
          <a:xfrm>
            <a:off x="0" y="0"/>
            <a:ext cx="9144000" cy="2200602"/>
          </a:xfrm>
          <a:prstGeom prst="rect">
            <a:avLst/>
          </a:prstGeom>
          <a:solidFill>
            <a:schemeClr val="accent6">
              <a:lumMod val="20000"/>
              <a:lumOff val="80000"/>
            </a:schemeClr>
          </a:solidFill>
        </p:spPr>
        <p:txBody>
          <a:bodyPr wrap="square" rtlCol="0">
            <a:spAutoFit/>
          </a:bodyPr>
          <a:lstStyle/>
          <a:p>
            <a:r>
              <a:rPr lang="en-US" sz="3200" dirty="0">
                <a:latin typeface="Tahoma" panose="020B0604030504040204" pitchFamily="34" charset="0"/>
                <a:cs typeface="Tahoma" panose="020B0604030504040204" pitchFamily="34" charset="0"/>
              </a:rPr>
              <a:t>28.  You put 74.0 g KCl solid into a flask.  </a:t>
            </a:r>
            <a:br>
              <a:rPr lang="en-US" sz="3200" dirty="0">
                <a:latin typeface="Tahoma" panose="020B0604030504040204" pitchFamily="34" charset="0"/>
                <a:cs typeface="Tahoma" panose="020B0604030504040204" pitchFamily="34" charset="0"/>
              </a:rPr>
            </a:br>
            <a:r>
              <a:rPr lang="en-US" sz="3200" dirty="0">
                <a:latin typeface="Tahoma" panose="020B0604030504040204" pitchFamily="34" charset="0"/>
                <a:cs typeface="Tahoma" panose="020B0604030504040204" pitchFamily="34" charset="0"/>
              </a:rPr>
              <a:t>       You fill the flask to 1600. mL, what is the </a:t>
            </a:r>
            <a:br>
              <a:rPr lang="en-US" sz="3200" dirty="0">
                <a:latin typeface="Tahoma" panose="020B0604030504040204" pitchFamily="34" charset="0"/>
                <a:cs typeface="Tahoma" panose="020B0604030504040204" pitchFamily="34" charset="0"/>
              </a:rPr>
            </a:br>
            <a:r>
              <a:rPr lang="en-US" sz="3200" dirty="0">
                <a:latin typeface="Tahoma" panose="020B0604030504040204" pitchFamily="34" charset="0"/>
                <a:cs typeface="Tahoma" panose="020B0604030504040204" pitchFamily="34" charset="0"/>
              </a:rPr>
              <a:t>       molarity of this solution?   </a:t>
            </a:r>
            <a:br>
              <a:rPr lang="en-US" sz="900" dirty="0">
                <a:latin typeface="Tahoma" panose="020B0604030504040204" pitchFamily="34" charset="0"/>
                <a:cs typeface="Tahoma" panose="020B0604030504040204" pitchFamily="34" charset="0"/>
              </a:rPr>
            </a:br>
            <a:br>
              <a:rPr lang="en-US" sz="900" dirty="0">
                <a:latin typeface="Tahoma" panose="020B0604030504040204" pitchFamily="34" charset="0"/>
                <a:cs typeface="Tahoma" panose="020B0604030504040204" pitchFamily="34" charset="0"/>
              </a:rPr>
            </a:br>
            <a:r>
              <a:rPr lang="en-US" sz="3200" dirty="0">
                <a:latin typeface="Tahoma" panose="020B0604030504040204" pitchFamily="34" charset="0"/>
                <a:cs typeface="Tahoma" panose="020B0604030504040204" pitchFamily="34" charset="0"/>
              </a:rPr>
              <a:t>        </a:t>
            </a:r>
            <a:r>
              <a:rPr lang="en-US" dirty="0">
                <a:solidFill>
                  <a:srgbClr val="FF0000"/>
                </a:solidFill>
                <a:latin typeface="Tahoma" panose="020B0604030504040204" pitchFamily="34" charset="0"/>
                <a:cs typeface="Tahoma" panose="020B0604030504040204" pitchFamily="34" charset="0"/>
              </a:rPr>
              <a:t>74.0 g </a:t>
            </a:r>
            <a:r>
              <a:rPr lang="en-US" dirty="0" err="1">
                <a:solidFill>
                  <a:srgbClr val="FF0000"/>
                </a:solidFill>
                <a:latin typeface="Tahoma" panose="020B0604030504040204" pitchFamily="34" charset="0"/>
                <a:cs typeface="Tahoma" panose="020B0604030504040204" pitchFamily="34" charset="0"/>
              </a:rPr>
              <a:t>KCl</a:t>
            </a:r>
            <a:r>
              <a:rPr lang="en-US" dirty="0">
                <a:solidFill>
                  <a:srgbClr val="FF0000"/>
                </a:solidFill>
                <a:latin typeface="Tahoma" panose="020B0604030504040204" pitchFamily="34" charset="0"/>
                <a:cs typeface="Tahoma" panose="020B0604030504040204" pitchFamily="34" charset="0"/>
              </a:rPr>
              <a:t> = 1.00 moles </a:t>
            </a:r>
            <a:r>
              <a:rPr lang="en-US" dirty="0" err="1">
                <a:solidFill>
                  <a:srgbClr val="FF0000"/>
                </a:solidFill>
                <a:latin typeface="Tahoma" panose="020B0604030504040204" pitchFamily="34" charset="0"/>
                <a:cs typeface="Tahoma" panose="020B0604030504040204" pitchFamily="34" charset="0"/>
              </a:rPr>
              <a:t>KCl</a:t>
            </a:r>
            <a:r>
              <a:rPr lang="en-US" dirty="0">
                <a:solidFill>
                  <a:srgbClr val="FF0000"/>
                </a:solidFill>
                <a:latin typeface="Tahoma" panose="020B0604030504040204" pitchFamily="34" charset="0"/>
                <a:cs typeface="Tahoma" panose="020B0604030504040204" pitchFamily="34" charset="0"/>
              </a:rPr>
              <a:t>                   1600. mL = 1.600 Liters </a:t>
            </a:r>
            <a:endParaRPr lang="en-US" dirty="0"/>
          </a:p>
        </p:txBody>
      </p:sp>
      <p:sp>
        <p:nvSpPr>
          <p:cNvPr id="3" name="Text Box 3">
            <a:extLst>
              <a:ext uri="{FF2B5EF4-FFF2-40B4-BE49-F238E27FC236}">
                <a16:creationId xmlns:a16="http://schemas.microsoft.com/office/drawing/2014/main" id="{BF4AA0BB-BC92-E71F-D67E-B31C01B868EA}"/>
              </a:ext>
            </a:extLst>
          </p:cNvPr>
          <p:cNvSpPr txBox="1">
            <a:spLocks noChangeArrowheads="1"/>
          </p:cNvSpPr>
          <p:nvPr/>
        </p:nvSpPr>
        <p:spPr bwMode="auto">
          <a:xfrm>
            <a:off x="286456" y="2593314"/>
            <a:ext cx="2286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4400" dirty="0">
                <a:solidFill>
                  <a:srgbClr val="000000"/>
                </a:solidFill>
                <a:latin typeface="Comic Sans MS" pitchFamily="66" charset="0"/>
              </a:rPr>
              <a:t>M =</a:t>
            </a:r>
          </a:p>
        </p:txBody>
      </p:sp>
      <p:sp>
        <p:nvSpPr>
          <p:cNvPr id="4" name="Text Box 4">
            <a:extLst>
              <a:ext uri="{FF2B5EF4-FFF2-40B4-BE49-F238E27FC236}">
                <a16:creationId xmlns:a16="http://schemas.microsoft.com/office/drawing/2014/main" id="{8340607A-1B5A-E7FC-2EB4-37714D97BA66}"/>
              </a:ext>
            </a:extLst>
          </p:cNvPr>
          <p:cNvSpPr txBox="1">
            <a:spLocks noChangeArrowheads="1"/>
          </p:cNvSpPr>
          <p:nvPr/>
        </p:nvSpPr>
        <p:spPr bwMode="auto">
          <a:xfrm>
            <a:off x="1524000" y="2593314"/>
            <a:ext cx="2667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50000"/>
              </a:spcBef>
              <a:spcAft>
                <a:spcPct val="0"/>
              </a:spcAft>
              <a:buFontTx/>
              <a:buNone/>
            </a:pPr>
            <a:r>
              <a:rPr lang="en-US" altLang="en-US" sz="2400" u="sng" dirty="0">
                <a:solidFill>
                  <a:srgbClr val="000000"/>
                </a:solidFill>
                <a:latin typeface="Comic Sans MS" pitchFamily="66" charset="0"/>
              </a:rPr>
              <a:t># moles </a:t>
            </a:r>
            <a:r>
              <a:rPr lang="en-US" altLang="en-US" sz="2400" u="sng" dirty="0" err="1">
                <a:solidFill>
                  <a:srgbClr val="000000"/>
                </a:solidFill>
                <a:latin typeface="Comic Sans MS" pitchFamily="66" charset="0"/>
              </a:rPr>
              <a:t>KCl</a:t>
            </a:r>
            <a:br>
              <a:rPr lang="en-US" altLang="en-US" sz="2400" u="sng" dirty="0">
                <a:solidFill>
                  <a:srgbClr val="000000"/>
                </a:solidFill>
                <a:latin typeface="Comic Sans MS" pitchFamily="66" charset="0"/>
              </a:rPr>
            </a:br>
            <a:r>
              <a:rPr lang="en-US" altLang="en-US" sz="2400" dirty="0">
                <a:solidFill>
                  <a:srgbClr val="000000"/>
                </a:solidFill>
                <a:latin typeface="Comic Sans MS" pitchFamily="66" charset="0"/>
              </a:rPr>
              <a:t>Liters of solution</a:t>
            </a:r>
          </a:p>
        </p:txBody>
      </p:sp>
      <p:sp>
        <p:nvSpPr>
          <p:cNvPr id="5" name="Text Box 5">
            <a:extLst>
              <a:ext uri="{FF2B5EF4-FFF2-40B4-BE49-F238E27FC236}">
                <a16:creationId xmlns:a16="http://schemas.microsoft.com/office/drawing/2014/main" id="{494310E3-BF18-AB27-7406-CBA5BDADC585}"/>
              </a:ext>
            </a:extLst>
          </p:cNvPr>
          <p:cNvSpPr txBox="1">
            <a:spLocks noChangeArrowheads="1"/>
          </p:cNvSpPr>
          <p:nvPr/>
        </p:nvSpPr>
        <p:spPr bwMode="auto">
          <a:xfrm>
            <a:off x="4267200" y="2593314"/>
            <a:ext cx="685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4400" dirty="0">
                <a:solidFill>
                  <a:srgbClr val="000000"/>
                </a:solidFill>
                <a:latin typeface="Comic Sans MS" pitchFamily="66" charset="0"/>
              </a:rPr>
              <a:t>=</a:t>
            </a:r>
          </a:p>
        </p:txBody>
      </p:sp>
      <p:sp>
        <p:nvSpPr>
          <p:cNvPr id="6" name="TextBox 5">
            <a:extLst>
              <a:ext uri="{FF2B5EF4-FFF2-40B4-BE49-F238E27FC236}">
                <a16:creationId xmlns:a16="http://schemas.microsoft.com/office/drawing/2014/main" id="{D6F35238-BFD1-C149-1CE9-45D110D60872}"/>
              </a:ext>
            </a:extLst>
          </p:cNvPr>
          <p:cNvSpPr txBox="1"/>
          <p:nvPr/>
        </p:nvSpPr>
        <p:spPr>
          <a:xfrm>
            <a:off x="143933" y="4800600"/>
            <a:ext cx="2895600" cy="1815882"/>
          </a:xfrm>
          <a:prstGeom prst="rect">
            <a:avLst/>
          </a:prstGeom>
          <a:noFill/>
        </p:spPr>
        <p:txBody>
          <a:bodyPr wrap="square" rtlCol="0">
            <a:spAutoFit/>
          </a:bodyPr>
          <a:lstStyle/>
          <a:p>
            <a:r>
              <a:rPr lang="en-US" dirty="0">
                <a:solidFill>
                  <a:srgbClr val="0000FF"/>
                </a:solidFill>
              </a:rPr>
              <a:t>MOLAR MASS</a:t>
            </a:r>
            <a:br>
              <a:rPr lang="en-US" dirty="0"/>
            </a:br>
            <a:r>
              <a:rPr lang="en-US" sz="2800" u="sng" dirty="0" err="1"/>
              <a:t>KCl</a:t>
            </a:r>
            <a:endParaRPr lang="en-US" u="sng" dirty="0"/>
          </a:p>
          <a:p>
            <a:r>
              <a:rPr lang="en-US" sz="700" dirty="0"/>
              <a:t> </a:t>
            </a:r>
            <a:br>
              <a:rPr lang="en-US" dirty="0"/>
            </a:br>
            <a:r>
              <a:rPr lang="en-US" dirty="0"/>
              <a:t>K    1 x 39g  = 39 g</a:t>
            </a:r>
          </a:p>
          <a:p>
            <a:r>
              <a:rPr lang="en-US" dirty="0"/>
              <a:t>Cl   1 x 36 g </a:t>
            </a:r>
            <a:r>
              <a:rPr lang="en-US" u="sng" dirty="0"/>
              <a:t>= 35 g</a:t>
            </a:r>
          </a:p>
          <a:p>
            <a:endParaRPr lang="en-US" sz="500" dirty="0"/>
          </a:p>
          <a:p>
            <a:r>
              <a:rPr lang="en-US" dirty="0"/>
              <a:t>                       </a:t>
            </a:r>
            <a:r>
              <a:rPr lang="en-US" dirty="0">
                <a:solidFill>
                  <a:srgbClr val="0000FF"/>
                </a:solidFill>
              </a:rPr>
              <a:t>74 g/mole</a:t>
            </a:r>
          </a:p>
        </p:txBody>
      </p:sp>
    </p:spTree>
    <p:extLst>
      <p:ext uri="{BB962C8B-B14F-4D97-AF65-F5344CB8AC3E}">
        <p14:creationId xmlns:p14="http://schemas.microsoft.com/office/powerpoint/2010/main" val="16796087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052AD4-751B-D698-6FAB-7F796B88805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7A2F7F8-EE64-CFA4-1A45-8C43C8CE4ABF}"/>
              </a:ext>
            </a:extLst>
          </p:cNvPr>
          <p:cNvSpPr txBox="1"/>
          <p:nvPr/>
        </p:nvSpPr>
        <p:spPr>
          <a:xfrm>
            <a:off x="0" y="0"/>
            <a:ext cx="9144000" cy="2200602"/>
          </a:xfrm>
          <a:prstGeom prst="rect">
            <a:avLst/>
          </a:prstGeom>
          <a:solidFill>
            <a:schemeClr val="accent6">
              <a:lumMod val="20000"/>
              <a:lumOff val="80000"/>
            </a:schemeClr>
          </a:solidFill>
        </p:spPr>
        <p:txBody>
          <a:bodyPr wrap="square" rtlCol="0">
            <a:spAutoFit/>
          </a:bodyPr>
          <a:lstStyle/>
          <a:p>
            <a:r>
              <a:rPr lang="en-US" sz="3200" dirty="0">
                <a:latin typeface="Tahoma" panose="020B0604030504040204" pitchFamily="34" charset="0"/>
                <a:cs typeface="Tahoma" panose="020B0604030504040204" pitchFamily="34" charset="0"/>
              </a:rPr>
              <a:t>28.  You put 74.0 g KCl solid into a flask.  </a:t>
            </a:r>
            <a:br>
              <a:rPr lang="en-US" sz="3200" dirty="0">
                <a:latin typeface="Tahoma" panose="020B0604030504040204" pitchFamily="34" charset="0"/>
                <a:cs typeface="Tahoma" panose="020B0604030504040204" pitchFamily="34" charset="0"/>
              </a:rPr>
            </a:br>
            <a:r>
              <a:rPr lang="en-US" sz="3200" dirty="0">
                <a:latin typeface="Tahoma" panose="020B0604030504040204" pitchFamily="34" charset="0"/>
                <a:cs typeface="Tahoma" panose="020B0604030504040204" pitchFamily="34" charset="0"/>
              </a:rPr>
              <a:t>       You fill the flask to 1600. mL, what is the </a:t>
            </a:r>
            <a:br>
              <a:rPr lang="en-US" sz="3200" dirty="0">
                <a:latin typeface="Tahoma" panose="020B0604030504040204" pitchFamily="34" charset="0"/>
                <a:cs typeface="Tahoma" panose="020B0604030504040204" pitchFamily="34" charset="0"/>
              </a:rPr>
            </a:br>
            <a:r>
              <a:rPr lang="en-US" sz="3200" dirty="0">
                <a:latin typeface="Tahoma" panose="020B0604030504040204" pitchFamily="34" charset="0"/>
                <a:cs typeface="Tahoma" panose="020B0604030504040204" pitchFamily="34" charset="0"/>
              </a:rPr>
              <a:t>       molarity of this solution?   </a:t>
            </a:r>
            <a:br>
              <a:rPr lang="en-US" sz="900" dirty="0">
                <a:latin typeface="Tahoma" panose="020B0604030504040204" pitchFamily="34" charset="0"/>
                <a:cs typeface="Tahoma" panose="020B0604030504040204" pitchFamily="34" charset="0"/>
              </a:rPr>
            </a:br>
            <a:br>
              <a:rPr lang="en-US" sz="900" dirty="0">
                <a:latin typeface="Tahoma" panose="020B0604030504040204" pitchFamily="34" charset="0"/>
                <a:cs typeface="Tahoma" panose="020B0604030504040204" pitchFamily="34" charset="0"/>
              </a:rPr>
            </a:br>
            <a:r>
              <a:rPr lang="en-US" sz="3200" dirty="0">
                <a:latin typeface="Tahoma" panose="020B0604030504040204" pitchFamily="34" charset="0"/>
                <a:cs typeface="Tahoma" panose="020B0604030504040204" pitchFamily="34" charset="0"/>
              </a:rPr>
              <a:t>        </a:t>
            </a:r>
            <a:r>
              <a:rPr lang="en-US" dirty="0">
                <a:solidFill>
                  <a:srgbClr val="FF0000"/>
                </a:solidFill>
                <a:latin typeface="Tahoma" panose="020B0604030504040204" pitchFamily="34" charset="0"/>
                <a:cs typeface="Tahoma" panose="020B0604030504040204" pitchFamily="34" charset="0"/>
              </a:rPr>
              <a:t>74.0 g </a:t>
            </a:r>
            <a:r>
              <a:rPr lang="en-US" dirty="0" err="1">
                <a:solidFill>
                  <a:srgbClr val="FF0000"/>
                </a:solidFill>
                <a:latin typeface="Tahoma" panose="020B0604030504040204" pitchFamily="34" charset="0"/>
                <a:cs typeface="Tahoma" panose="020B0604030504040204" pitchFamily="34" charset="0"/>
              </a:rPr>
              <a:t>KCl</a:t>
            </a:r>
            <a:r>
              <a:rPr lang="en-US" dirty="0">
                <a:solidFill>
                  <a:srgbClr val="FF0000"/>
                </a:solidFill>
                <a:latin typeface="Tahoma" panose="020B0604030504040204" pitchFamily="34" charset="0"/>
                <a:cs typeface="Tahoma" panose="020B0604030504040204" pitchFamily="34" charset="0"/>
              </a:rPr>
              <a:t> = 1.00 moles </a:t>
            </a:r>
            <a:r>
              <a:rPr lang="en-US" dirty="0" err="1">
                <a:solidFill>
                  <a:srgbClr val="FF0000"/>
                </a:solidFill>
                <a:latin typeface="Tahoma" panose="020B0604030504040204" pitchFamily="34" charset="0"/>
                <a:cs typeface="Tahoma" panose="020B0604030504040204" pitchFamily="34" charset="0"/>
              </a:rPr>
              <a:t>KCl</a:t>
            </a:r>
            <a:r>
              <a:rPr lang="en-US" dirty="0">
                <a:solidFill>
                  <a:srgbClr val="FF0000"/>
                </a:solidFill>
                <a:latin typeface="Tahoma" panose="020B0604030504040204" pitchFamily="34" charset="0"/>
                <a:cs typeface="Tahoma" panose="020B0604030504040204" pitchFamily="34" charset="0"/>
              </a:rPr>
              <a:t>                   1600. mL = 1.600 Liters </a:t>
            </a:r>
            <a:endParaRPr lang="en-US" dirty="0"/>
          </a:p>
        </p:txBody>
      </p:sp>
      <p:sp>
        <p:nvSpPr>
          <p:cNvPr id="7" name="Text Box 3">
            <a:extLst>
              <a:ext uri="{FF2B5EF4-FFF2-40B4-BE49-F238E27FC236}">
                <a16:creationId xmlns:a16="http://schemas.microsoft.com/office/drawing/2014/main" id="{153F125D-6214-4B66-A675-55B626B57CA3}"/>
              </a:ext>
            </a:extLst>
          </p:cNvPr>
          <p:cNvSpPr txBox="1">
            <a:spLocks noChangeArrowheads="1"/>
          </p:cNvSpPr>
          <p:nvPr/>
        </p:nvSpPr>
        <p:spPr bwMode="auto">
          <a:xfrm>
            <a:off x="286456" y="2593314"/>
            <a:ext cx="2286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4400" dirty="0">
                <a:solidFill>
                  <a:srgbClr val="000000"/>
                </a:solidFill>
                <a:latin typeface="Comic Sans MS" pitchFamily="66" charset="0"/>
              </a:rPr>
              <a:t>M =</a:t>
            </a:r>
          </a:p>
        </p:txBody>
      </p:sp>
      <p:sp>
        <p:nvSpPr>
          <p:cNvPr id="8" name="Text Box 4">
            <a:extLst>
              <a:ext uri="{FF2B5EF4-FFF2-40B4-BE49-F238E27FC236}">
                <a16:creationId xmlns:a16="http://schemas.microsoft.com/office/drawing/2014/main" id="{72306FFC-717E-4E9C-8400-3090ECDC6140}"/>
              </a:ext>
            </a:extLst>
          </p:cNvPr>
          <p:cNvSpPr txBox="1">
            <a:spLocks noChangeArrowheads="1"/>
          </p:cNvSpPr>
          <p:nvPr/>
        </p:nvSpPr>
        <p:spPr bwMode="auto">
          <a:xfrm>
            <a:off x="1524000" y="2593314"/>
            <a:ext cx="2667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50000"/>
              </a:spcBef>
              <a:spcAft>
                <a:spcPct val="0"/>
              </a:spcAft>
              <a:buFontTx/>
              <a:buNone/>
            </a:pPr>
            <a:r>
              <a:rPr lang="en-US" altLang="en-US" sz="2400" u="sng" dirty="0">
                <a:solidFill>
                  <a:srgbClr val="000000"/>
                </a:solidFill>
                <a:latin typeface="Comic Sans MS" pitchFamily="66" charset="0"/>
              </a:rPr>
              <a:t># moles </a:t>
            </a:r>
            <a:r>
              <a:rPr lang="en-US" altLang="en-US" sz="2400" u="sng" dirty="0" err="1">
                <a:solidFill>
                  <a:srgbClr val="000000"/>
                </a:solidFill>
                <a:latin typeface="Comic Sans MS" pitchFamily="66" charset="0"/>
              </a:rPr>
              <a:t>KCl</a:t>
            </a:r>
            <a:br>
              <a:rPr lang="en-US" altLang="en-US" sz="2400" u="sng" dirty="0">
                <a:solidFill>
                  <a:srgbClr val="000000"/>
                </a:solidFill>
                <a:latin typeface="Comic Sans MS" pitchFamily="66" charset="0"/>
              </a:rPr>
            </a:br>
            <a:r>
              <a:rPr lang="en-US" altLang="en-US" sz="2400" dirty="0">
                <a:solidFill>
                  <a:srgbClr val="000000"/>
                </a:solidFill>
                <a:latin typeface="Comic Sans MS" pitchFamily="66" charset="0"/>
              </a:rPr>
              <a:t>Liters of solution</a:t>
            </a:r>
          </a:p>
        </p:txBody>
      </p:sp>
      <p:sp>
        <p:nvSpPr>
          <p:cNvPr id="9" name="Text Box 5">
            <a:extLst>
              <a:ext uri="{FF2B5EF4-FFF2-40B4-BE49-F238E27FC236}">
                <a16:creationId xmlns:a16="http://schemas.microsoft.com/office/drawing/2014/main" id="{5F2A3486-FF3C-48F8-9AAA-5B52DF052C68}"/>
              </a:ext>
            </a:extLst>
          </p:cNvPr>
          <p:cNvSpPr txBox="1">
            <a:spLocks noChangeArrowheads="1"/>
          </p:cNvSpPr>
          <p:nvPr/>
        </p:nvSpPr>
        <p:spPr bwMode="auto">
          <a:xfrm>
            <a:off x="4267200" y="2593314"/>
            <a:ext cx="685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4400" dirty="0">
                <a:solidFill>
                  <a:srgbClr val="000000"/>
                </a:solidFill>
                <a:latin typeface="Comic Sans MS" pitchFamily="66" charset="0"/>
              </a:rPr>
              <a:t>=</a:t>
            </a:r>
          </a:p>
        </p:txBody>
      </p:sp>
      <p:sp>
        <p:nvSpPr>
          <p:cNvPr id="10" name="Text Box 6">
            <a:extLst>
              <a:ext uri="{FF2B5EF4-FFF2-40B4-BE49-F238E27FC236}">
                <a16:creationId xmlns:a16="http://schemas.microsoft.com/office/drawing/2014/main" id="{E06127F5-A4FF-4699-A9ED-ED61190CDDD4}"/>
              </a:ext>
            </a:extLst>
          </p:cNvPr>
          <p:cNvSpPr txBox="1">
            <a:spLocks noChangeArrowheads="1"/>
          </p:cNvSpPr>
          <p:nvPr/>
        </p:nvSpPr>
        <p:spPr bwMode="auto">
          <a:xfrm>
            <a:off x="4706361" y="2593314"/>
            <a:ext cx="35052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50000"/>
              </a:spcBef>
              <a:spcAft>
                <a:spcPct val="0"/>
              </a:spcAft>
              <a:buFontTx/>
              <a:buNone/>
            </a:pPr>
            <a:r>
              <a:rPr lang="en-US" altLang="en-US" sz="2400" u="sng" dirty="0">
                <a:solidFill>
                  <a:srgbClr val="000000"/>
                </a:solidFill>
                <a:latin typeface="Comic Sans MS" pitchFamily="66" charset="0"/>
              </a:rPr>
              <a:t>1.00  moles </a:t>
            </a:r>
            <a:r>
              <a:rPr lang="en-US" altLang="en-US" sz="2400" u="sng" dirty="0" err="1">
                <a:solidFill>
                  <a:srgbClr val="000000"/>
                </a:solidFill>
                <a:latin typeface="Comic Sans MS" pitchFamily="66" charset="0"/>
              </a:rPr>
              <a:t>KCl</a:t>
            </a:r>
            <a:br>
              <a:rPr lang="en-US" altLang="en-US" sz="2400" u="sng" dirty="0">
                <a:solidFill>
                  <a:srgbClr val="000000"/>
                </a:solidFill>
                <a:latin typeface="Comic Sans MS" pitchFamily="66" charset="0"/>
              </a:rPr>
            </a:br>
            <a:r>
              <a:rPr lang="en-US" altLang="en-US" sz="2400" dirty="0">
                <a:solidFill>
                  <a:srgbClr val="000000"/>
                </a:solidFill>
                <a:latin typeface="Comic Sans MS" pitchFamily="66" charset="0"/>
              </a:rPr>
              <a:t>1.600 Liters solution</a:t>
            </a:r>
          </a:p>
        </p:txBody>
      </p:sp>
      <p:sp>
        <p:nvSpPr>
          <p:cNvPr id="11" name="Text Box 5">
            <a:extLst>
              <a:ext uri="{FF2B5EF4-FFF2-40B4-BE49-F238E27FC236}">
                <a16:creationId xmlns:a16="http://schemas.microsoft.com/office/drawing/2014/main" id="{8E4BD9DB-0097-4FF7-8F7B-E9EEDF3CE408}"/>
              </a:ext>
            </a:extLst>
          </p:cNvPr>
          <p:cNvSpPr txBox="1">
            <a:spLocks noChangeArrowheads="1"/>
          </p:cNvSpPr>
          <p:nvPr/>
        </p:nvSpPr>
        <p:spPr bwMode="auto">
          <a:xfrm>
            <a:off x="8087382" y="2589758"/>
            <a:ext cx="685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4400" dirty="0">
                <a:solidFill>
                  <a:srgbClr val="000000"/>
                </a:solidFill>
                <a:latin typeface="Comic Sans MS" pitchFamily="66" charset="0"/>
              </a:rPr>
              <a:t>=</a:t>
            </a:r>
          </a:p>
        </p:txBody>
      </p:sp>
      <p:sp>
        <p:nvSpPr>
          <p:cNvPr id="13" name="TextBox 12">
            <a:extLst>
              <a:ext uri="{FF2B5EF4-FFF2-40B4-BE49-F238E27FC236}">
                <a16:creationId xmlns:a16="http://schemas.microsoft.com/office/drawing/2014/main" id="{77CB0732-1398-48B6-98A7-168D2169B7C9}"/>
              </a:ext>
            </a:extLst>
          </p:cNvPr>
          <p:cNvSpPr txBox="1"/>
          <p:nvPr/>
        </p:nvSpPr>
        <p:spPr>
          <a:xfrm>
            <a:off x="0" y="3626346"/>
            <a:ext cx="9086144" cy="3231654"/>
          </a:xfrm>
          <a:prstGeom prst="rect">
            <a:avLst/>
          </a:prstGeom>
          <a:noFill/>
        </p:spPr>
        <p:txBody>
          <a:bodyPr wrap="square">
            <a:spAutoFit/>
          </a:bodyPr>
          <a:lstStyle/>
          <a:p>
            <a:r>
              <a:rPr lang="en-US" sz="4400" dirty="0">
                <a:solidFill>
                  <a:srgbClr val="0000FF"/>
                </a:solidFill>
                <a:latin typeface="Times New Roman" panose="02020603050405020304" pitchFamily="18" charset="0"/>
                <a:cs typeface="Times New Roman" panose="02020603050405020304" pitchFamily="18" charset="0"/>
              </a:rPr>
              <a:t>SAY:  This is a 0.625 Molar </a:t>
            </a:r>
            <a:r>
              <a:rPr lang="en-US" sz="4400" dirty="0" err="1">
                <a:solidFill>
                  <a:srgbClr val="0000FF"/>
                </a:solidFill>
                <a:latin typeface="Times New Roman" panose="02020603050405020304" pitchFamily="18" charset="0"/>
                <a:cs typeface="Times New Roman" panose="02020603050405020304" pitchFamily="18" charset="0"/>
              </a:rPr>
              <a:t>KCl</a:t>
            </a:r>
            <a:r>
              <a:rPr lang="en-US" sz="4400" baseline="-25000" dirty="0">
                <a:solidFill>
                  <a:srgbClr val="0000FF"/>
                </a:solidFill>
                <a:latin typeface="Times New Roman" panose="02020603050405020304" pitchFamily="18" charset="0"/>
                <a:cs typeface="Times New Roman" panose="02020603050405020304" pitchFamily="18" charset="0"/>
              </a:rPr>
              <a:t>(AQ)</a:t>
            </a:r>
            <a:br>
              <a:rPr lang="en-US" sz="4400" dirty="0">
                <a:solidFill>
                  <a:srgbClr val="0000FF"/>
                </a:solidFill>
                <a:latin typeface="Times New Roman" panose="02020603050405020304" pitchFamily="18" charset="0"/>
                <a:cs typeface="Times New Roman" panose="02020603050405020304" pitchFamily="18" charset="0"/>
              </a:rPr>
            </a:br>
            <a:r>
              <a:rPr lang="en-US" sz="4400" dirty="0">
                <a:solidFill>
                  <a:srgbClr val="0000FF"/>
                </a:solidFill>
                <a:latin typeface="Times New Roman" panose="02020603050405020304" pitchFamily="18" charset="0"/>
                <a:cs typeface="Times New Roman" panose="02020603050405020304" pitchFamily="18" charset="0"/>
              </a:rPr>
              <a:t>      </a:t>
            </a:r>
            <a:br>
              <a:rPr lang="en-US" sz="4400" dirty="0">
                <a:solidFill>
                  <a:srgbClr val="0000FF"/>
                </a:solidFill>
                <a:latin typeface="Times New Roman" panose="02020603050405020304" pitchFamily="18" charset="0"/>
                <a:cs typeface="Times New Roman" panose="02020603050405020304" pitchFamily="18" charset="0"/>
              </a:rPr>
            </a:br>
            <a:r>
              <a:rPr lang="en-US" sz="4400" dirty="0">
                <a:solidFill>
                  <a:srgbClr val="006600"/>
                </a:solidFill>
                <a:latin typeface="Times New Roman" panose="02020603050405020304" pitchFamily="18" charset="0"/>
                <a:cs typeface="Times New Roman" panose="02020603050405020304" pitchFamily="18" charset="0"/>
              </a:rPr>
              <a:t>       WRITE  0.625 M </a:t>
            </a:r>
            <a:r>
              <a:rPr lang="en-US" sz="4400" dirty="0" err="1">
                <a:solidFill>
                  <a:srgbClr val="006600"/>
                </a:solidFill>
                <a:latin typeface="Times New Roman" panose="02020603050405020304" pitchFamily="18" charset="0"/>
                <a:cs typeface="Times New Roman" panose="02020603050405020304" pitchFamily="18" charset="0"/>
              </a:rPr>
              <a:t>KCl</a:t>
            </a:r>
            <a:r>
              <a:rPr lang="en-US" sz="4400" baseline="-25000" dirty="0">
                <a:solidFill>
                  <a:srgbClr val="006600"/>
                </a:solidFill>
                <a:latin typeface="Times New Roman" panose="02020603050405020304" pitchFamily="18" charset="0"/>
                <a:cs typeface="Times New Roman" panose="02020603050405020304" pitchFamily="18" charset="0"/>
              </a:rPr>
              <a:t>(AQ)</a:t>
            </a:r>
            <a:endParaRPr lang="en-US" sz="4400" dirty="0">
              <a:solidFill>
                <a:srgbClr val="006600"/>
              </a:solidFill>
              <a:latin typeface="Times New Roman" panose="02020603050405020304" pitchFamily="18" charset="0"/>
              <a:cs typeface="Times New Roman" panose="02020603050405020304" pitchFamily="18" charset="0"/>
            </a:endParaRPr>
          </a:p>
          <a:p>
            <a:br>
              <a:rPr lang="en-US" sz="4400" dirty="0">
                <a:solidFill>
                  <a:srgbClr val="0000FF"/>
                </a:solidFill>
                <a:latin typeface="Times New Roman" panose="02020603050405020304" pitchFamily="18" charset="0"/>
                <a:cs typeface="Times New Roman" panose="02020603050405020304" pitchFamily="18" charset="0"/>
              </a:rPr>
            </a:b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THINK:  </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The solution contains 0.625 moles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KCl</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/Liter</a:t>
            </a:r>
            <a:endParaRPr lang="en-US" sz="44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5978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71" y="0"/>
            <a:ext cx="9144000" cy="954107"/>
          </a:xfrm>
          <a:prstGeom prst="rect">
            <a:avLst/>
          </a:prstGeom>
          <a:solidFill>
            <a:schemeClr val="tx1"/>
          </a:solidFill>
        </p:spPr>
        <p:txBody>
          <a:bodyPr wrap="square" rtlCol="0">
            <a:spAutoFit/>
          </a:bodyPr>
          <a:lstStyle/>
          <a:p>
            <a:r>
              <a:rPr lang="en-US" sz="2800" dirty="0">
                <a:solidFill>
                  <a:schemeClr val="bg1"/>
                </a:solidFill>
                <a:latin typeface="Tahoma" panose="020B0604030504040204" pitchFamily="34" charset="0"/>
                <a:cs typeface="Tahoma" panose="020B0604030504040204" pitchFamily="34" charset="0"/>
              </a:rPr>
              <a:t>29.  Calculate the molarity of 750. mL </a:t>
            </a:r>
            <a:r>
              <a:rPr lang="en-US" sz="2800" dirty="0" err="1">
                <a:solidFill>
                  <a:schemeClr val="bg1"/>
                </a:solidFill>
                <a:latin typeface="Tahoma" panose="020B0604030504040204" pitchFamily="34" charset="0"/>
                <a:cs typeface="Tahoma" panose="020B0604030504040204" pitchFamily="34" charset="0"/>
              </a:rPr>
              <a:t>LiBr</a:t>
            </a:r>
            <a:r>
              <a:rPr lang="en-US" sz="2800" baseline="-25000" dirty="0">
                <a:solidFill>
                  <a:schemeClr val="bg1"/>
                </a:solidFill>
                <a:latin typeface="Tahoma" panose="020B0604030504040204" pitchFamily="34" charset="0"/>
                <a:cs typeface="Tahoma" panose="020B0604030504040204" pitchFamily="34" charset="0"/>
              </a:rPr>
              <a:t>(AQ) </a:t>
            </a:r>
            <a:r>
              <a:rPr lang="en-US" sz="2800" dirty="0">
                <a:solidFill>
                  <a:schemeClr val="bg1"/>
                </a:solidFill>
                <a:latin typeface="Tahoma" panose="020B0604030504040204" pitchFamily="34" charset="0"/>
                <a:cs typeface="Tahoma" panose="020B0604030504040204" pitchFamily="34" charset="0"/>
              </a:rPr>
              <a:t>that has</a:t>
            </a:r>
            <a:br>
              <a:rPr lang="en-US" sz="2800" dirty="0">
                <a:solidFill>
                  <a:schemeClr val="bg1"/>
                </a:solidFill>
                <a:latin typeface="Tahoma" panose="020B0604030504040204" pitchFamily="34" charset="0"/>
                <a:cs typeface="Tahoma" panose="020B0604030504040204" pitchFamily="34" charset="0"/>
              </a:rPr>
            </a:br>
            <a:r>
              <a:rPr lang="en-US" sz="2800" dirty="0">
                <a:solidFill>
                  <a:schemeClr val="bg1"/>
                </a:solidFill>
                <a:latin typeface="Tahoma" panose="020B0604030504040204" pitchFamily="34" charset="0"/>
                <a:cs typeface="Tahoma" panose="020B0604030504040204" pitchFamily="34" charset="0"/>
              </a:rPr>
              <a:t>       215 g </a:t>
            </a:r>
            <a:r>
              <a:rPr lang="en-US" sz="2800" dirty="0" err="1">
                <a:solidFill>
                  <a:schemeClr val="bg1"/>
                </a:solidFill>
                <a:latin typeface="Tahoma" panose="020B0604030504040204" pitchFamily="34" charset="0"/>
                <a:cs typeface="Tahoma" panose="020B0604030504040204" pitchFamily="34" charset="0"/>
              </a:rPr>
              <a:t>LiBr</a:t>
            </a:r>
            <a:r>
              <a:rPr lang="en-US" sz="2800" dirty="0">
                <a:solidFill>
                  <a:schemeClr val="bg1"/>
                </a:solidFill>
                <a:latin typeface="Tahoma" panose="020B0604030504040204" pitchFamily="34" charset="0"/>
                <a:cs typeface="Tahoma" panose="020B0604030504040204" pitchFamily="34" charset="0"/>
              </a:rPr>
              <a:t> solute.</a:t>
            </a:r>
            <a:endParaRPr lang="en-US" sz="2000" dirty="0">
              <a:solidFill>
                <a:schemeClr val="bg1"/>
              </a:solidFill>
              <a:latin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09343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F0455E60-9B17-BD9C-40A5-7E90CD8271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733" r="7286"/>
          <a:stretch/>
        </p:blipFill>
        <p:spPr bwMode="auto">
          <a:xfrm>
            <a:off x="-9525" y="28575"/>
            <a:ext cx="4705350" cy="5715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3330C269-5DD8-D561-BDE9-A23750742842}"/>
              </a:ext>
            </a:extLst>
          </p:cNvPr>
          <p:cNvSpPr txBox="1"/>
          <p:nvPr/>
        </p:nvSpPr>
        <p:spPr>
          <a:xfrm>
            <a:off x="4438650" y="1133475"/>
            <a:ext cx="4705350" cy="4154984"/>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Hot solvents usually hold more solute than cold.  </a:t>
            </a:r>
          </a:p>
          <a:p>
            <a:pPr algn="ctr"/>
            <a:endParaRPr lang="en-US" dirty="0">
              <a:latin typeface="Times New Roman" panose="02020603050405020304" pitchFamily="18" charset="0"/>
              <a:cs typeface="Times New Roman" panose="02020603050405020304" pitchFamily="18" charset="0"/>
            </a:endParaRPr>
          </a:p>
          <a:p>
            <a:pPr algn="ctr"/>
            <a:r>
              <a:rPr lang="en-US" b="1" dirty="0">
                <a:latin typeface="Times New Roman" panose="02020603050405020304" pitchFamily="18" charset="0"/>
                <a:cs typeface="Times New Roman" panose="02020603050405020304" pitchFamily="18" charset="0"/>
              </a:rPr>
              <a:t>This graph shows data for 100 mL solutions</a:t>
            </a:r>
          </a:p>
          <a:p>
            <a:pPr algn="ctr"/>
            <a:endParaRPr lang="en-US" b="1" dirty="0">
              <a:latin typeface="Times New Roman" panose="02020603050405020304" pitchFamily="18" charset="0"/>
              <a:cs typeface="Times New Roman" panose="02020603050405020304" pitchFamily="18" charset="0"/>
            </a:endParaRPr>
          </a:p>
          <a:p>
            <a:r>
              <a:rPr lang="en-US" sz="2800" b="1" dirty="0">
                <a:latin typeface="Times New Roman" panose="02020603050405020304" pitchFamily="18" charset="0"/>
                <a:cs typeface="Times New Roman" panose="02020603050405020304" pitchFamily="18" charset="0"/>
              </a:rPr>
              <a:t>6.  Compare a 10°C sugar</a:t>
            </a:r>
            <a:br>
              <a:rPr lang="en-US" sz="2800" b="1" dirty="0">
                <a:latin typeface="Times New Roman" panose="02020603050405020304" pitchFamily="18" charset="0"/>
                <a:cs typeface="Times New Roman" panose="02020603050405020304" pitchFamily="18" charset="0"/>
              </a:rPr>
            </a:br>
            <a:r>
              <a:rPr lang="en-US" sz="2800" b="1" dirty="0">
                <a:latin typeface="Times New Roman" panose="02020603050405020304" pitchFamily="18" charset="0"/>
                <a:cs typeface="Times New Roman" panose="02020603050405020304" pitchFamily="18" charset="0"/>
              </a:rPr>
              <a:t>     solution to </a:t>
            </a:r>
            <a:br>
              <a:rPr lang="en-US" sz="2800" b="1" dirty="0">
                <a:latin typeface="Times New Roman" panose="02020603050405020304" pitchFamily="18" charset="0"/>
                <a:cs typeface="Times New Roman" panose="02020603050405020304" pitchFamily="18" charset="0"/>
              </a:rPr>
            </a:br>
            <a:r>
              <a:rPr lang="en-US" sz="2800" b="1" dirty="0">
                <a:latin typeface="Times New Roman" panose="02020603050405020304" pitchFamily="18" charset="0"/>
                <a:cs typeface="Times New Roman" panose="02020603050405020304" pitchFamily="18" charset="0"/>
              </a:rPr>
              <a:t>     a 90°C sugar solution…</a:t>
            </a:r>
          </a:p>
          <a:p>
            <a:pPr algn="ctr"/>
            <a:endParaRPr lang="en-US" dirty="0">
              <a:latin typeface="Times New Roman" panose="02020603050405020304" pitchFamily="18" charset="0"/>
              <a:cs typeface="Times New Roman" panose="02020603050405020304" pitchFamily="18" charset="0"/>
            </a:endParaRPr>
          </a:p>
          <a:p>
            <a:pPr algn="ctr"/>
            <a:r>
              <a:rPr lang="en-US" dirty="0">
                <a:solidFill>
                  <a:srgbClr val="0000FF"/>
                </a:solidFill>
                <a:latin typeface="Times New Roman" panose="02020603050405020304" pitchFamily="18" charset="0"/>
                <a:cs typeface="Times New Roman" panose="02020603050405020304" pitchFamily="18" charset="0"/>
              </a:rPr>
              <a:t>At 10°C you can fit ___ g sugar into solution.</a:t>
            </a:r>
          </a:p>
          <a:p>
            <a:pPr algn="ctr"/>
            <a:endParaRPr lang="en-US" dirty="0">
              <a:latin typeface="Times New Roman" panose="02020603050405020304" pitchFamily="18" charset="0"/>
              <a:cs typeface="Times New Roman" panose="02020603050405020304" pitchFamily="18" charset="0"/>
            </a:endParaRPr>
          </a:p>
          <a:p>
            <a:pPr algn="ctr"/>
            <a:r>
              <a:rPr lang="en-US" dirty="0">
                <a:solidFill>
                  <a:srgbClr val="FF0000"/>
                </a:solidFill>
                <a:latin typeface="Times New Roman" panose="02020603050405020304" pitchFamily="18" charset="0"/>
                <a:cs typeface="Times New Roman" panose="02020603050405020304" pitchFamily="18" charset="0"/>
              </a:rPr>
              <a:t>At 90°C you can fit ___ g sugar into solution. </a:t>
            </a:r>
          </a:p>
          <a:p>
            <a:pPr algn="ctr"/>
            <a:endParaRPr lang="en-US" dirty="0">
              <a:solidFill>
                <a:srgbClr val="FF0000"/>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844234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AF9958-8656-A310-AD6B-735378B02BE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5D5654C-A608-5B7E-50B7-BACF3AACDD13}"/>
              </a:ext>
            </a:extLst>
          </p:cNvPr>
          <p:cNvSpPr txBox="1"/>
          <p:nvPr/>
        </p:nvSpPr>
        <p:spPr>
          <a:xfrm>
            <a:off x="13771" y="0"/>
            <a:ext cx="9144000" cy="954107"/>
          </a:xfrm>
          <a:prstGeom prst="rect">
            <a:avLst/>
          </a:prstGeom>
          <a:solidFill>
            <a:schemeClr val="tx1"/>
          </a:solidFill>
        </p:spPr>
        <p:txBody>
          <a:bodyPr wrap="square" rtlCol="0">
            <a:spAutoFit/>
          </a:bodyPr>
          <a:lstStyle/>
          <a:p>
            <a:r>
              <a:rPr lang="en-US" sz="2800" dirty="0">
                <a:solidFill>
                  <a:schemeClr val="bg1"/>
                </a:solidFill>
                <a:latin typeface="Tahoma" panose="020B0604030504040204" pitchFamily="34" charset="0"/>
                <a:cs typeface="Tahoma" panose="020B0604030504040204" pitchFamily="34" charset="0"/>
              </a:rPr>
              <a:t>29.  Calculate the molarity of 750. mL </a:t>
            </a:r>
            <a:r>
              <a:rPr lang="en-US" sz="2800" dirty="0" err="1">
                <a:solidFill>
                  <a:schemeClr val="bg1"/>
                </a:solidFill>
                <a:latin typeface="Tahoma" panose="020B0604030504040204" pitchFamily="34" charset="0"/>
                <a:cs typeface="Tahoma" panose="020B0604030504040204" pitchFamily="34" charset="0"/>
              </a:rPr>
              <a:t>LiBr</a:t>
            </a:r>
            <a:r>
              <a:rPr lang="en-US" sz="2800" baseline="-25000" dirty="0">
                <a:solidFill>
                  <a:schemeClr val="bg1"/>
                </a:solidFill>
                <a:latin typeface="Tahoma" panose="020B0604030504040204" pitchFamily="34" charset="0"/>
                <a:cs typeface="Tahoma" panose="020B0604030504040204" pitchFamily="34" charset="0"/>
              </a:rPr>
              <a:t>(AQ) </a:t>
            </a:r>
            <a:r>
              <a:rPr lang="en-US" sz="2800" dirty="0">
                <a:solidFill>
                  <a:schemeClr val="bg1"/>
                </a:solidFill>
                <a:latin typeface="Tahoma" panose="020B0604030504040204" pitchFamily="34" charset="0"/>
                <a:cs typeface="Tahoma" panose="020B0604030504040204" pitchFamily="34" charset="0"/>
              </a:rPr>
              <a:t>that has</a:t>
            </a:r>
            <a:br>
              <a:rPr lang="en-US" sz="2800" dirty="0">
                <a:solidFill>
                  <a:schemeClr val="bg1"/>
                </a:solidFill>
                <a:latin typeface="Tahoma" panose="020B0604030504040204" pitchFamily="34" charset="0"/>
                <a:cs typeface="Tahoma" panose="020B0604030504040204" pitchFamily="34" charset="0"/>
              </a:rPr>
            </a:br>
            <a:r>
              <a:rPr lang="en-US" sz="2800" dirty="0">
                <a:solidFill>
                  <a:schemeClr val="bg1"/>
                </a:solidFill>
                <a:latin typeface="Tahoma" panose="020B0604030504040204" pitchFamily="34" charset="0"/>
                <a:cs typeface="Tahoma" panose="020B0604030504040204" pitchFamily="34" charset="0"/>
              </a:rPr>
              <a:t>       215 g </a:t>
            </a:r>
            <a:r>
              <a:rPr lang="en-US" sz="2800" dirty="0" err="1">
                <a:solidFill>
                  <a:schemeClr val="bg1"/>
                </a:solidFill>
                <a:latin typeface="Tahoma" panose="020B0604030504040204" pitchFamily="34" charset="0"/>
                <a:cs typeface="Tahoma" panose="020B0604030504040204" pitchFamily="34" charset="0"/>
              </a:rPr>
              <a:t>LiBr</a:t>
            </a:r>
            <a:r>
              <a:rPr lang="en-US" sz="2800" dirty="0">
                <a:solidFill>
                  <a:schemeClr val="bg1"/>
                </a:solidFill>
                <a:latin typeface="Tahoma" panose="020B0604030504040204" pitchFamily="34" charset="0"/>
                <a:cs typeface="Tahoma" panose="020B0604030504040204" pitchFamily="34" charset="0"/>
              </a:rPr>
              <a:t> solute.</a:t>
            </a:r>
            <a:endParaRPr lang="en-US" sz="2000" dirty="0">
              <a:solidFill>
                <a:schemeClr val="bg1"/>
              </a:solidFill>
              <a:latin typeface="Tahoma" panose="020B0604030504040204" pitchFamily="34" charset="0"/>
              <a:cs typeface="Tahoma" panose="020B0604030504040204" pitchFamily="34" charset="0"/>
            </a:endParaRPr>
          </a:p>
        </p:txBody>
      </p:sp>
      <p:graphicFrame>
        <p:nvGraphicFramePr>
          <p:cNvPr id="4" name="Table 8">
            <a:extLst>
              <a:ext uri="{FF2B5EF4-FFF2-40B4-BE49-F238E27FC236}">
                <a16:creationId xmlns:a16="http://schemas.microsoft.com/office/drawing/2014/main" id="{B3AC339A-78EC-DD7C-F3AD-AA576534E745}"/>
              </a:ext>
            </a:extLst>
          </p:cNvPr>
          <p:cNvGraphicFramePr>
            <a:graphicFrameLocks noGrp="1"/>
          </p:cNvGraphicFramePr>
          <p:nvPr>
            <p:extLst>
              <p:ext uri="{D42A27DB-BD31-4B8C-83A1-F6EECF244321}">
                <p14:modId xmlns:p14="http://schemas.microsoft.com/office/powerpoint/2010/main" val="2855241504"/>
              </p:ext>
            </p:extLst>
          </p:nvPr>
        </p:nvGraphicFramePr>
        <p:xfrm>
          <a:off x="0" y="1263304"/>
          <a:ext cx="9144000" cy="5413432"/>
        </p:xfrm>
        <a:graphic>
          <a:graphicData uri="http://schemas.openxmlformats.org/drawingml/2006/table">
            <a:tbl>
              <a:tblPr firstRow="1" bandRow="1">
                <a:tableStyleId>{5C22544A-7EE6-4342-B048-85BDC9FD1C3A}</a:tableStyleId>
              </a:tblPr>
              <a:tblGrid>
                <a:gridCol w="2895600">
                  <a:extLst>
                    <a:ext uri="{9D8B030D-6E8A-4147-A177-3AD203B41FA5}">
                      <a16:colId xmlns:a16="http://schemas.microsoft.com/office/drawing/2014/main" val="2803673543"/>
                    </a:ext>
                  </a:extLst>
                </a:gridCol>
                <a:gridCol w="6248400">
                  <a:extLst>
                    <a:ext uri="{9D8B030D-6E8A-4147-A177-3AD203B41FA5}">
                      <a16:colId xmlns:a16="http://schemas.microsoft.com/office/drawing/2014/main" val="2936571542"/>
                    </a:ext>
                  </a:extLst>
                </a:gridCol>
              </a:tblGrid>
              <a:tr h="641696">
                <a:tc>
                  <a:txBody>
                    <a:bodyPr/>
                    <a:lstStyle/>
                    <a:p>
                      <a:r>
                        <a:rPr lang="en-US" dirty="0">
                          <a:solidFill>
                            <a:srgbClr val="0000FF"/>
                          </a:solidFill>
                        </a:rPr>
                        <a:t>MOLAR MASS </a:t>
                      </a: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a:solidFill>
                            <a:srgbClr val="FF0000"/>
                          </a:solidFill>
                        </a:rPr>
                        <a:t>          Convert </a:t>
                      </a:r>
                      <a:r>
                        <a:rPr lang="en-US" dirty="0">
                          <a:solidFill>
                            <a:srgbClr val="FF0000"/>
                          </a:solidFill>
                        </a:rPr>
                        <a:t>gram to moles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1685577"/>
                  </a:ext>
                </a:extLst>
              </a:tr>
              <a:tr h="1349548">
                <a:tc>
                  <a:txBody>
                    <a:bodyPr/>
                    <a:lstStyle/>
                    <a:p>
                      <a:r>
                        <a:rPr lang="en-US" sz="2800" u="sng" dirty="0" err="1"/>
                        <a:t>LiBr</a:t>
                      </a:r>
                      <a:endParaRPr lang="en-US" u="sng" dirty="0"/>
                    </a:p>
                    <a:p>
                      <a:r>
                        <a:rPr lang="en-US" sz="700" dirty="0"/>
                        <a:t> </a:t>
                      </a:r>
                      <a:br>
                        <a:rPr lang="en-US" dirty="0"/>
                      </a:br>
                      <a:r>
                        <a:rPr lang="en-US" dirty="0"/>
                        <a:t>Li    1 x  7g  =   7 g</a:t>
                      </a:r>
                    </a:p>
                    <a:p>
                      <a:r>
                        <a:rPr lang="en-US" dirty="0"/>
                        <a:t>Br   1 x 80 g </a:t>
                      </a:r>
                      <a:r>
                        <a:rPr lang="en-US" u="sng" dirty="0"/>
                        <a:t>= 80 g</a:t>
                      </a:r>
                    </a:p>
                    <a:p>
                      <a:endParaRPr lang="en-US" sz="500" dirty="0"/>
                    </a:p>
                    <a:p>
                      <a:r>
                        <a:rPr lang="en-US" dirty="0"/>
                        <a:t>                       </a:t>
                      </a:r>
                      <a:r>
                        <a:rPr lang="en-US" dirty="0">
                          <a:solidFill>
                            <a:srgbClr val="0000FF"/>
                          </a:solidFill>
                        </a:rPr>
                        <a:t>87 g/mole</a:t>
                      </a:r>
                    </a:p>
                    <a:p>
                      <a:endParaRPr lang="en-US" dirty="0"/>
                    </a:p>
                    <a:p>
                      <a:r>
                        <a:rPr lang="en-US" dirty="0"/>
                        <a:t>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FF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5620519"/>
                  </a:ext>
                </a:extLst>
              </a:tr>
              <a:tr h="1349548">
                <a:tc>
                  <a:txBody>
                    <a:bodyPr/>
                    <a:lstStyle/>
                    <a:p>
                      <a:r>
                        <a:rPr lang="en-US" dirty="0">
                          <a:solidFill>
                            <a:schemeClr val="tx1">
                              <a:lumMod val="95000"/>
                              <a:lumOff val="5000"/>
                            </a:schemeClr>
                          </a:solidFill>
                        </a:rPr>
                        <a:t>Then Liters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FF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0837419"/>
                  </a:ext>
                </a:extLst>
              </a:tr>
              <a:tr h="1349548">
                <a:tc>
                  <a:txBody>
                    <a:bodyPr/>
                    <a:lstStyle/>
                    <a:p>
                      <a:endParaRPr lang="en-US" dirty="0">
                        <a:solidFill>
                          <a:srgbClr val="FF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FF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8956226"/>
                  </a:ext>
                </a:extLst>
              </a:tr>
            </a:tbl>
          </a:graphicData>
        </a:graphic>
      </p:graphicFrame>
      <p:graphicFrame>
        <p:nvGraphicFramePr>
          <p:cNvPr id="11" name="Table 3">
            <a:extLst>
              <a:ext uri="{FF2B5EF4-FFF2-40B4-BE49-F238E27FC236}">
                <a16:creationId xmlns:a16="http://schemas.microsoft.com/office/drawing/2014/main" id="{093DA0D1-7019-B875-AB05-2D8F04ED67D6}"/>
              </a:ext>
            </a:extLst>
          </p:cNvPr>
          <p:cNvGraphicFramePr>
            <a:graphicFrameLocks noGrp="1"/>
          </p:cNvGraphicFramePr>
          <p:nvPr/>
        </p:nvGraphicFramePr>
        <p:xfrm>
          <a:off x="2819400" y="2021271"/>
          <a:ext cx="6324599" cy="874329"/>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310900517"/>
                    </a:ext>
                  </a:extLst>
                </a:gridCol>
                <a:gridCol w="457200">
                  <a:extLst>
                    <a:ext uri="{9D8B030D-6E8A-4147-A177-3AD203B41FA5}">
                      <a16:colId xmlns:a16="http://schemas.microsoft.com/office/drawing/2014/main" val="2913059031"/>
                    </a:ext>
                  </a:extLst>
                </a:gridCol>
                <a:gridCol w="1905000">
                  <a:extLst>
                    <a:ext uri="{9D8B030D-6E8A-4147-A177-3AD203B41FA5}">
                      <a16:colId xmlns:a16="http://schemas.microsoft.com/office/drawing/2014/main" val="4112871954"/>
                    </a:ext>
                  </a:extLst>
                </a:gridCol>
                <a:gridCol w="457200">
                  <a:extLst>
                    <a:ext uri="{9D8B030D-6E8A-4147-A177-3AD203B41FA5}">
                      <a16:colId xmlns:a16="http://schemas.microsoft.com/office/drawing/2014/main" val="322531863"/>
                    </a:ext>
                  </a:extLst>
                </a:gridCol>
                <a:gridCol w="2133599">
                  <a:extLst>
                    <a:ext uri="{9D8B030D-6E8A-4147-A177-3AD203B41FA5}">
                      <a16:colId xmlns:a16="http://schemas.microsoft.com/office/drawing/2014/main" val="49631284"/>
                    </a:ext>
                  </a:extLst>
                </a:gridCol>
              </a:tblGrid>
              <a:tr h="874329">
                <a:tc>
                  <a:txBody>
                    <a:bodyPr/>
                    <a:lstStyle/>
                    <a:p>
                      <a:pPr algn="ctr"/>
                      <a:r>
                        <a:rPr lang="en-US" sz="2000" b="0" u="sng" dirty="0">
                          <a:solidFill>
                            <a:srgbClr val="FF0000"/>
                          </a:solidFill>
                          <a:latin typeface="Times New Roman" panose="02020603050405020304" pitchFamily="18" charset="0"/>
                          <a:cs typeface="Times New Roman" panose="02020603050405020304" pitchFamily="18" charset="0"/>
                        </a:rPr>
                        <a:t>215 grams</a:t>
                      </a:r>
                    </a:p>
                    <a:p>
                      <a:pPr algn="ctr"/>
                      <a:r>
                        <a:rPr lang="en-US" sz="2000" b="0" dirty="0">
                          <a:solidFill>
                            <a:srgbClr val="FF0000"/>
                          </a:solidFill>
                          <a:latin typeface="Times New Roman" panose="02020603050405020304" pitchFamily="18" charset="0"/>
                          <a:cs typeface="Times New Roman" panose="02020603050405020304" pitchFamily="18" charset="0"/>
                        </a:rPr>
                        <a:t>1</a:t>
                      </a:r>
                      <a:endParaRPr lang="en-US" sz="2000" b="0" u="sng" dirty="0">
                        <a:solidFill>
                          <a:srgbClr val="FF0000"/>
                        </a:solidFill>
                        <a:latin typeface="Times New Roman" panose="02020603050405020304" pitchFamily="18" charset="0"/>
                        <a:cs typeface="Times New Roman" panose="02020603050405020304" pitchFamily="18" charset="0"/>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b="0" dirty="0">
                          <a:solidFill>
                            <a:srgbClr val="FF0000"/>
                          </a:solidFill>
                          <a:latin typeface="Times New Roman" panose="02020603050405020304" pitchFamily="18" charset="0"/>
                          <a:cs typeface="Times New Roman" panose="02020603050405020304" pitchFamily="18" charset="0"/>
                        </a:rPr>
                        <a:t>X</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0" u="sng" dirty="0">
                          <a:solidFill>
                            <a:srgbClr val="FF0000"/>
                          </a:solidFill>
                          <a:latin typeface="Times New Roman" panose="02020603050405020304" pitchFamily="18" charset="0"/>
                          <a:cs typeface="Times New Roman" panose="02020603050405020304" pitchFamily="18" charset="0"/>
                        </a:rPr>
                        <a:t>1 mole </a:t>
                      </a:r>
                      <a:r>
                        <a:rPr lang="en-US" sz="2000" b="0" u="sng" dirty="0" err="1">
                          <a:solidFill>
                            <a:srgbClr val="FF0000"/>
                          </a:solidFill>
                          <a:latin typeface="Times New Roman" panose="02020603050405020304" pitchFamily="18" charset="0"/>
                          <a:cs typeface="Times New Roman" panose="02020603050405020304" pitchFamily="18" charset="0"/>
                        </a:rPr>
                        <a:t>LiBr</a:t>
                      </a:r>
                    </a:p>
                    <a:p>
                      <a:pPr algn="l"/>
                      <a:r>
                        <a:rPr lang="en-US" sz="2000" b="0" dirty="0">
                          <a:solidFill>
                            <a:srgbClr val="FF0000"/>
                          </a:solidFill>
                          <a:latin typeface="Times New Roman" panose="02020603050405020304" pitchFamily="18" charset="0"/>
                          <a:cs typeface="Times New Roman" panose="02020603050405020304" pitchFamily="18" charset="0"/>
                        </a:rPr>
                        <a:t>   87 grams </a:t>
                      </a:r>
                      <a:r>
                        <a:rPr lang="en-US" sz="2000" b="0" dirty="0" err="1">
                          <a:solidFill>
                            <a:srgbClr val="FF0000"/>
                          </a:solidFill>
                          <a:latin typeface="Times New Roman" panose="02020603050405020304" pitchFamily="18" charset="0"/>
                          <a:cs typeface="Times New Roman" panose="02020603050405020304" pitchFamily="18" charset="0"/>
                        </a:rPr>
                        <a:t>LiBr</a:t>
                      </a:r>
                      <a:endParaRPr lang="en-US" sz="2000" b="0" dirty="0">
                        <a:solidFill>
                          <a:srgbClr val="FF0000"/>
                        </a:solidFill>
                        <a:latin typeface="Times New Roman" panose="02020603050405020304" pitchFamily="18" charset="0"/>
                        <a:cs typeface="Times New Roman" panose="02020603050405020304" pitchFamily="18" charset="0"/>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800" b="0" dirty="0">
                          <a:solidFill>
                            <a:srgbClr val="FF0000"/>
                          </a:solidFill>
                          <a:latin typeface="Times New Roman" panose="02020603050405020304" pitchFamily="18" charset="0"/>
                          <a:cs typeface="Times New Roman" panose="02020603050405020304" pitchFamily="18" charset="0"/>
                        </a:rPr>
                        <a: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0" dirty="0">
                          <a:solidFill>
                            <a:srgbClr val="FF0000"/>
                          </a:solidFill>
                          <a:latin typeface="Times New Roman" panose="02020603050405020304" pitchFamily="18" charset="0"/>
                          <a:cs typeface="Times New Roman" panose="02020603050405020304" pitchFamily="18" charset="0"/>
                        </a:rPr>
                        <a:t>2.47 moles </a:t>
                      </a:r>
                      <a:r>
                        <a:rPr lang="en-US" sz="2000" b="0" dirty="0" err="1">
                          <a:solidFill>
                            <a:srgbClr val="FF0000"/>
                          </a:solidFill>
                          <a:latin typeface="Times New Roman" panose="02020603050405020304" pitchFamily="18" charset="0"/>
                          <a:cs typeface="Times New Roman" panose="02020603050405020304" pitchFamily="18" charset="0"/>
                        </a:rPr>
                        <a:t>LiBr</a:t>
                      </a:r>
                      <a:endParaRPr lang="en-US" sz="2000" b="0" dirty="0">
                        <a:solidFill>
                          <a:srgbClr val="FF0000"/>
                        </a:solidFill>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99805420"/>
                  </a:ext>
                </a:extLst>
              </a:tr>
            </a:tbl>
          </a:graphicData>
        </a:graphic>
      </p:graphicFrame>
      <p:sp>
        <p:nvSpPr>
          <p:cNvPr id="12" name="TextBox 11">
            <a:extLst>
              <a:ext uri="{FF2B5EF4-FFF2-40B4-BE49-F238E27FC236}">
                <a16:creationId xmlns:a16="http://schemas.microsoft.com/office/drawing/2014/main" id="{827E4C7F-D2BB-1FB9-E562-77EBAAE45162}"/>
              </a:ext>
            </a:extLst>
          </p:cNvPr>
          <p:cNvSpPr txBox="1"/>
          <p:nvPr/>
        </p:nvSpPr>
        <p:spPr>
          <a:xfrm>
            <a:off x="2895600" y="4343400"/>
            <a:ext cx="2590800" cy="830997"/>
          </a:xfrm>
          <a:prstGeom prst="rect">
            <a:avLst/>
          </a:prstGeom>
          <a:noFill/>
        </p:spPr>
        <p:txBody>
          <a:bodyPr wrap="square" rtlCol="0">
            <a:spAutoFit/>
          </a:bodyPr>
          <a:lstStyle/>
          <a:p>
            <a:pPr algn="ctr"/>
            <a:r>
              <a:rPr lang="en-US" sz="2400" u="sng" dirty="0">
                <a:solidFill>
                  <a:schemeClr val="tx1">
                    <a:lumMod val="95000"/>
                    <a:lumOff val="5000"/>
                  </a:schemeClr>
                </a:solidFill>
                <a:latin typeface="Times New Roman" panose="02020603050405020304" pitchFamily="18" charset="0"/>
                <a:cs typeface="Times New Roman" panose="02020603050405020304" pitchFamily="18" charset="0"/>
              </a:rPr>
              <a:t>750. mL solution</a:t>
            </a:r>
            <a:br>
              <a:rPr lang="en-US" sz="2400" dirty="0">
                <a:solidFill>
                  <a:schemeClr val="tx1">
                    <a:lumMod val="95000"/>
                    <a:lumOff val="5000"/>
                  </a:schemeClr>
                </a:solidFill>
                <a:latin typeface="Times New Roman" panose="02020603050405020304" pitchFamily="18" charset="0"/>
                <a:cs typeface="Times New Roman" panose="02020603050405020304" pitchFamily="18" charset="0"/>
              </a:rPr>
            </a:b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1</a:t>
            </a:r>
          </a:p>
        </p:txBody>
      </p:sp>
      <p:sp>
        <p:nvSpPr>
          <p:cNvPr id="13" name="TextBox 12">
            <a:extLst>
              <a:ext uri="{FF2B5EF4-FFF2-40B4-BE49-F238E27FC236}">
                <a16:creationId xmlns:a16="http://schemas.microsoft.com/office/drawing/2014/main" id="{1CBF2411-7CAD-D993-01E2-35F526EB553A}"/>
              </a:ext>
            </a:extLst>
          </p:cNvPr>
          <p:cNvSpPr txBox="1"/>
          <p:nvPr/>
        </p:nvSpPr>
        <p:spPr>
          <a:xfrm>
            <a:off x="5269208" y="4447638"/>
            <a:ext cx="457200" cy="523220"/>
          </a:xfrm>
          <a:prstGeom prst="rect">
            <a:avLst/>
          </a:prstGeom>
          <a:noFill/>
        </p:spPr>
        <p:txBody>
          <a:bodyPr wrap="square" rtlCol="0">
            <a:spAutoFit/>
          </a:bodyPr>
          <a:lstStyle/>
          <a:p>
            <a:r>
              <a:rPr lang="en-US" sz="2800" dirty="0">
                <a:solidFill>
                  <a:schemeClr val="tx1">
                    <a:lumMod val="95000"/>
                    <a:lumOff val="5000"/>
                  </a:schemeClr>
                </a:solidFill>
              </a:rPr>
              <a:t>X</a:t>
            </a:r>
          </a:p>
        </p:txBody>
      </p:sp>
      <p:sp>
        <p:nvSpPr>
          <p:cNvPr id="14" name="TextBox 13">
            <a:extLst>
              <a:ext uri="{FF2B5EF4-FFF2-40B4-BE49-F238E27FC236}">
                <a16:creationId xmlns:a16="http://schemas.microsoft.com/office/drawing/2014/main" id="{941072CC-8724-611F-FEE3-6ABC478445D8}"/>
              </a:ext>
            </a:extLst>
          </p:cNvPr>
          <p:cNvSpPr txBox="1"/>
          <p:nvPr/>
        </p:nvSpPr>
        <p:spPr>
          <a:xfrm>
            <a:off x="5269208" y="4293749"/>
            <a:ext cx="1676400" cy="830997"/>
          </a:xfrm>
          <a:prstGeom prst="rect">
            <a:avLst/>
          </a:prstGeom>
          <a:noFill/>
        </p:spPr>
        <p:txBody>
          <a:bodyPr wrap="square" rtlCol="0">
            <a:spAutoFit/>
          </a:bodyPr>
          <a:lstStyle/>
          <a:p>
            <a:pPr algn="ctr"/>
            <a:r>
              <a:rPr lang="en-US" sz="2400" u="sng" dirty="0">
                <a:solidFill>
                  <a:schemeClr val="tx1">
                    <a:lumMod val="95000"/>
                    <a:lumOff val="5000"/>
                  </a:schemeClr>
                </a:solidFill>
                <a:latin typeface="Times New Roman" panose="02020603050405020304" pitchFamily="18" charset="0"/>
                <a:cs typeface="Times New Roman" panose="02020603050405020304" pitchFamily="18" charset="0"/>
              </a:rPr>
              <a:t>1 Liter</a:t>
            </a:r>
            <a:br>
              <a:rPr lang="en-US" sz="2400" dirty="0">
                <a:solidFill>
                  <a:schemeClr val="tx1">
                    <a:lumMod val="95000"/>
                    <a:lumOff val="5000"/>
                  </a:schemeClr>
                </a:solidFill>
                <a:latin typeface="Times New Roman" panose="02020603050405020304" pitchFamily="18" charset="0"/>
                <a:cs typeface="Times New Roman" panose="02020603050405020304" pitchFamily="18" charset="0"/>
              </a:rPr>
            </a:b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1000 mL</a:t>
            </a:r>
          </a:p>
        </p:txBody>
      </p:sp>
      <p:sp>
        <p:nvSpPr>
          <p:cNvPr id="15" name="TextBox 14">
            <a:extLst>
              <a:ext uri="{FF2B5EF4-FFF2-40B4-BE49-F238E27FC236}">
                <a16:creationId xmlns:a16="http://schemas.microsoft.com/office/drawing/2014/main" id="{EA6E95B3-C98E-50F8-CDD4-275D68B58FEE}"/>
              </a:ext>
            </a:extLst>
          </p:cNvPr>
          <p:cNvSpPr txBox="1"/>
          <p:nvPr/>
        </p:nvSpPr>
        <p:spPr>
          <a:xfrm>
            <a:off x="6722772" y="4430929"/>
            <a:ext cx="2116428" cy="461665"/>
          </a:xfrm>
          <a:prstGeom prst="rect">
            <a:avLst/>
          </a:prstGeom>
          <a:noFill/>
        </p:spPr>
        <p:txBody>
          <a:bodyPr wrap="square" rtlCol="0">
            <a:spAutoFit/>
          </a:bodyPr>
          <a:lstStyle/>
          <a:p>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0.750 Liters</a:t>
            </a:r>
          </a:p>
        </p:txBody>
      </p:sp>
    </p:spTree>
    <p:extLst>
      <p:ext uri="{BB962C8B-B14F-4D97-AF65-F5344CB8AC3E}">
        <p14:creationId xmlns:p14="http://schemas.microsoft.com/office/powerpoint/2010/main" val="28135399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FAADAD-FB13-1D8D-789F-F160B93FA14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8FF2B99-A2F2-2828-083D-4AD149ED0E17}"/>
              </a:ext>
            </a:extLst>
          </p:cNvPr>
          <p:cNvSpPr txBox="1"/>
          <p:nvPr/>
        </p:nvSpPr>
        <p:spPr>
          <a:xfrm>
            <a:off x="13771" y="0"/>
            <a:ext cx="9144000" cy="954107"/>
          </a:xfrm>
          <a:prstGeom prst="rect">
            <a:avLst/>
          </a:prstGeom>
          <a:solidFill>
            <a:schemeClr val="tx1"/>
          </a:solidFill>
        </p:spPr>
        <p:txBody>
          <a:bodyPr wrap="square" rtlCol="0">
            <a:spAutoFit/>
          </a:bodyPr>
          <a:lstStyle/>
          <a:p>
            <a:r>
              <a:rPr lang="en-US" sz="2800" dirty="0">
                <a:solidFill>
                  <a:schemeClr val="bg1"/>
                </a:solidFill>
                <a:latin typeface="Tahoma" panose="020B0604030504040204" pitchFamily="34" charset="0"/>
                <a:cs typeface="Tahoma" panose="020B0604030504040204" pitchFamily="34" charset="0"/>
              </a:rPr>
              <a:t>29.  Calculate the molarity of 750. mL </a:t>
            </a:r>
            <a:r>
              <a:rPr lang="en-US" sz="2800" dirty="0" err="1">
                <a:solidFill>
                  <a:schemeClr val="bg1"/>
                </a:solidFill>
                <a:latin typeface="Tahoma" panose="020B0604030504040204" pitchFamily="34" charset="0"/>
                <a:cs typeface="Tahoma" panose="020B0604030504040204" pitchFamily="34" charset="0"/>
              </a:rPr>
              <a:t>LiBr</a:t>
            </a:r>
            <a:r>
              <a:rPr lang="en-US" sz="2800" baseline="-25000" dirty="0">
                <a:solidFill>
                  <a:schemeClr val="bg1"/>
                </a:solidFill>
                <a:latin typeface="Tahoma" panose="020B0604030504040204" pitchFamily="34" charset="0"/>
                <a:cs typeface="Tahoma" panose="020B0604030504040204" pitchFamily="34" charset="0"/>
              </a:rPr>
              <a:t>(AQ) </a:t>
            </a:r>
            <a:r>
              <a:rPr lang="en-US" sz="2800" dirty="0">
                <a:solidFill>
                  <a:schemeClr val="bg1"/>
                </a:solidFill>
                <a:latin typeface="Tahoma" panose="020B0604030504040204" pitchFamily="34" charset="0"/>
                <a:cs typeface="Tahoma" panose="020B0604030504040204" pitchFamily="34" charset="0"/>
              </a:rPr>
              <a:t>that has</a:t>
            </a:r>
            <a:br>
              <a:rPr lang="en-US" sz="2800" dirty="0">
                <a:solidFill>
                  <a:schemeClr val="bg1"/>
                </a:solidFill>
                <a:latin typeface="Tahoma" panose="020B0604030504040204" pitchFamily="34" charset="0"/>
                <a:cs typeface="Tahoma" panose="020B0604030504040204" pitchFamily="34" charset="0"/>
              </a:rPr>
            </a:br>
            <a:r>
              <a:rPr lang="en-US" sz="2800" dirty="0">
                <a:solidFill>
                  <a:schemeClr val="bg1"/>
                </a:solidFill>
                <a:latin typeface="Tahoma" panose="020B0604030504040204" pitchFamily="34" charset="0"/>
                <a:cs typeface="Tahoma" panose="020B0604030504040204" pitchFamily="34" charset="0"/>
              </a:rPr>
              <a:t>       215 g </a:t>
            </a:r>
            <a:r>
              <a:rPr lang="en-US" sz="2800" dirty="0" err="1">
                <a:solidFill>
                  <a:schemeClr val="bg1"/>
                </a:solidFill>
                <a:latin typeface="Tahoma" panose="020B0604030504040204" pitchFamily="34" charset="0"/>
                <a:cs typeface="Tahoma" panose="020B0604030504040204" pitchFamily="34" charset="0"/>
              </a:rPr>
              <a:t>LiBr</a:t>
            </a:r>
            <a:r>
              <a:rPr lang="en-US" sz="2800" dirty="0">
                <a:solidFill>
                  <a:schemeClr val="bg1"/>
                </a:solidFill>
                <a:latin typeface="Tahoma" panose="020B0604030504040204" pitchFamily="34" charset="0"/>
                <a:cs typeface="Tahoma" panose="020B0604030504040204" pitchFamily="34" charset="0"/>
              </a:rPr>
              <a:t> solute.</a:t>
            </a:r>
            <a:endParaRPr lang="en-US" sz="2000" dirty="0">
              <a:solidFill>
                <a:schemeClr val="bg1"/>
              </a:solidFill>
              <a:latin typeface="Tahoma" panose="020B0604030504040204" pitchFamily="34" charset="0"/>
              <a:cs typeface="Tahoma" panose="020B0604030504040204" pitchFamily="34" charset="0"/>
            </a:endParaRPr>
          </a:p>
        </p:txBody>
      </p:sp>
      <p:graphicFrame>
        <p:nvGraphicFramePr>
          <p:cNvPr id="10" name="Table 8">
            <a:extLst>
              <a:ext uri="{FF2B5EF4-FFF2-40B4-BE49-F238E27FC236}">
                <a16:creationId xmlns:a16="http://schemas.microsoft.com/office/drawing/2014/main" id="{E8CFA40B-F434-654C-2B14-3900F38753A2}"/>
              </a:ext>
            </a:extLst>
          </p:cNvPr>
          <p:cNvGraphicFramePr>
            <a:graphicFrameLocks noGrp="1"/>
          </p:cNvGraphicFramePr>
          <p:nvPr>
            <p:extLst>
              <p:ext uri="{D42A27DB-BD31-4B8C-83A1-F6EECF244321}">
                <p14:modId xmlns:p14="http://schemas.microsoft.com/office/powerpoint/2010/main" val="492480131"/>
              </p:ext>
            </p:extLst>
          </p:nvPr>
        </p:nvGraphicFramePr>
        <p:xfrm>
          <a:off x="0" y="1263304"/>
          <a:ext cx="9144000" cy="5413432"/>
        </p:xfrm>
        <a:graphic>
          <a:graphicData uri="http://schemas.openxmlformats.org/drawingml/2006/table">
            <a:tbl>
              <a:tblPr firstRow="1" bandRow="1">
                <a:tableStyleId>{5C22544A-7EE6-4342-B048-85BDC9FD1C3A}</a:tableStyleId>
              </a:tblPr>
              <a:tblGrid>
                <a:gridCol w="2895600">
                  <a:extLst>
                    <a:ext uri="{9D8B030D-6E8A-4147-A177-3AD203B41FA5}">
                      <a16:colId xmlns:a16="http://schemas.microsoft.com/office/drawing/2014/main" val="2803673543"/>
                    </a:ext>
                  </a:extLst>
                </a:gridCol>
                <a:gridCol w="6248400">
                  <a:extLst>
                    <a:ext uri="{9D8B030D-6E8A-4147-A177-3AD203B41FA5}">
                      <a16:colId xmlns:a16="http://schemas.microsoft.com/office/drawing/2014/main" val="2936571542"/>
                    </a:ext>
                  </a:extLst>
                </a:gridCol>
              </a:tblGrid>
              <a:tr h="641696">
                <a:tc>
                  <a:txBody>
                    <a:bodyPr/>
                    <a:lstStyle/>
                    <a:p>
                      <a:r>
                        <a:rPr lang="en-US" dirty="0">
                          <a:solidFill>
                            <a:srgbClr val="0000FF"/>
                          </a:solidFill>
                        </a:rPr>
                        <a:t>MOLAR MASS </a:t>
                      </a:r>
                      <a:endParaRPr 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a:solidFill>
                            <a:srgbClr val="FF0000"/>
                          </a:solidFill>
                        </a:rPr>
                        <a:t>          Convert </a:t>
                      </a:r>
                      <a:r>
                        <a:rPr lang="en-US" dirty="0">
                          <a:solidFill>
                            <a:srgbClr val="FF0000"/>
                          </a:solidFill>
                        </a:rPr>
                        <a:t>gram to moles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1685577"/>
                  </a:ext>
                </a:extLst>
              </a:tr>
              <a:tr h="1349548">
                <a:tc>
                  <a:txBody>
                    <a:bodyPr/>
                    <a:lstStyle/>
                    <a:p>
                      <a:r>
                        <a:rPr lang="en-US" sz="2800" u="sng" dirty="0" err="1"/>
                        <a:t>LiBr</a:t>
                      </a:r>
                      <a:endParaRPr lang="en-US" u="sng" dirty="0"/>
                    </a:p>
                    <a:p>
                      <a:r>
                        <a:rPr lang="en-US" sz="700" dirty="0"/>
                        <a:t> </a:t>
                      </a:r>
                      <a:br>
                        <a:rPr lang="en-US" dirty="0"/>
                      </a:br>
                      <a:r>
                        <a:rPr lang="en-US" dirty="0"/>
                        <a:t>Li    1 x  7g  =   7 g</a:t>
                      </a:r>
                    </a:p>
                    <a:p>
                      <a:r>
                        <a:rPr lang="en-US" dirty="0"/>
                        <a:t>Br   1 x 80 g </a:t>
                      </a:r>
                      <a:r>
                        <a:rPr lang="en-US" u="sng" dirty="0"/>
                        <a:t>= 80 g</a:t>
                      </a:r>
                    </a:p>
                    <a:p>
                      <a:endParaRPr lang="en-US" sz="500" dirty="0"/>
                    </a:p>
                    <a:p>
                      <a:r>
                        <a:rPr lang="en-US" dirty="0"/>
                        <a:t>                       </a:t>
                      </a:r>
                      <a:r>
                        <a:rPr lang="en-US" dirty="0">
                          <a:solidFill>
                            <a:srgbClr val="0000FF"/>
                          </a:solidFill>
                        </a:rPr>
                        <a:t>87 g/mole</a:t>
                      </a:r>
                    </a:p>
                    <a:p>
                      <a:endParaRPr lang="en-US" dirty="0"/>
                    </a:p>
                    <a:p>
                      <a:r>
                        <a:rPr lang="en-US" dirty="0"/>
                        <a:t>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FF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5620519"/>
                  </a:ext>
                </a:extLst>
              </a:tr>
              <a:tr h="1349548">
                <a:tc>
                  <a:txBody>
                    <a:bodyPr/>
                    <a:lstStyle/>
                    <a:p>
                      <a:r>
                        <a:rPr lang="en-US" dirty="0">
                          <a:solidFill>
                            <a:schemeClr val="tx1">
                              <a:lumMod val="95000"/>
                              <a:lumOff val="5000"/>
                            </a:schemeClr>
                          </a:solidFill>
                        </a:rPr>
                        <a:t>Then Liters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FF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0837419"/>
                  </a:ext>
                </a:extLst>
              </a:tr>
              <a:tr h="1349548">
                <a:tc>
                  <a:txBody>
                    <a:bodyPr/>
                    <a:lstStyle/>
                    <a:p>
                      <a:r>
                        <a:rPr lang="en-US" dirty="0">
                          <a:solidFill>
                            <a:srgbClr val="FF0000"/>
                          </a:solidFill>
                        </a:rPr>
                        <a:t>Now molarity…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rgbClr val="FF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8956226"/>
                  </a:ext>
                </a:extLst>
              </a:tr>
            </a:tbl>
          </a:graphicData>
        </a:graphic>
      </p:graphicFrame>
      <p:graphicFrame>
        <p:nvGraphicFramePr>
          <p:cNvPr id="11" name="Table 3">
            <a:extLst>
              <a:ext uri="{FF2B5EF4-FFF2-40B4-BE49-F238E27FC236}">
                <a16:creationId xmlns:a16="http://schemas.microsoft.com/office/drawing/2014/main" id="{1F000A11-71CC-058D-7028-801BB9F4ACD5}"/>
              </a:ext>
            </a:extLst>
          </p:cNvPr>
          <p:cNvGraphicFramePr>
            <a:graphicFrameLocks noGrp="1"/>
          </p:cNvGraphicFramePr>
          <p:nvPr/>
        </p:nvGraphicFramePr>
        <p:xfrm>
          <a:off x="2819400" y="2021271"/>
          <a:ext cx="6324599" cy="874329"/>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310900517"/>
                    </a:ext>
                  </a:extLst>
                </a:gridCol>
                <a:gridCol w="457200">
                  <a:extLst>
                    <a:ext uri="{9D8B030D-6E8A-4147-A177-3AD203B41FA5}">
                      <a16:colId xmlns:a16="http://schemas.microsoft.com/office/drawing/2014/main" val="2913059031"/>
                    </a:ext>
                  </a:extLst>
                </a:gridCol>
                <a:gridCol w="1905000">
                  <a:extLst>
                    <a:ext uri="{9D8B030D-6E8A-4147-A177-3AD203B41FA5}">
                      <a16:colId xmlns:a16="http://schemas.microsoft.com/office/drawing/2014/main" val="4112871954"/>
                    </a:ext>
                  </a:extLst>
                </a:gridCol>
                <a:gridCol w="457200">
                  <a:extLst>
                    <a:ext uri="{9D8B030D-6E8A-4147-A177-3AD203B41FA5}">
                      <a16:colId xmlns:a16="http://schemas.microsoft.com/office/drawing/2014/main" val="322531863"/>
                    </a:ext>
                  </a:extLst>
                </a:gridCol>
                <a:gridCol w="2133599">
                  <a:extLst>
                    <a:ext uri="{9D8B030D-6E8A-4147-A177-3AD203B41FA5}">
                      <a16:colId xmlns:a16="http://schemas.microsoft.com/office/drawing/2014/main" val="49631284"/>
                    </a:ext>
                  </a:extLst>
                </a:gridCol>
              </a:tblGrid>
              <a:tr h="874329">
                <a:tc>
                  <a:txBody>
                    <a:bodyPr/>
                    <a:lstStyle/>
                    <a:p>
                      <a:pPr algn="ctr"/>
                      <a:r>
                        <a:rPr lang="en-US" sz="2000" b="0" u="sng" dirty="0">
                          <a:solidFill>
                            <a:srgbClr val="FF0000"/>
                          </a:solidFill>
                          <a:latin typeface="Times New Roman" panose="02020603050405020304" pitchFamily="18" charset="0"/>
                          <a:cs typeface="Times New Roman" panose="02020603050405020304" pitchFamily="18" charset="0"/>
                        </a:rPr>
                        <a:t>215 grams</a:t>
                      </a:r>
                    </a:p>
                    <a:p>
                      <a:pPr algn="ctr"/>
                      <a:r>
                        <a:rPr lang="en-US" sz="2000" b="0" dirty="0">
                          <a:solidFill>
                            <a:srgbClr val="FF0000"/>
                          </a:solidFill>
                          <a:latin typeface="Times New Roman" panose="02020603050405020304" pitchFamily="18" charset="0"/>
                          <a:cs typeface="Times New Roman" panose="02020603050405020304" pitchFamily="18" charset="0"/>
                        </a:rPr>
                        <a:t>1</a:t>
                      </a:r>
                      <a:endParaRPr lang="en-US" sz="2000" b="0" u="sng" dirty="0">
                        <a:solidFill>
                          <a:srgbClr val="FF0000"/>
                        </a:solidFill>
                        <a:latin typeface="Times New Roman" panose="02020603050405020304" pitchFamily="18" charset="0"/>
                        <a:cs typeface="Times New Roman" panose="02020603050405020304" pitchFamily="18" charset="0"/>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b="0" dirty="0">
                          <a:solidFill>
                            <a:srgbClr val="FF0000"/>
                          </a:solidFill>
                          <a:latin typeface="Times New Roman" panose="02020603050405020304" pitchFamily="18" charset="0"/>
                          <a:cs typeface="Times New Roman" panose="02020603050405020304" pitchFamily="18" charset="0"/>
                        </a:rPr>
                        <a:t>X</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0" u="sng" dirty="0">
                          <a:solidFill>
                            <a:srgbClr val="FF0000"/>
                          </a:solidFill>
                          <a:latin typeface="Times New Roman" panose="02020603050405020304" pitchFamily="18" charset="0"/>
                          <a:cs typeface="Times New Roman" panose="02020603050405020304" pitchFamily="18" charset="0"/>
                        </a:rPr>
                        <a:t>1 mole </a:t>
                      </a:r>
                      <a:r>
                        <a:rPr lang="en-US" sz="2000" b="0" u="sng" dirty="0" err="1">
                          <a:solidFill>
                            <a:srgbClr val="FF0000"/>
                          </a:solidFill>
                          <a:latin typeface="Times New Roman" panose="02020603050405020304" pitchFamily="18" charset="0"/>
                          <a:cs typeface="Times New Roman" panose="02020603050405020304" pitchFamily="18" charset="0"/>
                        </a:rPr>
                        <a:t>LiBr</a:t>
                      </a:r>
                    </a:p>
                    <a:p>
                      <a:pPr algn="l"/>
                      <a:r>
                        <a:rPr lang="en-US" sz="2000" b="0" dirty="0">
                          <a:solidFill>
                            <a:srgbClr val="FF0000"/>
                          </a:solidFill>
                          <a:latin typeface="Times New Roman" panose="02020603050405020304" pitchFamily="18" charset="0"/>
                          <a:cs typeface="Times New Roman" panose="02020603050405020304" pitchFamily="18" charset="0"/>
                        </a:rPr>
                        <a:t>   87 grams </a:t>
                      </a:r>
                      <a:r>
                        <a:rPr lang="en-US" sz="2000" b="0" dirty="0" err="1">
                          <a:solidFill>
                            <a:srgbClr val="FF0000"/>
                          </a:solidFill>
                          <a:latin typeface="Times New Roman" panose="02020603050405020304" pitchFamily="18" charset="0"/>
                          <a:cs typeface="Times New Roman" panose="02020603050405020304" pitchFamily="18" charset="0"/>
                        </a:rPr>
                        <a:t>LiBr</a:t>
                      </a:r>
                      <a:endParaRPr lang="en-US" sz="2000" b="0" dirty="0">
                        <a:solidFill>
                          <a:srgbClr val="FF0000"/>
                        </a:solidFill>
                        <a:latin typeface="Times New Roman" panose="02020603050405020304" pitchFamily="18" charset="0"/>
                        <a:cs typeface="Times New Roman" panose="02020603050405020304" pitchFamily="18" charset="0"/>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800" b="0" dirty="0">
                          <a:solidFill>
                            <a:srgbClr val="FF0000"/>
                          </a:solidFill>
                          <a:latin typeface="Times New Roman" panose="02020603050405020304" pitchFamily="18" charset="0"/>
                          <a:cs typeface="Times New Roman" panose="02020603050405020304" pitchFamily="18" charset="0"/>
                        </a:rPr>
                        <a: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0" dirty="0">
                          <a:solidFill>
                            <a:srgbClr val="FF0000"/>
                          </a:solidFill>
                          <a:latin typeface="Times New Roman" panose="02020603050405020304" pitchFamily="18" charset="0"/>
                          <a:cs typeface="Times New Roman" panose="02020603050405020304" pitchFamily="18" charset="0"/>
                        </a:rPr>
                        <a:t>2.47 moles </a:t>
                      </a:r>
                      <a:r>
                        <a:rPr lang="en-US" sz="2000" b="0" dirty="0" err="1">
                          <a:solidFill>
                            <a:srgbClr val="FF0000"/>
                          </a:solidFill>
                          <a:latin typeface="Times New Roman" panose="02020603050405020304" pitchFamily="18" charset="0"/>
                          <a:cs typeface="Times New Roman" panose="02020603050405020304" pitchFamily="18" charset="0"/>
                        </a:rPr>
                        <a:t>LiBr</a:t>
                      </a:r>
                      <a:endParaRPr lang="en-US" sz="2000" b="0" dirty="0">
                        <a:solidFill>
                          <a:srgbClr val="FF0000"/>
                        </a:solidFill>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99805420"/>
                  </a:ext>
                </a:extLst>
              </a:tr>
            </a:tbl>
          </a:graphicData>
        </a:graphic>
      </p:graphicFrame>
      <p:sp>
        <p:nvSpPr>
          <p:cNvPr id="12" name="TextBox 11">
            <a:extLst>
              <a:ext uri="{FF2B5EF4-FFF2-40B4-BE49-F238E27FC236}">
                <a16:creationId xmlns:a16="http://schemas.microsoft.com/office/drawing/2014/main" id="{26C98187-95FB-DCDD-668B-D7954A4A9B7F}"/>
              </a:ext>
            </a:extLst>
          </p:cNvPr>
          <p:cNvSpPr txBox="1"/>
          <p:nvPr/>
        </p:nvSpPr>
        <p:spPr>
          <a:xfrm>
            <a:off x="2895600" y="4343400"/>
            <a:ext cx="2590800" cy="830997"/>
          </a:xfrm>
          <a:prstGeom prst="rect">
            <a:avLst/>
          </a:prstGeom>
          <a:noFill/>
        </p:spPr>
        <p:txBody>
          <a:bodyPr wrap="square" rtlCol="0">
            <a:spAutoFit/>
          </a:bodyPr>
          <a:lstStyle/>
          <a:p>
            <a:pPr algn="ctr"/>
            <a:r>
              <a:rPr lang="en-US" sz="2400" u="sng" dirty="0">
                <a:solidFill>
                  <a:schemeClr val="tx1">
                    <a:lumMod val="95000"/>
                    <a:lumOff val="5000"/>
                  </a:schemeClr>
                </a:solidFill>
                <a:latin typeface="Times New Roman" panose="02020603050405020304" pitchFamily="18" charset="0"/>
                <a:cs typeface="Times New Roman" panose="02020603050405020304" pitchFamily="18" charset="0"/>
              </a:rPr>
              <a:t>750. mL solution</a:t>
            </a:r>
            <a:br>
              <a:rPr lang="en-US" sz="2400" dirty="0">
                <a:solidFill>
                  <a:schemeClr val="tx1">
                    <a:lumMod val="95000"/>
                    <a:lumOff val="5000"/>
                  </a:schemeClr>
                </a:solidFill>
                <a:latin typeface="Times New Roman" panose="02020603050405020304" pitchFamily="18" charset="0"/>
                <a:cs typeface="Times New Roman" panose="02020603050405020304" pitchFamily="18" charset="0"/>
              </a:rPr>
            </a:b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1</a:t>
            </a:r>
          </a:p>
        </p:txBody>
      </p:sp>
      <p:sp>
        <p:nvSpPr>
          <p:cNvPr id="13" name="TextBox 12">
            <a:extLst>
              <a:ext uri="{FF2B5EF4-FFF2-40B4-BE49-F238E27FC236}">
                <a16:creationId xmlns:a16="http://schemas.microsoft.com/office/drawing/2014/main" id="{B7E04EC5-B10E-055B-DDDB-06E82E0C07B9}"/>
              </a:ext>
            </a:extLst>
          </p:cNvPr>
          <p:cNvSpPr txBox="1"/>
          <p:nvPr/>
        </p:nvSpPr>
        <p:spPr>
          <a:xfrm>
            <a:off x="5269208" y="4447638"/>
            <a:ext cx="457200" cy="523220"/>
          </a:xfrm>
          <a:prstGeom prst="rect">
            <a:avLst/>
          </a:prstGeom>
          <a:noFill/>
        </p:spPr>
        <p:txBody>
          <a:bodyPr wrap="square" rtlCol="0">
            <a:spAutoFit/>
          </a:bodyPr>
          <a:lstStyle/>
          <a:p>
            <a:r>
              <a:rPr lang="en-US" sz="2800" dirty="0">
                <a:solidFill>
                  <a:schemeClr val="tx1">
                    <a:lumMod val="95000"/>
                    <a:lumOff val="5000"/>
                  </a:schemeClr>
                </a:solidFill>
              </a:rPr>
              <a:t>X</a:t>
            </a:r>
          </a:p>
        </p:txBody>
      </p:sp>
      <p:sp>
        <p:nvSpPr>
          <p:cNvPr id="14" name="TextBox 13">
            <a:extLst>
              <a:ext uri="{FF2B5EF4-FFF2-40B4-BE49-F238E27FC236}">
                <a16:creationId xmlns:a16="http://schemas.microsoft.com/office/drawing/2014/main" id="{CA35BE47-41F0-AEF2-9628-06804BBB38DA}"/>
              </a:ext>
            </a:extLst>
          </p:cNvPr>
          <p:cNvSpPr txBox="1"/>
          <p:nvPr/>
        </p:nvSpPr>
        <p:spPr>
          <a:xfrm>
            <a:off x="5269208" y="4293749"/>
            <a:ext cx="1676400" cy="830997"/>
          </a:xfrm>
          <a:prstGeom prst="rect">
            <a:avLst/>
          </a:prstGeom>
          <a:noFill/>
        </p:spPr>
        <p:txBody>
          <a:bodyPr wrap="square" rtlCol="0">
            <a:spAutoFit/>
          </a:bodyPr>
          <a:lstStyle/>
          <a:p>
            <a:pPr algn="ctr"/>
            <a:r>
              <a:rPr lang="en-US" sz="2400" u="sng" dirty="0">
                <a:solidFill>
                  <a:schemeClr val="tx1">
                    <a:lumMod val="95000"/>
                    <a:lumOff val="5000"/>
                  </a:schemeClr>
                </a:solidFill>
                <a:latin typeface="Times New Roman" panose="02020603050405020304" pitchFamily="18" charset="0"/>
                <a:cs typeface="Times New Roman" panose="02020603050405020304" pitchFamily="18" charset="0"/>
              </a:rPr>
              <a:t>1 Liter</a:t>
            </a:r>
            <a:br>
              <a:rPr lang="en-US" sz="2400" dirty="0">
                <a:solidFill>
                  <a:schemeClr val="tx1">
                    <a:lumMod val="95000"/>
                    <a:lumOff val="5000"/>
                  </a:schemeClr>
                </a:solidFill>
                <a:latin typeface="Times New Roman" panose="02020603050405020304" pitchFamily="18" charset="0"/>
                <a:cs typeface="Times New Roman" panose="02020603050405020304" pitchFamily="18" charset="0"/>
              </a:rPr>
            </a:br>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1000 mL</a:t>
            </a:r>
          </a:p>
        </p:txBody>
      </p:sp>
      <p:sp>
        <p:nvSpPr>
          <p:cNvPr id="15" name="TextBox 14">
            <a:extLst>
              <a:ext uri="{FF2B5EF4-FFF2-40B4-BE49-F238E27FC236}">
                <a16:creationId xmlns:a16="http://schemas.microsoft.com/office/drawing/2014/main" id="{BA168EF2-FD4F-D9D7-A442-419AE52E2BEC}"/>
              </a:ext>
            </a:extLst>
          </p:cNvPr>
          <p:cNvSpPr txBox="1"/>
          <p:nvPr/>
        </p:nvSpPr>
        <p:spPr>
          <a:xfrm>
            <a:off x="6722772" y="4430929"/>
            <a:ext cx="2116428" cy="461665"/>
          </a:xfrm>
          <a:prstGeom prst="rect">
            <a:avLst/>
          </a:prstGeom>
          <a:noFill/>
        </p:spPr>
        <p:txBody>
          <a:bodyPr wrap="square" rtlCol="0">
            <a:spAutoFit/>
          </a:bodyPr>
          <a:lstStyle/>
          <a:p>
            <a:r>
              <a:rPr lang="en-US" sz="2400" dirty="0">
                <a:solidFill>
                  <a:schemeClr val="tx1">
                    <a:lumMod val="95000"/>
                    <a:lumOff val="5000"/>
                  </a:schemeClr>
                </a:solidFill>
                <a:latin typeface="Times New Roman" panose="02020603050405020304" pitchFamily="18" charset="0"/>
                <a:cs typeface="Times New Roman" panose="02020603050405020304" pitchFamily="18" charset="0"/>
              </a:rPr>
              <a:t>= 0.750 Liters</a:t>
            </a:r>
          </a:p>
        </p:txBody>
      </p:sp>
      <p:graphicFrame>
        <p:nvGraphicFramePr>
          <p:cNvPr id="16" name="Table 9">
            <a:extLst>
              <a:ext uri="{FF2B5EF4-FFF2-40B4-BE49-F238E27FC236}">
                <a16:creationId xmlns:a16="http://schemas.microsoft.com/office/drawing/2014/main" id="{D8787B69-4190-D662-EFC3-63577C112490}"/>
              </a:ext>
            </a:extLst>
          </p:cNvPr>
          <p:cNvGraphicFramePr>
            <a:graphicFrameLocks noGrp="1"/>
          </p:cNvGraphicFramePr>
          <p:nvPr>
            <p:extLst>
              <p:ext uri="{D42A27DB-BD31-4B8C-83A1-F6EECF244321}">
                <p14:modId xmlns:p14="http://schemas.microsoft.com/office/powerpoint/2010/main" val="3966190387"/>
              </p:ext>
            </p:extLst>
          </p:nvPr>
        </p:nvGraphicFramePr>
        <p:xfrm>
          <a:off x="2221208" y="5650223"/>
          <a:ext cx="6096000" cy="822960"/>
        </p:xfrm>
        <a:graphic>
          <a:graphicData uri="http://schemas.openxmlformats.org/drawingml/2006/table">
            <a:tbl>
              <a:tblPr firstRow="1" bandRow="1">
                <a:tableStyleId>{5C22544A-7EE6-4342-B048-85BDC9FD1C3A}</a:tableStyleId>
              </a:tblPr>
              <a:tblGrid>
                <a:gridCol w="762000">
                  <a:extLst>
                    <a:ext uri="{9D8B030D-6E8A-4147-A177-3AD203B41FA5}">
                      <a16:colId xmlns:a16="http://schemas.microsoft.com/office/drawing/2014/main" val="1003655537"/>
                    </a:ext>
                  </a:extLst>
                </a:gridCol>
                <a:gridCol w="1905000">
                  <a:extLst>
                    <a:ext uri="{9D8B030D-6E8A-4147-A177-3AD203B41FA5}">
                      <a16:colId xmlns:a16="http://schemas.microsoft.com/office/drawing/2014/main" val="1083985617"/>
                    </a:ext>
                  </a:extLst>
                </a:gridCol>
                <a:gridCol w="3429000">
                  <a:extLst>
                    <a:ext uri="{9D8B030D-6E8A-4147-A177-3AD203B41FA5}">
                      <a16:colId xmlns:a16="http://schemas.microsoft.com/office/drawing/2014/main" val="1492543169"/>
                    </a:ext>
                  </a:extLst>
                </a:gridCol>
              </a:tblGrid>
              <a:tr h="370840">
                <a:tc>
                  <a:txBody>
                    <a:bodyPr/>
                    <a:lstStyle/>
                    <a:p>
                      <a:pPr algn="ctr"/>
                      <a:r>
                        <a:rPr lang="en-US" sz="2400" dirty="0">
                          <a:solidFill>
                            <a:srgbClr val="FF0000"/>
                          </a:solidFill>
                        </a:rPr>
                        <a:t>M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u="sng" dirty="0">
                          <a:solidFill>
                            <a:srgbClr val="FF0000"/>
                          </a:solidFill>
                        </a:rPr>
                        <a:t>2.47 moles</a:t>
                      </a:r>
                      <a:br>
                        <a:rPr lang="en-US" sz="2400" dirty="0">
                          <a:solidFill>
                            <a:srgbClr val="FF0000"/>
                          </a:solidFill>
                        </a:rPr>
                      </a:br>
                      <a:r>
                        <a:rPr lang="en-US" sz="2400" dirty="0">
                          <a:solidFill>
                            <a:srgbClr val="FF0000"/>
                          </a:solidFill>
                        </a:rPr>
                        <a:t>0.750 Liters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2400" dirty="0">
                          <a:solidFill>
                            <a:srgbClr val="FF0000"/>
                          </a:solidFill>
                        </a:rPr>
                        <a:t>= 3.29 M</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90793609"/>
                  </a:ext>
                </a:extLst>
              </a:tr>
            </a:tbl>
          </a:graphicData>
        </a:graphic>
      </p:graphicFrame>
    </p:spTree>
    <p:extLst>
      <p:ext uri="{BB962C8B-B14F-4D97-AF65-F5344CB8AC3E}">
        <p14:creationId xmlns:p14="http://schemas.microsoft.com/office/powerpoint/2010/main" val="34481142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3724096"/>
          </a:xfrm>
          <a:prstGeom prst="rect">
            <a:avLst/>
          </a:prstGeom>
          <a:noFill/>
        </p:spPr>
        <p:txBody>
          <a:bodyPr wrap="square" rtlCol="0">
            <a:spAutoFit/>
          </a:bodyPr>
          <a:lstStyle/>
          <a:p>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Let’s totally change gears now.  Take out Table G </a:t>
            </a:r>
          </a:p>
          <a:p>
            <a:endParaRPr lang="en-US" sz="2800" b="1" dirty="0">
              <a:solidFill>
                <a:schemeClr val="tx1">
                  <a:lumMod val="95000"/>
                  <a:lumOff val="5000"/>
                </a:schemeClr>
              </a:solidFill>
              <a:latin typeface="Times New Roman" panose="02020603050405020304" pitchFamily="18" charset="0"/>
              <a:cs typeface="Times New Roman" panose="02020603050405020304" pitchFamily="18" charset="0"/>
            </a:endParaRPr>
          </a:p>
          <a:p>
            <a:pPr algn="ctr"/>
            <a:r>
              <a:rPr lang="en-US" sz="4800" b="1" dirty="0">
                <a:solidFill>
                  <a:srgbClr val="FF0000"/>
                </a:solidFill>
                <a:latin typeface="Times New Roman" panose="02020603050405020304" pitchFamily="18" charset="0"/>
                <a:cs typeface="Times New Roman" panose="02020603050405020304" pitchFamily="18" charset="0"/>
              </a:rPr>
              <a:t>SOLUBILITY CURVES at Standard Pressure</a:t>
            </a:r>
            <a:endParaRPr lang="en-US" sz="2800" b="1" dirty="0">
              <a:solidFill>
                <a:srgbClr val="FF0000"/>
              </a:solidFill>
              <a:latin typeface="Times New Roman" panose="02020603050405020304" pitchFamily="18" charset="0"/>
              <a:cs typeface="Times New Roman" panose="02020603050405020304" pitchFamily="18" charset="0"/>
            </a:endParaRPr>
          </a:p>
          <a:p>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 </a:t>
            </a:r>
          </a:p>
          <a:p>
            <a:endParaRPr lang="en-US" sz="28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83093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BFFFF"/>
        </a:solidFill>
        <a:effectLst/>
      </p:bgPr>
    </p:bg>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9144000" cy="547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None/>
            </a:pPr>
            <a:r>
              <a:rPr lang="en-US" altLang="en-US" sz="2800" dirty="0">
                <a:solidFill>
                  <a:srgbClr val="000000"/>
                </a:solidFill>
                <a:latin typeface="Times New Roman" panose="02020603050405020304" pitchFamily="18" charset="0"/>
                <a:cs typeface="Times New Roman" panose="02020603050405020304" pitchFamily="18" charset="0"/>
              </a:rPr>
              <a:t>30.  How many grams of sodium nitrate are in a 100 mL   </a:t>
            </a:r>
            <a:br>
              <a:rPr lang="en-US" altLang="en-US" sz="2800" dirty="0">
                <a:solidFill>
                  <a:srgbClr val="000000"/>
                </a:solidFill>
                <a:latin typeface="Times New Roman" panose="02020603050405020304" pitchFamily="18" charset="0"/>
                <a:cs typeface="Times New Roman" panose="02020603050405020304" pitchFamily="18" charset="0"/>
              </a:rPr>
            </a:br>
            <a:r>
              <a:rPr lang="en-US" altLang="en-US" sz="2800" dirty="0">
                <a:solidFill>
                  <a:srgbClr val="000000"/>
                </a:solidFill>
                <a:latin typeface="Times New Roman" panose="02020603050405020304" pitchFamily="18" charset="0"/>
                <a:cs typeface="Times New Roman" panose="02020603050405020304" pitchFamily="18" charset="0"/>
              </a:rPr>
              <a:t>       aqueous solution that is saturated at 10°C?</a:t>
            </a:r>
          </a:p>
          <a:p>
            <a:pPr marL="514350" indent="-514350" eaLnBrk="1" fontAlgn="base" hangingPunct="1">
              <a:spcBef>
                <a:spcPct val="50000"/>
              </a:spcBef>
              <a:spcAft>
                <a:spcPct val="0"/>
              </a:spcAft>
              <a:buFontTx/>
              <a:buAutoNum type="arabicPeriod" startAt="25"/>
            </a:pPr>
            <a:endParaRPr lang="en-US" altLang="en-US" sz="2800" dirty="0">
              <a:solidFill>
                <a:srgbClr val="000000"/>
              </a:solidFill>
              <a:latin typeface="Comic Sans MS" pitchFamily="66" charset="0"/>
            </a:endParaRPr>
          </a:p>
          <a:p>
            <a:pPr eaLnBrk="1" fontAlgn="base" hangingPunct="1">
              <a:spcBef>
                <a:spcPct val="50000"/>
              </a:spcBef>
              <a:spcAft>
                <a:spcPct val="0"/>
              </a:spcAft>
              <a:buNone/>
            </a:pPr>
            <a:r>
              <a:rPr lang="en-US" altLang="en-US" sz="2800" dirty="0">
                <a:solidFill>
                  <a:srgbClr val="000000"/>
                </a:solidFill>
                <a:latin typeface="Comic Sans MS" pitchFamily="66" charset="0"/>
              </a:rPr>
              <a:t>Find </a:t>
            </a:r>
            <a:r>
              <a:rPr lang="en-US" altLang="en-US" sz="2800" b="1" dirty="0">
                <a:solidFill>
                  <a:srgbClr val="006600"/>
                </a:solidFill>
                <a:latin typeface="Comic Sans MS" pitchFamily="66" charset="0"/>
              </a:rPr>
              <a:t>NaNO</a:t>
            </a:r>
            <a:r>
              <a:rPr lang="en-US" altLang="en-US" sz="2800" b="1" baseline="-25000" dirty="0">
                <a:solidFill>
                  <a:srgbClr val="006600"/>
                </a:solidFill>
                <a:latin typeface="Comic Sans MS" pitchFamily="66" charset="0"/>
              </a:rPr>
              <a:t>3</a:t>
            </a:r>
            <a:r>
              <a:rPr lang="en-US" altLang="en-US" sz="2800" dirty="0">
                <a:solidFill>
                  <a:srgbClr val="000000"/>
                </a:solidFill>
                <a:latin typeface="Comic Sans MS" pitchFamily="66" charset="0"/>
              </a:rPr>
              <a:t> curve.  </a:t>
            </a:r>
            <a:br>
              <a:rPr lang="en-US" altLang="en-US" sz="2800" dirty="0">
                <a:solidFill>
                  <a:srgbClr val="000000"/>
                </a:solidFill>
                <a:latin typeface="Comic Sans MS" pitchFamily="66" charset="0"/>
              </a:rPr>
            </a:br>
            <a:r>
              <a:rPr lang="en-US" altLang="en-US" sz="2800" dirty="0">
                <a:solidFill>
                  <a:srgbClr val="000000"/>
                </a:solidFill>
                <a:latin typeface="Comic Sans MS" pitchFamily="66" charset="0"/>
              </a:rPr>
              <a:t>Find </a:t>
            </a:r>
            <a:r>
              <a:rPr lang="en-US" altLang="en-US" sz="2800" b="1" dirty="0">
                <a:solidFill>
                  <a:srgbClr val="006600"/>
                </a:solidFill>
                <a:latin typeface="Comic Sans MS" pitchFamily="66" charset="0"/>
              </a:rPr>
              <a:t>10°C.  </a:t>
            </a:r>
            <a:br>
              <a:rPr lang="en-US" altLang="en-US" sz="2800" dirty="0">
                <a:solidFill>
                  <a:srgbClr val="000000"/>
                </a:solidFill>
                <a:latin typeface="Comic Sans MS" pitchFamily="66" charset="0"/>
              </a:rPr>
            </a:br>
            <a:endParaRPr lang="en-US" altLang="en-US" sz="2800" dirty="0">
              <a:solidFill>
                <a:srgbClr val="000000"/>
              </a:solidFill>
              <a:latin typeface="Comic Sans MS" pitchFamily="66" charset="0"/>
            </a:endParaRPr>
          </a:p>
          <a:p>
            <a:pPr eaLnBrk="1" fontAlgn="base" hangingPunct="1">
              <a:spcBef>
                <a:spcPct val="50000"/>
              </a:spcBef>
              <a:spcAft>
                <a:spcPct val="0"/>
              </a:spcAft>
              <a:buNone/>
            </a:pPr>
            <a:r>
              <a:rPr lang="en-US" altLang="en-US" sz="2800" b="1" dirty="0">
                <a:solidFill>
                  <a:srgbClr val="006600"/>
                </a:solidFill>
                <a:latin typeface="Comic Sans MS" pitchFamily="66" charset="0"/>
              </a:rPr>
              <a:t>Slide Upwards until you </a:t>
            </a:r>
            <a:br>
              <a:rPr lang="en-US" altLang="en-US" sz="2800" b="1" dirty="0">
                <a:solidFill>
                  <a:srgbClr val="006600"/>
                </a:solidFill>
                <a:latin typeface="Comic Sans MS" pitchFamily="66" charset="0"/>
              </a:rPr>
            </a:br>
            <a:r>
              <a:rPr lang="en-US" altLang="en-US" sz="2800" b="1" dirty="0">
                <a:solidFill>
                  <a:srgbClr val="006600"/>
                </a:solidFill>
                <a:latin typeface="Comic Sans MS" pitchFamily="66" charset="0"/>
              </a:rPr>
              <a:t>find their meeting point.  </a:t>
            </a:r>
          </a:p>
          <a:p>
            <a:pPr eaLnBrk="1" fontAlgn="base" hangingPunct="1">
              <a:spcBef>
                <a:spcPct val="50000"/>
              </a:spcBef>
              <a:spcAft>
                <a:spcPct val="0"/>
              </a:spcAft>
              <a:buNone/>
            </a:pPr>
            <a:endParaRPr lang="en-US" altLang="en-US" sz="2800" b="1" dirty="0">
              <a:solidFill>
                <a:srgbClr val="FF0000"/>
              </a:solidFill>
              <a:latin typeface="Comic Sans MS" pitchFamily="66" charset="0"/>
            </a:endParaRPr>
          </a:p>
          <a:p>
            <a:pPr eaLnBrk="1" fontAlgn="base" hangingPunct="1">
              <a:spcBef>
                <a:spcPct val="50000"/>
              </a:spcBef>
              <a:spcAft>
                <a:spcPct val="0"/>
              </a:spcAft>
              <a:buNone/>
            </a:pPr>
            <a:r>
              <a:rPr lang="en-US" altLang="en-US" sz="2800" b="1" dirty="0">
                <a:solidFill>
                  <a:srgbClr val="FF0000"/>
                </a:solidFill>
                <a:latin typeface="Comic Sans MS" pitchFamily="66" charset="0"/>
              </a:rPr>
              <a:t>(80 grams)</a:t>
            </a:r>
            <a:endParaRPr lang="en-US" altLang="en-US" sz="2800" dirty="0">
              <a:solidFill>
                <a:srgbClr val="000000"/>
              </a:solidFill>
              <a:latin typeface="Comic Sans MS" pitchFamily="66" charset="0"/>
            </a:endParaRPr>
          </a:p>
        </p:txBody>
      </p:sp>
      <p:pic>
        <p:nvPicPr>
          <p:cNvPr id="2050" name="Picture 2" descr="Solubility Curves (Table G)">
            <a:extLst>
              <a:ext uri="{FF2B5EF4-FFF2-40B4-BE49-F238E27FC236}">
                <a16:creationId xmlns:a16="http://schemas.microsoft.com/office/drawing/2014/main" id="{9C34A31B-4924-476E-B774-B8CBAC2B36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2256" y="990600"/>
            <a:ext cx="4821744" cy="5838093"/>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a:extLst>
              <a:ext uri="{FF2B5EF4-FFF2-40B4-BE49-F238E27FC236}">
                <a16:creationId xmlns:a16="http://schemas.microsoft.com/office/drawing/2014/main" id="{B3A449BE-4ED6-4398-BFAA-9B8252559699}"/>
              </a:ext>
            </a:extLst>
          </p:cNvPr>
          <p:cNvSpPr/>
          <p:nvPr/>
        </p:nvSpPr>
        <p:spPr>
          <a:xfrm>
            <a:off x="7848600" y="1219200"/>
            <a:ext cx="762000" cy="533400"/>
          </a:xfrm>
          <a:prstGeom prst="ellipse">
            <a:avLst/>
          </a:prstGeom>
          <a:no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C6EB8D9F-2D9A-454E-B646-8B80092CDC31}"/>
              </a:ext>
            </a:extLst>
          </p:cNvPr>
          <p:cNvSpPr/>
          <p:nvPr/>
        </p:nvSpPr>
        <p:spPr>
          <a:xfrm>
            <a:off x="5486400" y="6275364"/>
            <a:ext cx="381000" cy="354036"/>
          </a:xfrm>
          <a:prstGeom prst="ellipse">
            <a:avLst/>
          </a:prstGeom>
          <a:no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E7FDF05C-252B-47E2-A657-BE57E9CA3BCF}"/>
              </a:ext>
            </a:extLst>
          </p:cNvPr>
          <p:cNvSpPr/>
          <p:nvPr/>
        </p:nvSpPr>
        <p:spPr>
          <a:xfrm>
            <a:off x="5576886" y="3581400"/>
            <a:ext cx="138113" cy="152400"/>
          </a:xfrm>
          <a:prstGeom prst="ellipse">
            <a:avLst/>
          </a:prstGeom>
          <a:solidFill>
            <a:srgbClr val="0066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4AFAD5EE-2AC4-489F-B54A-5880C4EDDF9F}"/>
              </a:ext>
            </a:extLst>
          </p:cNvPr>
          <p:cNvSpPr/>
          <p:nvPr/>
        </p:nvSpPr>
        <p:spPr>
          <a:xfrm>
            <a:off x="4953000" y="3480582"/>
            <a:ext cx="381000" cy="354036"/>
          </a:xfrm>
          <a:prstGeom prst="ellipse">
            <a:avLst/>
          </a:prstGeom>
          <a:no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62274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FBFFFF"/>
        </a:solidFill>
        <a:effectLst/>
      </p:bgPr>
    </p:bg>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9144000" cy="1077218"/>
          </a:xfrm>
          <a:prstGeom prst="rect">
            <a:avLst/>
          </a:prstGeom>
          <a:solidFill>
            <a:srgbClr val="FFFFCC"/>
          </a:solidFill>
          <a:ln>
            <a:noFill/>
          </a:ln>
          <a:effec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None/>
            </a:pPr>
            <a:r>
              <a:rPr lang="en-US" altLang="en-US" b="1" dirty="0">
                <a:solidFill>
                  <a:srgbClr val="FF0000"/>
                </a:solidFill>
                <a:latin typeface="Comic Sans MS" pitchFamily="66" charset="0"/>
              </a:rPr>
              <a:t>31.  How many grams of NaNO</a:t>
            </a:r>
            <a:r>
              <a:rPr lang="en-US" altLang="en-US" b="1" baseline="-25000" dirty="0">
                <a:solidFill>
                  <a:srgbClr val="FF0000"/>
                </a:solidFill>
                <a:latin typeface="Comic Sans MS" pitchFamily="66" charset="0"/>
              </a:rPr>
              <a:t>3</a:t>
            </a:r>
            <a:r>
              <a:rPr lang="en-US" altLang="en-US" b="1" dirty="0">
                <a:solidFill>
                  <a:srgbClr val="FF0000"/>
                </a:solidFill>
                <a:latin typeface="Comic Sans MS" pitchFamily="66" charset="0"/>
              </a:rPr>
              <a:t> fit into</a:t>
            </a:r>
            <a:br>
              <a:rPr lang="en-US" altLang="en-US" b="1" dirty="0">
                <a:solidFill>
                  <a:srgbClr val="FF0000"/>
                </a:solidFill>
                <a:latin typeface="Comic Sans MS" pitchFamily="66" charset="0"/>
              </a:rPr>
            </a:br>
            <a:r>
              <a:rPr lang="en-US" altLang="en-US" b="1" dirty="0">
                <a:solidFill>
                  <a:srgbClr val="FF0000"/>
                </a:solidFill>
                <a:latin typeface="Comic Sans MS" pitchFamily="66" charset="0"/>
              </a:rPr>
              <a:t>      325 mL of water at 10</a:t>
            </a:r>
            <a:r>
              <a:rPr lang="en-US" altLang="en-US" b="1" dirty="0">
                <a:solidFill>
                  <a:srgbClr val="FF0000"/>
                </a:solidFill>
                <a:latin typeface="Calibri"/>
                <a:cs typeface="Calibri"/>
              </a:rPr>
              <a:t>°</a:t>
            </a:r>
            <a:r>
              <a:rPr lang="en-US" altLang="en-US" b="1" dirty="0">
                <a:solidFill>
                  <a:srgbClr val="FF0000"/>
                </a:solidFill>
                <a:latin typeface="Comic Sans MS" pitchFamily="66" charset="0"/>
              </a:rPr>
              <a:t>C?   </a:t>
            </a:r>
            <a:r>
              <a:rPr lang="en-US" altLang="en-US" sz="1800" dirty="0">
                <a:solidFill>
                  <a:srgbClr val="0000FF"/>
                </a:solidFill>
                <a:latin typeface="Comic Sans MS" pitchFamily="66" charset="0"/>
              </a:rPr>
              <a:t>80 g in 100 mL</a:t>
            </a:r>
            <a:endParaRPr lang="en-US" altLang="en-US" dirty="0">
              <a:solidFill>
                <a:srgbClr val="0000FF"/>
              </a:solidFill>
              <a:latin typeface="Comic Sans MS" pitchFamily="66" charset="0"/>
            </a:endParaRPr>
          </a:p>
        </p:txBody>
      </p:sp>
    </p:spTree>
    <p:extLst>
      <p:ext uri="{BB962C8B-B14F-4D97-AF65-F5344CB8AC3E}">
        <p14:creationId xmlns:p14="http://schemas.microsoft.com/office/powerpoint/2010/main" val="29239242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FBFFFF"/>
        </a:solidFill>
        <a:effectLst/>
      </p:bgPr>
    </p:bg>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248387C-1B04-4AE1-8B23-E6BA542C2818}"/>
              </a:ext>
            </a:extLst>
          </p:cNvPr>
          <p:cNvSpPr txBox="1">
            <a:spLocks noChangeArrowheads="1"/>
          </p:cNvSpPr>
          <p:nvPr/>
        </p:nvSpPr>
        <p:spPr bwMode="auto">
          <a:xfrm>
            <a:off x="533400" y="1993854"/>
            <a:ext cx="160020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4400" dirty="0">
                <a:solidFill>
                  <a:srgbClr val="006600"/>
                </a:solidFill>
                <a:latin typeface="Times New Roman" panose="02020603050405020304" pitchFamily="18" charset="0"/>
                <a:cs typeface="Times New Roman" panose="02020603050405020304" pitchFamily="18" charset="0"/>
              </a:rPr>
              <a:t>10°C</a:t>
            </a:r>
          </a:p>
        </p:txBody>
      </p:sp>
      <p:sp>
        <p:nvSpPr>
          <p:cNvPr id="4" name="Text Box 4">
            <a:extLst>
              <a:ext uri="{FF2B5EF4-FFF2-40B4-BE49-F238E27FC236}">
                <a16:creationId xmlns:a16="http://schemas.microsoft.com/office/drawing/2014/main" id="{F86788D2-F6A0-4741-8258-FA2831E2CE50}"/>
              </a:ext>
            </a:extLst>
          </p:cNvPr>
          <p:cNvSpPr txBox="1">
            <a:spLocks noChangeArrowheads="1"/>
          </p:cNvSpPr>
          <p:nvPr/>
        </p:nvSpPr>
        <p:spPr bwMode="auto">
          <a:xfrm>
            <a:off x="1905000" y="1778411"/>
            <a:ext cx="1981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50000"/>
              </a:spcBef>
              <a:spcAft>
                <a:spcPct val="0"/>
              </a:spcAft>
              <a:buFontTx/>
              <a:buNone/>
            </a:pPr>
            <a:r>
              <a:rPr lang="en-US" altLang="en-US" sz="3600" u="sng" dirty="0">
                <a:solidFill>
                  <a:srgbClr val="006600"/>
                </a:solidFill>
                <a:latin typeface="Times New Roman" panose="02020603050405020304" pitchFamily="18" charset="0"/>
                <a:cs typeface="Times New Roman" panose="02020603050405020304" pitchFamily="18" charset="0"/>
              </a:rPr>
              <a:t>NaNO</a:t>
            </a:r>
            <a:r>
              <a:rPr lang="en-US" altLang="en-US" sz="3600" u="sng" baseline="-25000" dirty="0">
                <a:solidFill>
                  <a:srgbClr val="006600"/>
                </a:solidFill>
                <a:latin typeface="Times New Roman" panose="02020603050405020304" pitchFamily="18" charset="0"/>
                <a:cs typeface="Times New Roman" panose="02020603050405020304" pitchFamily="18" charset="0"/>
              </a:rPr>
              <a:t>3</a:t>
            </a:r>
            <a:br>
              <a:rPr lang="en-US" altLang="en-US" sz="3600" dirty="0">
                <a:solidFill>
                  <a:srgbClr val="006600"/>
                </a:solidFill>
                <a:latin typeface="Times New Roman" panose="02020603050405020304" pitchFamily="18" charset="0"/>
                <a:cs typeface="Times New Roman" panose="02020603050405020304" pitchFamily="18" charset="0"/>
              </a:rPr>
            </a:br>
            <a:r>
              <a:rPr lang="en-US" altLang="en-US" sz="3600" dirty="0">
                <a:solidFill>
                  <a:srgbClr val="006600"/>
                </a:solidFill>
                <a:latin typeface="Times New Roman" panose="02020603050405020304" pitchFamily="18" charset="0"/>
                <a:cs typeface="Times New Roman" panose="02020603050405020304" pitchFamily="18" charset="0"/>
              </a:rPr>
              <a:t>water</a:t>
            </a:r>
          </a:p>
        </p:txBody>
      </p:sp>
      <p:sp>
        <p:nvSpPr>
          <p:cNvPr id="5" name="Text Box 5">
            <a:extLst>
              <a:ext uri="{FF2B5EF4-FFF2-40B4-BE49-F238E27FC236}">
                <a16:creationId xmlns:a16="http://schemas.microsoft.com/office/drawing/2014/main" id="{82305756-53B4-4C5F-B5E9-8741EE402E2A}"/>
              </a:ext>
            </a:extLst>
          </p:cNvPr>
          <p:cNvSpPr txBox="1">
            <a:spLocks noChangeArrowheads="1"/>
          </p:cNvSpPr>
          <p:nvPr/>
        </p:nvSpPr>
        <p:spPr bwMode="auto">
          <a:xfrm>
            <a:off x="3810000" y="1778411"/>
            <a:ext cx="18288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50000"/>
              </a:spcBef>
              <a:spcAft>
                <a:spcPct val="0"/>
              </a:spcAft>
              <a:buFontTx/>
              <a:buNone/>
            </a:pPr>
            <a:r>
              <a:rPr lang="en-US" altLang="en-US" sz="3600" u="sng" dirty="0">
                <a:solidFill>
                  <a:srgbClr val="006600"/>
                </a:solidFill>
                <a:latin typeface="Times New Roman" panose="02020603050405020304" pitchFamily="18" charset="0"/>
                <a:cs typeface="Times New Roman" panose="02020603050405020304" pitchFamily="18" charset="0"/>
              </a:rPr>
              <a:t>80 g</a:t>
            </a:r>
            <a:br>
              <a:rPr lang="en-US" altLang="en-US" sz="3600" u="sng" dirty="0">
                <a:solidFill>
                  <a:srgbClr val="006600"/>
                </a:solidFill>
                <a:latin typeface="Times New Roman" panose="02020603050405020304" pitchFamily="18" charset="0"/>
                <a:cs typeface="Times New Roman" panose="02020603050405020304" pitchFamily="18" charset="0"/>
              </a:rPr>
            </a:br>
            <a:r>
              <a:rPr lang="en-US" altLang="en-US" sz="3600" dirty="0">
                <a:solidFill>
                  <a:srgbClr val="006600"/>
                </a:solidFill>
                <a:latin typeface="Times New Roman" panose="02020603050405020304" pitchFamily="18" charset="0"/>
                <a:cs typeface="Times New Roman" panose="02020603050405020304" pitchFamily="18" charset="0"/>
              </a:rPr>
              <a:t>100 mL</a:t>
            </a:r>
          </a:p>
        </p:txBody>
      </p:sp>
      <p:sp>
        <p:nvSpPr>
          <p:cNvPr id="6" name="Text Box 6">
            <a:extLst>
              <a:ext uri="{FF2B5EF4-FFF2-40B4-BE49-F238E27FC236}">
                <a16:creationId xmlns:a16="http://schemas.microsoft.com/office/drawing/2014/main" id="{E4E4920E-3FA1-41B7-BD7B-AF9445A0DFA0}"/>
              </a:ext>
            </a:extLst>
          </p:cNvPr>
          <p:cNvSpPr txBox="1">
            <a:spLocks noChangeArrowheads="1"/>
          </p:cNvSpPr>
          <p:nvPr/>
        </p:nvSpPr>
        <p:spPr bwMode="auto">
          <a:xfrm>
            <a:off x="5867400" y="1778411"/>
            <a:ext cx="2743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50000"/>
              </a:spcBef>
              <a:spcAft>
                <a:spcPct val="0"/>
              </a:spcAft>
              <a:buFontTx/>
              <a:buNone/>
            </a:pPr>
            <a:r>
              <a:rPr lang="en-US" altLang="en-US" sz="3600" u="sng" dirty="0">
                <a:solidFill>
                  <a:srgbClr val="FF0000"/>
                </a:solidFill>
                <a:latin typeface="Times New Roman" panose="02020603050405020304" pitchFamily="18" charset="0"/>
                <a:cs typeface="Times New Roman" panose="02020603050405020304" pitchFamily="18" charset="0"/>
              </a:rPr>
              <a:t>X g</a:t>
            </a:r>
            <a:br>
              <a:rPr lang="en-US" altLang="en-US" sz="3600" u="sng" dirty="0">
                <a:solidFill>
                  <a:srgbClr val="FF0000"/>
                </a:solidFill>
                <a:latin typeface="Times New Roman" panose="02020603050405020304" pitchFamily="18" charset="0"/>
                <a:cs typeface="Times New Roman" panose="02020603050405020304" pitchFamily="18" charset="0"/>
              </a:rPr>
            </a:br>
            <a:r>
              <a:rPr lang="en-US" altLang="en-US" sz="3600" dirty="0">
                <a:solidFill>
                  <a:srgbClr val="FF0000"/>
                </a:solidFill>
                <a:latin typeface="Times New Roman" panose="02020603050405020304" pitchFamily="18" charset="0"/>
                <a:cs typeface="Times New Roman" panose="02020603050405020304" pitchFamily="18" charset="0"/>
              </a:rPr>
              <a:t> 325 mL</a:t>
            </a:r>
          </a:p>
        </p:txBody>
      </p:sp>
      <p:sp>
        <p:nvSpPr>
          <p:cNvPr id="7" name="TextBox 6">
            <a:extLst>
              <a:ext uri="{FF2B5EF4-FFF2-40B4-BE49-F238E27FC236}">
                <a16:creationId xmlns:a16="http://schemas.microsoft.com/office/drawing/2014/main" id="{391A0DD2-4841-4976-946B-6BF59C8FAD44}"/>
              </a:ext>
            </a:extLst>
          </p:cNvPr>
          <p:cNvSpPr txBox="1"/>
          <p:nvPr/>
        </p:nvSpPr>
        <p:spPr>
          <a:xfrm>
            <a:off x="5825067" y="1993854"/>
            <a:ext cx="609600" cy="646331"/>
          </a:xfrm>
          <a:prstGeom prst="rect">
            <a:avLst/>
          </a:prstGeom>
          <a:noFill/>
        </p:spPr>
        <p:txBody>
          <a:bodyPr wrap="square" rtlCol="0">
            <a:spAutoFit/>
          </a:bodyPr>
          <a:lstStyle/>
          <a:p>
            <a:r>
              <a:rPr lang="en-US" sz="3600" dirty="0">
                <a:solidFill>
                  <a:srgbClr val="FF0000"/>
                </a:solidFill>
              </a:rPr>
              <a:t>=</a:t>
            </a:r>
          </a:p>
        </p:txBody>
      </p:sp>
      <p:sp>
        <p:nvSpPr>
          <p:cNvPr id="9" name="Text Box 7">
            <a:extLst>
              <a:ext uri="{FF2B5EF4-FFF2-40B4-BE49-F238E27FC236}">
                <a16:creationId xmlns:a16="http://schemas.microsoft.com/office/drawing/2014/main" id="{4DAEFA98-C143-4DDD-83FB-243753B0E008}"/>
              </a:ext>
            </a:extLst>
          </p:cNvPr>
          <p:cNvSpPr txBox="1">
            <a:spLocks noChangeArrowheads="1"/>
          </p:cNvSpPr>
          <p:nvPr/>
        </p:nvSpPr>
        <p:spPr bwMode="auto">
          <a:xfrm>
            <a:off x="0" y="3481849"/>
            <a:ext cx="9144000"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50000"/>
              </a:spcBef>
              <a:spcAft>
                <a:spcPct val="0"/>
              </a:spcAft>
              <a:buFontTx/>
              <a:buNone/>
            </a:pPr>
            <a:r>
              <a:rPr lang="en-US" altLang="en-US" sz="4400" dirty="0">
                <a:solidFill>
                  <a:srgbClr val="FF0000"/>
                </a:solidFill>
                <a:latin typeface="Comic Sans MS" pitchFamily="66" charset="0"/>
              </a:rPr>
              <a:t>100 X = 26,000 </a:t>
            </a:r>
          </a:p>
          <a:p>
            <a:pPr algn="ctr" eaLnBrk="1" fontAlgn="base" hangingPunct="1">
              <a:spcBef>
                <a:spcPct val="50000"/>
              </a:spcBef>
              <a:spcAft>
                <a:spcPct val="0"/>
              </a:spcAft>
              <a:buFontTx/>
              <a:buNone/>
            </a:pPr>
            <a:r>
              <a:rPr lang="en-US" altLang="en-US" sz="4400" dirty="0">
                <a:solidFill>
                  <a:srgbClr val="FF0000"/>
                </a:solidFill>
                <a:latin typeface="Comic Sans MS" pitchFamily="66" charset="0"/>
              </a:rPr>
              <a:t>X = 260.       </a:t>
            </a:r>
          </a:p>
          <a:p>
            <a:pPr algn="ctr" eaLnBrk="1" fontAlgn="base" hangingPunct="1">
              <a:spcBef>
                <a:spcPct val="50000"/>
              </a:spcBef>
              <a:spcAft>
                <a:spcPct val="0"/>
              </a:spcAft>
              <a:buFontTx/>
              <a:buNone/>
            </a:pPr>
            <a:r>
              <a:rPr lang="en-US" altLang="en-US" sz="4400" b="1" dirty="0">
                <a:solidFill>
                  <a:srgbClr val="0000FF"/>
                </a:solidFill>
                <a:latin typeface="Comic Sans MS" pitchFamily="66" charset="0"/>
              </a:rPr>
              <a:t>X = 260. grams NaNO</a:t>
            </a:r>
            <a:r>
              <a:rPr lang="en-US" altLang="en-US" sz="4400" b="1" baseline="-25000" dirty="0">
                <a:solidFill>
                  <a:srgbClr val="0000FF"/>
                </a:solidFill>
                <a:latin typeface="Comic Sans MS" pitchFamily="66" charset="0"/>
              </a:rPr>
              <a:t>3</a:t>
            </a:r>
          </a:p>
        </p:txBody>
      </p:sp>
      <p:sp>
        <p:nvSpPr>
          <p:cNvPr id="2" name="Text Box 2">
            <a:extLst>
              <a:ext uri="{FF2B5EF4-FFF2-40B4-BE49-F238E27FC236}">
                <a16:creationId xmlns:a16="http://schemas.microsoft.com/office/drawing/2014/main" id="{4818C861-AD1E-1E20-24C8-36BE90560B88}"/>
              </a:ext>
            </a:extLst>
          </p:cNvPr>
          <p:cNvSpPr txBox="1">
            <a:spLocks noChangeArrowheads="1"/>
          </p:cNvSpPr>
          <p:nvPr/>
        </p:nvSpPr>
        <p:spPr bwMode="auto">
          <a:xfrm>
            <a:off x="0" y="0"/>
            <a:ext cx="9144000" cy="1077218"/>
          </a:xfrm>
          <a:prstGeom prst="rect">
            <a:avLst/>
          </a:prstGeom>
          <a:solidFill>
            <a:srgbClr val="FFFFCC"/>
          </a:solidFill>
          <a:ln>
            <a:noFill/>
          </a:ln>
          <a:effec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None/>
            </a:pPr>
            <a:r>
              <a:rPr lang="en-US" altLang="en-US" b="1" dirty="0">
                <a:solidFill>
                  <a:srgbClr val="FF0000"/>
                </a:solidFill>
                <a:latin typeface="Comic Sans MS" pitchFamily="66" charset="0"/>
              </a:rPr>
              <a:t>31.  How many grams of NaNO</a:t>
            </a:r>
            <a:r>
              <a:rPr lang="en-US" altLang="en-US" b="1" baseline="-25000" dirty="0">
                <a:solidFill>
                  <a:srgbClr val="FF0000"/>
                </a:solidFill>
                <a:latin typeface="Comic Sans MS" pitchFamily="66" charset="0"/>
              </a:rPr>
              <a:t>3</a:t>
            </a:r>
            <a:r>
              <a:rPr lang="en-US" altLang="en-US" b="1" dirty="0">
                <a:solidFill>
                  <a:srgbClr val="FF0000"/>
                </a:solidFill>
                <a:latin typeface="Comic Sans MS" pitchFamily="66" charset="0"/>
              </a:rPr>
              <a:t> fit into</a:t>
            </a:r>
            <a:br>
              <a:rPr lang="en-US" altLang="en-US" b="1" dirty="0">
                <a:solidFill>
                  <a:srgbClr val="FF0000"/>
                </a:solidFill>
                <a:latin typeface="Comic Sans MS" pitchFamily="66" charset="0"/>
              </a:rPr>
            </a:br>
            <a:r>
              <a:rPr lang="en-US" altLang="en-US" b="1" dirty="0">
                <a:solidFill>
                  <a:srgbClr val="FF0000"/>
                </a:solidFill>
                <a:latin typeface="Comic Sans MS" pitchFamily="66" charset="0"/>
              </a:rPr>
              <a:t>      325 mL of water at 10</a:t>
            </a:r>
            <a:r>
              <a:rPr lang="en-US" altLang="en-US" b="1" dirty="0">
                <a:solidFill>
                  <a:srgbClr val="FF0000"/>
                </a:solidFill>
                <a:latin typeface="Calibri"/>
                <a:cs typeface="Calibri"/>
              </a:rPr>
              <a:t>°</a:t>
            </a:r>
            <a:r>
              <a:rPr lang="en-US" altLang="en-US" b="1" dirty="0">
                <a:solidFill>
                  <a:srgbClr val="FF0000"/>
                </a:solidFill>
                <a:latin typeface="Comic Sans MS" pitchFamily="66" charset="0"/>
              </a:rPr>
              <a:t>C?   </a:t>
            </a:r>
            <a:r>
              <a:rPr lang="en-US" altLang="en-US" sz="1800" dirty="0">
                <a:solidFill>
                  <a:srgbClr val="0000FF"/>
                </a:solidFill>
                <a:latin typeface="Comic Sans MS" pitchFamily="66" charset="0"/>
              </a:rPr>
              <a:t>80 g in 100 mL</a:t>
            </a:r>
            <a:endParaRPr lang="en-US" altLang="en-US" dirty="0">
              <a:solidFill>
                <a:srgbClr val="0000FF"/>
              </a:solidFill>
              <a:latin typeface="Comic Sans MS" pitchFamily="66" charset="0"/>
            </a:endParaRPr>
          </a:p>
        </p:txBody>
      </p:sp>
    </p:spTree>
    <p:extLst>
      <p:ext uri="{BB962C8B-B14F-4D97-AF65-F5344CB8AC3E}">
        <p14:creationId xmlns:p14="http://schemas.microsoft.com/office/powerpoint/2010/main" val="42832455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FF1C5"/>
        </a:solidFill>
        <a:effectLst/>
      </p:bgPr>
    </p:bg>
    <p:spTree>
      <p:nvGrpSpPr>
        <p:cNvPr id="1" name=""/>
        <p:cNvGrpSpPr/>
        <p:nvPr/>
      </p:nvGrpSpPr>
      <p:grpSpPr>
        <a:xfrm>
          <a:off x="0" y="0"/>
          <a:ext cx="0" cy="0"/>
          <a:chOff x="0" y="0"/>
          <a:chExt cx="0" cy="0"/>
        </a:xfrm>
      </p:grpSpPr>
      <p:sp>
        <p:nvSpPr>
          <p:cNvPr id="21506" name="Text Box 4"/>
          <p:cNvSpPr txBox="1">
            <a:spLocks noChangeArrowheads="1"/>
          </p:cNvSpPr>
          <p:nvPr/>
        </p:nvSpPr>
        <p:spPr bwMode="auto">
          <a:xfrm>
            <a:off x="0" y="0"/>
            <a:ext cx="9144000" cy="1938992"/>
          </a:xfrm>
          <a:prstGeom prst="rect">
            <a:avLst/>
          </a:prstGeom>
          <a:solidFill>
            <a:schemeClr val="bg1"/>
          </a:solidFill>
          <a:ln>
            <a:noFill/>
          </a:ln>
          <a:effec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0" eaLnBrk="1" hangingPunct="1">
              <a:spcBef>
                <a:spcPts val="0"/>
              </a:spcBef>
              <a:buNone/>
            </a:pPr>
            <a:r>
              <a:rPr lang="en-US" sz="4000" b="1" dirty="0">
                <a:solidFill>
                  <a:srgbClr val="FF0000"/>
                </a:solidFill>
                <a:latin typeface="Arial"/>
              </a:rPr>
              <a:t>32.</a:t>
            </a:r>
            <a:r>
              <a:rPr lang="en-US" sz="4000" b="1" dirty="0">
                <a:solidFill>
                  <a:srgbClr val="000000"/>
                </a:solidFill>
                <a:latin typeface="Arial"/>
              </a:rPr>
              <a:t>  What is the MOLARITY</a:t>
            </a:r>
            <a:br>
              <a:rPr lang="en-US" sz="4000" b="1" dirty="0">
                <a:solidFill>
                  <a:srgbClr val="000000"/>
                </a:solidFill>
                <a:latin typeface="Arial"/>
              </a:rPr>
            </a:br>
            <a:r>
              <a:rPr lang="en-US" sz="4000" b="1" dirty="0">
                <a:solidFill>
                  <a:srgbClr val="000000"/>
                </a:solidFill>
                <a:latin typeface="Arial"/>
              </a:rPr>
              <a:t>       of this solution of 260. g NaNO</a:t>
            </a:r>
            <a:r>
              <a:rPr lang="en-US" sz="4000" b="1" baseline="-25000" dirty="0">
                <a:solidFill>
                  <a:srgbClr val="000000"/>
                </a:solidFill>
                <a:latin typeface="Arial"/>
              </a:rPr>
              <a:t>3</a:t>
            </a:r>
            <a:r>
              <a:rPr lang="en-US" sz="4000" b="1" dirty="0">
                <a:solidFill>
                  <a:srgbClr val="000000"/>
                </a:solidFill>
                <a:latin typeface="Arial"/>
              </a:rPr>
              <a:t> </a:t>
            </a:r>
            <a:br>
              <a:rPr lang="en-US" sz="4000" b="1" dirty="0">
                <a:solidFill>
                  <a:srgbClr val="000000"/>
                </a:solidFill>
                <a:latin typeface="Arial"/>
              </a:rPr>
            </a:br>
            <a:r>
              <a:rPr lang="en-US" sz="4000" b="1" dirty="0">
                <a:solidFill>
                  <a:srgbClr val="000000"/>
                </a:solidFill>
                <a:latin typeface="Arial"/>
              </a:rPr>
              <a:t>       in 325 mL?  </a:t>
            </a:r>
            <a:r>
              <a:rPr lang="en-US" sz="2400" i="1" dirty="0">
                <a:solidFill>
                  <a:srgbClr val="FF0000"/>
                </a:solidFill>
                <a:latin typeface="Arial"/>
              </a:rPr>
              <a:t>Start with a formula</a:t>
            </a:r>
            <a:endParaRPr lang="en-US" sz="4000" i="1" dirty="0">
              <a:solidFill>
                <a:srgbClr val="FF0000"/>
              </a:solidFill>
              <a:latin typeface="Arial"/>
            </a:endParaRPr>
          </a:p>
        </p:txBody>
      </p:sp>
      <p:sp>
        <p:nvSpPr>
          <p:cNvPr id="3" name="Text Box 3">
            <a:extLst>
              <a:ext uri="{FF2B5EF4-FFF2-40B4-BE49-F238E27FC236}">
                <a16:creationId xmlns:a16="http://schemas.microsoft.com/office/drawing/2014/main" id="{2DBD6538-0D6E-465F-94E8-C8A2299C566D}"/>
              </a:ext>
            </a:extLst>
          </p:cNvPr>
          <p:cNvSpPr txBox="1">
            <a:spLocks noChangeArrowheads="1"/>
          </p:cNvSpPr>
          <p:nvPr/>
        </p:nvSpPr>
        <p:spPr bwMode="auto">
          <a:xfrm>
            <a:off x="914400" y="2133600"/>
            <a:ext cx="2286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4400" dirty="0">
                <a:solidFill>
                  <a:srgbClr val="000000"/>
                </a:solidFill>
                <a:latin typeface="Comic Sans MS" pitchFamily="66" charset="0"/>
              </a:rPr>
              <a:t>M =</a:t>
            </a:r>
          </a:p>
        </p:txBody>
      </p:sp>
      <p:sp>
        <p:nvSpPr>
          <p:cNvPr id="4" name="Text Box 4">
            <a:extLst>
              <a:ext uri="{FF2B5EF4-FFF2-40B4-BE49-F238E27FC236}">
                <a16:creationId xmlns:a16="http://schemas.microsoft.com/office/drawing/2014/main" id="{83650334-3F0B-4934-80FC-77E35AC905AD}"/>
              </a:ext>
            </a:extLst>
          </p:cNvPr>
          <p:cNvSpPr txBox="1">
            <a:spLocks noChangeArrowheads="1"/>
          </p:cNvSpPr>
          <p:nvPr/>
        </p:nvSpPr>
        <p:spPr bwMode="auto">
          <a:xfrm>
            <a:off x="2151944" y="2133600"/>
            <a:ext cx="2667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50000"/>
              </a:spcBef>
              <a:spcAft>
                <a:spcPct val="0"/>
              </a:spcAft>
              <a:buFontTx/>
              <a:buNone/>
            </a:pPr>
            <a:r>
              <a:rPr lang="en-US" altLang="en-US" sz="2400" u="sng" dirty="0">
                <a:solidFill>
                  <a:srgbClr val="000000"/>
                </a:solidFill>
                <a:latin typeface="Comic Sans MS" panose="030F0702030302020204" pitchFamily="66" charset="0"/>
              </a:rPr>
              <a:t># moles </a:t>
            </a:r>
            <a:r>
              <a:rPr lang="en-US" sz="2400" b="1" u="sng" dirty="0">
                <a:solidFill>
                  <a:srgbClr val="000000"/>
                </a:solidFill>
                <a:latin typeface="Comic Sans MS" panose="030F0702030302020204" pitchFamily="66" charset="0"/>
              </a:rPr>
              <a:t>NaNO</a:t>
            </a:r>
            <a:r>
              <a:rPr lang="en-US" sz="2400" b="1" u="sng" baseline="-25000" dirty="0">
                <a:solidFill>
                  <a:srgbClr val="000000"/>
                </a:solidFill>
                <a:latin typeface="Comic Sans MS" panose="030F0702030302020204" pitchFamily="66" charset="0"/>
              </a:rPr>
              <a:t>3</a:t>
            </a:r>
            <a:r>
              <a:rPr lang="en-US" sz="2400" b="1" u="sng" dirty="0">
                <a:solidFill>
                  <a:srgbClr val="000000"/>
                </a:solidFill>
                <a:latin typeface="Comic Sans MS" panose="030F0702030302020204" pitchFamily="66" charset="0"/>
              </a:rPr>
              <a:t> </a:t>
            </a:r>
            <a:br>
              <a:rPr lang="en-US" altLang="en-US" sz="2400" u="sng" dirty="0">
                <a:solidFill>
                  <a:srgbClr val="000000"/>
                </a:solidFill>
                <a:latin typeface="Comic Sans MS" panose="030F0702030302020204" pitchFamily="66" charset="0"/>
              </a:rPr>
            </a:br>
            <a:r>
              <a:rPr lang="en-US" altLang="en-US" sz="2400" dirty="0">
                <a:solidFill>
                  <a:srgbClr val="000000"/>
                </a:solidFill>
                <a:latin typeface="Comic Sans MS" panose="030F0702030302020204" pitchFamily="66" charset="0"/>
              </a:rPr>
              <a:t>Liters of solution</a:t>
            </a:r>
          </a:p>
        </p:txBody>
      </p:sp>
    </p:spTree>
    <p:extLst>
      <p:ext uri="{BB962C8B-B14F-4D97-AF65-F5344CB8AC3E}">
        <p14:creationId xmlns:p14="http://schemas.microsoft.com/office/powerpoint/2010/main" val="36353119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FFF1C5"/>
        </a:solidFill>
        <a:effectLst/>
      </p:bgPr>
    </p:bg>
    <p:spTree>
      <p:nvGrpSpPr>
        <p:cNvPr id="1" name="">
          <a:extLst>
            <a:ext uri="{FF2B5EF4-FFF2-40B4-BE49-F238E27FC236}">
              <a16:creationId xmlns:a16="http://schemas.microsoft.com/office/drawing/2014/main" id="{BE333A65-5DBD-8B82-F15D-BF1046EC841C}"/>
            </a:ext>
          </a:extLst>
        </p:cNvPr>
        <p:cNvGrpSpPr/>
        <p:nvPr/>
      </p:nvGrpSpPr>
      <p:grpSpPr>
        <a:xfrm>
          <a:off x="0" y="0"/>
          <a:ext cx="0" cy="0"/>
          <a:chOff x="0" y="0"/>
          <a:chExt cx="0" cy="0"/>
        </a:xfrm>
      </p:grpSpPr>
      <p:sp>
        <p:nvSpPr>
          <p:cNvPr id="21506" name="Text Box 4">
            <a:extLst>
              <a:ext uri="{FF2B5EF4-FFF2-40B4-BE49-F238E27FC236}">
                <a16:creationId xmlns:a16="http://schemas.microsoft.com/office/drawing/2014/main" id="{681F883B-076C-1F7E-D189-7C906137213C}"/>
              </a:ext>
            </a:extLst>
          </p:cNvPr>
          <p:cNvSpPr txBox="1">
            <a:spLocks noChangeArrowheads="1"/>
          </p:cNvSpPr>
          <p:nvPr/>
        </p:nvSpPr>
        <p:spPr bwMode="auto">
          <a:xfrm>
            <a:off x="0" y="0"/>
            <a:ext cx="9144000" cy="1938992"/>
          </a:xfrm>
          <a:prstGeom prst="rect">
            <a:avLst/>
          </a:prstGeom>
          <a:solidFill>
            <a:schemeClr val="bg1"/>
          </a:solidFill>
          <a:ln>
            <a:noFill/>
          </a:ln>
          <a:effec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0" eaLnBrk="1" hangingPunct="1">
              <a:spcBef>
                <a:spcPts val="0"/>
              </a:spcBef>
              <a:buNone/>
            </a:pPr>
            <a:r>
              <a:rPr lang="en-US" sz="4000" b="1" dirty="0">
                <a:solidFill>
                  <a:srgbClr val="FF0000"/>
                </a:solidFill>
                <a:latin typeface="Arial"/>
              </a:rPr>
              <a:t>32.</a:t>
            </a:r>
            <a:r>
              <a:rPr lang="en-US" sz="4000" b="1" dirty="0">
                <a:solidFill>
                  <a:srgbClr val="000000"/>
                </a:solidFill>
                <a:latin typeface="Arial"/>
              </a:rPr>
              <a:t>  What is the MOLARITY</a:t>
            </a:r>
            <a:br>
              <a:rPr lang="en-US" sz="4000" b="1" dirty="0">
                <a:solidFill>
                  <a:srgbClr val="000000"/>
                </a:solidFill>
                <a:latin typeface="Arial"/>
              </a:rPr>
            </a:br>
            <a:r>
              <a:rPr lang="en-US" sz="4000" b="1" dirty="0">
                <a:solidFill>
                  <a:srgbClr val="000000"/>
                </a:solidFill>
                <a:latin typeface="Arial"/>
              </a:rPr>
              <a:t>       of this solution of 260. g NaNO</a:t>
            </a:r>
            <a:r>
              <a:rPr lang="en-US" sz="4000" b="1" baseline="-25000" dirty="0">
                <a:solidFill>
                  <a:srgbClr val="000000"/>
                </a:solidFill>
                <a:latin typeface="Arial"/>
              </a:rPr>
              <a:t>3</a:t>
            </a:r>
            <a:r>
              <a:rPr lang="en-US" sz="4000" b="1" dirty="0">
                <a:solidFill>
                  <a:srgbClr val="000000"/>
                </a:solidFill>
                <a:latin typeface="Arial"/>
              </a:rPr>
              <a:t> </a:t>
            </a:r>
            <a:br>
              <a:rPr lang="en-US" sz="4000" b="1" dirty="0">
                <a:solidFill>
                  <a:srgbClr val="000000"/>
                </a:solidFill>
                <a:latin typeface="Arial"/>
              </a:rPr>
            </a:br>
            <a:r>
              <a:rPr lang="en-US" sz="4000" b="1" dirty="0">
                <a:solidFill>
                  <a:srgbClr val="000000"/>
                </a:solidFill>
                <a:latin typeface="Arial"/>
              </a:rPr>
              <a:t>       in 325 mL?  </a:t>
            </a:r>
            <a:r>
              <a:rPr lang="en-US" sz="2400" i="1" dirty="0">
                <a:solidFill>
                  <a:srgbClr val="FF0000"/>
                </a:solidFill>
                <a:latin typeface="Arial"/>
              </a:rPr>
              <a:t>Start with a formula</a:t>
            </a:r>
            <a:endParaRPr lang="en-US" sz="4000" i="1" dirty="0">
              <a:solidFill>
                <a:srgbClr val="FF0000"/>
              </a:solidFill>
              <a:latin typeface="Arial"/>
            </a:endParaRPr>
          </a:p>
        </p:txBody>
      </p:sp>
      <p:sp>
        <p:nvSpPr>
          <p:cNvPr id="8" name="Text Box 3">
            <a:extLst>
              <a:ext uri="{FF2B5EF4-FFF2-40B4-BE49-F238E27FC236}">
                <a16:creationId xmlns:a16="http://schemas.microsoft.com/office/drawing/2014/main" id="{4B3B566B-4F04-A4A9-FD96-8E7503DC83C5}"/>
              </a:ext>
            </a:extLst>
          </p:cNvPr>
          <p:cNvSpPr txBox="1">
            <a:spLocks noChangeArrowheads="1"/>
          </p:cNvSpPr>
          <p:nvPr/>
        </p:nvSpPr>
        <p:spPr bwMode="auto">
          <a:xfrm>
            <a:off x="914400" y="2133600"/>
            <a:ext cx="2286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4400" dirty="0">
                <a:solidFill>
                  <a:srgbClr val="000000"/>
                </a:solidFill>
                <a:latin typeface="Comic Sans MS" pitchFamily="66" charset="0"/>
              </a:rPr>
              <a:t>M =</a:t>
            </a:r>
          </a:p>
        </p:txBody>
      </p:sp>
      <p:sp>
        <p:nvSpPr>
          <p:cNvPr id="9" name="Text Box 4">
            <a:extLst>
              <a:ext uri="{FF2B5EF4-FFF2-40B4-BE49-F238E27FC236}">
                <a16:creationId xmlns:a16="http://schemas.microsoft.com/office/drawing/2014/main" id="{28159B21-42BF-BF09-C009-C29300BE09C4}"/>
              </a:ext>
            </a:extLst>
          </p:cNvPr>
          <p:cNvSpPr txBox="1">
            <a:spLocks noChangeArrowheads="1"/>
          </p:cNvSpPr>
          <p:nvPr/>
        </p:nvSpPr>
        <p:spPr bwMode="auto">
          <a:xfrm>
            <a:off x="2151944" y="2133600"/>
            <a:ext cx="2667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50000"/>
              </a:spcBef>
              <a:spcAft>
                <a:spcPct val="0"/>
              </a:spcAft>
              <a:buFontTx/>
              <a:buNone/>
            </a:pPr>
            <a:r>
              <a:rPr lang="en-US" altLang="en-US" sz="2400" u="sng" dirty="0">
                <a:solidFill>
                  <a:srgbClr val="000000"/>
                </a:solidFill>
                <a:latin typeface="Comic Sans MS" pitchFamily="66" charset="0"/>
              </a:rPr>
              <a:t># moles NaNO</a:t>
            </a:r>
            <a:r>
              <a:rPr lang="en-US" altLang="en-US" sz="2400" u="sng" baseline="-25000" dirty="0">
                <a:solidFill>
                  <a:srgbClr val="000000"/>
                </a:solidFill>
                <a:latin typeface="Comic Sans MS" pitchFamily="66" charset="0"/>
              </a:rPr>
              <a:t>3</a:t>
            </a:r>
            <a:br>
              <a:rPr lang="en-US" altLang="en-US" sz="2400" u="sng" dirty="0">
                <a:solidFill>
                  <a:srgbClr val="000000"/>
                </a:solidFill>
                <a:latin typeface="Comic Sans MS" pitchFamily="66" charset="0"/>
              </a:rPr>
            </a:br>
            <a:r>
              <a:rPr lang="en-US" altLang="en-US" sz="2400" dirty="0">
                <a:solidFill>
                  <a:srgbClr val="000000"/>
                </a:solidFill>
                <a:latin typeface="Comic Sans MS" pitchFamily="66" charset="0"/>
              </a:rPr>
              <a:t>Liters of solution</a:t>
            </a:r>
          </a:p>
        </p:txBody>
      </p:sp>
      <p:sp>
        <p:nvSpPr>
          <p:cNvPr id="10" name="Text Box 5">
            <a:extLst>
              <a:ext uri="{FF2B5EF4-FFF2-40B4-BE49-F238E27FC236}">
                <a16:creationId xmlns:a16="http://schemas.microsoft.com/office/drawing/2014/main" id="{7EE54744-6BED-01F1-144D-30B552B46612}"/>
              </a:ext>
            </a:extLst>
          </p:cNvPr>
          <p:cNvSpPr txBox="1">
            <a:spLocks noChangeArrowheads="1"/>
          </p:cNvSpPr>
          <p:nvPr/>
        </p:nvSpPr>
        <p:spPr bwMode="auto">
          <a:xfrm>
            <a:off x="-152400" y="3810000"/>
            <a:ext cx="3200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50000"/>
              </a:spcBef>
              <a:spcAft>
                <a:spcPct val="0"/>
              </a:spcAft>
              <a:buFontTx/>
              <a:buNone/>
            </a:pPr>
            <a:r>
              <a:rPr lang="en-US" altLang="en-US" u="sng" dirty="0">
                <a:solidFill>
                  <a:srgbClr val="000000"/>
                </a:solidFill>
              </a:rPr>
              <a:t>260. g NaNO</a:t>
            </a:r>
            <a:r>
              <a:rPr lang="en-US" altLang="en-US" u="sng" baseline="-25000" dirty="0">
                <a:solidFill>
                  <a:srgbClr val="000000"/>
                </a:solidFill>
              </a:rPr>
              <a:t>3</a:t>
            </a:r>
            <a:br>
              <a:rPr lang="en-US" altLang="en-US" u="sng" baseline="-25000" dirty="0">
                <a:solidFill>
                  <a:srgbClr val="000000"/>
                </a:solidFill>
              </a:rPr>
            </a:br>
            <a:r>
              <a:rPr lang="en-US" altLang="en-US" dirty="0">
                <a:solidFill>
                  <a:srgbClr val="000000"/>
                </a:solidFill>
              </a:rPr>
              <a:t>1</a:t>
            </a:r>
          </a:p>
        </p:txBody>
      </p:sp>
      <p:sp>
        <p:nvSpPr>
          <p:cNvPr id="11" name="Text Box 6">
            <a:extLst>
              <a:ext uri="{FF2B5EF4-FFF2-40B4-BE49-F238E27FC236}">
                <a16:creationId xmlns:a16="http://schemas.microsoft.com/office/drawing/2014/main" id="{A3D8AB1B-3CF0-608B-E7A4-711A6DCCEE94}"/>
              </a:ext>
            </a:extLst>
          </p:cNvPr>
          <p:cNvSpPr txBox="1">
            <a:spLocks noChangeArrowheads="1"/>
          </p:cNvSpPr>
          <p:nvPr/>
        </p:nvSpPr>
        <p:spPr bwMode="auto">
          <a:xfrm>
            <a:off x="2971800" y="3886200"/>
            <a:ext cx="685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4400" dirty="0">
                <a:solidFill>
                  <a:srgbClr val="000000"/>
                </a:solidFill>
              </a:rPr>
              <a:t>x</a:t>
            </a:r>
          </a:p>
        </p:txBody>
      </p:sp>
      <p:sp>
        <p:nvSpPr>
          <p:cNvPr id="12" name="Text Box 7">
            <a:extLst>
              <a:ext uri="{FF2B5EF4-FFF2-40B4-BE49-F238E27FC236}">
                <a16:creationId xmlns:a16="http://schemas.microsoft.com/office/drawing/2014/main" id="{45AC0955-1EDD-6969-6E97-FDE5A4A9B84B}"/>
              </a:ext>
            </a:extLst>
          </p:cNvPr>
          <p:cNvSpPr txBox="1">
            <a:spLocks noChangeArrowheads="1"/>
          </p:cNvSpPr>
          <p:nvPr/>
        </p:nvSpPr>
        <p:spPr bwMode="auto">
          <a:xfrm>
            <a:off x="3048000" y="3810000"/>
            <a:ext cx="3352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50000"/>
              </a:spcBef>
              <a:spcAft>
                <a:spcPct val="0"/>
              </a:spcAft>
              <a:buFontTx/>
              <a:buNone/>
            </a:pPr>
            <a:r>
              <a:rPr lang="en-US" altLang="en-US" u="sng" dirty="0">
                <a:solidFill>
                  <a:srgbClr val="000000"/>
                </a:solidFill>
              </a:rPr>
              <a:t>1 mole NaNO</a:t>
            </a:r>
            <a:r>
              <a:rPr lang="en-US" altLang="en-US" u="sng" baseline="-25000" dirty="0">
                <a:solidFill>
                  <a:srgbClr val="000000"/>
                </a:solidFill>
              </a:rPr>
              <a:t>3</a:t>
            </a:r>
            <a:br>
              <a:rPr lang="en-US" altLang="en-US" u="sng" dirty="0">
                <a:solidFill>
                  <a:srgbClr val="000000"/>
                </a:solidFill>
              </a:rPr>
            </a:br>
            <a:r>
              <a:rPr lang="en-US" altLang="en-US" dirty="0">
                <a:solidFill>
                  <a:srgbClr val="000000"/>
                </a:solidFill>
              </a:rPr>
              <a:t>85 g NaNO</a:t>
            </a:r>
            <a:r>
              <a:rPr lang="en-US" altLang="en-US" baseline="-25000" dirty="0">
                <a:solidFill>
                  <a:srgbClr val="000000"/>
                </a:solidFill>
              </a:rPr>
              <a:t>3</a:t>
            </a:r>
          </a:p>
        </p:txBody>
      </p:sp>
      <p:sp>
        <p:nvSpPr>
          <p:cNvPr id="16" name="Text Box 5">
            <a:extLst>
              <a:ext uri="{FF2B5EF4-FFF2-40B4-BE49-F238E27FC236}">
                <a16:creationId xmlns:a16="http://schemas.microsoft.com/office/drawing/2014/main" id="{74FFAE83-F074-0E76-52FF-3FF55CD98FF8}"/>
              </a:ext>
            </a:extLst>
          </p:cNvPr>
          <p:cNvSpPr txBox="1">
            <a:spLocks noChangeArrowheads="1"/>
          </p:cNvSpPr>
          <p:nvPr/>
        </p:nvSpPr>
        <p:spPr bwMode="auto">
          <a:xfrm>
            <a:off x="0" y="5702588"/>
            <a:ext cx="2209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50000"/>
              </a:spcBef>
              <a:spcAft>
                <a:spcPct val="0"/>
              </a:spcAft>
              <a:buFontTx/>
              <a:buNone/>
            </a:pPr>
            <a:r>
              <a:rPr lang="en-US" altLang="en-US" u="sng" dirty="0">
                <a:solidFill>
                  <a:srgbClr val="000000"/>
                </a:solidFill>
              </a:rPr>
              <a:t>325 mL</a:t>
            </a:r>
            <a:br>
              <a:rPr lang="en-US" altLang="en-US" u="sng" baseline="-25000" dirty="0">
                <a:solidFill>
                  <a:srgbClr val="000000"/>
                </a:solidFill>
              </a:rPr>
            </a:br>
            <a:r>
              <a:rPr lang="en-US" altLang="en-US" dirty="0">
                <a:solidFill>
                  <a:srgbClr val="000000"/>
                </a:solidFill>
              </a:rPr>
              <a:t>1</a:t>
            </a:r>
          </a:p>
        </p:txBody>
      </p:sp>
      <p:sp>
        <p:nvSpPr>
          <p:cNvPr id="20" name="Text Box 6">
            <a:extLst>
              <a:ext uri="{FF2B5EF4-FFF2-40B4-BE49-F238E27FC236}">
                <a16:creationId xmlns:a16="http://schemas.microsoft.com/office/drawing/2014/main" id="{D14B7D23-4B5B-1402-063C-B163CDFCA999}"/>
              </a:ext>
            </a:extLst>
          </p:cNvPr>
          <p:cNvSpPr txBox="1">
            <a:spLocks noChangeArrowheads="1"/>
          </p:cNvSpPr>
          <p:nvPr/>
        </p:nvSpPr>
        <p:spPr bwMode="auto">
          <a:xfrm>
            <a:off x="1866900" y="5778788"/>
            <a:ext cx="685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4400" dirty="0">
                <a:solidFill>
                  <a:srgbClr val="000000"/>
                </a:solidFill>
              </a:rPr>
              <a:t>x</a:t>
            </a:r>
          </a:p>
        </p:txBody>
      </p:sp>
      <p:sp>
        <p:nvSpPr>
          <p:cNvPr id="21" name="Text Box 7">
            <a:extLst>
              <a:ext uri="{FF2B5EF4-FFF2-40B4-BE49-F238E27FC236}">
                <a16:creationId xmlns:a16="http://schemas.microsoft.com/office/drawing/2014/main" id="{35197B5F-C187-1F82-F585-ECD4B4E3C65B}"/>
              </a:ext>
            </a:extLst>
          </p:cNvPr>
          <p:cNvSpPr txBox="1">
            <a:spLocks noChangeArrowheads="1"/>
          </p:cNvSpPr>
          <p:nvPr/>
        </p:nvSpPr>
        <p:spPr bwMode="auto">
          <a:xfrm>
            <a:off x="2438400" y="5702588"/>
            <a:ext cx="2209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50000"/>
              </a:spcBef>
              <a:spcAft>
                <a:spcPct val="0"/>
              </a:spcAft>
              <a:buFontTx/>
              <a:buNone/>
            </a:pPr>
            <a:r>
              <a:rPr lang="en-US" altLang="en-US" u="sng" dirty="0">
                <a:solidFill>
                  <a:srgbClr val="000000"/>
                </a:solidFill>
              </a:rPr>
              <a:t>1 Liter</a:t>
            </a:r>
            <a:br>
              <a:rPr lang="en-US" altLang="en-US" u="sng" dirty="0">
                <a:solidFill>
                  <a:srgbClr val="000000"/>
                </a:solidFill>
              </a:rPr>
            </a:br>
            <a:r>
              <a:rPr lang="en-US" altLang="en-US" dirty="0">
                <a:solidFill>
                  <a:srgbClr val="000000"/>
                </a:solidFill>
              </a:rPr>
              <a:t>1000 mL</a:t>
            </a:r>
            <a:endParaRPr lang="en-US" altLang="en-US" baseline="-25000" dirty="0">
              <a:solidFill>
                <a:srgbClr val="000000"/>
              </a:solidFill>
            </a:endParaRPr>
          </a:p>
        </p:txBody>
      </p:sp>
      <p:sp>
        <p:nvSpPr>
          <p:cNvPr id="22" name="Text Box 6">
            <a:extLst>
              <a:ext uri="{FF2B5EF4-FFF2-40B4-BE49-F238E27FC236}">
                <a16:creationId xmlns:a16="http://schemas.microsoft.com/office/drawing/2014/main" id="{7171C72F-8A39-72BD-C930-4468A8929390}"/>
              </a:ext>
            </a:extLst>
          </p:cNvPr>
          <p:cNvSpPr txBox="1">
            <a:spLocks noChangeArrowheads="1"/>
          </p:cNvSpPr>
          <p:nvPr/>
        </p:nvSpPr>
        <p:spPr bwMode="auto">
          <a:xfrm>
            <a:off x="6248400" y="4020234"/>
            <a:ext cx="29718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3600" dirty="0">
                <a:solidFill>
                  <a:srgbClr val="FF0000"/>
                </a:solidFill>
              </a:rPr>
              <a:t>= 3.06 moles</a:t>
            </a:r>
          </a:p>
        </p:txBody>
      </p:sp>
      <p:sp>
        <p:nvSpPr>
          <p:cNvPr id="23" name="Text Box 6">
            <a:extLst>
              <a:ext uri="{FF2B5EF4-FFF2-40B4-BE49-F238E27FC236}">
                <a16:creationId xmlns:a16="http://schemas.microsoft.com/office/drawing/2014/main" id="{C1FD0304-D60F-80C5-A8E5-A66FD6D1629C}"/>
              </a:ext>
            </a:extLst>
          </p:cNvPr>
          <p:cNvSpPr txBox="1">
            <a:spLocks noChangeArrowheads="1"/>
          </p:cNvSpPr>
          <p:nvPr/>
        </p:nvSpPr>
        <p:spPr bwMode="auto">
          <a:xfrm>
            <a:off x="4818944" y="5771347"/>
            <a:ext cx="4172656"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4400" dirty="0">
                <a:solidFill>
                  <a:srgbClr val="FF0000"/>
                </a:solidFill>
              </a:rPr>
              <a:t>= 0.325 Liters</a:t>
            </a:r>
          </a:p>
        </p:txBody>
      </p:sp>
    </p:spTree>
    <p:extLst>
      <p:ext uri="{BB962C8B-B14F-4D97-AF65-F5344CB8AC3E}">
        <p14:creationId xmlns:p14="http://schemas.microsoft.com/office/powerpoint/2010/main" val="29707580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FFF1C5"/>
        </a:solidFill>
        <a:effectLst/>
      </p:bgPr>
    </p:bg>
    <p:spTree>
      <p:nvGrpSpPr>
        <p:cNvPr id="1" name="">
          <a:extLst>
            <a:ext uri="{FF2B5EF4-FFF2-40B4-BE49-F238E27FC236}">
              <a16:creationId xmlns:a16="http://schemas.microsoft.com/office/drawing/2014/main" id="{9DDDE494-DA9C-42CF-684A-98CCEAC2D23F}"/>
            </a:ext>
          </a:extLst>
        </p:cNvPr>
        <p:cNvGrpSpPr/>
        <p:nvPr/>
      </p:nvGrpSpPr>
      <p:grpSpPr>
        <a:xfrm>
          <a:off x="0" y="0"/>
          <a:ext cx="0" cy="0"/>
          <a:chOff x="0" y="0"/>
          <a:chExt cx="0" cy="0"/>
        </a:xfrm>
      </p:grpSpPr>
      <p:sp>
        <p:nvSpPr>
          <p:cNvPr id="21506" name="Text Box 4">
            <a:extLst>
              <a:ext uri="{FF2B5EF4-FFF2-40B4-BE49-F238E27FC236}">
                <a16:creationId xmlns:a16="http://schemas.microsoft.com/office/drawing/2014/main" id="{B9CE9CD4-9736-06CC-09F8-E105E64FA1FC}"/>
              </a:ext>
            </a:extLst>
          </p:cNvPr>
          <p:cNvSpPr txBox="1">
            <a:spLocks noChangeArrowheads="1"/>
          </p:cNvSpPr>
          <p:nvPr/>
        </p:nvSpPr>
        <p:spPr bwMode="auto">
          <a:xfrm>
            <a:off x="0" y="0"/>
            <a:ext cx="9144000" cy="1938992"/>
          </a:xfrm>
          <a:prstGeom prst="rect">
            <a:avLst/>
          </a:prstGeom>
          <a:solidFill>
            <a:schemeClr val="bg1"/>
          </a:solidFill>
          <a:ln>
            <a:noFill/>
          </a:ln>
          <a:effec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0" eaLnBrk="1" hangingPunct="1">
              <a:spcBef>
                <a:spcPts val="0"/>
              </a:spcBef>
              <a:buNone/>
            </a:pPr>
            <a:r>
              <a:rPr lang="en-US" sz="4000" b="1" dirty="0">
                <a:solidFill>
                  <a:srgbClr val="FF0000"/>
                </a:solidFill>
                <a:latin typeface="Arial"/>
              </a:rPr>
              <a:t>32.</a:t>
            </a:r>
            <a:r>
              <a:rPr lang="en-US" sz="4000" b="1" dirty="0">
                <a:solidFill>
                  <a:srgbClr val="000000"/>
                </a:solidFill>
                <a:latin typeface="Arial"/>
              </a:rPr>
              <a:t>  What is the MOLARITY</a:t>
            </a:r>
            <a:br>
              <a:rPr lang="en-US" sz="4000" b="1" dirty="0">
                <a:solidFill>
                  <a:srgbClr val="000000"/>
                </a:solidFill>
                <a:latin typeface="Arial"/>
              </a:rPr>
            </a:br>
            <a:r>
              <a:rPr lang="en-US" sz="4000" b="1" dirty="0">
                <a:solidFill>
                  <a:srgbClr val="000000"/>
                </a:solidFill>
                <a:latin typeface="Arial"/>
              </a:rPr>
              <a:t>       of this solution of 260. g NaNO</a:t>
            </a:r>
            <a:r>
              <a:rPr lang="en-US" sz="4000" b="1" baseline="-25000" dirty="0">
                <a:solidFill>
                  <a:srgbClr val="000000"/>
                </a:solidFill>
                <a:latin typeface="Arial"/>
              </a:rPr>
              <a:t>3</a:t>
            </a:r>
            <a:r>
              <a:rPr lang="en-US" sz="4000" b="1" dirty="0">
                <a:solidFill>
                  <a:srgbClr val="000000"/>
                </a:solidFill>
                <a:latin typeface="Arial"/>
              </a:rPr>
              <a:t> </a:t>
            </a:r>
            <a:br>
              <a:rPr lang="en-US" sz="4000" b="1" dirty="0">
                <a:solidFill>
                  <a:srgbClr val="000000"/>
                </a:solidFill>
                <a:latin typeface="Arial"/>
              </a:rPr>
            </a:br>
            <a:r>
              <a:rPr lang="en-US" sz="4000" b="1" dirty="0">
                <a:solidFill>
                  <a:srgbClr val="000000"/>
                </a:solidFill>
                <a:latin typeface="Arial"/>
              </a:rPr>
              <a:t>       in 325 mL?  </a:t>
            </a:r>
            <a:r>
              <a:rPr lang="en-US" sz="2400" i="1" dirty="0">
                <a:solidFill>
                  <a:srgbClr val="FF0000"/>
                </a:solidFill>
                <a:latin typeface="Arial"/>
              </a:rPr>
              <a:t>Start with a formula</a:t>
            </a:r>
            <a:endParaRPr lang="en-US" sz="4000" i="1" dirty="0">
              <a:solidFill>
                <a:srgbClr val="FF0000"/>
              </a:solidFill>
              <a:latin typeface="Arial"/>
            </a:endParaRPr>
          </a:p>
        </p:txBody>
      </p:sp>
      <p:sp>
        <p:nvSpPr>
          <p:cNvPr id="8" name="Text Box 3">
            <a:extLst>
              <a:ext uri="{FF2B5EF4-FFF2-40B4-BE49-F238E27FC236}">
                <a16:creationId xmlns:a16="http://schemas.microsoft.com/office/drawing/2014/main" id="{0947D9AA-9477-9DE4-DBB0-BB4FF3EF4E48}"/>
              </a:ext>
            </a:extLst>
          </p:cNvPr>
          <p:cNvSpPr txBox="1">
            <a:spLocks noChangeArrowheads="1"/>
          </p:cNvSpPr>
          <p:nvPr/>
        </p:nvSpPr>
        <p:spPr bwMode="auto">
          <a:xfrm>
            <a:off x="914400" y="2133600"/>
            <a:ext cx="2286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4400" dirty="0">
                <a:solidFill>
                  <a:srgbClr val="000000"/>
                </a:solidFill>
                <a:latin typeface="Comic Sans MS" pitchFamily="66" charset="0"/>
              </a:rPr>
              <a:t>M =</a:t>
            </a:r>
          </a:p>
        </p:txBody>
      </p:sp>
      <p:sp>
        <p:nvSpPr>
          <p:cNvPr id="9" name="Text Box 4">
            <a:extLst>
              <a:ext uri="{FF2B5EF4-FFF2-40B4-BE49-F238E27FC236}">
                <a16:creationId xmlns:a16="http://schemas.microsoft.com/office/drawing/2014/main" id="{62732440-15BF-6EB8-685A-589E60CE4FB1}"/>
              </a:ext>
            </a:extLst>
          </p:cNvPr>
          <p:cNvSpPr txBox="1">
            <a:spLocks noChangeArrowheads="1"/>
          </p:cNvSpPr>
          <p:nvPr/>
        </p:nvSpPr>
        <p:spPr bwMode="auto">
          <a:xfrm>
            <a:off x="2151944" y="2133600"/>
            <a:ext cx="2667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50000"/>
              </a:spcBef>
              <a:spcAft>
                <a:spcPct val="0"/>
              </a:spcAft>
              <a:buFontTx/>
              <a:buNone/>
            </a:pPr>
            <a:r>
              <a:rPr lang="en-US" altLang="en-US" sz="2400" u="sng" dirty="0">
                <a:solidFill>
                  <a:srgbClr val="000000"/>
                </a:solidFill>
                <a:latin typeface="Comic Sans MS" pitchFamily="66" charset="0"/>
              </a:rPr>
              <a:t># moles NaNO</a:t>
            </a:r>
            <a:r>
              <a:rPr lang="en-US" altLang="en-US" sz="2400" u="sng" baseline="-25000" dirty="0">
                <a:solidFill>
                  <a:srgbClr val="000000"/>
                </a:solidFill>
                <a:latin typeface="Comic Sans MS" pitchFamily="66" charset="0"/>
              </a:rPr>
              <a:t>3</a:t>
            </a:r>
            <a:br>
              <a:rPr lang="en-US" altLang="en-US" sz="2400" u="sng" dirty="0">
                <a:solidFill>
                  <a:srgbClr val="000000"/>
                </a:solidFill>
                <a:latin typeface="Comic Sans MS" pitchFamily="66" charset="0"/>
              </a:rPr>
            </a:br>
            <a:r>
              <a:rPr lang="en-US" altLang="en-US" sz="2400" dirty="0">
                <a:solidFill>
                  <a:srgbClr val="000000"/>
                </a:solidFill>
                <a:latin typeface="Comic Sans MS" pitchFamily="66" charset="0"/>
              </a:rPr>
              <a:t>Liters of solution</a:t>
            </a:r>
          </a:p>
        </p:txBody>
      </p:sp>
      <p:sp>
        <p:nvSpPr>
          <p:cNvPr id="6" name="Text Box 3">
            <a:extLst>
              <a:ext uri="{FF2B5EF4-FFF2-40B4-BE49-F238E27FC236}">
                <a16:creationId xmlns:a16="http://schemas.microsoft.com/office/drawing/2014/main" id="{AF88884A-FF39-4627-3C81-B71F30AD97D5}"/>
              </a:ext>
            </a:extLst>
          </p:cNvPr>
          <p:cNvSpPr txBox="1">
            <a:spLocks noChangeArrowheads="1"/>
          </p:cNvSpPr>
          <p:nvPr/>
        </p:nvSpPr>
        <p:spPr bwMode="auto">
          <a:xfrm>
            <a:off x="914400" y="3733800"/>
            <a:ext cx="2286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50000"/>
              </a:spcBef>
              <a:spcAft>
                <a:spcPct val="0"/>
              </a:spcAft>
              <a:buFontTx/>
              <a:buNone/>
            </a:pPr>
            <a:r>
              <a:rPr lang="en-US" altLang="en-US" sz="4400" dirty="0">
                <a:solidFill>
                  <a:srgbClr val="000000"/>
                </a:solidFill>
                <a:latin typeface="Comic Sans MS" pitchFamily="66" charset="0"/>
              </a:rPr>
              <a:t>M =</a:t>
            </a:r>
          </a:p>
        </p:txBody>
      </p:sp>
      <p:sp>
        <p:nvSpPr>
          <p:cNvPr id="7" name="Text Box 4">
            <a:extLst>
              <a:ext uri="{FF2B5EF4-FFF2-40B4-BE49-F238E27FC236}">
                <a16:creationId xmlns:a16="http://schemas.microsoft.com/office/drawing/2014/main" id="{1D7070E1-C3C8-EAC1-E013-E03A7A016EE4}"/>
              </a:ext>
            </a:extLst>
          </p:cNvPr>
          <p:cNvSpPr txBox="1">
            <a:spLocks noChangeArrowheads="1"/>
          </p:cNvSpPr>
          <p:nvPr/>
        </p:nvSpPr>
        <p:spPr bwMode="auto">
          <a:xfrm>
            <a:off x="2151944" y="3733800"/>
            <a:ext cx="2667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50000"/>
              </a:spcBef>
              <a:spcAft>
                <a:spcPct val="0"/>
              </a:spcAft>
              <a:buFontTx/>
              <a:buNone/>
            </a:pPr>
            <a:r>
              <a:rPr lang="en-US" altLang="en-US" sz="2400" u="sng" dirty="0">
                <a:solidFill>
                  <a:srgbClr val="000000"/>
                </a:solidFill>
                <a:latin typeface="Comic Sans MS" pitchFamily="66" charset="0"/>
              </a:rPr>
              <a:t>3.06 moles </a:t>
            </a:r>
            <a:r>
              <a:rPr lang="en-US" altLang="en-US" sz="2400" u="sng" dirty="0" err="1">
                <a:solidFill>
                  <a:srgbClr val="000000"/>
                </a:solidFill>
                <a:latin typeface="Comic Sans MS" pitchFamily="66" charset="0"/>
              </a:rPr>
              <a:t>KCl</a:t>
            </a:r>
            <a:br>
              <a:rPr lang="en-US" altLang="en-US" sz="2400" u="sng" dirty="0">
                <a:solidFill>
                  <a:srgbClr val="000000"/>
                </a:solidFill>
                <a:latin typeface="Comic Sans MS" pitchFamily="66" charset="0"/>
              </a:rPr>
            </a:br>
            <a:r>
              <a:rPr lang="en-US" altLang="en-US" sz="2400" dirty="0">
                <a:solidFill>
                  <a:srgbClr val="000000"/>
                </a:solidFill>
                <a:latin typeface="Comic Sans MS" pitchFamily="66" charset="0"/>
              </a:rPr>
              <a:t>0.325  Liters</a:t>
            </a:r>
          </a:p>
        </p:txBody>
      </p:sp>
      <p:sp>
        <p:nvSpPr>
          <p:cNvPr id="2" name="TextBox 2">
            <a:extLst>
              <a:ext uri="{FF2B5EF4-FFF2-40B4-BE49-F238E27FC236}">
                <a16:creationId xmlns:a16="http://schemas.microsoft.com/office/drawing/2014/main" id="{1206AB29-95B7-36EC-0526-04F7509A5E7A}"/>
              </a:ext>
            </a:extLst>
          </p:cNvPr>
          <p:cNvSpPr txBox="1">
            <a:spLocks noChangeArrowheads="1"/>
          </p:cNvSpPr>
          <p:nvPr/>
        </p:nvSpPr>
        <p:spPr bwMode="auto">
          <a:xfrm>
            <a:off x="4724400" y="3595260"/>
            <a:ext cx="43434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altLang="en-US" sz="6600" dirty="0">
                <a:solidFill>
                  <a:schemeClr val="tx1">
                    <a:lumMod val="95000"/>
                    <a:lumOff val="5000"/>
                  </a:schemeClr>
                </a:solidFill>
              </a:rPr>
              <a:t>= 9.42 M</a:t>
            </a:r>
          </a:p>
        </p:txBody>
      </p:sp>
    </p:spTree>
    <p:extLst>
      <p:ext uri="{BB962C8B-B14F-4D97-AF65-F5344CB8AC3E}">
        <p14:creationId xmlns:p14="http://schemas.microsoft.com/office/powerpoint/2010/main" val="17760342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0780" cy="6494085"/>
          </a:xfrm>
          <a:prstGeom prst="rect">
            <a:avLst/>
          </a:prstGeom>
          <a:noFill/>
        </p:spPr>
        <p:txBody>
          <a:bodyPr wrap="square" rtlCol="0">
            <a:spAutoFit/>
          </a:bodyPr>
          <a:lstStyle/>
          <a:p>
            <a:r>
              <a:rPr lang="en-US" sz="2000" b="1" u="sng" dirty="0">
                <a:solidFill>
                  <a:srgbClr val="FF0000"/>
                </a:solidFill>
              </a:rPr>
              <a:t>33.  Solutions Vocabulary to Memorize by Tomorrow</a:t>
            </a:r>
            <a:br>
              <a:rPr lang="en-US" u="sng" dirty="0"/>
            </a:br>
            <a:endParaRPr lang="en-US" dirty="0"/>
          </a:p>
          <a:p>
            <a:r>
              <a:rPr lang="en-US" b="1" u="sng" dirty="0">
                <a:latin typeface="Times New Roman" panose="02020603050405020304" pitchFamily="18" charset="0"/>
                <a:cs typeface="Times New Roman" panose="02020603050405020304" pitchFamily="18" charset="0"/>
              </a:rPr>
              <a:t>Solute</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the stuff dissolved into the solvent of a solution (the salt of salty water)</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r>
              <a:rPr lang="en-US" b="1" u="sng" dirty="0">
                <a:latin typeface="Times New Roman" panose="02020603050405020304" pitchFamily="18" charset="0"/>
                <a:cs typeface="Times New Roman" panose="02020603050405020304" pitchFamily="18" charset="0"/>
              </a:rPr>
              <a:t>Solvent</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the part of the solution that the solute is dissolved into, the water of salty water.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r>
              <a:rPr lang="en-US" b="1" u="sng" dirty="0">
                <a:latin typeface="Times New Roman" panose="02020603050405020304" pitchFamily="18" charset="0"/>
                <a:cs typeface="Times New Roman" panose="02020603050405020304" pitchFamily="18" charset="0"/>
              </a:rPr>
              <a:t>Saturated</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when a solution is holding the maximum solute at a particular temperature.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r>
              <a:rPr lang="en-US" b="1" u="sng" dirty="0">
                <a:latin typeface="Times New Roman" panose="02020603050405020304" pitchFamily="18" charset="0"/>
                <a:cs typeface="Times New Roman" panose="02020603050405020304" pitchFamily="18" charset="0"/>
              </a:rPr>
              <a:t>Unsaturated</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when a solution is holding LESS THAN the maximum solute</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t>
            </a:r>
            <a:r>
              <a:rPr lang="en-US" sz="1800" kern="1200" dirty="0">
                <a:ln>
                  <a:noFill/>
                </a:ln>
                <a:solidFill>
                  <a:srgbClr val="000000"/>
                </a:solidFill>
                <a:effectLst/>
                <a:latin typeface="Times New Roman" panose="02020603050405020304" pitchFamily="18" charset="0"/>
                <a:cs typeface="Times New Roman" panose="02020603050405020304" pitchFamily="18" charset="0"/>
              </a:rPr>
              <a:t>at a particular temperature</a:t>
            </a:r>
            <a:endParaRPr lang="en-US" sz="1800" kern="1400" dirty="0">
              <a:ln>
                <a:noFill/>
              </a:ln>
              <a:solidFill>
                <a:srgbClr val="000000"/>
              </a:solidFill>
              <a:effectLst/>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r>
              <a:rPr lang="en-US" b="1" u="sng" dirty="0">
                <a:latin typeface="Times New Roman" panose="02020603050405020304" pitchFamily="18" charset="0"/>
                <a:cs typeface="Times New Roman" panose="02020603050405020304" pitchFamily="18" charset="0"/>
              </a:rPr>
              <a:t>Table G</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the solubility guidelines for 10 compounds over all liquid water temps.</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r>
              <a:rPr lang="en-US" b="1" u="sng" dirty="0">
                <a:latin typeface="Times New Roman" panose="02020603050405020304" pitchFamily="18" charset="0"/>
                <a:cs typeface="Times New Roman" panose="02020603050405020304" pitchFamily="18" charset="0"/>
              </a:rPr>
              <a:t>Molarity</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the measured concentration of a solution in moles/Liter units.</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p>
          <a:p>
            <a:r>
              <a:rPr lang="en-US" b="1" u="sng" dirty="0">
                <a:latin typeface="Times New Roman" panose="02020603050405020304" pitchFamily="18" charset="0"/>
                <a:cs typeface="Times New Roman" panose="02020603050405020304" pitchFamily="18" charset="0"/>
              </a:rPr>
              <a:t>Molarity Formula</a:t>
            </a:r>
            <a:r>
              <a:rPr lang="en-US" dirty="0">
                <a:latin typeface="Times New Roman" panose="02020603050405020304" pitchFamily="18" charset="0"/>
                <a:cs typeface="Times New Roman" panose="02020603050405020304" pitchFamily="18" charset="0"/>
              </a:rPr>
              <a:t>:      M = </a:t>
            </a:r>
          </a:p>
          <a:p>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r>
              <a:rPr lang="en-US" b="1" u="sng" dirty="0">
                <a:latin typeface="Times New Roman" panose="02020603050405020304" pitchFamily="18" charset="0"/>
                <a:cs typeface="Times New Roman" panose="02020603050405020304" pitchFamily="18" charset="0"/>
              </a:rPr>
              <a:t>Molarity Units</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MOLES of solute per LITER - not grams or mL!</a:t>
            </a:r>
          </a:p>
          <a:p>
            <a:r>
              <a:rPr lang="en-US" dirty="0">
                <a:latin typeface="Times New Roman" panose="02020603050405020304" pitchFamily="18" charset="0"/>
                <a:cs typeface="Times New Roman" panose="02020603050405020304" pitchFamily="18" charset="0"/>
              </a:rPr>
              <a:t> </a:t>
            </a:r>
          </a:p>
        </p:txBody>
      </p:sp>
      <p:sp>
        <p:nvSpPr>
          <p:cNvPr id="6" name="TextBox 5"/>
          <p:cNvSpPr txBox="1"/>
          <p:nvPr/>
        </p:nvSpPr>
        <p:spPr>
          <a:xfrm>
            <a:off x="2819400" y="4876800"/>
            <a:ext cx="1981200" cy="646331"/>
          </a:xfrm>
          <a:prstGeom prst="rect">
            <a:avLst/>
          </a:prstGeom>
          <a:noFill/>
        </p:spPr>
        <p:txBody>
          <a:bodyPr wrap="square" rtlCol="0">
            <a:spAutoFit/>
          </a:bodyPr>
          <a:lstStyle/>
          <a:p>
            <a:r>
              <a:rPr lang="en-US" u="sng" dirty="0"/>
              <a:t>moles of solute</a:t>
            </a:r>
            <a:br>
              <a:rPr lang="en-US" dirty="0"/>
            </a:br>
            <a:r>
              <a:rPr lang="en-US" dirty="0"/>
              <a:t>Liters of solution</a:t>
            </a:r>
          </a:p>
        </p:txBody>
      </p:sp>
    </p:spTree>
    <p:extLst>
      <p:ext uri="{BB962C8B-B14F-4D97-AF65-F5344CB8AC3E}">
        <p14:creationId xmlns:p14="http://schemas.microsoft.com/office/powerpoint/2010/main" val="2590074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F0455E60-9B17-BD9C-40A5-7E90CD8271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733" r="7286"/>
          <a:stretch/>
        </p:blipFill>
        <p:spPr bwMode="auto">
          <a:xfrm>
            <a:off x="-9525" y="28575"/>
            <a:ext cx="4705350" cy="5715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3330C269-5DD8-D561-BDE9-A23750742842}"/>
              </a:ext>
            </a:extLst>
          </p:cNvPr>
          <p:cNvSpPr txBox="1"/>
          <p:nvPr/>
        </p:nvSpPr>
        <p:spPr>
          <a:xfrm>
            <a:off x="4438650" y="1133475"/>
            <a:ext cx="4705350" cy="5632311"/>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Hot solvents usually hold more solute than cold.  </a:t>
            </a:r>
          </a:p>
          <a:p>
            <a:pPr algn="ctr"/>
            <a:endParaRPr lang="en-US" dirty="0">
              <a:latin typeface="Times New Roman" panose="02020603050405020304" pitchFamily="18" charset="0"/>
              <a:cs typeface="Times New Roman" panose="02020603050405020304" pitchFamily="18" charset="0"/>
            </a:endParaRPr>
          </a:p>
          <a:p>
            <a:pPr algn="ctr"/>
            <a:r>
              <a:rPr lang="en-US" b="1" dirty="0">
                <a:latin typeface="Times New Roman" panose="02020603050405020304" pitchFamily="18" charset="0"/>
                <a:cs typeface="Times New Roman" panose="02020603050405020304" pitchFamily="18" charset="0"/>
              </a:rPr>
              <a:t>This graph shows data for 100 mL solutions</a:t>
            </a:r>
          </a:p>
          <a:p>
            <a:pPr algn="ctr"/>
            <a:endParaRPr lang="en-US" b="1" dirty="0">
              <a:latin typeface="Times New Roman" panose="02020603050405020304" pitchFamily="18" charset="0"/>
              <a:cs typeface="Times New Roman" panose="02020603050405020304" pitchFamily="18" charset="0"/>
            </a:endParaRPr>
          </a:p>
          <a:p>
            <a:pPr algn="ctr"/>
            <a:r>
              <a:rPr lang="en-US" b="1" dirty="0">
                <a:latin typeface="Times New Roman" panose="02020603050405020304" pitchFamily="18" charset="0"/>
                <a:cs typeface="Times New Roman" panose="02020603050405020304" pitchFamily="18" charset="0"/>
              </a:rPr>
              <a:t>6.  Compare a 10°C sugar solution to</a:t>
            </a:r>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      a 90°C sugar solution…</a:t>
            </a:r>
          </a:p>
          <a:p>
            <a:pPr algn="ctr"/>
            <a:endParaRPr lang="en-US" dirty="0">
              <a:latin typeface="Times New Roman" panose="02020603050405020304" pitchFamily="18" charset="0"/>
              <a:cs typeface="Times New Roman" panose="02020603050405020304" pitchFamily="18" charset="0"/>
            </a:endParaRPr>
          </a:p>
          <a:p>
            <a:pPr algn="ctr"/>
            <a:r>
              <a:rPr lang="en-US" dirty="0">
                <a:solidFill>
                  <a:srgbClr val="0000FF"/>
                </a:solidFill>
                <a:latin typeface="Times New Roman" panose="02020603050405020304" pitchFamily="18" charset="0"/>
                <a:cs typeface="Times New Roman" panose="02020603050405020304" pitchFamily="18" charset="0"/>
              </a:rPr>
              <a:t>At 10°C you can fit </a:t>
            </a:r>
            <a:r>
              <a:rPr lang="en-US" b="1" dirty="0">
                <a:solidFill>
                  <a:srgbClr val="0000FF"/>
                </a:solidFill>
                <a:latin typeface="Times New Roman" panose="02020603050405020304" pitchFamily="18" charset="0"/>
                <a:cs typeface="Times New Roman" panose="02020603050405020304" pitchFamily="18" charset="0"/>
              </a:rPr>
              <a:t>175</a:t>
            </a:r>
            <a:r>
              <a:rPr lang="en-US" dirty="0">
                <a:solidFill>
                  <a:srgbClr val="0000FF"/>
                </a:solidFill>
                <a:latin typeface="Times New Roman" panose="02020603050405020304" pitchFamily="18" charset="0"/>
                <a:cs typeface="Times New Roman" panose="02020603050405020304" pitchFamily="18" charset="0"/>
              </a:rPr>
              <a:t> g sugar into solution.</a:t>
            </a:r>
          </a:p>
          <a:p>
            <a:pPr algn="ctr"/>
            <a:endParaRPr lang="en-US" dirty="0">
              <a:latin typeface="Times New Roman" panose="02020603050405020304" pitchFamily="18" charset="0"/>
              <a:cs typeface="Times New Roman" panose="02020603050405020304" pitchFamily="18" charset="0"/>
            </a:endParaRPr>
          </a:p>
          <a:p>
            <a:pPr algn="ctr"/>
            <a:r>
              <a:rPr lang="en-US" dirty="0">
                <a:solidFill>
                  <a:srgbClr val="FF0000"/>
                </a:solidFill>
                <a:latin typeface="Times New Roman" panose="02020603050405020304" pitchFamily="18" charset="0"/>
                <a:cs typeface="Times New Roman" panose="02020603050405020304" pitchFamily="18" charset="0"/>
              </a:rPr>
              <a:t>At 90°C you can fit </a:t>
            </a:r>
            <a:r>
              <a:rPr lang="en-US" b="1" dirty="0">
                <a:solidFill>
                  <a:srgbClr val="FF0000"/>
                </a:solidFill>
                <a:latin typeface="Times New Roman" panose="02020603050405020304" pitchFamily="18" charset="0"/>
                <a:cs typeface="Times New Roman" panose="02020603050405020304" pitchFamily="18" charset="0"/>
              </a:rPr>
              <a:t>425</a:t>
            </a:r>
            <a:r>
              <a:rPr lang="en-US" dirty="0">
                <a:solidFill>
                  <a:srgbClr val="FF0000"/>
                </a:solidFill>
                <a:latin typeface="Times New Roman" panose="02020603050405020304" pitchFamily="18" charset="0"/>
                <a:cs typeface="Times New Roman" panose="02020603050405020304" pitchFamily="18" charset="0"/>
              </a:rPr>
              <a:t> g sugar into solution. </a:t>
            </a:r>
            <a:br>
              <a:rPr lang="en-US" dirty="0">
                <a:solidFill>
                  <a:srgbClr val="FF0000"/>
                </a:solidFill>
                <a:latin typeface="Times New Roman" panose="02020603050405020304" pitchFamily="18" charset="0"/>
                <a:cs typeface="Times New Roman" panose="02020603050405020304" pitchFamily="18" charset="0"/>
              </a:rPr>
            </a:br>
            <a:br>
              <a:rPr lang="en-US" dirty="0">
                <a:solidFill>
                  <a:srgbClr val="FF0000"/>
                </a:solidFill>
                <a:latin typeface="Times New Roman" panose="02020603050405020304" pitchFamily="18" charset="0"/>
                <a:cs typeface="Times New Roman" panose="02020603050405020304" pitchFamily="18" charset="0"/>
              </a:rPr>
            </a:br>
            <a:r>
              <a:rPr lang="en-US" dirty="0">
                <a:solidFill>
                  <a:srgbClr val="FF0000"/>
                </a:solidFill>
                <a:latin typeface="Times New Roman" panose="02020603050405020304" pitchFamily="18" charset="0"/>
                <a:cs typeface="Times New Roman" panose="02020603050405020304" pitchFamily="18" charset="0"/>
              </a:rPr>
              <a:t>Hotter solutions “juggle” molecules or ions faster.  The hotter solutions can hold more </a:t>
            </a:r>
            <a:br>
              <a:rPr lang="en-US" dirty="0">
                <a:solidFill>
                  <a:srgbClr val="FF0000"/>
                </a:solidFill>
                <a:latin typeface="Times New Roman" panose="02020603050405020304" pitchFamily="18" charset="0"/>
                <a:cs typeface="Times New Roman" panose="02020603050405020304" pitchFamily="18" charset="0"/>
              </a:rPr>
            </a:br>
            <a:r>
              <a:rPr lang="en-US" dirty="0">
                <a:solidFill>
                  <a:srgbClr val="FF0000"/>
                </a:solidFill>
                <a:latin typeface="Times New Roman" panose="02020603050405020304" pitchFamily="18" charset="0"/>
                <a:cs typeface="Times New Roman" panose="02020603050405020304" pitchFamily="18" charset="0"/>
              </a:rPr>
              <a:t>solute than colder solutions.  </a:t>
            </a:r>
          </a:p>
          <a:p>
            <a:br>
              <a:rPr lang="en-US" dirty="0">
                <a:solidFill>
                  <a:srgbClr val="FF0000"/>
                </a:solidFill>
                <a:latin typeface="Times New Roman" panose="02020603050405020304" pitchFamily="18" charset="0"/>
                <a:cs typeface="Times New Roman" panose="02020603050405020304" pitchFamily="18" charset="0"/>
              </a:rPr>
            </a:br>
            <a:br>
              <a:rPr lang="en-US" dirty="0">
                <a:solidFill>
                  <a:srgbClr val="FF0000"/>
                </a:solidFill>
                <a:latin typeface="Times New Roman" panose="02020603050405020304" pitchFamily="18" charset="0"/>
                <a:cs typeface="Times New Roman" panose="02020603050405020304" pitchFamily="18" charset="0"/>
              </a:rPr>
            </a:br>
            <a:r>
              <a:rPr lang="en-US" dirty="0">
                <a:solidFill>
                  <a:schemeClr val="tx1">
                    <a:lumMod val="95000"/>
                    <a:lumOff val="5000"/>
                  </a:schemeClr>
                </a:solidFill>
                <a:latin typeface="Times New Roman" panose="02020603050405020304" pitchFamily="18" charset="0"/>
                <a:cs typeface="Times New Roman" panose="02020603050405020304" pitchFamily="18" charset="0"/>
              </a:rPr>
              <a:t>7.  It’s hard to see here, but the NaCl solubility</a:t>
            </a:r>
            <a:br>
              <a:rPr lang="en-US" dirty="0">
                <a:solidFill>
                  <a:schemeClr val="tx1">
                    <a:lumMod val="95000"/>
                    <a:lumOff val="5000"/>
                  </a:schemeClr>
                </a:solidFill>
                <a:latin typeface="Times New Roman" panose="02020603050405020304" pitchFamily="18" charset="0"/>
                <a:cs typeface="Times New Roman" panose="02020603050405020304" pitchFamily="18" charset="0"/>
              </a:rPr>
            </a:br>
            <a:r>
              <a:rPr lang="en-US" dirty="0">
                <a:solidFill>
                  <a:schemeClr val="tx1">
                    <a:lumMod val="95000"/>
                    <a:lumOff val="5000"/>
                  </a:schemeClr>
                </a:solidFill>
                <a:latin typeface="Times New Roman" panose="02020603050405020304" pitchFamily="18" charset="0"/>
                <a:cs typeface="Times New Roman" panose="02020603050405020304" pitchFamily="18" charset="0"/>
              </a:rPr>
              <a:t>     increases just a tiny bit (</a:t>
            </a:r>
            <a:r>
              <a:rPr lang="en-US" u="sng" dirty="0">
                <a:solidFill>
                  <a:schemeClr val="tx1">
                    <a:lumMod val="95000"/>
                    <a:lumOff val="5000"/>
                  </a:schemeClr>
                </a:solidFill>
                <a:latin typeface="Times New Roman" panose="02020603050405020304" pitchFamily="18" charset="0"/>
                <a:cs typeface="Times New Roman" panose="02020603050405020304" pitchFamily="18" charset="0"/>
              </a:rPr>
              <a:t>38 g → 40 g</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br>
              <a:rPr lang="en-US" dirty="0">
                <a:solidFill>
                  <a:schemeClr val="tx1">
                    <a:lumMod val="95000"/>
                    <a:lumOff val="5000"/>
                  </a:schemeClr>
                </a:solidFill>
                <a:latin typeface="Times New Roman" panose="02020603050405020304" pitchFamily="18" charset="0"/>
                <a:cs typeface="Times New Roman" panose="02020603050405020304" pitchFamily="18" charset="0"/>
              </a:rPr>
            </a:br>
            <a:r>
              <a:rPr lang="en-US" dirty="0">
                <a:solidFill>
                  <a:schemeClr val="tx1">
                    <a:lumMod val="95000"/>
                    <a:lumOff val="5000"/>
                  </a:schemeClr>
                </a:solidFill>
                <a:latin typeface="Times New Roman" panose="02020603050405020304" pitchFamily="18" charset="0"/>
                <a:cs typeface="Times New Roman" panose="02020603050405020304" pitchFamily="18" charset="0"/>
              </a:rPr>
              <a:t>     in a100 mL solution, a small increase.  </a:t>
            </a:r>
          </a:p>
          <a:p>
            <a:endParaRPr lang="en-US" dirty="0"/>
          </a:p>
        </p:txBody>
      </p:sp>
    </p:spTree>
    <p:extLst>
      <p:ext uri="{BB962C8B-B14F-4D97-AF65-F5344CB8AC3E}">
        <p14:creationId xmlns:p14="http://schemas.microsoft.com/office/powerpoint/2010/main" val="36776528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4632743"/>
          </a:xfrm>
          <a:prstGeom prst="rect">
            <a:avLst/>
          </a:prstGeom>
          <a:noFill/>
        </p:spPr>
        <p:txBody>
          <a:bodyPr wrap="square" rtlCol="0">
            <a:spAutoFit/>
          </a:bodyPr>
          <a:lstStyle/>
          <a:p>
            <a:pPr>
              <a:lnSpc>
                <a:spcPct val="119000"/>
              </a:lnSpc>
              <a:spcAft>
                <a:spcPts val="600"/>
              </a:spcAft>
            </a:pPr>
            <a:r>
              <a:rPr lang="en-US" sz="4800" kern="1400" dirty="0">
                <a:solidFill>
                  <a:srgbClr val="FF0000"/>
                </a:solidFill>
                <a:latin typeface="Tahoma" panose="020B0604030504040204" pitchFamily="34" charset="0"/>
                <a:cs typeface="Tahoma" panose="020B0604030504040204" pitchFamily="34" charset="0"/>
              </a:rPr>
              <a:t>Solutions Class #3</a:t>
            </a:r>
          </a:p>
          <a:p>
            <a:pPr>
              <a:lnSpc>
                <a:spcPct val="119000"/>
              </a:lnSpc>
              <a:spcAft>
                <a:spcPts val="600"/>
              </a:spcAft>
            </a:pPr>
            <a:r>
              <a:rPr lang="en-US" sz="2800" kern="1400" dirty="0">
                <a:solidFill>
                  <a:srgbClr val="000000"/>
                </a:solidFill>
                <a:latin typeface="Tahoma" panose="020B0604030504040204" pitchFamily="34" charset="0"/>
                <a:cs typeface="Tahoma" panose="020B0604030504040204" pitchFamily="34" charset="0"/>
              </a:rPr>
              <a:t>Objective:  More practice with molarity problems, and</a:t>
            </a:r>
            <a:br>
              <a:rPr lang="en-US" sz="2800" kern="1400" dirty="0">
                <a:solidFill>
                  <a:srgbClr val="000000"/>
                </a:solidFill>
                <a:latin typeface="Tahoma" panose="020B0604030504040204" pitchFamily="34" charset="0"/>
                <a:cs typeface="Tahoma" panose="020B0604030504040204" pitchFamily="34" charset="0"/>
              </a:rPr>
            </a:br>
            <a:r>
              <a:rPr lang="en-US" sz="2800" kern="1400" dirty="0">
                <a:solidFill>
                  <a:srgbClr val="000000"/>
                </a:solidFill>
                <a:latin typeface="Tahoma" panose="020B0604030504040204" pitchFamily="34" charset="0"/>
                <a:cs typeface="Tahoma" panose="020B0604030504040204" pitchFamily="34" charset="0"/>
              </a:rPr>
              <a:t>                how to make a solution properly </a:t>
            </a:r>
            <a:r>
              <a:rPr lang="en-US" sz="2400" i="1" kern="1400" dirty="0">
                <a:solidFill>
                  <a:srgbClr val="FF0000"/>
                </a:solidFill>
                <a:latin typeface="Tahoma" panose="020B0604030504040204" pitchFamily="34" charset="0"/>
                <a:cs typeface="Tahoma" panose="020B0604030504040204" pitchFamily="34" charset="0"/>
              </a:rPr>
              <a:t>(and wrong!), </a:t>
            </a:r>
            <a:endParaRPr lang="en-US" sz="2800" i="1" kern="1400" dirty="0">
              <a:solidFill>
                <a:srgbClr val="FF0000"/>
              </a:solidFill>
              <a:latin typeface="Tahoma" panose="020B0604030504040204" pitchFamily="34" charset="0"/>
              <a:cs typeface="Tahoma" panose="020B0604030504040204" pitchFamily="34" charset="0"/>
            </a:endParaRPr>
          </a:p>
          <a:p>
            <a:pPr>
              <a:lnSpc>
                <a:spcPct val="119000"/>
              </a:lnSpc>
              <a:spcAft>
                <a:spcPts val="600"/>
              </a:spcAft>
            </a:pPr>
            <a:endParaRPr lang="en-US" sz="2800" i="1" kern="1400" dirty="0">
              <a:solidFill>
                <a:srgbClr val="FF0000"/>
              </a:solidFill>
              <a:latin typeface="Tahoma" panose="020B0604030504040204" pitchFamily="34" charset="0"/>
              <a:cs typeface="Tahoma" panose="020B0604030504040204" pitchFamily="34" charset="0"/>
            </a:endParaRPr>
          </a:p>
          <a:p>
            <a:pPr>
              <a:lnSpc>
                <a:spcPct val="119000"/>
              </a:lnSpc>
              <a:spcAft>
                <a:spcPts val="600"/>
              </a:spcAft>
            </a:pPr>
            <a:r>
              <a:rPr lang="en-US" sz="2800" i="1" kern="1400" dirty="0">
                <a:solidFill>
                  <a:srgbClr val="FF0000"/>
                </a:solidFill>
                <a:latin typeface="Tahoma" panose="020B0604030504040204" pitchFamily="34" charset="0"/>
                <a:cs typeface="Tahoma" panose="020B0604030504040204" pitchFamily="34" charset="0"/>
              </a:rPr>
              <a:t>                </a:t>
            </a:r>
            <a:r>
              <a:rPr lang="en-US" sz="2800" kern="1400" dirty="0">
                <a:solidFill>
                  <a:srgbClr val="000000"/>
                </a:solidFill>
                <a:latin typeface="Tahoma" panose="020B0604030504040204" pitchFamily="34" charset="0"/>
                <a:cs typeface="Tahoma" panose="020B0604030504040204" pitchFamily="34" charset="0"/>
              </a:rPr>
              <a:t>and then –</a:t>
            </a:r>
            <a:br>
              <a:rPr lang="en-US" sz="2800" kern="1400" dirty="0">
                <a:solidFill>
                  <a:srgbClr val="000000"/>
                </a:solidFill>
                <a:latin typeface="Tahoma" panose="020B0604030504040204" pitchFamily="34" charset="0"/>
                <a:cs typeface="Tahoma" panose="020B0604030504040204" pitchFamily="34" charset="0"/>
              </a:rPr>
            </a:br>
            <a:r>
              <a:rPr lang="en-US" sz="2800" kern="1400" dirty="0">
                <a:solidFill>
                  <a:srgbClr val="000000"/>
                </a:solidFill>
                <a:latin typeface="Tahoma" panose="020B0604030504040204" pitchFamily="34" charset="0"/>
                <a:cs typeface="Tahoma" panose="020B0604030504040204" pitchFamily="34" charset="0"/>
              </a:rPr>
              <a:t>                how to make a new solution from a solution </a:t>
            </a:r>
            <a:br>
              <a:rPr lang="en-US" sz="2800" kern="1400" dirty="0">
                <a:solidFill>
                  <a:srgbClr val="000000"/>
                </a:solidFill>
                <a:latin typeface="Tahoma" panose="020B0604030504040204" pitchFamily="34" charset="0"/>
                <a:cs typeface="Tahoma" panose="020B0604030504040204" pitchFamily="34" charset="0"/>
              </a:rPr>
            </a:br>
            <a:r>
              <a:rPr lang="en-US" sz="2800" kern="1400" dirty="0">
                <a:solidFill>
                  <a:srgbClr val="000000"/>
                </a:solidFill>
                <a:latin typeface="Tahoma" panose="020B0604030504040204" pitchFamily="34" charset="0"/>
                <a:cs typeface="Tahoma" panose="020B0604030504040204" pitchFamily="34" charset="0"/>
              </a:rPr>
              <a:t>                that you have in the stock room on a shelf.</a:t>
            </a:r>
          </a:p>
          <a:p>
            <a:endParaRPr lang="en-US" dirty="0"/>
          </a:p>
        </p:txBody>
      </p:sp>
    </p:spTree>
    <p:extLst>
      <p:ext uri="{BB962C8B-B14F-4D97-AF65-F5344CB8AC3E}">
        <p14:creationId xmlns:p14="http://schemas.microsoft.com/office/powerpoint/2010/main" val="22119054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1569660"/>
          </a:xfrm>
          <a:prstGeom prst="rect">
            <a:avLst/>
          </a:prstGeom>
          <a:solidFill>
            <a:schemeClr val="bg1">
              <a:lumMod val="95000"/>
            </a:schemeClr>
          </a:solidFill>
        </p:spPr>
        <p:txBody>
          <a:bodyPr wrap="square" rtlCol="0">
            <a:spAutoFit/>
          </a:bodyPr>
          <a:lstStyle/>
          <a:p>
            <a:r>
              <a:rPr lang="en-US" sz="3200" dirty="0">
                <a:latin typeface="Times New Roman" panose="02020603050405020304" pitchFamily="18" charset="0"/>
                <a:cs typeface="Times New Roman" panose="02020603050405020304" pitchFamily="18" charset="0"/>
              </a:rPr>
              <a:t>34.  Calculate the molarity of a solution containing</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259 g KBr</a:t>
            </a:r>
            <a:r>
              <a:rPr lang="en-US" sz="3200" baseline="-25000" dirty="0">
                <a:latin typeface="Times New Roman" panose="02020603050405020304" pitchFamily="18" charset="0"/>
                <a:cs typeface="Times New Roman" panose="02020603050405020304" pitchFamily="18" charset="0"/>
              </a:rPr>
              <a:t>(AQ) </a:t>
            </a:r>
            <a:r>
              <a:rPr lang="en-US" sz="3200" dirty="0">
                <a:latin typeface="Times New Roman" panose="02020603050405020304" pitchFamily="18" charset="0"/>
                <a:cs typeface="Times New Roman" panose="02020603050405020304" pitchFamily="18" charset="0"/>
              </a:rPr>
              <a:t>with total volume of 750. mL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200" dirty="0">
                <a:solidFill>
                  <a:srgbClr val="FF0000"/>
                </a:solidFill>
                <a:latin typeface="Times New Roman" panose="02020603050405020304" pitchFamily="18" charset="0"/>
                <a:cs typeface="Times New Roman" panose="02020603050405020304" pitchFamily="18" charset="0"/>
              </a:rPr>
              <a:t>(the molar mass KBr = 119 g/mole)</a:t>
            </a:r>
          </a:p>
        </p:txBody>
      </p:sp>
    </p:spTree>
    <p:extLst>
      <p:ext uri="{BB962C8B-B14F-4D97-AF65-F5344CB8AC3E}">
        <p14:creationId xmlns:p14="http://schemas.microsoft.com/office/powerpoint/2010/main" val="37425346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9D4037-0414-7701-6222-F797E134467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C087454-456E-DEBD-4029-96CE2D5938EB}"/>
              </a:ext>
            </a:extLst>
          </p:cNvPr>
          <p:cNvSpPr txBox="1"/>
          <p:nvPr/>
        </p:nvSpPr>
        <p:spPr>
          <a:xfrm>
            <a:off x="0" y="0"/>
            <a:ext cx="9144000" cy="1569660"/>
          </a:xfrm>
          <a:prstGeom prst="rect">
            <a:avLst/>
          </a:prstGeom>
          <a:solidFill>
            <a:schemeClr val="bg1">
              <a:lumMod val="95000"/>
            </a:schemeClr>
          </a:solidFill>
        </p:spPr>
        <p:txBody>
          <a:bodyPr wrap="square" rtlCol="0">
            <a:spAutoFit/>
          </a:bodyPr>
          <a:lstStyle/>
          <a:p>
            <a:r>
              <a:rPr lang="en-US" sz="3200" dirty="0">
                <a:latin typeface="Times New Roman" panose="02020603050405020304" pitchFamily="18" charset="0"/>
                <a:cs typeface="Times New Roman" panose="02020603050405020304" pitchFamily="18" charset="0"/>
              </a:rPr>
              <a:t>34.  Calculate the molarity of a solution containing</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259 g KBr</a:t>
            </a:r>
            <a:r>
              <a:rPr lang="en-US" sz="3200" baseline="-25000" dirty="0">
                <a:latin typeface="Times New Roman" panose="02020603050405020304" pitchFamily="18" charset="0"/>
                <a:cs typeface="Times New Roman" panose="02020603050405020304" pitchFamily="18" charset="0"/>
              </a:rPr>
              <a:t>(AQ) </a:t>
            </a:r>
            <a:r>
              <a:rPr lang="en-US" sz="3200" dirty="0">
                <a:latin typeface="Times New Roman" panose="02020603050405020304" pitchFamily="18" charset="0"/>
                <a:cs typeface="Times New Roman" panose="02020603050405020304" pitchFamily="18" charset="0"/>
              </a:rPr>
              <a:t>with total volume of 750. mL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200" dirty="0">
                <a:solidFill>
                  <a:srgbClr val="FF0000"/>
                </a:solidFill>
                <a:latin typeface="Times New Roman" panose="02020603050405020304" pitchFamily="18" charset="0"/>
                <a:cs typeface="Times New Roman" panose="02020603050405020304" pitchFamily="18" charset="0"/>
              </a:rPr>
              <a:t>(the molar mass KBr = 119 g/mole)</a:t>
            </a:r>
          </a:p>
        </p:txBody>
      </p:sp>
      <p:sp>
        <p:nvSpPr>
          <p:cNvPr id="3" name="Text Box 5">
            <a:extLst>
              <a:ext uri="{FF2B5EF4-FFF2-40B4-BE49-F238E27FC236}">
                <a16:creationId xmlns:a16="http://schemas.microsoft.com/office/drawing/2014/main" id="{ACF8A0A9-E731-4597-AE8E-CAAACEC17A1D}"/>
              </a:ext>
            </a:extLst>
          </p:cNvPr>
          <p:cNvSpPr txBox="1">
            <a:spLocks noChangeArrowheads="1"/>
          </p:cNvSpPr>
          <p:nvPr/>
        </p:nvSpPr>
        <p:spPr bwMode="auto">
          <a:xfrm>
            <a:off x="228600" y="2135679"/>
            <a:ext cx="2286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50000"/>
              </a:spcBef>
              <a:spcAft>
                <a:spcPct val="0"/>
              </a:spcAft>
              <a:buFontTx/>
              <a:buNone/>
            </a:pPr>
            <a:r>
              <a:rPr lang="en-US" altLang="en-US" sz="4400" dirty="0">
                <a:solidFill>
                  <a:prstClr val="black"/>
                </a:solidFill>
                <a:latin typeface="Comic Sans MS" pitchFamily="66" charset="0"/>
              </a:rPr>
              <a:t>M =</a:t>
            </a:r>
          </a:p>
        </p:txBody>
      </p:sp>
      <p:sp>
        <p:nvSpPr>
          <p:cNvPr id="4" name="Text Box 6">
            <a:extLst>
              <a:ext uri="{FF2B5EF4-FFF2-40B4-BE49-F238E27FC236}">
                <a16:creationId xmlns:a16="http://schemas.microsoft.com/office/drawing/2014/main" id="{2BBB3FEA-A3EE-493F-9BD9-00804A521B12}"/>
              </a:ext>
            </a:extLst>
          </p:cNvPr>
          <p:cNvSpPr txBox="1">
            <a:spLocks noChangeArrowheads="1"/>
          </p:cNvSpPr>
          <p:nvPr/>
        </p:nvSpPr>
        <p:spPr bwMode="auto">
          <a:xfrm>
            <a:off x="1371600" y="2211879"/>
            <a:ext cx="2667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50000"/>
              </a:spcBef>
              <a:spcAft>
                <a:spcPct val="0"/>
              </a:spcAft>
              <a:buFontTx/>
              <a:buNone/>
            </a:pPr>
            <a:r>
              <a:rPr lang="en-US" altLang="en-US" sz="2400" u="sng" dirty="0">
                <a:solidFill>
                  <a:prstClr val="black"/>
                </a:solidFill>
                <a:latin typeface="Comic Sans MS" pitchFamily="66" charset="0"/>
              </a:rPr>
              <a:t># moles </a:t>
            </a:r>
            <a:r>
              <a:rPr lang="en-US" altLang="en-US" sz="2400" u="sng" dirty="0" err="1">
                <a:solidFill>
                  <a:prstClr val="black"/>
                </a:solidFill>
                <a:latin typeface="Comic Sans MS" pitchFamily="66" charset="0"/>
              </a:rPr>
              <a:t>KBr</a:t>
            </a:r>
            <a:br>
              <a:rPr lang="en-US" altLang="en-US" sz="2400" u="sng" dirty="0">
                <a:solidFill>
                  <a:prstClr val="black"/>
                </a:solidFill>
                <a:latin typeface="Comic Sans MS" pitchFamily="66" charset="0"/>
              </a:rPr>
            </a:br>
            <a:r>
              <a:rPr lang="en-US" altLang="en-US" sz="2400" dirty="0">
                <a:solidFill>
                  <a:prstClr val="black"/>
                </a:solidFill>
                <a:latin typeface="Comic Sans MS" pitchFamily="66" charset="0"/>
              </a:rPr>
              <a:t>Liters of solution</a:t>
            </a:r>
          </a:p>
        </p:txBody>
      </p:sp>
      <p:sp>
        <p:nvSpPr>
          <p:cNvPr id="5" name="Text Box 7">
            <a:extLst>
              <a:ext uri="{FF2B5EF4-FFF2-40B4-BE49-F238E27FC236}">
                <a16:creationId xmlns:a16="http://schemas.microsoft.com/office/drawing/2014/main" id="{2718E546-C86B-4D35-A1B8-899AA5E8AFDA}"/>
              </a:ext>
            </a:extLst>
          </p:cNvPr>
          <p:cNvSpPr txBox="1">
            <a:spLocks noChangeArrowheads="1"/>
          </p:cNvSpPr>
          <p:nvPr/>
        </p:nvSpPr>
        <p:spPr bwMode="auto">
          <a:xfrm>
            <a:off x="4038600" y="2211879"/>
            <a:ext cx="685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50000"/>
              </a:spcBef>
              <a:spcAft>
                <a:spcPct val="0"/>
              </a:spcAft>
              <a:buFontTx/>
              <a:buNone/>
            </a:pPr>
            <a:r>
              <a:rPr lang="en-US" altLang="en-US" sz="4400" dirty="0">
                <a:solidFill>
                  <a:prstClr val="black"/>
                </a:solidFill>
                <a:latin typeface="Comic Sans MS" pitchFamily="66" charset="0"/>
              </a:rPr>
              <a:t>=</a:t>
            </a:r>
          </a:p>
        </p:txBody>
      </p:sp>
      <p:sp>
        <p:nvSpPr>
          <p:cNvPr id="6" name="Text Box 8">
            <a:extLst>
              <a:ext uri="{FF2B5EF4-FFF2-40B4-BE49-F238E27FC236}">
                <a16:creationId xmlns:a16="http://schemas.microsoft.com/office/drawing/2014/main" id="{44941B8A-976F-43B0-83D7-17909099CA91}"/>
              </a:ext>
            </a:extLst>
          </p:cNvPr>
          <p:cNvSpPr txBox="1">
            <a:spLocks noChangeArrowheads="1"/>
          </p:cNvSpPr>
          <p:nvPr/>
        </p:nvSpPr>
        <p:spPr bwMode="auto">
          <a:xfrm>
            <a:off x="4419600" y="2211879"/>
            <a:ext cx="37338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50000"/>
              </a:spcBef>
              <a:spcAft>
                <a:spcPct val="0"/>
              </a:spcAft>
              <a:buFontTx/>
              <a:buNone/>
            </a:pPr>
            <a:r>
              <a:rPr lang="en-US" altLang="en-US" sz="2400" u="sng" dirty="0">
                <a:solidFill>
                  <a:prstClr val="black"/>
                </a:solidFill>
                <a:latin typeface="Comic Sans MS" pitchFamily="66" charset="0"/>
              </a:rPr>
              <a:t>2.18 Moles </a:t>
            </a:r>
            <a:r>
              <a:rPr lang="en-US" altLang="en-US" sz="2400" u="sng" dirty="0" err="1">
                <a:solidFill>
                  <a:prstClr val="black"/>
                </a:solidFill>
                <a:latin typeface="Comic Sans MS" pitchFamily="66" charset="0"/>
              </a:rPr>
              <a:t>KBr</a:t>
            </a:r>
            <a:br>
              <a:rPr lang="en-US" altLang="en-US" sz="2400" u="sng" dirty="0">
                <a:solidFill>
                  <a:prstClr val="black"/>
                </a:solidFill>
                <a:latin typeface="Comic Sans MS" pitchFamily="66" charset="0"/>
              </a:rPr>
            </a:br>
            <a:r>
              <a:rPr lang="en-US" altLang="en-US" sz="2400" dirty="0">
                <a:solidFill>
                  <a:prstClr val="black"/>
                </a:solidFill>
                <a:latin typeface="Comic Sans MS" pitchFamily="66" charset="0"/>
              </a:rPr>
              <a:t>0.750 Liters solution</a:t>
            </a:r>
          </a:p>
        </p:txBody>
      </p:sp>
      <p:sp>
        <p:nvSpPr>
          <p:cNvPr id="7" name="TextBox 6">
            <a:extLst>
              <a:ext uri="{FF2B5EF4-FFF2-40B4-BE49-F238E27FC236}">
                <a16:creationId xmlns:a16="http://schemas.microsoft.com/office/drawing/2014/main" id="{8742DF77-F228-4EB7-95C6-68FC73594A82}"/>
              </a:ext>
            </a:extLst>
          </p:cNvPr>
          <p:cNvSpPr txBox="1"/>
          <p:nvPr/>
        </p:nvSpPr>
        <p:spPr>
          <a:xfrm>
            <a:off x="1751428" y="3960322"/>
            <a:ext cx="6400800" cy="1323439"/>
          </a:xfrm>
          <a:prstGeom prst="rect">
            <a:avLst/>
          </a:prstGeom>
          <a:noFill/>
        </p:spPr>
        <p:txBody>
          <a:bodyPr wrap="square" rtlCol="0">
            <a:spAutoFit/>
          </a:bodyPr>
          <a:lstStyle/>
          <a:p>
            <a:pPr eaLnBrk="1" fontAlgn="base" hangingPunct="1">
              <a:spcBef>
                <a:spcPct val="50000"/>
              </a:spcBef>
              <a:spcAft>
                <a:spcPct val="0"/>
              </a:spcAft>
              <a:buNone/>
            </a:pPr>
            <a:r>
              <a:rPr lang="en-US" altLang="en-US" sz="3200" dirty="0">
                <a:solidFill>
                  <a:srgbClr val="FF0000"/>
                </a:solidFill>
                <a:latin typeface="Arial" charset="0"/>
              </a:rPr>
              <a:t>This is a 2.91 M KBr</a:t>
            </a:r>
            <a:r>
              <a:rPr lang="en-US" altLang="en-US" sz="3200" baseline="-25000" dirty="0">
                <a:solidFill>
                  <a:srgbClr val="FF0000"/>
                </a:solidFill>
                <a:latin typeface="Arial" charset="0"/>
              </a:rPr>
              <a:t>(AQ) </a:t>
            </a:r>
            <a:r>
              <a:rPr lang="en-US" altLang="en-US" sz="3200" dirty="0">
                <a:solidFill>
                  <a:srgbClr val="FF0000"/>
                </a:solidFill>
                <a:latin typeface="Arial" charset="0"/>
              </a:rPr>
              <a:t>solution </a:t>
            </a:r>
          </a:p>
          <a:p>
            <a:pPr eaLnBrk="1" fontAlgn="base" hangingPunct="1">
              <a:spcBef>
                <a:spcPct val="50000"/>
              </a:spcBef>
              <a:spcAft>
                <a:spcPct val="0"/>
              </a:spcAft>
              <a:buNone/>
            </a:pPr>
            <a:r>
              <a:rPr lang="en-US" altLang="en-US" sz="3200" dirty="0">
                <a:solidFill>
                  <a:srgbClr val="FF0000"/>
                </a:solidFill>
                <a:latin typeface="Arial" charset="0"/>
              </a:rPr>
              <a:t>It has a Molarity of 2.91</a:t>
            </a:r>
            <a:endParaRPr lang="en-US" altLang="en-US" sz="3200" baseline="-25000" dirty="0">
              <a:solidFill>
                <a:srgbClr val="FF0000"/>
              </a:solidFill>
              <a:latin typeface="Arial" charset="0"/>
            </a:endParaRPr>
          </a:p>
        </p:txBody>
      </p:sp>
    </p:spTree>
    <p:extLst>
      <p:ext uri="{BB962C8B-B14F-4D97-AF65-F5344CB8AC3E}">
        <p14:creationId xmlns:p14="http://schemas.microsoft.com/office/powerpoint/2010/main" val="4355904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954107"/>
          </a:xfrm>
          <a:prstGeom prst="rect">
            <a:avLst/>
          </a:prstGeom>
          <a:solidFill>
            <a:schemeClr val="accent6">
              <a:lumMod val="20000"/>
              <a:lumOff val="80000"/>
            </a:schemeClr>
          </a:solidFill>
        </p:spPr>
        <p:txBody>
          <a:bodyPr wrap="square" rtlCol="0">
            <a:spAutoFit/>
          </a:bodyPr>
          <a:lstStyle/>
          <a:p>
            <a:r>
              <a:rPr lang="en-US" sz="2800" dirty="0">
                <a:solidFill>
                  <a:srgbClr val="0000FF"/>
                </a:solidFill>
                <a:latin typeface="Times New Roman" panose="02020603050405020304" pitchFamily="18" charset="0"/>
                <a:cs typeface="Times New Roman" panose="02020603050405020304" pitchFamily="18" charset="0"/>
              </a:rPr>
              <a:t>35.  How many grams of sodium chloride are in a 100 mL</a:t>
            </a:r>
            <a:br>
              <a:rPr lang="en-US" sz="2800" dirty="0">
                <a:solidFill>
                  <a:srgbClr val="0000FF"/>
                </a:solidFill>
                <a:latin typeface="Times New Roman" panose="02020603050405020304" pitchFamily="18" charset="0"/>
                <a:cs typeface="Times New Roman" panose="02020603050405020304" pitchFamily="18" charset="0"/>
              </a:rPr>
            </a:br>
            <a:r>
              <a:rPr lang="en-US" sz="2800" dirty="0">
                <a:solidFill>
                  <a:srgbClr val="0000FF"/>
                </a:solidFill>
                <a:latin typeface="Times New Roman" panose="02020603050405020304" pitchFamily="18" charset="0"/>
                <a:cs typeface="Times New Roman" panose="02020603050405020304" pitchFamily="18" charset="0"/>
              </a:rPr>
              <a:t>       aqueous solution that is saturated at 90°C?</a:t>
            </a:r>
          </a:p>
        </p:txBody>
      </p:sp>
      <p:pic>
        <p:nvPicPr>
          <p:cNvPr id="3" name="Picture 2" descr="Solubility Curves (Table G)">
            <a:extLst>
              <a:ext uri="{FF2B5EF4-FFF2-40B4-BE49-F238E27FC236}">
                <a16:creationId xmlns:a16="http://schemas.microsoft.com/office/drawing/2014/main" id="{1A1A17CA-AD11-47F1-8DD7-09823D8103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2256" y="990600"/>
            <a:ext cx="4821744" cy="5838093"/>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a:extLst>
              <a:ext uri="{FF2B5EF4-FFF2-40B4-BE49-F238E27FC236}">
                <a16:creationId xmlns:a16="http://schemas.microsoft.com/office/drawing/2014/main" id="{B4E170D6-B55C-466D-928B-FC7610803446}"/>
              </a:ext>
            </a:extLst>
          </p:cNvPr>
          <p:cNvSpPr/>
          <p:nvPr/>
        </p:nvSpPr>
        <p:spPr>
          <a:xfrm>
            <a:off x="8153400" y="4876800"/>
            <a:ext cx="152400" cy="152400"/>
          </a:xfrm>
          <a:prstGeom prst="ellipse">
            <a:avLst/>
          </a:prstGeom>
          <a:solidFill>
            <a:srgbClr val="0066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29435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0DC306-0304-3D1A-6E49-3510149B3AF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4201B04-5989-4DF5-E828-30D9C2CE8B21}"/>
              </a:ext>
            </a:extLst>
          </p:cNvPr>
          <p:cNvSpPr txBox="1"/>
          <p:nvPr/>
        </p:nvSpPr>
        <p:spPr>
          <a:xfrm>
            <a:off x="0" y="0"/>
            <a:ext cx="9144000" cy="954107"/>
          </a:xfrm>
          <a:prstGeom prst="rect">
            <a:avLst/>
          </a:prstGeom>
          <a:solidFill>
            <a:schemeClr val="accent6">
              <a:lumMod val="20000"/>
              <a:lumOff val="80000"/>
            </a:schemeClr>
          </a:solidFill>
        </p:spPr>
        <p:txBody>
          <a:bodyPr wrap="square" rtlCol="0">
            <a:spAutoFit/>
          </a:bodyPr>
          <a:lstStyle/>
          <a:p>
            <a:r>
              <a:rPr lang="en-US" sz="2800" dirty="0">
                <a:solidFill>
                  <a:srgbClr val="0000FF"/>
                </a:solidFill>
                <a:latin typeface="Times New Roman" panose="02020603050405020304" pitchFamily="18" charset="0"/>
                <a:cs typeface="Times New Roman" panose="02020603050405020304" pitchFamily="18" charset="0"/>
              </a:rPr>
              <a:t>35.  How many grams of sodium chloride are in a 100 mL</a:t>
            </a:r>
            <a:br>
              <a:rPr lang="en-US" sz="2800" dirty="0">
                <a:solidFill>
                  <a:srgbClr val="0000FF"/>
                </a:solidFill>
                <a:latin typeface="Times New Roman" panose="02020603050405020304" pitchFamily="18" charset="0"/>
                <a:cs typeface="Times New Roman" panose="02020603050405020304" pitchFamily="18" charset="0"/>
              </a:rPr>
            </a:br>
            <a:r>
              <a:rPr lang="en-US" sz="2800" dirty="0">
                <a:solidFill>
                  <a:srgbClr val="0000FF"/>
                </a:solidFill>
                <a:latin typeface="Times New Roman" panose="02020603050405020304" pitchFamily="18" charset="0"/>
                <a:cs typeface="Times New Roman" panose="02020603050405020304" pitchFamily="18" charset="0"/>
              </a:rPr>
              <a:t>       aqueous solution that is saturated at 90°C?</a:t>
            </a:r>
          </a:p>
        </p:txBody>
      </p:sp>
      <p:pic>
        <p:nvPicPr>
          <p:cNvPr id="3" name="Picture 2" descr="Solubility Curves (Table G)">
            <a:extLst>
              <a:ext uri="{FF2B5EF4-FFF2-40B4-BE49-F238E27FC236}">
                <a16:creationId xmlns:a16="http://schemas.microsoft.com/office/drawing/2014/main" id="{3253D139-FF6E-477A-27E9-0BE6C29C25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2256" y="990600"/>
            <a:ext cx="4821744" cy="5838093"/>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a:extLst>
              <a:ext uri="{FF2B5EF4-FFF2-40B4-BE49-F238E27FC236}">
                <a16:creationId xmlns:a16="http://schemas.microsoft.com/office/drawing/2014/main" id="{2F45F144-C3B8-A775-B8B3-CB619545CFE4}"/>
              </a:ext>
            </a:extLst>
          </p:cNvPr>
          <p:cNvSpPr/>
          <p:nvPr/>
        </p:nvSpPr>
        <p:spPr>
          <a:xfrm>
            <a:off x="8153400" y="4876800"/>
            <a:ext cx="152400" cy="152400"/>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EA6EF382-7CEC-48FF-B365-C027B069BC21}"/>
              </a:ext>
            </a:extLst>
          </p:cNvPr>
          <p:cNvSpPr txBox="1"/>
          <p:nvPr/>
        </p:nvSpPr>
        <p:spPr>
          <a:xfrm>
            <a:off x="228600" y="3628816"/>
            <a:ext cx="4093655" cy="1446550"/>
          </a:xfrm>
          <a:prstGeom prst="rect">
            <a:avLst/>
          </a:prstGeom>
          <a:noFill/>
        </p:spPr>
        <p:txBody>
          <a:bodyPr wrap="square" rtlCol="0">
            <a:spAutoFit/>
          </a:bodyPr>
          <a:lstStyle/>
          <a:p>
            <a:r>
              <a:rPr lang="en-US" sz="4400" dirty="0">
                <a:solidFill>
                  <a:srgbClr val="0000FF"/>
                </a:solidFill>
                <a:latin typeface="Times New Roman" panose="02020603050405020304" pitchFamily="18" charset="0"/>
                <a:cs typeface="Times New Roman" panose="02020603050405020304" pitchFamily="18" charset="0"/>
              </a:rPr>
              <a:t>Exactly 40 grams fits into 100 </a:t>
            </a:r>
            <a:r>
              <a:rPr lang="en-US" sz="4400" dirty="0" err="1">
                <a:solidFill>
                  <a:srgbClr val="0000FF"/>
                </a:solidFill>
                <a:latin typeface="Times New Roman" panose="02020603050405020304" pitchFamily="18" charset="0"/>
                <a:cs typeface="Times New Roman" panose="02020603050405020304" pitchFamily="18" charset="0"/>
              </a:rPr>
              <a:t>mL.</a:t>
            </a:r>
            <a:endParaRPr lang="en-US" sz="4400"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8575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1538883"/>
          </a:xfrm>
          <a:prstGeom prst="rect">
            <a:avLst/>
          </a:prstGeom>
          <a:noFill/>
        </p:spPr>
        <p:txBody>
          <a:bodyPr wrap="square" rtlCol="0">
            <a:spAutoFit/>
          </a:bodyPr>
          <a:lstStyle/>
          <a:p>
            <a:r>
              <a:rPr lang="en-US" sz="2800" b="1" dirty="0">
                <a:solidFill>
                  <a:srgbClr val="0000FF"/>
                </a:solidFill>
                <a:latin typeface="Times New Roman" panose="02020603050405020304" pitchFamily="18" charset="0"/>
                <a:cs typeface="Times New Roman" panose="02020603050405020304" pitchFamily="18" charset="0"/>
              </a:rPr>
              <a:t>38.  </a:t>
            </a:r>
            <a:r>
              <a:rPr lang="en-US" sz="2800" dirty="0">
                <a:solidFill>
                  <a:srgbClr val="0000FF"/>
                </a:solidFill>
                <a:latin typeface="Times New Roman" panose="02020603050405020304" pitchFamily="18" charset="0"/>
                <a:cs typeface="Times New Roman" panose="02020603050405020304" pitchFamily="18" charset="0"/>
              </a:rPr>
              <a:t>How many grams of sodium chloride are in a 100 mL </a:t>
            </a:r>
            <a:br>
              <a:rPr lang="en-US" sz="2800" dirty="0">
                <a:solidFill>
                  <a:srgbClr val="0000FF"/>
                </a:solidFill>
                <a:latin typeface="Times New Roman" panose="02020603050405020304" pitchFamily="18" charset="0"/>
                <a:cs typeface="Times New Roman" panose="02020603050405020304" pitchFamily="18" charset="0"/>
              </a:rPr>
            </a:br>
            <a:r>
              <a:rPr lang="en-US" sz="2800" dirty="0">
                <a:solidFill>
                  <a:srgbClr val="0000FF"/>
                </a:solidFill>
                <a:latin typeface="Times New Roman" panose="02020603050405020304" pitchFamily="18" charset="0"/>
                <a:cs typeface="Times New Roman" panose="02020603050405020304" pitchFamily="18" charset="0"/>
              </a:rPr>
              <a:t>       aqueous solution that is saturated at 90°C?</a:t>
            </a:r>
          </a:p>
          <a:p>
            <a:r>
              <a:rPr lang="en-US" sz="2000" dirty="0">
                <a:latin typeface="Tahoma" panose="020B0604030504040204" pitchFamily="34" charset="0"/>
                <a:cs typeface="Tahoma" panose="020B0604030504040204" pitchFamily="34" charset="0"/>
              </a:rPr>
              <a:t> </a:t>
            </a:r>
          </a:p>
          <a:p>
            <a:r>
              <a:rPr lang="en-US" dirty="0"/>
              <a:t> </a:t>
            </a:r>
          </a:p>
        </p:txBody>
      </p:sp>
      <p:pic>
        <p:nvPicPr>
          <p:cNvPr id="3" name="Picture 2" descr="Solubility Curves (Table G)">
            <a:extLst>
              <a:ext uri="{FF2B5EF4-FFF2-40B4-BE49-F238E27FC236}">
                <a16:creationId xmlns:a16="http://schemas.microsoft.com/office/drawing/2014/main" id="{1A1A17CA-AD11-47F1-8DD7-09823D8103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2256" y="990600"/>
            <a:ext cx="4821744" cy="5838093"/>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a:extLst>
              <a:ext uri="{FF2B5EF4-FFF2-40B4-BE49-F238E27FC236}">
                <a16:creationId xmlns:a16="http://schemas.microsoft.com/office/drawing/2014/main" id="{B4E170D6-B55C-466D-928B-FC7610803446}"/>
              </a:ext>
            </a:extLst>
          </p:cNvPr>
          <p:cNvSpPr/>
          <p:nvPr/>
        </p:nvSpPr>
        <p:spPr>
          <a:xfrm>
            <a:off x="8153400" y="4876800"/>
            <a:ext cx="152400" cy="152400"/>
          </a:xfrm>
          <a:prstGeom prst="ellipse">
            <a:avLst/>
          </a:prstGeom>
          <a:solidFill>
            <a:srgbClr val="0066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152548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1538883"/>
          </a:xfrm>
          <a:prstGeom prst="rect">
            <a:avLst/>
          </a:prstGeom>
          <a:solidFill>
            <a:srgbClr val="246172"/>
          </a:solidFill>
        </p:spPr>
        <p:txBody>
          <a:bodyPr wrap="square" rtlCol="0">
            <a:spAutoFit/>
          </a:bodyPr>
          <a:lstStyle/>
          <a:p>
            <a:r>
              <a:rPr lang="en-US" sz="3200" b="1" dirty="0">
                <a:solidFill>
                  <a:schemeClr val="bg1"/>
                </a:solidFill>
                <a:latin typeface="Times New Roman" panose="02020603050405020304" pitchFamily="18" charset="0"/>
                <a:cs typeface="Times New Roman" panose="02020603050405020304" pitchFamily="18" charset="0"/>
              </a:rPr>
              <a:t>36.  </a:t>
            </a:r>
            <a:r>
              <a:rPr lang="en-US" sz="3100" dirty="0">
                <a:solidFill>
                  <a:schemeClr val="bg1"/>
                </a:solidFill>
                <a:latin typeface="Times New Roman" panose="02020603050405020304" pitchFamily="18" charset="0"/>
                <a:cs typeface="Times New Roman" panose="02020603050405020304" pitchFamily="18" charset="0"/>
              </a:rPr>
              <a:t>How many grams of sodium chloride are in an</a:t>
            </a:r>
            <a:br>
              <a:rPr lang="en-US" sz="3100" dirty="0">
                <a:solidFill>
                  <a:schemeClr val="bg1"/>
                </a:solidFill>
                <a:latin typeface="Times New Roman" panose="02020603050405020304" pitchFamily="18" charset="0"/>
                <a:cs typeface="Times New Roman" panose="02020603050405020304" pitchFamily="18" charset="0"/>
              </a:rPr>
            </a:br>
            <a:r>
              <a:rPr lang="en-US" sz="3100" dirty="0">
                <a:solidFill>
                  <a:schemeClr val="bg1"/>
                </a:solidFill>
                <a:latin typeface="Times New Roman" panose="02020603050405020304" pitchFamily="18" charset="0"/>
                <a:cs typeface="Times New Roman" panose="02020603050405020304" pitchFamily="18" charset="0"/>
              </a:rPr>
              <a:t>       885 mL aqueous solution that is saturated at 90°C?</a:t>
            </a:r>
            <a:br>
              <a:rPr lang="en-US" sz="3100" dirty="0">
                <a:solidFill>
                  <a:schemeClr val="bg1"/>
                </a:solidFill>
                <a:latin typeface="Times New Roman" panose="02020603050405020304" pitchFamily="18" charset="0"/>
                <a:cs typeface="Times New Roman" panose="02020603050405020304" pitchFamily="18" charset="0"/>
              </a:rPr>
            </a:br>
            <a:r>
              <a:rPr lang="en-US" sz="3100" dirty="0">
                <a:solidFill>
                  <a:schemeClr val="bg1"/>
                </a:solidFill>
                <a:latin typeface="Times New Roman" panose="02020603050405020304" pitchFamily="18" charset="0"/>
                <a:cs typeface="Times New Roman" panose="02020603050405020304" pitchFamily="18" charset="0"/>
              </a:rPr>
              <a:t>       Do this as shown, no variations allowed. </a:t>
            </a:r>
            <a:r>
              <a:rPr lang="en-US" dirty="0">
                <a:solidFill>
                  <a:schemeClr val="bg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0020444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2A6632-96D5-653C-2020-9E98F856F44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FD19E49-4D79-97E5-2E71-63549FF8D954}"/>
              </a:ext>
            </a:extLst>
          </p:cNvPr>
          <p:cNvSpPr txBox="1"/>
          <p:nvPr/>
        </p:nvSpPr>
        <p:spPr>
          <a:xfrm>
            <a:off x="0" y="0"/>
            <a:ext cx="9144000" cy="1538883"/>
          </a:xfrm>
          <a:prstGeom prst="rect">
            <a:avLst/>
          </a:prstGeom>
          <a:solidFill>
            <a:srgbClr val="246172"/>
          </a:solidFill>
        </p:spPr>
        <p:txBody>
          <a:bodyPr wrap="square" rtlCol="0">
            <a:spAutoFit/>
          </a:bodyPr>
          <a:lstStyle/>
          <a:p>
            <a:r>
              <a:rPr lang="en-US" sz="3200" b="1" dirty="0">
                <a:solidFill>
                  <a:schemeClr val="bg1"/>
                </a:solidFill>
                <a:latin typeface="Times New Roman" panose="02020603050405020304" pitchFamily="18" charset="0"/>
                <a:cs typeface="Times New Roman" panose="02020603050405020304" pitchFamily="18" charset="0"/>
              </a:rPr>
              <a:t>36.  </a:t>
            </a:r>
            <a:r>
              <a:rPr lang="en-US" sz="3100" dirty="0">
                <a:solidFill>
                  <a:schemeClr val="bg1"/>
                </a:solidFill>
                <a:latin typeface="Times New Roman" panose="02020603050405020304" pitchFamily="18" charset="0"/>
                <a:cs typeface="Times New Roman" panose="02020603050405020304" pitchFamily="18" charset="0"/>
              </a:rPr>
              <a:t>How many grams of sodium chloride are in an</a:t>
            </a:r>
            <a:br>
              <a:rPr lang="en-US" sz="3100" dirty="0">
                <a:solidFill>
                  <a:schemeClr val="bg1"/>
                </a:solidFill>
                <a:latin typeface="Times New Roman" panose="02020603050405020304" pitchFamily="18" charset="0"/>
                <a:cs typeface="Times New Roman" panose="02020603050405020304" pitchFamily="18" charset="0"/>
              </a:rPr>
            </a:br>
            <a:r>
              <a:rPr lang="en-US" sz="3100" dirty="0">
                <a:solidFill>
                  <a:schemeClr val="bg1"/>
                </a:solidFill>
                <a:latin typeface="Times New Roman" panose="02020603050405020304" pitchFamily="18" charset="0"/>
                <a:cs typeface="Times New Roman" panose="02020603050405020304" pitchFamily="18" charset="0"/>
              </a:rPr>
              <a:t>       885 mL aqueous solution that is saturated at 90°C?</a:t>
            </a:r>
            <a:br>
              <a:rPr lang="en-US" sz="3100" dirty="0">
                <a:solidFill>
                  <a:schemeClr val="bg1"/>
                </a:solidFill>
                <a:latin typeface="Times New Roman" panose="02020603050405020304" pitchFamily="18" charset="0"/>
                <a:cs typeface="Times New Roman" panose="02020603050405020304" pitchFamily="18" charset="0"/>
              </a:rPr>
            </a:br>
            <a:r>
              <a:rPr lang="en-US" sz="3100" dirty="0">
                <a:solidFill>
                  <a:schemeClr val="bg1"/>
                </a:solidFill>
                <a:latin typeface="Times New Roman" panose="02020603050405020304" pitchFamily="18" charset="0"/>
                <a:cs typeface="Times New Roman" panose="02020603050405020304" pitchFamily="18" charset="0"/>
              </a:rPr>
              <a:t>       Do this as shown, no variations allowed. </a:t>
            </a:r>
            <a:r>
              <a:rPr lang="en-US" dirty="0">
                <a:solidFill>
                  <a:schemeClr val="bg1"/>
                </a:solidFill>
                <a:latin typeface="Times New Roman" panose="02020603050405020304" pitchFamily="18" charset="0"/>
                <a:cs typeface="Times New Roman" panose="02020603050405020304" pitchFamily="18" charset="0"/>
              </a:rPr>
              <a:t> </a:t>
            </a:r>
          </a:p>
        </p:txBody>
      </p:sp>
      <p:sp>
        <p:nvSpPr>
          <p:cNvPr id="3" name="Text Box 5">
            <a:extLst>
              <a:ext uri="{FF2B5EF4-FFF2-40B4-BE49-F238E27FC236}">
                <a16:creationId xmlns:a16="http://schemas.microsoft.com/office/drawing/2014/main" id="{5E31525C-2A0D-404E-851D-21060704F3DC}"/>
              </a:ext>
            </a:extLst>
          </p:cNvPr>
          <p:cNvSpPr txBox="1">
            <a:spLocks noChangeArrowheads="1"/>
          </p:cNvSpPr>
          <p:nvPr/>
        </p:nvSpPr>
        <p:spPr bwMode="auto">
          <a:xfrm>
            <a:off x="619699" y="2057400"/>
            <a:ext cx="16002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50000"/>
              </a:spcBef>
              <a:spcAft>
                <a:spcPct val="0"/>
              </a:spcAft>
              <a:buFontTx/>
              <a:buNone/>
            </a:pPr>
            <a:r>
              <a:rPr lang="en-US" altLang="en-US" sz="4800" dirty="0">
                <a:solidFill>
                  <a:prstClr val="black"/>
                </a:solidFill>
                <a:latin typeface="Times New Roman" panose="02020603050405020304" pitchFamily="18" charset="0"/>
                <a:cs typeface="Times New Roman" panose="02020603050405020304" pitchFamily="18" charset="0"/>
              </a:rPr>
              <a:t>90°C</a:t>
            </a:r>
          </a:p>
        </p:txBody>
      </p:sp>
      <p:sp>
        <p:nvSpPr>
          <p:cNvPr id="4" name="Text Box 6">
            <a:extLst>
              <a:ext uri="{FF2B5EF4-FFF2-40B4-BE49-F238E27FC236}">
                <a16:creationId xmlns:a16="http://schemas.microsoft.com/office/drawing/2014/main" id="{E81F7EB8-F85A-496D-88F0-9500FEEC18CD}"/>
              </a:ext>
            </a:extLst>
          </p:cNvPr>
          <p:cNvSpPr txBox="1">
            <a:spLocks noChangeArrowheads="1"/>
          </p:cNvSpPr>
          <p:nvPr/>
        </p:nvSpPr>
        <p:spPr bwMode="auto">
          <a:xfrm>
            <a:off x="1876999" y="1811180"/>
            <a:ext cx="19812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50000"/>
              </a:spcBef>
              <a:spcAft>
                <a:spcPct val="0"/>
              </a:spcAft>
              <a:buFontTx/>
              <a:buNone/>
            </a:pPr>
            <a:r>
              <a:rPr lang="en-US" altLang="en-US" sz="4000" u="sng" dirty="0">
                <a:solidFill>
                  <a:prstClr val="black"/>
                </a:solidFill>
                <a:latin typeface="Times New Roman" panose="02020603050405020304" pitchFamily="18" charset="0"/>
                <a:cs typeface="Times New Roman" panose="02020603050405020304" pitchFamily="18" charset="0"/>
              </a:rPr>
              <a:t>NaCl</a:t>
            </a:r>
            <a:br>
              <a:rPr lang="en-US" altLang="en-US" sz="4000" dirty="0">
                <a:solidFill>
                  <a:prstClr val="black"/>
                </a:solidFill>
                <a:latin typeface="Times New Roman" panose="02020603050405020304" pitchFamily="18" charset="0"/>
                <a:cs typeface="Times New Roman" panose="02020603050405020304" pitchFamily="18" charset="0"/>
              </a:rPr>
            </a:br>
            <a:r>
              <a:rPr lang="en-US" altLang="en-US" sz="4000" dirty="0">
                <a:solidFill>
                  <a:prstClr val="black"/>
                </a:solidFill>
                <a:latin typeface="Times New Roman" panose="02020603050405020304" pitchFamily="18" charset="0"/>
                <a:cs typeface="Times New Roman" panose="02020603050405020304" pitchFamily="18" charset="0"/>
              </a:rPr>
              <a:t>water</a:t>
            </a:r>
          </a:p>
        </p:txBody>
      </p:sp>
      <p:sp>
        <p:nvSpPr>
          <p:cNvPr id="5" name="Text Box 7">
            <a:extLst>
              <a:ext uri="{FF2B5EF4-FFF2-40B4-BE49-F238E27FC236}">
                <a16:creationId xmlns:a16="http://schemas.microsoft.com/office/drawing/2014/main" id="{D90660FA-1115-458B-8989-F159CF7F643D}"/>
              </a:ext>
            </a:extLst>
          </p:cNvPr>
          <p:cNvSpPr txBox="1">
            <a:spLocks noChangeArrowheads="1"/>
          </p:cNvSpPr>
          <p:nvPr/>
        </p:nvSpPr>
        <p:spPr bwMode="auto">
          <a:xfrm>
            <a:off x="3781999" y="1811180"/>
            <a:ext cx="18288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50000"/>
              </a:spcBef>
              <a:spcAft>
                <a:spcPct val="0"/>
              </a:spcAft>
              <a:buFontTx/>
              <a:buNone/>
            </a:pPr>
            <a:r>
              <a:rPr lang="en-US" altLang="en-US" sz="4000" u="sng" dirty="0">
                <a:solidFill>
                  <a:prstClr val="black"/>
                </a:solidFill>
                <a:latin typeface="Times New Roman" panose="02020603050405020304" pitchFamily="18" charset="0"/>
                <a:cs typeface="Times New Roman" panose="02020603050405020304" pitchFamily="18" charset="0"/>
              </a:rPr>
              <a:t>40 g</a:t>
            </a:r>
            <a:br>
              <a:rPr lang="en-US" altLang="en-US" sz="4000" u="sng" dirty="0">
                <a:solidFill>
                  <a:prstClr val="black"/>
                </a:solidFill>
                <a:latin typeface="Times New Roman" panose="02020603050405020304" pitchFamily="18" charset="0"/>
                <a:cs typeface="Times New Roman" panose="02020603050405020304" pitchFamily="18" charset="0"/>
              </a:rPr>
            </a:br>
            <a:r>
              <a:rPr lang="en-US" altLang="en-US" sz="4000" dirty="0">
                <a:solidFill>
                  <a:prstClr val="black"/>
                </a:solidFill>
                <a:latin typeface="Times New Roman" panose="02020603050405020304" pitchFamily="18" charset="0"/>
                <a:cs typeface="Times New Roman" panose="02020603050405020304" pitchFamily="18" charset="0"/>
              </a:rPr>
              <a:t>100 mL</a:t>
            </a:r>
          </a:p>
        </p:txBody>
      </p:sp>
      <p:sp>
        <p:nvSpPr>
          <p:cNvPr id="6" name="Text Box 8">
            <a:extLst>
              <a:ext uri="{FF2B5EF4-FFF2-40B4-BE49-F238E27FC236}">
                <a16:creationId xmlns:a16="http://schemas.microsoft.com/office/drawing/2014/main" id="{373B438F-38BA-47A9-BCCD-DC3D42783DAC}"/>
              </a:ext>
            </a:extLst>
          </p:cNvPr>
          <p:cNvSpPr txBox="1">
            <a:spLocks noChangeArrowheads="1"/>
          </p:cNvSpPr>
          <p:nvPr/>
        </p:nvSpPr>
        <p:spPr bwMode="auto">
          <a:xfrm>
            <a:off x="5991799" y="1809971"/>
            <a:ext cx="27432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50000"/>
              </a:spcBef>
              <a:spcAft>
                <a:spcPct val="0"/>
              </a:spcAft>
              <a:buFontTx/>
              <a:buNone/>
            </a:pPr>
            <a:r>
              <a:rPr lang="en-US" altLang="en-US" sz="4000" u="sng" dirty="0">
                <a:solidFill>
                  <a:prstClr val="black"/>
                </a:solidFill>
                <a:latin typeface="Times New Roman" panose="02020603050405020304" pitchFamily="18" charset="0"/>
                <a:cs typeface="Times New Roman" panose="02020603050405020304" pitchFamily="18" charset="0"/>
              </a:rPr>
              <a:t>X g</a:t>
            </a:r>
            <a:br>
              <a:rPr lang="en-US" altLang="en-US" sz="4000" u="sng" dirty="0">
                <a:solidFill>
                  <a:prstClr val="black"/>
                </a:solidFill>
                <a:latin typeface="Times New Roman" panose="02020603050405020304" pitchFamily="18" charset="0"/>
                <a:cs typeface="Times New Roman" panose="02020603050405020304" pitchFamily="18" charset="0"/>
              </a:rPr>
            </a:br>
            <a:r>
              <a:rPr lang="en-US" altLang="en-US" sz="4000" dirty="0">
                <a:solidFill>
                  <a:prstClr val="black"/>
                </a:solidFill>
                <a:latin typeface="Times New Roman" panose="02020603050405020304" pitchFamily="18" charset="0"/>
                <a:cs typeface="Times New Roman" panose="02020603050405020304" pitchFamily="18" charset="0"/>
              </a:rPr>
              <a:t>885 mL</a:t>
            </a:r>
          </a:p>
        </p:txBody>
      </p:sp>
      <p:sp>
        <p:nvSpPr>
          <p:cNvPr id="7" name="TextBox 6">
            <a:extLst>
              <a:ext uri="{FF2B5EF4-FFF2-40B4-BE49-F238E27FC236}">
                <a16:creationId xmlns:a16="http://schemas.microsoft.com/office/drawing/2014/main" id="{9CCB74D1-98CA-43F0-8B3B-CD75B633CC64}"/>
              </a:ext>
            </a:extLst>
          </p:cNvPr>
          <p:cNvSpPr txBox="1"/>
          <p:nvPr/>
        </p:nvSpPr>
        <p:spPr>
          <a:xfrm>
            <a:off x="5839399" y="2150479"/>
            <a:ext cx="495300" cy="646331"/>
          </a:xfrm>
          <a:prstGeom prst="rect">
            <a:avLst/>
          </a:prstGeom>
          <a:noFill/>
        </p:spPr>
        <p:txBody>
          <a:bodyPr wrap="square" rtlCol="0">
            <a:spAutoFit/>
          </a:bodyPr>
          <a:lstStyle/>
          <a:p>
            <a:r>
              <a:rPr lang="en-US" sz="3600" dirty="0"/>
              <a:t>=</a:t>
            </a:r>
          </a:p>
        </p:txBody>
      </p:sp>
      <p:sp>
        <p:nvSpPr>
          <p:cNvPr id="8" name="Text Box 9">
            <a:extLst>
              <a:ext uri="{FF2B5EF4-FFF2-40B4-BE49-F238E27FC236}">
                <a16:creationId xmlns:a16="http://schemas.microsoft.com/office/drawing/2014/main" id="{E3526612-D578-4ACE-A4C1-5643256D95AA}"/>
              </a:ext>
            </a:extLst>
          </p:cNvPr>
          <p:cNvSpPr txBox="1">
            <a:spLocks noChangeArrowheads="1"/>
          </p:cNvSpPr>
          <p:nvPr/>
        </p:nvSpPr>
        <p:spPr bwMode="auto">
          <a:xfrm>
            <a:off x="10099" y="3839053"/>
            <a:ext cx="9144000" cy="1892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50000"/>
              </a:spcBef>
              <a:spcAft>
                <a:spcPct val="0"/>
              </a:spcAft>
              <a:buFontTx/>
              <a:buNone/>
            </a:pPr>
            <a:r>
              <a:rPr lang="en-US" altLang="en-US" sz="3600" dirty="0">
                <a:solidFill>
                  <a:srgbClr val="FF0000"/>
                </a:solidFill>
                <a:latin typeface="Comic Sans MS" pitchFamily="66" charset="0"/>
              </a:rPr>
              <a:t>100 x = 35,400         </a:t>
            </a:r>
          </a:p>
          <a:p>
            <a:pPr algn="ctr" eaLnBrk="1" fontAlgn="base" hangingPunct="1">
              <a:spcBef>
                <a:spcPct val="50000"/>
              </a:spcBef>
              <a:spcAft>
                <a:spcPct val="0"/>
              </a:spcAft>
              <a:buFontTx/>
              <a:buNone/>
            </a:pPr>
            <a:endParaRPr lang="en-US" altLang="en-US" sz="1800" dirty="0">
              <a:solidFill>
                <a:srgbClr val="FF0000"/>
              </a:solidFill>
              <a:latin typeface="Comic Sans MS" pitchFamily="66" charset="0"/>
            </a:endParaRPr>
          </a:p>
          <a:p>
            <a:pPr algn="ctr" eaLnBrk="1" fontAlgn="base" hangingPunct="1">
              <a:spcBef>
                <a:spcPct val="50000"/>
              </a:spcBef>
              <a:spcAft>
                <a:spcPct val="0"/>
              </a:spcAft>
              <a:buFontTx/>
              <a:buNone/>
            </a:pPr>
            <a:r>
              <a:rPr lang="en-US" altLang="en-US" sz="3600" dirty="0">
                <a:solidFill>
                  <a:srgbClr val="FF0000"/>
                </a:solidFill>
                <a:latin typeface="Comic Sans MS" pitchFamily="66" charset="0"/>
              </a:rPr>
              <a:t>X = 354 grams NaCl</a:t>
            </a:r>
            <a:endParaRPr lang="en-US" altLang="en-US" sz="3600" baseline="-25000" dirty="0">
              <a:solidFill>
                <a:srgbClr val="FF0000"/>
              </a:solidFill>
              <a:latin typeface="Comic Sans MS" pitchFamily="66" charset="0"/>
            </a:endParaRPr>
          </a:p>
        </p:txBody>
      </p:sp>
    </p:spTree>
    <p:extLst>
      <p:ext uri="{BB962C8B-B14F-4D97-AF65-F5344CB8AC3E}">
        <p14:creationId xmlns:p14="http://schemas.microsoft.com/office/powerpoint/2010/main" val="119173664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3999" cy="954107"/>
          </a:xfrm>
          <a:prstGeom prst="rect">
            <a:avLst/>
          </a:prstGeom>
          <a:solidFill>
            <a:srgbClr val="CDE1FF"/>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37.  What’s the molarity of this saturated solution of NaCl</a:t>
            </a:r>
            <a:r>
              <a:rPr lang="en-US" sz="2800" baseline="-25000" dirty="0">
                <a:latin typeface="Times New Roman" panose="02020603050405020304" pitchFamily="18" charset="0"/>
                <a:cs typeface="Times New Roman" panose="02020603050405020304" pitchFamily="18" charset="0"/>
              </a:rPr>
              <a:t>(AQ)</a:t>
            </a:r>
            <a:r>
              <a:rPr lang="en-US" sz="2800" dirty="0">
                <a:latin typeface="Times New Roman" panose="02020603050405020304" pitchFamily="18" charset="0"/>
                <a:cs typeface="Times New Roman" panose="02020603050405020304" pitchFamily="18" charset="0"/>
              </a:rPr>
              <a:t>?</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i="1" dirty="0">
                <a:solidFill>
                  <a:srgbClr val="FF0000"/>
                </a:solidFill>
                <a:latin typeface="Times New Roman" panose="02020603050405020304" pitchFamily="18" charset="0"/>
                <a:cs typeface="Times New Roman" panose="02020603050405020304" pitchFamily="18" charset="0"/>
              </a:rPr>
              <a:t>(First convert these 354 grams of NaCl into moles)</a:t>
            </a:r>
          </a:p>
        </p:txBody>
      </p:sp>
    </p:spTree>
    <p:extLst>
      <p:ext uri="{BB962C8B-B14F-4D97-AF65-F5344CB8AC3E}">
        <p14:creationId xmlns:p14="http://schemas.microsoft.com/office/powerpoint/2010/main" val="51439439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2903DA-E6D1-F207-E48F-C1AA63851E1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B6B14DE-D90D-EAB6-2A5A-59582605AC63}"/>
              </a:ext>
            </a:extLst>
          </p:cNvPr>
          <p:cNvSpPr txBox="1"/>
          <p:nvPr/>
        </p:nvSpPr>
        <p:spPr>
          <a:xfrm>
            <a:off x="0" y="0"/>
            <a:ext cx="9143999" cy="954107"/>
          </a:xfrm>
          <a:prstGeom prst="rect">
            <a:avLst/>
          </a:prstGeom>
          <a:solidFill>
            <a:srgbClr val="CDE1FF"/>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37.  What’s the molarity of this saturated solution of NaCl</a:t>
            </a:r>
            <a:r>
              <a:rPr lang="en-US" sz="2800" baseline="-25000" dirty="0">
                <a:latin typeface="Times New Roman" panose="02020603050405020304" pitchFamily="18" charset="0"/>
                <a:cs typeface="Times New Roman" panose="02020603050405020304" pitchFamily="18" charset="0"/>
              </a:rPr>
              <a:t>(AQ)</a:t>
            </a:r>
            <a:r>
              <a:rPr lang="en-US" sz="2800" dirty="0">
                <a:latin typeface="Times New Roman" panose="02020603050405020304" pitchFamily="18" charset="0"/>
                <a:cs typeface="Times New Roman" panose="02020603050405020304" pitchFamily="18" charset="0"/>
              </a:rPr>
              <a:t>?</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i="1" dirty="0">
                <a:solidFill>
                  <a:srgbClr val="FF0000"/>
                </a:solidFill>
                <a:latin typeface="Times New Roman" panose="02020603050405020304" pitchFamily="18" charset="0"/>
                <a:cs typeface="Times New Roman" panose="02020603050405020304" pitchFamily="18" charset="0"/>
              </a:rPr>
              <a:t>(First convert these 354 grams of NaCl into moles)</a:t>
            </a:r>
          </a:p>
        </p:txBody>
      </p:sp>
      <p:sp>
        <p:nvSpPr>
          <p:cNvPr id="3" name="TextBox 2">
            <a:extLst>
              <a:ext uri="{FF2B5EF4-FFF2-40B4-BE49-F238E27FC236}">
                <a16:creationId xmlns:a16="http://schemas.microsoft.com/office/drawing/2014/main" id="{4A604345-62EF-4183-9066-00D6B03A310D}"/>
              </a:ext>
            </a:extLst>
          </p:cNvPr>
          <p:cNvSpPr txBox="1"/>
          <p:nvPr/>
        </p:nvSpPr>
        <p:spPr>
          <a:xfrm>
            <a:off x="36342" y="1653788"/>
            <a:ext cx="2590800" cy="954107"/>
          </a:xfrm>
          <a:prstGeom prst="rect">
            <a:avLst/>
          </a:prstGeom>
          <a:noFill/>
        </p:spPr>
        <p:txBody>
          <a:bodyPr wrap="square" rtlCol="0">
            <a:spAutoFit/>
          </a:bodyPr>
          <a:lstStyle/>
          <a:p>
            <a:pPr algn="ctr"/>
            <a:r>
              <a:rPr lang="en-US" sz="2800" u="sng" dirty="0"/>
              <a:t>354 g NaCl</a:t>
            </a:r>
            <a:br>
              <a:rPr lang="en-US" sz="2800" dirty="0"/>
            </a:br>
            <a:r>
              <a:rPr lang="en-US" sz="2800" dirty="0"/>
              <a:t>1</a:t>
            </a:r>
          </a:p>
        </p:txBody>
      </p:sp>
      <p:sp>
        <p:nvSpPr>
          <p:cNvPr id="4" name="TextBox 3">
            <a:extLst>
              <a:ext uri="{FF2B5EF4-FFF2-40B4-BE49-F238E27FC236}">
                <a16:creationId xmlns:a16="http://schemas.microsoft.com/office/drawing/2014/main" id="{A1873B8E-55D5-4FB7-B119-80E289215BE5}"/>
              </a:ext>
            </a:extLst>
          </p:cNvPr>
          <p:cNvSpPr txBox="1"/>
          <p:nvPr/>
        </p:nvSpPr>
        <p:spPr>
          <a:xfrm>
            <a:off x="2246142" y="1653788"/>
            <a:ext cx="762000" cy="830997"/>
          </a:xfrm>
          <a:prstGeom prst="rect">
            <a:avLst/>
          </a:prstGeom>
          <a:noFill/>
        </p:spPr>
        <p:txBody>
          <a:bodyPr wrap="square" rtlCol="0">
            <a:spAutoFit/>
          </a:bodyPr>
          <a:lstStyle/>
          <a:p>
            <a:r>
              <a:rPr lang="en-US" sz="4800" dirty="0"/>
              <a:t>X</a:t>
            </a:r>
          </a:p>
        </p:txBody>
      </p:sp>
      <p:sp>
        <p:nvSpPr>
          <p:cNvPr id="5" name="TextBox 4">
            <a:extLst>
              <a:ext uri="{FF2B5EF4-FFF2-40B4-BE49-F238E27FC236}">
                <a16:creationId xmlns:a16="http://schemas.microsoft.com/office/drawing/2014/main" id="{9C1FDF9F-AFDF-4EF3-B110-A17D9A0BB8C3}"/>
              </a:ext>
            </a:extLst>
          </p:cNvPr>
          <p:cNvSpPr txBox="1"/>
          <p:nvPr/>
        </p:nvSpPr>
        <p:spPr>
          <a:xfrm>
            <a:off x="2600311" y="1653788"/>
            <a:ext cx="2590800" cy="954107"/>
          </a:xfrm>
          <a:prstGeom prst="rect">
            <a:avLst/>
          </a:prstGeom>
          <a:noFill/>
        </p:spPr>
        <p:txBody>
          <a:bodyPr wrap="square" rtlCol="0">
            <a:spAutoFit/>
          </a:bodyPr>
          <a:lstStyle/>
          <a:p>
            <a:pPr algn="ctr"/>
            <a:r>
              <a:rPr lang="en-US" sz="2800" u="sng" dirty="0"/>
              <a:t>1 mole NaCl</a:t>
            </a:r>
            <a:br>
              <a:rPr lang="en-US" sz="2800" dirty="0"/>
            </a:br>
            <a:r>
              <a:rPr lang="en-US" sz="2800" dirty="0"/>
              <a:t>58 g NaCl</a:t>
            </a:r>
          </a:p>
        </p:txBody>
      </p:sp>
      <p:sp>
        <p:nvSpPr>
          <p:cNvPr id="6" name="TextBox 5">
            <a:extLst>
              <a:ext uri="{FF2B5EF4-FFF2-40B4-BE49-F238E27FC236}">
                <a16:creationId xmlns:a16="http://schemas.microsoft.com/office/drawing/2014/main" id="{7596160A-975A-474D-8084-503624A84A92}"/>
              </a:ext>
            </a:extLst>
          </p:cNvPr>
          <p:cNvSpPr txBox="1"/>
          <p:nvPr/>
        </p:nvSpPr>
        <p:spPr>
          <a:xfrm>
            <a:off x="4913142" y="1653787"/>
            <a:ext cx="3657600" cy="830997"/>
          </a:xfrm>
          <a:prstGeom prst="rect">
            <a:avLst/>
          </a:prstGeom>
          <a:noFill/>
        </p:spPr>
        <p:txBody>
          <a:bodyPr wrap="square" rtlCol="0">
            <a:spAutoFit/>
          </a:bodyPr>
          <a:lstStyle/>
          <a:p>
            <a:r>
              <a:rPr lang="en-US" sz="4800" dirty="0"/>
              <a:t>= </a:t>
            </a:r>
            <a:r>
              <a:rPr lang="en-US" sz="3600" dirty="0"/>
              <a:t>6.10 moles NaCl</a:t>
            </a:r>
          </a:p>
        </p:txBody>
      </p:sp>
      <p:sp>
        <p:nvSpPr>
          <p:cNvPr id="7" name="TextBox 6">
            <a:extLst>
              <a:ext uri="{FF2B5EF4-FFF2-40B4-BE49-F238E27FC236}">
                <a16:creationId xmlns:a16="http://schemas.microsoft.com/office/drawing/2014/main" id="{4585B543-6B82-454F-8D87-9AACA1D6E699}"/>
              </a:ext>
            </a:extLst>
          </p:cNvPr>
          <p:cNvSpPr txBox="1"/>
          <p:nvPr/>
        </p:nvSpPr>
        <p:spPr>
          <a:xfrm>
            <a:off x="182451" y="4347120"/>
            <a:ext cx="1570149" cy="769441"/>
          </a:xfrm>
          <a:prstGeom prst="rect">
            <a:avLst/>
          </a:prstGeom>
          <a:noFill/>
        </p:spPr>
        <p:txBody>
          <a:bodyPr wrap="square" rtlCol="0">
            <a:spAutoFit/>
          </a:bodyPr>
          <a:lstStyle/>
          <a:p>
            <a:pPr algn="r"/>
            <a:r>
              <a:rPr lang="en-US" sz="4400" dirty="0"/>
              <a:t>M = </a:t>
            </a:r>
          </a:p>
        </p:txBody>
      </p:sp>
      <p:sp>
        <p:nvSpPr>
          <p:cNvPr id="8" name="TextBox 7">
            <a:extLst>
              <a:ext uri="{FF2B5EF4-FFF2-40B4-BE49-F238E27FC236}">
                <a16:creationId xmlns:a16="http://schemas.microsoft.com/office/drawing/2014/main" id="{31426418-9F7D-4794-B594-B7099F9E1787}"/>
              </a:ext>
            </a:extLst>
          </p:cNvPr>
          <p:cNvSpPr txBox="1"/>
          <p:nvPr/>
        </p:nvSpPr>
        <p:spPr>
          <a:xfrm>
            <a:off x="1712742" y="4138573"/>
            <a:ext cx="2590800" cy="1323439"/>
          </a:xfrm>
          <a:prstGeom prst="rect">
            <a:avLst/>
          </a:prstGeom>
          <a:noFill/>
        </p:spPr>
        <p:txBody>
          <a:bodyPr wrap="square" rtlCol="0">
            <a:spAutoFit/>
          </a:bodyPr>
          <a:lstStyle/>
          <a:p>
            <a:pPr algn="ctr"/>
            <a:r>
              <a:rPr lang="en-US" sz="4000" u="sng" dirty="0"/>
              <a:t>6.10 moles</a:t>
            </a:r>
            <a:br>
              <a:rPr lang="en-US" sz="4000"/>
            </a:br>
            <a:r>
              <a:rPr lang="en-US" sz="4000"/>
              <a:t>0.885 Liters</a:t>
            </a:r>
            <a:endParaRPr lang="en-US" sz="4000" dirty="0"/>
          </a:p>
        </p:txBody>
      </p:sp>
      <p:cxnSp>
        <p:nvCxnSpPr>
          <p:cNvPr id="10" name="Straight Arrow Connector 9">
            <a:extLst>
              <a:ext uri="{FF2B5EF4-FFF2-40B4-BE49-F238E27FC236}">
                <a16:creationId xmlns:a16="http://schemas.microsoft.com/office/drawing/2014/main" id="{27EC08C8-079E-4A9D-9ABF-A0C1E4F54C09}"/>
              </a:ext>
            </a:extLst>
          </p:cNvPr>
          <p:cNvCxnSpPr/>
          <p:nvPr/>
        </p:nvCxnSpPr>
        <p:spPr>
          <a:xfrm flipH="1">
            <a:off x="3581400" y="2484784"/>
            <a:ext cx="2667000" cy="158533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38379204-043F-49B0-B3D1-353FF0BFC0B3}"/>
              </a:ext>
            </a:extLst>
          </p:cNvPr>
          <p:cNvSpPr txBox="1"/>
          <p:nvPr/>
        </p:nvSpPr>
        <p:spPr>
          <a:xfrm>
            <a:off x="4572000" y="4261683"/>
            <a:ext cx="4572000" cy="830997"/>
          </a:xfrm>
          <a:prstGeom prst="rect">
            <a:avLst/>
          </a:prstGeom>
          <a:noFill/>
        </p:spPr>
        <p:txBody>
          <a:bodyPr wrap="square" rtlCol="0">
            <a:spAutoFit/>
          </a:bodyPr>
          <a:lstStyle/>
          <a:p>
            <a:r>
              <a:rPr lang="en-US" sz="4800" b="1" dirty="0">
                <a:solidFill>
                  <a:srgbClr val="FF0000"/>
                </a:solidFill>
              </a:rPr>
              <a:t>= 6.89 M NaCl</a:t>
            </a:r>
            <a:r>
              <a:rPr lang="en-US" sz="4800" b="1" baseline="-25000" dirty="0">
                <a:solidFill>
                  <a:srgbClr val="FF0000"/>
                </a:solidFill>
              </a:rPr>
              <a:t>(AQ)</a:t>
            </a:r>
          </a:p>
        </p:txBody>
      </p:sp>
    </p:spTree>
    <p:extLst>
      <p:ext uri="{BB962C8B-B14F-4D97-AF65-F5344CB8AC3E}">
        <p14:creationId xmlns:p14="http://schemas.microsoft.com/office/powerpoint/2010/main" val="2166359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791" y="0"/>
            <a:ext cx="9144000" cy="4955203"/>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8.  Most solutions you think about will be aqueous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which means dissolved in </a:t>
            </a:r>
            <a:r>
              <a:rPr lang="en-US" sz="3200" b="1" dirty="0">
                <a:solidFill>
                  <a:srgbClr val="0000FF"/>
                </a:solidFill>
                <a:latin typeface="Times New Roman" panose="02020603050405020304" pitchFamily="18" charset="0"/>
                <a:cs typeface="Times New Roman" panose="02020603050405020304" pitchFamily="18" charset="0"/>
              </a:rPr>
              <a:t>_______</a:t>
            </a:r>
            <a:br>
              <a:rPr lang="en-US" sz="3200" dirty="0">
                <a:latin typeface="Times New Roman" panose="02020603050405020304" pitchFamily="18" charset="0"/>
                <a:cs typeface="Times New Roman" panose="02020603050405020304" pitchFamily="18" charset="0"/>
              </a:rPr>
            </a:br>
            <a:br>
              <a:rPr lang="en-US"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9.  But solutions can also be gases </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like</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a:solidFill>
                  <a:srgbClr val="0000FF"/>
                </a:solidFill>
                <a:latin typeface="Times New Roman" panose="02020603050405020304" pitchFamily="18" charset="0"/>
                <a:cs typeface="Times New Roman" panose="02020603050405020304" pitchFamily="18" charset="0"/>
              </a:rPr>
              <a:t>____</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or even solids </a:t>
            </a:r>
            <a:r>
              <a:rPr lang="en-US" sz="3200" b="1" dirty="0">
                <a:solidFill>
                  <a:srgbClr val="0000FF"/>
                </a:solidFill>
                <a:latin typeface="Times New Roman" panose="02020603050405020304" pitchFamily="18" charset="0"/>
                <a:cs typeface="Times New Roman" panose="02020603050405020304" pitchFamily="18" charset="0"/>
              </a:rPr>
              <a:t>_________</a:t>
            </a:r>
            <a:br>
              <a:rPr lang="en-US" sz="3200" dirty="0">
                <a:solidFill>
                  <a:schemeClr val="tx1">
                    <a:lumMod val="95000"/>
                    <a:lumOff val="5000"/>
                  </a:schemeClr>
                </a:solidFill>
                <a:latin typeface="Times New Roman" panose="02020603050405020304" pitchFamily="18" charset="0"/>
                <a:cs typeface="Times New Roman" panose="02020603050405020304" pitchFamily="18" charset="0"/>
              </a:rPr>
            </a:b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a:solidFill>
                  <a:srgbClr val="0000FF"/>
                </a:solidFill>
                <a:latin typeface="Times New Roman" panose="02020603050405020304" pitchFamily="18" charset="0"/>
                <a:cs typeface="Times New Roman" panose="02020603050405020304" pitchFamily="18" charset="0"/>
              </a:rPr>
              <a:t> such as</a:t>
            </a:r>
            <a:r>
              <a:rPr lang="en-US" sz="3200" dirty="0">
                <a:latin typeface="Times New Roman" panose="02020603050405020304" pitchFamily="18" charset="0"/>
                <a:cs typeface="Times New Roman" panose="02020603050405020304" pitchFamily="18" charset="0"/>
              </a:rPr>
              <a:t> </a:t>
            </a:r>
            <a:r>
              <a:rPr lang="en-US" sz="3200" b="1" u="sng" dirty="0">
                <a:solidFill>
                  <a:schemeClr val="bg1"/>
                </a:solidFill>
                <a:latin typeface="Times New Roman" panose="02020603050405020304" pitchFamily="18" charset="0"/>
                <a:cs typeface="Times New Roman" panose="02020603050405020304" pitchFamily="18" charset="0"/>
              </a:rPr>
              <a:t>BRASS</a:t>
            </a:r>
            <a:r>
              <a:rPr lang="en-US" sz="3200" b="1" dirty="0">
                <a:solidFill>
                  <a:srgbClr val="FF0000"/>
                </a:solidFill>
                <a:latin typeface="Times New Roman" panose="02020603050405020304" pitchFamily="18" charset="0"/>
                <a:cs typeface="Times New Roman" panose="02020603050405020304" pitchFamily="18" charset="0"/>
              </a:rPr>
              <a:t> or </a:t>
            </a:r>
            <a:r>
              <a:rPr lang="en-US" sz="3200" b="1" u="sng" dirty="0">
                <a:solidFill>
                  <a:schemeClr val="bg1"/>
                </a:solidFill>
                <a:latin typeface="Times New Roman" panose="02020603050405020304" pitchFamily="18" charset="0"/>
                <a:cs typeface="Times New Roman" panose="02020603050405020304" pitchFamily="18" charset="0"/>
              </a:rPr>
              <a:t>CAST IRON</a:t>
            </a:r>
            <a:r>
              <a:rPr lang="en-US" sz="3200" dirty="0">
                <a:solidFill>
                  <a:schemeClr val="bg1"/>
                </a:solidFill>
                <a:latin typeface="Times New Roman" panose="02020603050405020304" pitchFamily="18" charset="0"/>
                <a:cs typeface="Times New Roman" panose="02020603050405020304" pitchFamily="18" charset="0"/>
              </a:rPr>
              <a:t>.</a:t>
            </a:r>
          </a:p>
          <a:p>
            <a:r>
              <a:rPr lang="en-US" sz="2000" dirty="0">
                <a:latin typeface="Tahoma" panose="020B0604030504040204" pitchFamily="34" charset="0"/>
                <a:cs typeface="Tahoma" panose="020B0604030504040204" pitchFamily="34" charset="0"/>
              </a:rPr>
              <a:t> </a:t>
            </a:r>
          </a:p>
          <a:p>
            <a:endParaRPr lang="en-US" sz="2000" dirty="0">
              <a:latin typeface="Tahoma" panose="020B0604030504040204" pitchFamily="34" charset="0"/>
              <a:cs typeface="Tahoma" panose="020B0604030504040204" pitchFamily="34" charset="0"/>
            </a:endParaRPr>
          </a:p>
          <a:p>
            <a:endParaRPr lang="en-US" sz="2000" dirty="0">
              <a:latin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3376710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017" y="0"/>
            <a:ext cx="9144000" cy="5161991"/>
          </a:xfrm>
          <a:prstGeom prst="rect">
            <a:avLst/>
          </a:prstGeom>
          <a:noFill/>
        </p:spPr>
        <p:txBody>
          <a:bodyPr wrap="square" rtlCol="0">
            <a:spAutoFit/>
          </a:bodyPr>
          <a:lstStyle/>
          <a:p>
            <a:pPr marR="0" algn="l">
              <a:lnSpc>
                <a:spcPct val="119000"/>
              </a:lnSpc>
              <a:spcBef>
                <a:spcPts val="0"/>
              </a:spcBef>
              <a:spcAft>
                <a:spcPts val="600"/>
              </a:spcAft>
            </a:pPr>
            <a:r>
              <a:rPr lang="en-US" sz="3600" kern="1200" dirty="0">
                <a:ln>
                  <a:noFill/>
                </a:ln>
                <a:solidFill>
                  <a:srgbClr val="000000"/>
                </a:solidFill>
                <a:effectLst/>
                <a:latin typeface="Times New Roman" panose="02020603050405020304" pitchFamily="18" charset="0"/>
                <a:cs typeface="Times New Roman" panose="02020603050405020304" pitchFamily="18" charset="0"/>
              </a:rPr>
              <a:t>38.  If you had two SATURATED NaCl</a:t>
            </a:r>
            <a:r>
              <a:rPr lang="en-US" sz="3600" kern="1200" baseline="-25000" dirty="0">
                <a:ln>
                  <a:noFill/>
                </a:ln>
                <a:solidFill>
                  <a:srgbClr val="000000"/>
                </a:solidFill>
                <a:effectLst/>
                <a:latin typeface="Times New Roman" panose="02020603050405020304" pitchFamily="18" charset="0"/>
                <a:cs typeface="Times New Roman" panose="02020603050405020304" pitchFamily="18" charset="0"/>
              </a:rPr>
              <a:t>(AQ)</a:t>
            </a:r>
            <a:br>
              <a:rPr lang="en-US" sz="3600" baseline="-25000" dirty="0">
                <a:solidFill>
                  <a:srgbClr val="000000"/>
                </a:solidFill>
                <a:latin typeface="Times New Roman" panose="02020603050405020304" pitchFamily="18" charset="0"/>
                <a:cs typeface="Times New Roman" panose="02020603050405020304" pitchFamily="18" charset="0"/>
              </a:rPr>
            </a:br>
            <a:r>
              <a:rPr lang="en-US" sz="3600" baseline="-25000" dirty="0">
                <a:solidFill>
                  <a:srgbClr val="000000"/>
                </a:solidFill>
                <a:latin typeface="Times New Roman" panose="02020603050405020304" pitchFamily="18" charset="0"/>
                <a:cs typeface="Times New Roman" panose="02020603050405020304" pitchFamily="18" charset="0"/>
              </a:rPr>
              <a:t>          </a:t>
            </a:r>
            <a:br>
              <a:rPr lang="en-US" sz="3600" kern="1200" dirty="0">
                <a:ln>
                  <a:noFill/>
                </a:ln>
                <a:solidFill>
                  <a:srgbClr val="000000"/>
                </a:solidFill>
                <a:effectLst/>
                <a:latin typeface="Times New Roman" panose="02020603050405020304" pitchFamily="18" charset="0"/>
                <a:cs typeface="Times New Roman" panose="02020603050405020304" pitchFamily="18" charset="0"/>
              </a:rPr>
            </a:br>
            <a:r>
              <a:rPr lang="en-US" sz="3600" kern="1200" dirty="0">
                <a:ln>
                  <a:noFill/>
                </a:ln>
                <a:solidFill>
                  <a:srgbClr val="000000"/>
                </a:solidFill>
                <a:effectLst/>
                <a:latin typeface="Times New Roman" panose="02020603050405020304" pitchFamily="18" charset="0"/>
                <a:cs typeface="Times New Roman" panose="02020603050405020304" pitchFamily="18" charset="0"/>
              </a:rPr>
              <a:t> </a:t>
            </a:r>
            <a:br>
              <a:rPr lang="en-US" sz="3600" kern="1200" dirty="0">
                <a:ln>
                  <a:noFill/>
                </a:ln>
                <a:solidFill>
                  <a:srgbClr val="000000"/>
                </a:solidFill>
                <a:effectLst/>
                <a:latin typeface="Times New Roman" panose="02020603050405020304" pitchFamily="18" charset="0"/>
                <a:cs typeface="Times New Roman" panose="02020603050405020304" pitchFamily="18" charset="0"/>
              </a:rPr>
            </a:br>
            <a:br>
              <a:rPr lang="en-US" sz="3600" kern="1200" dirty="0">
                <a:ln>
                  <a:noFill/>
                </a:ln>
                <a:solidFill>
                  <a:srgbClr val="000000"/>
                </a:solidFill>
                <a:effectLst/>
                <a:latin typeface="Times New Roman" panose="02020603050405020304" pitchFamily="18" charset="0"/>
                <a:cs typeface="Times New Roman" panose="02020603050405020304" pitchFamily="18" charset="0"/>
              </a:rPr>
            </a:br>
            <a:br>
              <a:rPr lang="en-US" sz="3600" kern="1200" dirty="0">
                <a:ln>
                  <a:noFill/>
                </a:ln>
                <a:solidFill>
                  <a:srgbClr val="000000"/>
                </a:solidFill>
                <a:effectLst/>
                <a:latin typeface="Times New Roman" panose="02020603050405020304" pitchFamily="18" charset="0"/>
                <a:cs typeface="Times New Roman" panose="02020603050405020304" pitchFamily="18" charset="0"/>
              </a:rPr>
            </a:br>
            <a:br>
              <a:rPr lang="en-US" sz="3600" kern="1200" dirty="0">
                <a:ln>
                  <a:noFill/>
                </a:ln>
                <a:solidFill>
                  <a:srgbClr val="000000"/>
                </a:solidFill>
                <a:effectLst/>
                <a:latin typeface="Times New Roman" panose="02020603050405020304" pitchFamily="18" charset="0"/>
                <a:cs typeface="Times New Roman" panose="02020603050405020304" pitchFamily="18" charset="0"/>
              </a:rPr>
            </a:br>
            <a:br>
              <a:rPr lang="en-US" sz="800" kern="1200" dirty="0">
                <a:ln>
                  <a:noFill/>
                </a:ln>
                <a:solidFill>
                  <a:srgbClr val="000000"/>
                </a:solidFill>
                <a:effectLst/>
                <a:latin typeface="Times New Roman" panose="02020603050405020304" pitchFamily="18" charset="0"/>
                <a:cs typeface="Times New Roman" panose="02020603050405020304" pitchFamily="18" charset="0"/>
              </a:rPr>
            </a:br>
            <a:br>
              <a:rPr lang="en-US" sz="3600" dirty="0">
                <a:solidFill>
                  <a:srgbClr val="000000"/>
                </a:solidFill>
                <a:latin typeface="Times New Roman" panose="02020603050405020304" pitchFamily="18" charset="0"/>
                <a:cs typeface="Times New Roman" panose="02020603050405020304" pitchFamily="18" charset="0"/>
              </a:rPr>
            </a:br>
            <a:endParaRPr lang="en-US" dirty="0"/>
          </a:p>
        </p:txBody>
      </p:sp>
      <p:pic>
        <p:nvPicPr>
          <p:cNvPr id="3076" name="Picture 4" descr="Clipart of flask free image download">
            <a:extLst>
              <a:ext uri="{FF2B5EF4-FFF2-40B4-BE49-F238E27FC236}">
                <a16:creationId xmlns:a16="http://schemas.microsoft.com/office/drawing/2014/main" id="{F44B9092-7306-42ED-841F-D0F53C97E1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1347470"/>
            <a:ext cx="2708613" cy="449070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lipart of flask free image download">
            <a:extLst>
              <a:ext uri="{FF2B5EF4-FFF2-40B4-BE49-F238E27FC236}">
                <a16:creationId xmlns:a16="http://schemas.microsoft.com/office/drawing/2014/main" id="{B91D7924-DC94-4605-8E41-38CBE1D400B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5524" y="1676400"/>
            <a:ext cx="678774" cy="88645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EA9C1D3-7492-40BE-AA28-C653268FFA74}"/>
              </a:ext>
            </a:extLst>
          </p:cNvPr>
          <p:cNvSpPr txBox="1"/>
          <p:nvPr/>
        </p:nvSpPr>
        <p:spPr>
          <a:xfrm>
            <a:off x="2741385" y="2119629"/>
            <a:ext cx="2708613" cy="1077218"/>
          </a:xfrm>
          <a:prstGeom prst="rect">
            <a:avLst/>
          </a:prstGeom>
          <a:noFill/>
        </p:spPr>
        <p:txBody>
          <a:bodyPr wrap="square" rtlCol="0">
            <a:spAutoFit/>
          </a:bodyPr>
          <a:lstStyle/>
          <a:p>
            <a:pPr algn="ctr"/>
            <a:r>
              <a:rPr lang="en-US" sz="3200" kern="1200" dirty="0">
                <a:ln>
                  <a:noFill/>
                </a:ln>
                <a:solidFill>
                  <a:srgbClr val="000000"/>
                </a:solidFill>
                <a:effectLst/>
                <a:latin typeface="Times New Roman" panose="02020603050405020304" pitchFamily="18" charset="0"/>
                <a:cs typeface="Times New Roman" panose="02020603050405020304" pitchFamily="18" charset="0"/>
              </a:rPr>
              <a:t>Saturated</a:t>
            </a:r>
            <a:br>
              <a:rPr lang="en-US" sz="3200" kern="1200" dirty="0">
                <a:ln>
                  <a:noFill/>
                </a:ln>
                <a:solidFill>
                  <a:srgbClr val="000000"/>
                </a:solidFill>
                <a:effectLst/>
                <a:latin typeface="Times New Roman" panose="02020603050405020304" pitchFamily="18" charset="0"/>
                <a:cs typeface="Times New Roman" panose="02020603050405020304" pitchFamily="18" charset="0"/>
              </a:rPr>
            </a:br>
            <a:r>
              <a:rPr lang="en-US" sz="3200" kern="1200" dirty="0">
                <a:ln>
                  <a:noFill/>
                </a:ln>
                <a:solidFill>
                  <a:srgbClr val="000000"/>
                </a:solidFill>
                <a:effectLst/>
                <a:latin typeface="Times New Roman" panose="02020603050405020304" pitchFamily="18" charset="0"/>
                <a:cs typeface="Times New Roman" panose="02020603050405020304" pitchFamily="18" charset="0"/>
              </a:rPr>
              <a:t>NaCl</a:t>
            </a:r>
            <a:r>
              <a:rPr lang="en-US" sz="3200" kern="1200" baseline="-25000" dirty="0">
                <a:ln>
                  <a:noFill/>
                </a:ln>
                <a:solidFill>
                  <a:srgbClr val="000000"/>
                </a:solidFill>
                <a:effectLst/>
                <a:latin typeface="Times New Roman" panose="02020603050405020304" pitchFamily="18" charset="0"/>
                <a:cs typeface="Times New Roman" panose="02020603050405020304" pitchFamily="18" charset="0"/>
              </a:rPr>
              <a:t>(AQ)</a:t>
            </a:r>
            <a:endParaRPr lang="en-US" sz="3200" dirty="0"/>
          </a:p>
        </p:txBody>
      </p:sp>
      <p:cxnSp>
        <p:nvCxnSpPr>
          <p:cNvPr id="7" name="Straight Arrow Connector 6">
            <a:extLst>
              <a:ext uri="{FF2B5EF4-FFF2-40B4-BE49-F238E27FC236}">
                <a16:creationId xmlns:a16="http://schemas.microsoft.com/office/drawing/2014/main" id="{E40AD702-A7C1-4C6E-9B48-E06944FE2179}"/>
              </a:ext>
            </a:extLst>
          </p:cNvPr>
          <p:cNvCxnSpPr>
            <a:cxnSpLocks/>
          </p:cNvCxnSpPr>
          <p:nvPr/>
        </p:nvCxnSpPr>
        <p:spPr>
          <a:xfrm flipH="1" flipV="1">
            <a:off x="1600714" y="2355697"/>
            <a:ext cx="1523486" cy="2071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a:extLst>
              <a:ext uri="{FF2B5EF4-FFF2-40B4-BE49-F238E27FC236}">
                <a16:creationId xmlns:a16="http://schemas.microsoft.com/office/drawing/2014/main" id="{45CCC336-E3DC-4EE9-A126-7377B781EEFF}"/>
              </a:ext>
            </a:extLst>
          </p:cNvPr>
          <p:cNvCxnSpPr>
            <a:cxnSpLocks/>
          </p:cNvCxnSpPr>
          <p:nvPr/>
        </p:nvCxnSpPr>
        <p:spPr>
          <a:xfrm>
            <a:off x="4876800" y="2840376"/>
            <a:ext cx="2514600" cy="180782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D06D8465-99A5-30AF-7628-9EDBE0B4416C}"/>
              </a:ext>
            </a:extLst>
          </p:cNvPr>
          <p:cNvSpPr txBox="1"/>
          <p:nvPr/>
        </p:nvSpPr>
        <p:spPr>
          <a:xfrm>
            <a:off x="11017" y="4336183"/>
            <a:ext cx="6191779" cy="1569660"/>
          </a:xfrm>
          <a:prstGeom prst="rect">
            <a:avLst/>
          </a:prstGeom>
          <a:noFill/>
        </p:spPr>
        <p:txBody>
          <a:bodyPr wrap="square" rtlCol="0">
            <a:spAutoFit/>
          </a:bodyPr>
          <a:lstStyle/>
          <a:p>
            <a:r>
              <a:rPr lang="en-US" sz="3200" kern="1200" dirty="0">
                <a:ln>
                  <a:noFill/>
                </a:ln>
                <a:solidFill>
                  <a:srgbClr val="0000FF"/>
                </a:solidFill>
                <a:effectLst/>
                <a:latin typeface="Times New Roman" panose="02020603050405020304" pitchFamily="18" charset="0"/>
                <a:cs typeface="Times New Roman" panose="02020603050405020304" pitchFamily="18" charset="0"/>
              </a:rPr>
              <a:t>Would they </a:t>
            </a:r>
          </a:p>
          <a:p>
            <a:r>
              <a:rPr lang="en-US" sz="3200" dirty="0">
                <a:solidFill>
                  <a:srgbClr val="0000FF"/>
                </a:solidFill>
                <a:latin typeface="Times New Roman" panose="02020603050405020304" pitchFamily="18" charset="0"/>
                <a:cs typeface="Times New Roman" panose="02020603050405020304" pitchFamily="18" charset="0"/>
              </a:rPr>
              <a:t>  - have the same molarity? </a:t>
            </a:r>
            <a:br>
              <a:rPr lang="en-US" sz="3200" dirty="0">
                <a:solidFill>
                  <a:srgbClr val="0000FF"/>
                </a:solidFill>
                <a:latin typeface="Times New Roman" panose="02020603050405020304" pitchFamily="18" charset="0"/>
                <a:cs typeface="Times New Roman" panose="02020603050405020304" pitchFamily="18" charset="0"/>
              </a:rPr>
            </a:br>
            <a:r>
              <a:rPr lang="en-US" sz="3200" dirty="0">
                <a:solidFill>
                  <a:srgbClr val="0000FF"/>
                </a:solidFill>
                <a:latin typeface="Times New Roman" panose="02020603050405020304" pitchFamily="18" charset="0"/>
                <a:cs typeface="Times New Roman" panose="02020603050405020304" pitchFamily="18" charset="0"/>
              </a:rPr>
              <a:t>  - be able to conduct electricity?</a:t>
            </a:r>
            <a:endParaRPr lang="en-US" sz="2000" dirty="0">
              <a:solidFill>
                <a:srgbClr val="0000FF"/>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50B8A782-377C-8967-3E15-7CF92C9BF1FB}"/>
              </a:ext>
            </a:extLst>
          </p:cNvPr>
          <p:cNvSpPr txBox="1"/>
          <p:nvPr/>
        </p:nvSpPr>
        <p:spPr>
          <a:xfrm>
            <a:off x="7391400" y="4419600"/>
            <a:ext cx="1143000" cy="923330"/>
          </a:xfrm>
          <a:prstGeom prst="rect">
            <a:avLst/>
          </a:prstGeom>
          <a:noFill/>
        </p:spPr>
        <p:txBody>
          <a:bodyPr wrap="square" rtlCol="0">
            <a:spAutoFit/>
          </a:bodyPr>
          <a:lstStyle/>
          <a:p>
            <a:pPr algn="ctr"/>
            <a:r>
              <a:rPr lang="en-US" b="1" dirty="0"/>
              <a:t>885 mL</a:t>
            </a:r>
            <a:br>
              <a:rPr lang="en-US" b="1" dirty="0"/>
            </a:br>
            <a:r>
              <a:rPr lang="en-US" b="1" dirty="0"/>
              <a:t>saturated NaCl</a:t>
            </a:r>
          </a:p>
        </p:txBody>
      </p:sp>
      <p:sp>
        <p:nvSpPr>
          <p:cNvPr id="10" name="TextBox 9">
            <a:extLst>
              <a:ext uri="{FF2B5EF4-FFF2-40B4-BE49-F238E27FC236}">
                <a16:creationId xmlns:a16="http://schemas.microsoft.com/office/drawing/2014/main" id="{F08D0033-F756-CC1C-F618-50D1A249F1FC}"/>
              </a:ext>
            </a:extLst>
          </p:cNvPr>
          <p:cNvSpPr txBox="1"/>
          <p:nvPr/>
        </p:nvSpPr>
        <p:spPr>
          <a:xfrm>
            <a:off x="0" y="1813556"/>
            <a:ext cx="1135524" cy="923330"/>
          </a:xfrm>
          <a:prstGeom prst="rect">
            <a:avLst/>
          </a:prstGeom>
          <a:noFill/>
        </p:spPr>
        <p:txBody>
          <a:bodyPr wrap="square" rtlCol="0">
            <a:spAutoFit/>
          </a:bodyPr>
          <a:lstStyle/>
          <a:p>
            <a:pPr algn="ctr"/>
            <a:r>
              <a:rPr lang="en-US" b="1" dirty="0"/>
              <a:t>100 mL</a:t>
            </a:r>
            <a:br>
              <a:rPr lang="en-US" b="1" dirty="0"/>
            </a:br>
            <a:r>
              <a:rPr lang="en-US" b="1" dirty="0"/>
              <a:t>saturated NaCl</a:t>
            </a:r>
          </a:p>
        </p:txBody>
      </p:sp>
    </p:spTree>
    <p:extLst>
      <p:ext uri="{BB962C8B-B14F-4D97-AF65-F5344CB8AC3E}">
        <p14:creationId xmlns:p14="http://schemas.microsoft.com/office/powerpoint/2010/main" val="13201961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7B00D7-AEFF-5BD5-D33F-D1F543F2ECA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0931DA5-0A68-70F0-D4FE-3BDBCA34BE11}"/>
              </a:ext>
            </a:extLst>
          </p:cNvPr>
          <p:cNvSpPr txBox="1"/>
          <p:nvPr/>
        </p:nvSpPr>
        <p:spPr>
          <a:xfrm>
            <a:off x="11017" y="0"/>
            <a:ext cx="9144000" cy="5161991"/>
          </a:xfrm>
          <a:prstGeom prst="rect">
            <a:avLst/>
          </a:prstGeom>
          <a:noFill/>
        </p:spPr>
        <p:txBody>
          <a:bodyPr wrap="square" rtlCol="0">
            <a:spAutoFit/>
          </a:bodyPr>
          <a:lstStyle/>
          <a:p>
            <a:pPr marR="0" algn="l">
              <a:lnSpc>
                <a:spcPct val="119000"/>
              </a:lnSpc>
              <a:spcBef>
                <a:spcPts val="0"/>
              </a:spcBef>
              <a:spcAft>
                <a:spcPts val="600"/>
              </a:spcAft>
            </a:pPr>
            <a:r>
              <a:rPr lang="en-US" sz="3600" kern="1200" dirty="0">
                <a:ln>
                  <a:noFill/>
                </a:ln>
                <a:solidFill>
                  <a:srgbClr val="000000"/>
                </a:solidFill>
                <a:effectLst/>
                <a:latin typeface="Times New Roman" panose="02020603050405020304" pitchFamily="18" charset="0"/>
                <a:cs typeface="Times New Roman" panose="02020603050405020304" pitchFamily="18" charset="0"/>
              </a:rPr>
              <a:t>38.  If you had two SATURATED NaCl</a:t>
            </a:r>
            <a:r>
              <a:rPr lang="en-US" sz="3600" kern="1200" baseline="-25000" dirty="0">
                <a:ln>
                  <a:noFill/>
                </a:ln>
                <a:solidFill>
                  <a:srgbClr val="000000"/>
                </a:solidFill>
                <a:effectLst/>
                <a:latin typeface="Times New Roman" panose="02020603050405020304" pitchFamily="18" charset="0"/>
                <a:cs typeface="Times New Roman" panose="02020603050405020304" pitchFamily="18" charset="0"/>
              </a:rPr>
              <a:t>(AQ)</a:t>
            </a:r>
            <a:br>
              <a:rPr lang="en-US" sz="3600" baseline="-25000" dirty="0">
                <a:solidFill>
                  <a:srgbClr val="000000"/>
                </a:solidFill>
                <a:latin typeface="Times New Roman" panose="02020603050405020304" pitchFamily="18" charset="0"/>
                <a:cs typeface="Times New Roman" panose="02020603050405020304" pitchFamily="18" charset="0"/>
              </a:rPr>
            </a:br>
            <a:r>
              <a:rPr lang="en-US" sz="3600" baseline="-25000" dirty="0">
                <a:solidFill>
                  <a:srgbClr val="000000"/>
                </a:solidFill>
                <a:latin typeface="Times New Roman" panose="02020603050405020304" pitchFamily="18" charset="0"/>
                <a:cs typeface="Times New Roman" panose="02020603050405020304" pitchFamily="18" charset="0"/>
              </a:rPr>
              <a:t>          </a:t>
            </a:r>
            <a:br>
              <a:rPr lang="en-US" sz="3600" kern="1200" dirty="0">
                <a:ln>
                  <a:noFill/>
                </a:ln>
                <a:solidFill>
                  <a:srgbClr val="000000"/>
                </a:solidFill>
                <a:effectLst/>
                <a:latin typeface="Times New Roman" panose="02020603050405020304" pitchFamily="18" charset="0"/>
                <a:cs typeface="Times New Roman" panose="02020603050405020304" pitchFamily="18" charset="0"/>
              </a:rPr>
            </a:br>
            <a:r>
              <a:rPr lang="en-US" sz="3600" kern="1200" dirty="0">
                <a:ln>
                  <a:noFill/>
                </a:ln>
                <a:solidFill>
                  <a:srgbClr val="000000"/>
                </a:solidFill>
                <a:effectLst/>
                <a:latin typeface="Times New Roman" panose="02020603050405020304" pitchFamily="18" charset="0"/>
                <a:cs typeface="Times New Roman" panose="02020603050405020304" pitchFamily="18" charset="0"/>
              </a:rPr>
              <a:t> </a:t>
            </a:r>
            <a:br>
              <a:rPr lang="en-US" sz="3600" kern="1200" dirty="0">
                <a:ln>
                  <a:noFill/>
                </a:ln>
                <a:solidFill>
                  <a:srgbClr val="000000"/>
                </a:solidFill>
                <a:effectLst/>
                <a:latin typeface="Times New Roman" panose="02020603050405020304" pitchFamily="18" charset="0"/>
                <a:cs typeface="Times New Roman" panose="02020603050405020304" pitchFamily="18" charset="0"/>
              </a:rPr>
            </a:br>
            <a:br>
              <a:rPr lang="en-US" sz="3600" kern="1200" dirty="0">
                <a:ln>
                  <a:noFill/>
                </a:ln>
                <a:solidFill>
                  <a:srgbClr val="000000"/>
                </a:solidFill>
                <a:effectLst/>
                <a:latin typeface="Times New Roman" panose="02020603050405020304" pitchFamily="18" charset="0"/>
                <a:cs typeface="Times New Roman" panose="02020603050405020304" pitchFamily="18" charset="0"/>
              </a:rPr>
            </a:br>
            <a:br>
              <a:rPr lang="en-US" sz="3600" kern="1200" dirty="0">
                <a:ln>
                  <a:noFill/>
                </a:ln>
                <a:solidFill>
                  <a:srgbClr val="000000"/>
                </a:solidFill>
                <a:effectLst/>
                <a:latin typeface="Times New Roman" panose="02020603050405020304" pitchFamily="18" charset="0"/>
                <a:cs typeface="Times New Roman" panose="02020603050405020304" pitchFamily="18" charset="0"/>
              </a:rPr>
            </a:br>
            <a:br>
              <a:rPr lang="en-US" sz="3600" kern="1200" dirty="0">
                <a:ln>
                  <a:noFill/>
                </a:ln>
                <a:solidFill>
                  <a:srgbClr val="000000"/>
                </a:solidFill>
                <a:effectLst/>
                <a:latin typeface="Times New Roman" panose="02020603050405020304" pitchFamily="18" charset="0"/>
                <a:cs typeface="Times New Roman" panose="02020603050405020304" pitchFamily="18" charset="0"/>
              </a:rPr>
            </a:br>
            <a:br>
              <a:rPr lang="en-US" sz="800" kern="1200" dirty="0">
                <a:ln>
                  <a:noFill/>
                </a:ln>
                <a:solidFill>
                  <a:srgbClr val="000000"/>
                </a:solidFill>
                <a:effectLst/>
                <a:latin typeface="Times New Roman" panose="02020603050405020304" pitchFamily="18" charset="0"/>
                <a:cs typeface="Times New Roman" panose="02020603050405020304" pitchFamily="18" charset="0"/>
              </a:rPr>
            </a:br>
            <a:br>
              <a:rPr lang="en-US" sz="3600" dirty="0">
                <a:solidFill>
                  <a:srgbClr val="000000"/>
                </a:solidFill>
                <a:latin typeface="Times New Roman" panose="02020603050405020304" pitchFamily="18" charset="0"/>
                <a:cs typeface="Times New Roman" panose="02020603050405020304" pitchFamily="18" charset="0"/>
              </a:rPr>
            </a:br>
            <a:endParaRPr lang="en-US" dirty="0"/>
          </a:p>
        </p:txBody>
      </p:sp>
      <p:pic>
        <p:nvPicPr>
          <p:cNvPr id="3076" name="Picture 4" descr="Clipart of flask free image download">
            <a:extLst>
              <a:ext uri="{FF2B5EF4-FFF2-40B4-BE49-F238E27FC236}">
                <a16:creationId xmlns:a16="http://schemas.microsoft.com/office/drawing/2014/main" id="{A2147926-8DCC-C9C4-404E-17DE9190C6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1347470"/>
            <a:ext cx="2708613" cy="449070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lipart of flask free image download">
            <a:extLst>
              <a:ext uri="{FF2B5EF4-FFF2-40B4-BE49-F238E27FC236}">
                <a16:creationId xmlns:a16="http://schemas.microsoft.com/office/drawing/2014/main" id="{A0711C9D-209B-28B6-CAF8-5185F9C1CF6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5524" y="1676400"/>
            <a:ext cx="678774" cy="886459"/>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Arrow Connector 6">
            <a:extLst>
              <a:ext uri="{FF2B5EF4-FFF2-40B4-BE49-F238E27FC236}">
                <a16:creationId xmlns:a16="http://schemas.microsoft.com/office/drawing/2014/main" id="{9C59F0B0-C9B3-C9DD-1A51-BC114225082D}"/>
              </a:ext>
            </a:extLst>
          </p:cNvPr>
          <p:cNvCxnSpPr>
            <a:cxnSpLocks/>
          </p:cNvCxnSpPr>
          <p:nvPr/>
        </p:nvCxnSpPr>
        <p:spPr>
          <a:xfrm flipH="1" flipV="1">
            <a:off x="1600714" y="2355697"/>
            <a:ext cx="1230232" cy="3313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a:extLst>
              <a:ext uri="{FF2B5EF4-FFF2-40B4-BE49-F238E27FC236}">
                <a16:creationId xmlns:a16="http://schemas.microsoft.com/office/drawing/2014/main" id="{EED3D09E-1B84-EC61-55D9-980522E970F2}"/>
              </a:ext>
            </a:extLst>
          </p:cNvPr>
          <p:cNvCxnSpPr>
            <a:cxnSpLocks/>
            <a:stCxn id="3" idx="3"/>
          </p:cNvCxnSpPr>
          <p:nvPr/>
        </p:nvCxnSpPr>
        <p:spPr>
          <a:xfrm>
            <a:off x="5539559" y="2840376"/>
            <a:ext cx="1851841" cy="180782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9394FD58-5558-2375-CD14-348821BF0350}"/>
              </a:ext>
            </a:extLst>
          </p:cNvPr>
          <p:cNvSpPr txBox="1"/>
          <p:nvPr/>
        </p:nvSpPr>
        <p:spPr>
          <a:xfrm>
            <a:off x="11017" y="4336183"/>
            <a:ext cx="6389783" cy="1569660"/>
          </a:xfrm>
          <a:prstGeom prst="rect">
            <a:avLst/>
          </a:prstGeom>
          <a:noFill/>
        </p:spPr>
        <p:txBody>
          <a:bodyPr wrap="square" rtlCol="0">
            <a:spAutoFit/>
          </a:bodyPr>
          <a:lstStyle/>
          <a:p>
            <a:r>
              <a:rPr lang="en-US" sz="3200" kern="1200" dirty="0">
                <a:ln>
                  <a:noFill/>
                </a:ln>
                <a:solidFill>
                  <a:srgbClr val="0000FF"/>
                </a:solidFill>
                <a:effectLst/>
                <a:latin typeface="Times New Roman" panose="02020603050405020304" pitchFamily="18" charset="0"/>
                <a:cs typeface="Times New Roman" panose="02020603050405020304" pitchFamily="18" charset="0"/>
              </a:rPr>
              <a:t>Would they </a:t>
            </a:r>
          </a:p>
          <a:p>
            <a:r>
              <a:rPr lang="en-US" sz="3200" dirty="0">
                <a:solidFill>
                  <a:srgbClr val="0000FF"/>
                </a:solidFill>
                <a:latin typeface="Times New Roman" panose="02020603050405020304" pitchFamily="18" charset="0"/>
                <a:cs typeface="Times New Roman" panose="02020603050405020304" pitchFamily="18" charset="0"/>
              </a:rPr>
              <a:t>  - have the same molarity? </a:t>
            </a:r>
            <a:r>
              <a:rPr lang="en-US" sz="3200" dirty="0">
                <a:solidFill>
                  <a:srgbClr val="FF0000"/>
                </a:solidFill>
                <a:latin typeface="Times New Roman" panose="02020603050405020304" pitchFamily="18" charset="0"/>
                <a:cs typeface="Times New Roman" panose="02020603050405020304" pitchFamily="18" charset="0"/>
              </a:rPr>
              <a:t>YES</a:t>
            </a:r>
            <a:br>
              <a:rPr lang="en-US" sz="3200" dirty="0">
                <a:solidFill>
                  <a:srgbClr val="0000FF"/>
                </a:solidFill>
                <a:latin typeface="Times New Roman" panose="02020603050405020304" pitchFamily="18" charset="0"/>
                <a:cs typeface="Times New Roman" panose="02020603050405020304" pitchFamily="18" charset="0"/>
              </a:rPr>
            </a:br>
            <a:r>
              <a:rPr lang="en-US" sz="3200" dirty="0">
                <a:solidFill>
                  <a:srgbClr val="0000FF"/>
                </a:solidFill>
                <a:latin typeface="Times New Roman" panose="02020603050405020304" pitchFamily="18" charset="0"/>
                <a:cs typeface="Times New Roman" panose="02020603050405020304" pitchFamily="18" charset="0"/>
              </a:rPr>
              <a:t>  - be able to conduct electricity? </a:t>
            </a:r>
            <a:r>
              <a:rPr lang="en-US" sz="3200" dirty="0">
                <a:solidFill>
                  <a:srgbClr val="FF0000"/>
                </a:solidFill>
                <a:latin typeface="Times New Roman" panose="02020603050405020304" pitchFamily="18" charset="0"/>
                <a:cs typeface="Times New Roman" panose="02020603050405020304" pitchFamily="18" charset="0"/>
              </a:rPr>
              <a:t>YES</a:t>
            </a:r>
            <a:endParaRPr lang="en-US" sz="2000" dirty="0">
              <a:solidFill>
                <a:srgbClr val="FF00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FD389CAB-0A86-2E23-132F-CC7B52EC8B21}"/>
              </a:ext>
            </a:extLst>
          </p:cNvPr>
          <p:cNvSpPr txBox="1"/>
          <p:nvPr/>
        </p:nvSpPr>
        <p:spPr>
          <a:xfrm>
            <a:off x="7391400" y="4419600"/>
            <a:ext cx="1143000" cy="923330"/>
          </a:xfrm>
          <a:prstGeom prst="rect">
            <a:avLst/>
          </a:prstGeom>
          <a:noFill/>
        </p:spPr>
        <p:txBody>
          <a:bodyPr wrap="square" rtlCol="0">
            <a:spAutoFit/>
          </a:bodyPr>
          <a:lstStyle/>
          <a:p>
            <a:pPr algn="ctr"/>
            <a:r>
              <a:rPr lang="en-US" b="1" dirty="0"/>
              <a:t>885 mL</a:t>
            </a:r>
            <a:br>
              <a:rPr lang="en-US" b="1" dirty="0"/>
            </a:br>
            <a:r>
              <a:rPr lang="en-US" b="1" dirty="0"/>
              <a:t>saturated NaCl</a:t>
            </a:r>
          </a:p>
        </p:txBody>
      </p:sp>
      <p:sp>
        <p:nvSpPr>
          <p:cNvPr id="10" name="TextBox 9">
            <a:extLst>
              <a:ext uri="{FF2B5EF4-FFF2-40B4-BE49-F238E27FC236}">
                <a16:creationId xmlns:a16="http://schemas.microsoft.com/office/drawing/2014/main" id="{6FA975EC-CE4F-2E45-452D-81861600DCC0}"/>
              </a:ext>
            </a:extLst>
          </p:cNvPr>
          <p:cNvSpPr txBox="1"/>
          <p:nvPr/>
        </p:nvSpPr>
        <p:spPr>
          <a:xfrm>
            <a:off x="0" y="1813556"/>
            <a:ext cx="1135524" cy="923330"/>
          </a:xfrm>
          <a:prstGeom prst="rect">
            <a:avLst/>
          </a:prstGeom>
          <a:noFill/>
        </p:spPr>
        <p:txBody>
          <a:bodyPr wrap="square" rtlCol="0">
            <a:spAutoFit/>
          </a:bodyPr>
          <a:lstStyle/>
          <a:p>
            <a:pPr algn="ctr"/>
            <a:r>
              <a:rPr lang="en-US" b="1" dirty="0"/>
              <a:t>100 mL</a:t>
            </a:r>
            <a:br>
              <a:rPr lang="en-US" b="1" dirty="0"/>
            </a:br>
            <a:r>
              <a:rPr lang="en-US" b="1" dirty="0"/>
              <a:t>saturated NaCl</a:t>
            </a:r>
          </a:p>
        </p:txBody>
      </p:sp>
      <p:sp>
        <p:nvSpPr>
          <p:cNvPr id="3" name="TextBox 2">
            <a:extLst>
              <a:ext uri="{FF2B5EF4-FFF2-40B4-BE49-F238E27FC236}">
                <a16:creationId xmlns:a16="http://schemas.microsoft.com/office/drawing/2014/main" id="{49B6E4D0-3940-DEC8-A773-E5A3A8572E9C}"/>
              </a:ext>
            </a:extLst>
          </p:cNvPr>
          <p:cNvSpPr txBox="1"/>
          <p:nvPr/>
        </p:nvSpPr>
        <p:spPr>
          <a:xfrm>
            <a:off x="2830946" y="2301767"/>
            <a:ext cx="2708613" cy="1077218"/>
          </a:xfrm>
          <a:prstGeom prst="rect">
            <a:avLst/>
          </a:prstGeom>
          <a:noFill/>
          <a:ln>
            <a:solidFill>
              <a:srgbClr val="FF0000"/>
            </a:solidFill>
          </a:ln>
        </p:spPr>
        <p:txBody>
          <a:bodyPr wrap="square" rtlCol="0">
            <a:spAutoFit/>
          </a:bodyPr>
          <a:lstStyle/>
          <a:p>
            <a:pPr algn="ctr"/>
            <a:r>
              <a:rPr lang="en-US" sz="3200" kern="1200" dirty="0">
                <a:ln>
                  <a:noFill/>
                </a:ln>
                <a:solidFill>
                  <a:srgbClr val="FF0000"/>
                </a:solidFill>
                <a:effectLst/>
                <a:latin typeface="Times New Roman" panose="02020603050405020304" pitchFamily="18" charset="0"/>
                <a:cs typeface="Times New Roman" panose="02020603050405020304" pitchFamily="18" charset="0"/>
              </a:rPr>
              <a:t>IDENTICAL</a:t>
            </a:r>
          </a:p>
          <a:p>
            <a:pPr algn="ctr"/>
            <a:r>
              <a:rPr lang="en-US" sz="3200" dirty="0">
                <a:solidFill>
                  <a:srgbClr val="FF0000"/>
                </a:solidFill>
                <a:latin typeface="Times New Roman" panose="02020603050405020304" pitchFamily="18" charset="0"/>
                <a:cs typeface="Times New Roman" panose="02020603050405020304" pitchFamily="18" charset="0"/>
              </a:rPr>
              <a:t>Except for size</a:t>
            </a:r>
            <a:endParaRPr lang="en-US" sz="3200" dirty="0">
              <a:solidFill>
                <a:srgbClr val="FF0000"/>
              </a:solidFill>
            </a:endParaRPr>
          </a:p>
        </p:txBody>
      </p:sp>
    </p:spTree>
    <p:extLst>
      <p:ext uri="{BB962C8B-B14F-4D97-AF65-F5344CB8AC3E}">
        <p14:creationId xmlns:p14="http://schemas.microsoft.com/office/powerpoint/2010/main" val="41271309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12" y="0"/>
            <a:ext cx="9160412" cy="954107"/>
          </a:xfrm>
          <a:prstGeom prst="rect">
            <a:avLst/>
          </a:prstGeom>
          <a:solidFill>
            <a:schemeClr val="bg1">
              <a:lumMod val="95000"/>
            </a:schemeClr>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39.  How many grams of NaCl are required to form a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2.50 L of 0.900 M NaCl</a:t>
            </a:r>
            <a:r>
              <a:rPr lang="en-US" sz="2800" baseline="-25000" dirty="0">
                <a:latin typeface="Times New Roman" panose="02020603050405020304" pitchFamily="18" charset="0"/>
                <a:cs typeface="Times New Roman" panose="02020603050405020304" pitchFamily="18" charset="0"/>
              </a:rPr>
              <a:t>(AQ)</a:t>
            </a:r>
            <a:r>
              <a:rPr lang="en-US" sz="2800" dirty="0">
                <a:latin typeface="Times New Roman" panose="02020603050405020304" pitchFamily="18" charset="0"/>
                <a:cs typeface="Times New Roman" panose="02020603050405020304" pitchFamily="18" charset="0"/>
              </a:rPr>
              <a:t>?  </a:t>
            </a:r>
            <a:r>
              <a:rPr lang="en-US" sz="2400" i="1" dirty="0">
                <a:solidFill>
                  <a:srgbClr val="FF0000"/>
                </a:solidFill>
                <a:latin typeface="Times New Roman" panose="02020603050405020304" pitchFamily="18" charset="0"/>
                <a:cs typeface="Times New Roman" panose="02020603050405020304" pitchFamily="18" charset="0"/>
              </a:rPr>
              <a:t>(a formula will guide you)</a:t>
            </a:r>
            <a:endParaRPr lang="en-US" sz="2800"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230607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55984B-7543-58A4-C794-D3712DC12D5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C451D62-B3D2-6648-E9EB-397C8020E637}"/>
              </a:ext>
            </a:extLst>
          </p:cNvPr>
          <p:cNvSpPr txBox="1"/>
          <p:nvPr/>
        </p:nvSpPr>
        <p:spPr>
          <a:xfrm>
            <a:off x="-16412" y="0"/>
            <a:ext cx="9160412" cy="954107"/>
          </a:xfrm>
          <a:prstGeom prst="rect">
            <a:avLst/>
          </a:prstGeom>
          <a:solidFill>
            <a:schemeClr val="bg1">
              <a:lumMod val="95000"/>
            </a:schemeClr>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39.  How many grams of NaCl are required to form a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2.50 L of 0.900 M NaCl</a:t>
            </a:r>
            <a:r>
              <a:rPr lang="en-US" sz="2800" baseline="-25000" dirty="0">
                <a:latin typeface="Times New Roman" panose="02020603050405020304" pitchFamily="18" charset="0"/>
                <a:cs typeface="Times New Roman" panose="02020603050405020304" pitchFamily="18" charset="0"/>
              </a:rPr>
              <a:t>(AQ)</a:t>
            </a:r>
            <a:r>
              <a:rPr lang="en-US" sz="2800" dirty="0">
                <a:latin typeface="Times New Roman" panose="02020603050405020304" pitchFamily="18" charset="0"/>
                <a:cs typeface="Times New Roman" panose="02020603050405020304" pitchFamily="18" charset="0"/>
              </a:rPr>
              <a:t>?  </a:t>
            </a:r>
            <a:r>
              <a:rPr lang="en-US" sz="2400" i="1" dirty="0">
                <a:solidFill>
                  <a:srgbClr val="FF0000"/>
                </a:solidFill>
                <a:latin typeface="Times New Roman" panose="02020603050405020304" pitchFamily="18" charset="0"/>
                <a:cs typeface="Times New Roman" panose="02020603050405020304" pitchFamily="18" charset="0"/>
              </a:rPr>
              <a:t>(a formula will guide you)</a:t>
            </a:r>
            <a:endParaRPr lang="en-US" sz="2800" i="1" dirty="0">
              <a:solidFill>
                <a:srgbClr val="FF0000"/>
              </a:solidFill>
              <a:latin typeface="Times New Roman" panose="02020603050405020304" pitchFamily="18" charset="0"/>
              <a:cs typeface="Times New Roman" panose="02020603050405020304" pitchFamily="18" charset="0"/>
            </a:endParaRPr>
          </a:p>
        </p:txBody>
      </p:sp>
      <p:sp>
        <p:nvSpPr>
          <p:cNvPr id="3" name="Text Box 3">
            <a:extLst>
              <a:ext uri="{FF2B5EF4-FFF2-40B4-BE49-F238E27FC236}">
                <a16:creationId xmlns:a16="http://schemas.microsoft.com/office/drawing/2014/main" id="{FF9E103B-B39A-472C-B76F-2BC1E291F3E9}"/>
              </a:ext>
            </a:extLst>
          </p:cNvPr>
          <p:cNvSpPr txBox="1">
            <a:spLocks noChangeArrowheads="1"/>
          </p:cNvSpPr>
          <p:nvPr/>
        </p:nvSpPr>
        <p:spPr bwMode="auto">
          <a:xfrm>
            <a:off x="152400" y="1143000"/>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50000"/>
              </a:spcBef>
              <a:spcAft>
                <a:spcPct val="0"/>
              </a:spcAft>
              <a:buFontTx/>
              <a:buNone/>
            </a:pPr>
            <a:r>
              <a:rPr lang="en-US" altLang="en-US" sz="4400" dirty="0">
                <a:solidFill>
                  <a:prstClr val="black"/>
                </a:solidFill>
                <a:latin typeface="Comic Sans MS" pitchFamily="66" charset="0"/>
              </a:rPr>
              <a:t>M =</a:t>
            </a:r>
          </a:p>
        </p:txBody>
      </p:sp>
      <p:sp>
        <p:nvSpPr>
          <p:cNvPr id="4" name="Text Box 4">
            <a:extLst>
              <a:ext uri="{FF2B5EF4-FFF2-40B4-BE49-F238E27FC236}">
                <a16:creationId xmlns:a16="http://schemas.microsoft.com/office/drawing/2014/main" id="{F1EF1A70-D0C2-4087-9E57-0E71CECF8BD0}"/>
              </a:ext>
            </a:extLst>
          </p:cNvPr>
          <p:cNvSpPr txBox="1">
            <a:spLocks noChangeArrowheads="1"/>
          </p:cNvSpPr>
          <p:nvPr/>
        </p:nvSpPr>
        <p:spPr bwMode="auto">
          <a:xfrm>
            <a:off x="1295400" y="1123523"/>
            <a:ext cx="2667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50000"/>
              </a:spcBef>
              <a:spcAft>
                <a:spcPct val="0"/>
              </a:spcAft>
              <a:buFontTx/>
              <a:buNone/>
            </a:pPr>
            <a:r>
              <a:rPr lang="en-US" altLang="en-US" sz="2400" u="sng" dirty="0">
                <a:solidFill>
                  <a:prstClr val="black"/>
                </a:solidFill>
                <a:latin typeface="Comic Sans MS" pitchFamily="66" charset="0"/>
              </a:rPr>
              <a:t>X moles </a:t>
            </a:r>
            <a:r>
              <a:rPr lang="en-US" altLang="en-US" sz="2400" u="sng" dirty="0" err="1">
                <a:solidFill>
                  <a:prstClr val="black"/>
                </a:solidFill>
                <a:latin typeface="Comic Sans MS" pitchFamily="66" charset="0"/>
              </a:rPr>
              <a:t>NaCl</a:t>
            </a:r>
            <a:br>
              <a:rPr lang="en-US" altLang="en-US" sz="2400" u="sng" dirty="0">
                <a:solidFill>
                  <a:prstClr val="black"/>
                </a:solidFill>
                <a:latin typeface="Comic Sans MS" pitchFamily="66" charset="0"/>
              </a:rPr>
            </a:br>
            <a:r>
              <a:rPr lang="en-US" altLang="en-US" sz="2400" dirty="0">
                <a:solidFill>
                  <a:prstClr val="black"/>
                </a:solidFill>
                <a:latin typeface="Comic Sans MS" pitchFamily="66" charset="0"/>
              </a:rPr>
              <a:t>Liters of solution</a:t>
            </a:r>
          </a:p>
        </p:txBody>
      </p:sp>
      <p:sp>
        <p:nvSpPr>
          <p:cNvPr id="5" name="Text Box 3">
            <a:extLst>
              <a:ext uri="{FF2B5EF4-FFF2-40B4-BE49-F238E27FC236}">
                <a16:creationId xmlns:a16="http://schemas.microsoft.com/office/drawing/2014/main" id="{EC2C9983-4553-454F-8C0E-FEBC4D631343}"/>
              </a:ext>
            </a:extLst>
          </p:cNvPr>
          <p:cNvSpPr txBox="1">
            <a:spLocks noChangeArrowheads="1"/>
          </p:cNvSpPr>
          <p:nvPr/>
        </p:nvSpPr>
        <p:spPr bwMode="auto">
          <a:xfrm>
            <a:off x="0" y="2379584"/>
            <a:ext cx="34290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50000"/>
              </a:spcBef>
              <a:spcAft>
                <a:spcPct val="0"/>
              </a:spcAft>
              <a:buFontTx/>
              <a:buNone/>
            </a:pPr>
            <a:r>
              <a:rPr lang="en-US" altLang="en-US" sz="4400" u="sng">
                <a:solidFill>
                  <a:prstClr val="black"/>
                </a:solidFill>
                <a:latin typeface="Comic Sans MS" pitchFamily="66" charset="0"/>
              </a:rPr>
              <a:t>0.900M</a:t>
            </a:r>
            <a:r>
              <a:rPr lang="en-US" altLang="en-US" sz="4400">
                <a:solidFill>
                  <a:prstClr val="black"/>
                </a:solidFill>
                <a:latin typeface="Comic Sans MS" pitchFamily="66" charset="0"/>
              </a:rPr>
              <a:t> =</a:t>
            </a:r>
            <a:br>
              <a:rPr lang="en-US" altLang="en-US" sz="4400">
                <a:solidFill>
                  <a:prstClr val="black"/>
                </a:solidFill>
                <a:latin typeface="Comic Sans MS" pitchFamily="66" charset="0"/>
              </a:rPr>
            </a:br>
            <a:r>
              <a:rPr lang="en-US" altLang="en-US" sz="4400">
                <a:solidFill>
                  <a:prstClr val="black"/>
                </a:solidFill>
                <a:latin typeface="Comic Sans MS" pitchFamily="66" charset="0"/>
              </a:rPr>
              <a:t>    1 </a:t>
            </a:r>
          </a:p>
        </p:txBody>
      </p:sp>
      <p:sp>
        <p:nvSpPr>
          <p:cNvPr id="6" name="Text Box 4">
            <a:extLst>
              <a:ext uri="{FF2B5EF4-FFF2-40B4-BE49-F238E27FC236}">
                <a16:creationId xmlns:a16="http://schemas.microsoft.com/office/drawing/2014/main" id="{927FF5DA-C8A9-497C-A203-3F93F74FE898}"/>
              </a:ext>
            </a:extLst>
          </p:cNvPr>
          <p:cNvSpPr txBox="1">
            <a:spLocks noChangeArrowheads="1"/>
          </p:cNvSpPr>
          <p:nvPr/>
        </p:nvSpPr>
        <p:spPr bwMode="auto">
          <a:xfrm>
            <a:off x="2667000" y="2455784"/>
            <a:ext cx="2971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50000"/>
              </a:spcBef>
              <a:spcAft>
                <a:spcPct val="0"/>
              </a:spcAft>
              <a:buFontTx/>
              <a:buNone/>
            </a:pPr>
            <a:r>
              <a:rPr lang="en-US" altLang="en-US" u="sng" dirty="0">
                <a:solidFill>
                  <a:prstClr val="black"/>
                </a:solidFill>
                <a:latin typeface="Comic Sans MS" pitchFamily="66" charset="0"/>
              </a:rPr>
              <a:t>X moles </a:t>
            </a:r>
            <a:r>
              <a:rPr lang="en-US" altLang="en-US" u="sng" dirty="0" err="1">
                <a:solidFill>
                  <a:prstClr val="black"/>
                </a:solidFill>
                <a:latin typeface="Comic Sans MS" pitchFamily="66" charset="0"/>
              </a:rPr>
              <a:t>NaCl</a:t>
            </a:r>
            <a:br>
              <a:rPr lang="en-US" altLang="en-US" u="sng" dirty="0">
                <a:solidFill>
                  <a:prstClr val="black"/>
                </a:solidFill>
                <a:latin typeface="Comic Sans MS" pitchFamily="66" charset="0"/>
              </a:rPr>
            </a:br>
            <a:r>
              <a:rPr lang="en-US" altLang="en-US" dirty="0">
                <a:solidFill>
                  <a:prstClr val="black"/>
                </a:solidFill>
                <a:latin typeface="Comic Sans MS" pitchFamily="66" charset="0"/>
              </a:rPr>
              <a:t>2.50 Liters</a:t>
            </a:r>
            <a:r>
              <a:rPr lang="en-US" altLang="en-US" sz="2400" dirty="0">
                <a:solidFill>
                  <a:prstClr val="black"/>
                </a:solidFill>
                <a:latin typeface="Comic Sans MS" pitchFamily="66" charset="0"/>
              </a:rPr>
              <a:t>  </a:t>
            </a:r>
          </a:p>
        </p:txBody>
      </p:sp>
      <p:sp>
        <p:nvSpPr>
          <p:cNvPr id="8" name="TextBox 8">
            <a:extLst>
              <a:ext uri="{FF2B5EF4-FFF2-40B4-BE49-F238E27FC236}">
                <a16:creationId xmlns:a16="http://schemas.microsoft.com/office/drawing/2014/main" id="{8D0927CB-5C18-43D3-B760-E1EC7E6755F6}"/>
              </a:ext>
            </a:extLst>
          </p:cNvPr>
          <p:cNvSpPr txBox="1">
            <a:spLocks noChangeArrowheads="1"/>
          </p:cNvSpPr>
          <p:nvPr/>
        </p:nvSpPr>
        <p:spPr bwMode="auto">
          <a:xfrm>
            <a:off x="-16412" y="4313507"/>
            <a:ext cx="9160412"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dirty="0">
                <a:solidFill>
                  <a:srgbClr val="0000FF"/>
                </a:solidFill>
              </a:rPr>
              <a:t>X moles =  2.25 moles</a:t>
            </a:r>
            <a:r>
              <a:rPr lang="en-US" altLang="en-US" sz="2400" dirty="0">
                <a:solidFill>
                  <a:prstClr val="black"/>
                </a:solidFill>
              </a:rPr>
              <a:t>                          NaCl is 58 g/mole, so…    </a:t>
            </a:r>
            <a:br>
              <a:rPr lang="en-US" altLang="en-US" sz="1800" dirty="0">
                <a:solidFill>
                  <a:prstClr val="black"/>
                </a:solidFill>
              </a:rPr>
            </a:br>
            <a:br>
              <a:rPr lang="en-US" altLang="en-US" sz="1800" dirty="0">
                <a:solidFill>
                  <a:prstClr val="black"/>
                </a:solidFill>
              </a:rPr>
            </a:br>
            <a:r>
              <a:rPr lang="en-US" altLang="en-US" sz="1800" dirty="0">
                <a:solidFill>
                  <a:prstClr val="black"/>
                </a:solidFill>
              </a:rPr>
              <a:t>              </a:t>
            </a:r>
            <a:r>
              <a:rPr lang="en-US" altLang="en-US" sz="3600" u="sng" dirty="0">
                <a:solidFill>
                  <a:srgbClr val="FF0000"/>
                </a:solidFill>
              </a:rPr>
              <a:t>2.25 moles</a:t>
            </a:r>
            <a:r>
              <a:rPr lang="en-US" altLang="en-US" sz="3600" dirty="0">
                <a:solidFill>
                  <a:srgbClr val="FF0000"/>
                </a:solidFill>
              </a:rPr>
              <a:t>    x   </a:t>
            </a:r>
            <a:r>
              <a:rPr lang="en-US" altLang="en-US" sz="3600" u="sng" dirty="0">
                <a:solidFill>
                  <a:srgbClr val="FF0000"/>
                </a:solidFill>
              </a:rPr>
              <a:t>58 g</a:t>
            </a:r>
            <a:r>
              <a:rPr lang="en-US" altLang="en-US" sz="3600" dirty="0">
                <a:solidFill>
                  <a:srgbClr val="FF0000"/>
                </a:solidFill>
              </a:rPr>
              <a:t>   =   131 g NaCl  </a:t>
            </a:r>
            <a:r>
              <a:rPr lang="en-US" altLang="en-US" sz="2800" dirty="0">
                <a:solidFill>
                  <a:srgbClr val="0000FF"/>
                </a:solidFill>
              </a:rPr>
              <a:t>(3 SF)</a:t>
            </a:r>
            <a:br>
              <a:rPr lang="en-US" altLang="en-US" sz="2800" dirty="0">
                <a:solidFill>
                  <a:srgbClr val="0000FF"/>
                </a:solidFill>
              </a:rPr>
            </a:br>
            <a:r>
              <a:rPr lang="en-US" altLang="en-US" sz="2800" dirty="0">
                <a:solidFill>
                  <a:srgbClr val="FF0000"/>
                </a:solidFill>
              </a:rPr>
              <a:t>                    1                      1 mole</a:t>
            </a:r>
          </a:p>
        </p:txBody>
      </p:sp>
    </p:spTree>
    <p:extLst>
      <p:ext uri="{BB962C8B-B14F-4D97-AF65-F5344CB8AC3E}">
        <p14:creationId xmlns:p14="http://schemas.microsoft.com/office/powerpoint/2010/main" val="206258844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1446550"/>
          </a:xfrm>
          <a:prstGeom prst="rect">
            <a:avLst/>
          </a:prstGeom>
          <a:solidFill>
            <a:schemeClr val="accent6">
              <a:lumMod val="40000"/>
              <a:lumOff val="60000"/>
            </a:schemeClr>
          </a:solidFill>
        </p:spPr>
        <p:txBody>
          <a:bodyPr wrap="square" rtlCol="0">
            <a:spAutoFit/>
          </a:bodyPr>
          <a:lstStyle/>
          <a:p>
            <a:pPr marL="0" marR="0" indent="0" algn="l"/>
            <a:r>
              <a:rPr lang="en-US" sz="3200" dirty="0">
                <a:latin typeface="Times New Roman" panose="02020603050405020304" pitchFamily="18" charset="0"/>
                <a:cs typeface="Times New Roman" panose="02020603050405020304" pitchFamily="18" charset="0"/>
              </a:rPr>
              <a:t>40. </a:t>
            </a:r>
            <a:r>
              <a:rPr lang="en-US" sz="3200" kern="1200" dirty="0">
                <a:ln>
                  <a:noFill/>
                </a:ln>
                <a:solidFill>
                  <a:srgbClr val="000000"/>
                </a:solidFill>
                <a:effectLst/>
                <a:latin typeface="Times New Roman" panose="02020603050405020304" pitchFamily="18" charset="0"/>
              </a:rPr>
              <a:t>How many grams of KOH required to make a </a:t>
            </a:r>
            <a:br>
              <a:rPr lang="en-US" sz="3200" kern="1200" dirty="0">
                <a:ln>
                  <a:noFill/>
                </a:ln>
                <a:solidFill>
                  <a:srgbClr val="000000"/>
                </a:solidFill>
                <a:effectLst/>
                <a:latin typeface="Times New Roman" panose="02020603050405020304" pitchFamily="18" charset="0"/>
              </a:rPr>
            </a:br>
            <a:r>
              <a:rPr lang="en-US" sz="3200" kern="1200" dirty="0">
                <a:ln>
                  <a:noFill/>
                </a:ln>
                <a:solidFill>
                  <a:srgbClr val="000000"/>
                </a:solidFill>
                <a:effectLst/>
                <a:latin typeface="Times New Roman" panose="02020603050405020304" pitchFamily="18" charset="0"/>
              </a:rPr>
              <a:t>      1.20 M  solution of KOH</a:t>
            </a:r>
            <a:r>
              <a:rPr lang="en-US" sz="3200" kern="1200" baseline="-25000" dirty="0">
                <a:ln>
                  <a:noFill/>
                </a:ln>
                <a:solidFill>
                  <a:srgbClr val="000000"/>
                </a:solidFill>
                <a:effectLst/>
                <a:latin typeface="Times New Roman" panose="02020603050405020304" pitchFamily="18" charset="0"/>
              </a:rPr>
              <a:t>(AQ) </a:t>
            </a:r>
            <a:r>
              <a:rPr lang="en-US" sz="3200" kern="1200" dirty="0">
                <a:ln>
                  <a:noFill/>
                </a:ln>
                <a:solidFill>
                  <a:srgbClr val="000000"/>
                </a:solidFill>
                <a:effectLst/>
                <a:latin typeface="Times New Roman" panose="02020603050405020304" pitchFamily="18" charset="0"/>
              </a:rPr>
              <a:t> of 2.00 Liters? </a:t>
            </a:r>
            <a:endParaRPr lang="en-US" sz="3200" kern="1400" dirty="0">
              <a:ln>
                <a:noFill/>
              </a:ln>
              <a:solidFill>
                <a:srgbClr val="000000"/>
              </a:solidFill>
              <a:effectLst/>
              <a:latin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        (always write a formula)  </a:t>
            </a:r>
          </a:p>
        </p:txBody>
      </p:sp>
    </p:spTree>
    <p:extLst>
      <p:ext uri="{BB962C8B-B14F-4D97-AF65-F5344CB8AC3E}">
        <p14:creationId xmlns:p14="http://schemas.microsoft.com/office/powerpoint/2010/main" val="68662712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710709-C7A9-1761-6A69-F457B746E43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75BEE53-333B-469E-8515-2FF2D3851406}"/>
              </a:ext>
            </a:extLst>
          </p:cNvPr>
          <p:cNvSpPr txBox="1">
            <a:spLocks noChangeArrowheads="1"/>
          </p:cNvSpPr>
          <p:nvPr/>
        </p:nvSpPr>
        <p:spPr bwMode="auto">
          <a:xfrm>
            <a:off x="152400" y="1905000"/>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50000"/>
              </a:spcBef>
              <a:spcAft>
                <a:spcPct val="0"/>
              </a:spcAft>
              <a:buFontTx/>
              <a:buNone/>
            </a:pPr>
            <a:r>
              <a:rPr lang="en-US" altLang="en-US" sz="4400">
                <a:solidFill>
                  <a:prstClr val="black"/>
                </a:solidFill>
                <a:latin typeface="Comic Sans MS" pitchFamily="66" charset="0"/>
              </a:rPr>
              <a:t>M =</a:t>
            </a:r>
          </a:p>
        </p:txBody>
      </p:sp>
      <p:sp>
        <p:nvSpPr>
          <p:cNvPr id="4" name="Text Box 4">
            <a:extLst>
              <a:ext uri="{FF2B5EF4-FFF2-40B4-BE49-F238E27FC236}">
                <a16:creationId xmlns:a16="http://schemas.microsoft.com/office/drawing/2014/main" id="{06804ADF-4397-4188-A15E-F1055164B76A}"/>
              </a:ext>
            </a:extLst>
          </p:cNvPr>
          <p:cNvSpPr txBox="1">
            <a:spLocks noChangeArrowheads="1"/>
          </p:cNvSpPr>
          <p:nvPr/>
        </p:nvSpPr>
        <p:spPr bwMode="auto">
          <a:xfrm>
            <a:off x="1143000" y="1905000"/>
            <a:ext cx="2667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50000"/>
              </a:spcBef>
              <a:spcAft>
                <a:spcPct val="0"/>
              </a:spcAft>
              <a:buFontTx/>
              <a:buNone/>
            </a:pPr>
            <a:r>
              <a:rPr lang="en-US" altLang="en-US" sz="2400" u="sng">
                <a:solidFill>
                  <a:prstClr val="black"/>
                </a:solidFill>
                <a:latin typeface="Comic Sans MS" pitchFamily="66" charset="0"/>
              </a:rPr>
              <a:t># moles KOH</a:t>
            </a:r>
            <a:r>
              <a:rPr lang="en-US" altLang="en-US" sz="2400" u="sng" baseline="-25000">
                <a:solidFill>
                  <a:prstClr val="black"/>
                </a:solidFill>
                <a:latin typeface="Comic Sans MS" pitchFamily="66" charset="0"/>
              </a:rPr>
              <a:t> </a:t>
            </a:r>
            <a:br>
              <a:rPr lang="en-US" altLang="en-US" sz="2400" u="sng">
                <a:solidFill>
                  <a:prstClr val="black"/>
                </a:solidFill>
                <a:latin typeface="Comic Sans MS" pitchFamily="66" charset="0"/>
              </a:rPr>
            </a:br>
            <a:r>
              <a:rPr lang="en-US" altLang="en-US" sz="2400">
                <a:solidFill>
                  <a:prstClr val="black"/>
                </a:solidFill>
                <a:latin typeface="Comic Sans MS" pitchFamily="66" charset="0"/>
              </a:rPr>
              <a:t>Liters of solution</a:t>
            </a:r>
          </a:p>
        </p:txBody>
      </p:sp>
      <p:sp>
        <p:nvSpPr>
          <p:cNvPr id="5" name="TextBox 5">
            <a:extLst>
              <a:ext uri="{FF2B5EF4-FFF2-40B4-BE49-F238E27FC236}">
                <a16:creationId xmlns:a16="http://schemas.microsoft.com/office/drawing/2014/main" id="{B7E51860-803C-4348-953D-4FAD9B3057CB}"/>
              </a:ext>
            </a:extLst>
          </p:cNvPr>
          <p:cNvSpPr txBox="1">
            <a:spLocks noChangeArrowheads="1"/>
          </p:cNvSpPr>
          <p:nvPr/>
        </p:nvSpPr>
        <p:spPr bwMode="auto">
          <a:xfrm>
            <a:off x="24618" y="3244851"/>
            <a:ext cx="25146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sz="2800" u="sng">
                <a:solidFill>
                  <a:prstClr val="black"/>
                </a:solidFill>
                <a:latin typeface="Comic Sans MS" pitchFamily="66" charset="0"/>
              </a:rPr>
              <a:t>1.20 M</a:t>
            </a:r>
            <a:r>
              <a:rPr lang="en-US" altLang="en-US" sz="2800">
                <a:solidFill>
                  <a:prstClr val="black"/>
                </a:solidFill>
                <a:latin typeface="Comic Sans MS" pitchFamily="66" charset="0"/>
              </a:rPr>
              <a:t>  =  </a:t>
            </a:r>
            <a:br>
              <a:rPr lang="en-US" altLang="en-US" sz="2800">
                <a:solidFill>
                  <a:prstClr val="black"/>
                </a:solidFill>
                <a:latin typeface="Comic Sans MS" pitchFamily="66" charset="0"/>
              </a:rPr>
            </a:br>
            <a:r>
              <a:rPr lang="en-US" altLang="en-US" sz="2800">
                <a:solidFill>
                  <a:prstClr val="black"/>
                </a:solidFill>
                <a:latin typeface="Comic Sans MS" pitchFamily="66" charset="0"/>
              </a:rPr>
              <a:t>   1</a:t>
            </a:r>
          </a:p>
        </p:txBody>
      </p:sp>
      <p:sp>
        <p:nvSpPr>
          <p:cNvPr id="6" name="TextBox 6">
            <a:extLst>
              <a:ext uri="{FF2B5EF4-FFF2-40B4-BE49-F238E27FC236}">
                <a16:creationId xmlns:a16="http://schemas.microsoft.com/office/drawing/2014/main" id="{CDB6BFD5-567A-46ED-AD12-89837940DBD6}"/>
              </a:ext>
            </a:extLst>
          </p:cNvPr>
          <p:cNvSpPr txBox="1">
            <a:spLocks noChangeArrowheads="1"/>
          </p:cNvSpPr>
          <p:nvPr/>
        </p:nvSpPr>
        <p:spPr bwMode="auto">
          <a:xfrm>
            <a:off x="1701018" y="3244851"/>
            <a:ext cx="25908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US" altLang="en-US" sz="2800" u="sng" dirty="0">
                <a:solidFill>
                  <a:prstClr val="black"/>
                </a:solidFill>
                <a:latin typeface="Comic Sans MS" pitchFamily="66" charset="0"/>
              </a:rPr>
              <a:t># moles KOH</a:t>
            </a:r>
            <a:br>
              <a:rPr lang="en-US" altLang="en-US" sz="2800" dirty="0">
                <a:solidFill>
                  <a:prstClr val="black"/>
                </a:solidFill>
                <a:latin typeface="Comic Sans MS" pitchFamily="66" charset="0"/>
              </a:rPr>
            </a:br>
            <a:r>
              <a:rPr lang="en-US" altLang="en-US" sz="2800" dirty="0">
                <a:solidFill>
                  <a:prstClr val="black"/>
                </a:solidFill>
                <a:latin typeface="Comic Sans MS" pitchFamily="66" charset="0"/>
              </a:rPr>
              <a:t>2.00 Liters</a:t>
            </a:r>
          </a:p>
        </p:txBody>
      </p:sp>
      <p:sp>
        <p:nvSpPr>
          <p:cNvPr id="7" name="TextBox 7">
            <a:extLst>
              <a:ext uri="{FF2B5EF4-FFF2-40B4-BE49-F238E27FC236}">
                <a16:creationId xmlns:a16="http://schemas.microsoft.com/office/drawing/2014/main" id="{28296F22-6B4F-4ED1-91A2-193698BF98E5}"/>
              </a:ext>
            </a:extLst>
          </p:cNvPr>
          <p:cNvSpPr txBox="1">
            <a:spLocks noChangeArrowheads="1"/>
          </p:cNvSpPr>
          <p:nvPr/>
        </p:nvSpPr>
        <p:spPr bwMode="auto">
          <a:xfrm>
            <a:off x="4724400" y="3244851"/>
            <a:ext cx="439498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sz="2800" dirty="0">
                <a:solidFill>
                  <a:srgbClr val="0000FF"/>
                </a:solidFill>
              </a:rPr>
              <a:t># moles = 2.40 moles KOH                </a:t>
            </a:r>
          </a:p>
        </p:txBody>
      </p:sp>
      <p:sp>
        <p:nvSpPr>
          <p:cNvPr id="8" name="TextBox 8">
            <a:extLst>
              <a:ext uri="{FF2B5EF4-FFF2-40B4-BE49-F238E27FC236}">
                <a16:creationId xmlns:a16="http://schemas.microsoft.com/office/drawing/2014/main" id="{BFAC8663-29B3-4EC3-8568-DBF85E2683E8}"/>
              </a:ext>
            </a:extLst>
          </p:cNvPr>
          <p:cNvSpPr txBox="1">
            <a:spLocks noChangeArrowheads="1"/>
          </p:cNvSpPr>
          <p:nvPr/>
        </p:nvSpPr>
        <p:spPr bwMode="auto">
          <a:xfrm>
            <a:off x="291318" y="5329510"/>
            <a:ext cx="2819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US" altLang="en-US" sz="2800" u="sng" dirty="0">
                <a:solidFill>
                  <a:srgbClr val="FF0000"/>
                </a:solidFill>
              </a:rPr>
              <a:t>2.40 moles KOH</a:t>
            </a:r>
            <a:br>
              <a:rPr lang="en-US" altLang="en-US" sz="2800" dirty="0">
                <a:solidFill>
                  <a:srgbClr val="FF0000"/>
                </a:solidFill>
              </a:rPr>
            </a:br>
            <a:r>
              <a:rPr lang="en-US" altLang="en-US" sz="2800" dirty="0">
                <a:solidFill>
                  <a:srgbClr val="FF0000"/>
                </a:solidFill>
              </a:rPr>
              <a:t>1</a:t>
            </a:r>
          </a:p>
        </p:txBody>
      </p:sp>
      <p:sp>
        <p:nvSpPr>
          <p:cNvPr id="9" name="TextBox 9">
            <a:extLst>
              <a:ext uri="{FF2B5EF4-FFF2-40B4-BE49-F238E27FC236}">
                <a16:creationId xmlns:a16="http://schemas.microsoft.com/office/drawing/2014/main" id="{C8D70BD9-3710-448F-94C4-588FD5C09978}"/>
              </a:ext>
            </a:extLst>
          </p:cNvPr>
          <p:cNvSpPr txBox="1">
            <a:spLocks noChangeArrowheads="1"/>
          </p:cNvSpPr>
          <p:nvPr/>
        </p:nvSpPr>
        <p:spPr bwMode="auto">
          <a:xfrm>
            <a:off x="2882118" y="5329510"/>
            <a:ext cx="609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sz="4000">
                <a:solidFill>
                  <a:srgbClr val="FF0000"/>
                </a:solidFill>
              </a:rPr>
              <a:t>x</a:t>
            </a:r>
          </a:p>
        </p:txBody>
      </p:sp>
      <p:sp>
        <p:nvSpPr>
          <p:cNvPr id="10" name="TextBox 10">
            <a:extLst>
              <a:ext uri="{FF2B5EF4-FFF2-40B4-BE49-F238E27FC236}">
                <a16:creationId xmlns:a16="http://schemas.microsoft.com/office/drawing/2014/main" id="{86944748-E381-445B-B7C4-314A88EF6DF1}"/>
              </a:ext>
            </a:extLst>
          </p:cNvPr>
          <p:cNvSpPr txBox="1">
            <a:spLocks noChangeArrowheads="1"/>
          </p:cNvSpPr>
          <p:nvPr/>
        </p:nvSpPr>
        <p:spPr bwMode="auto">
          <a:xfrm>
            <a:off x="3110718" y="5329510"/>
            <a:ext cx="25146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US" altLang="en-US" sz="2800" u="sng">
                <a:solidFill>
                  <a:srgbClr val="FF0000"/>
                </a:solidFill>
              </a:rPr>
              <a:t>56 g KOH</a:t>
            </a:r>
            <a:br>
              <a:rPr lang="en-US" altLang="en-US" sz="2800" u="sng">
                <a:solidFill>
                  <a:srgbClr val="FF0000"/>
                </a:solidFill>
              </a:rPr>
            </a:br>
            <a:r>
              <a:rPr lang="en-US" altLang="en-US" sz="2800">
                <a:solidFill>
                  <a:srgbClr val="FF0000"/>
                </a:solidFill>
              </a:rPr>
              <a:t>1 mole KOH</a:t>
            </a:r>
          </a:p>
        </p:txBody>
      </p:sp>
      <p:sp>
        <p:nvSpPr>
          <p:cNvPr id="11" name="TextBox 11">
            <a:extLst>
              <a:ext uri="{FF2B5EF4-FFF2-40B4-BE49-F238E27FC236}">
                <a16:creationId xmlns:a16="http://schemas.microsoft.com/office/drawing/2014/main" id="{C50A6FC2-B519-4F4C-BEB8-DF95C4272D8E}"/>
              </a:ext>
            </a:extLst>
          </p:cNvPr>
          <p:cNvSpPr txBox="1">
            <a:spLocks noChangeArrowheads="1"/>
          </p:cNvSpPr>
          <p:nvPr/>
        </p:nvSpPr>
        <p:spPr bwMode="auto">
          <a:xfrm>
            <a:off x="5472918" y="5335636"/>
            <a:ext cx="3048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sz="4000" dirty="0">
                <a:solidFill>
                  <a:srgbClr val="FF0000"/>
                </a:solidFill>
              </a:rPr>
              <a:t>=  134 g KOH</a:t>
            </a:r>
          </a:p>
        </p:txBody>
      </p:sp>
      <p:sp>
        <p:nvSpPr>
          <p:cNvPr id="12" name="TextBox 11">
            <a:extLst>
              <a:ext uri="{FF2B5EF4-FFF2-40B4-BE49-F238E27FC236}">
                <a16:creationId xmlns:a16="http://schemas.microsoft.com/office/drawing/2014/main" id="{181BD66F-B2E3-BCF9-ABA6-03938F908FEB}"/>
              </a:ext>
            </a:extLst>
          </p:cNvPr>
          <p:cNvSpPr txBox="1"/>
          <p:nvPr/>
        </p:nvSpPr>
        <p:spPr>
          <a:xfrm>
            <a:off x="0" y="0"/>
            <a:ext cx="9144000" cy="1446550"/>
          </a:xfrm>
          <a:prstGeom prst="rect">
            <a:avLst/>
          </a:prstGeom>
          <a:solidFill>
            <a:schemeClr val="accent6">
              <a:lumMod val="40000"/>
              <a:lumOff val="60000"/>
            </a:schemeClr>
          </a:solidFill>
        </p:spPr>
        <p:txBody>
          <a:bodyPr wrap="square" rtlCol="0">
            <a:spAutoFit/>
          </a:bodyPr>
          <a:lstStyle/>
          <a:p>
            <a:pPr marL="0" marR="0" indent="0" algn="l"/>
            <a:r>
              <a:rPr lang="en-US" sz="3200" dirty="0">
                <a:latin typeface="Times New Roman" panose="02020603050405020304" pitchFamily="18" charset="0"/>
                <a:cs typeface="Times New Roman" panose="02020603050405020304" pitchFamily="18" charset="0"/>
              </a:rPr>
              <a:t>40. </a:t>
            </a:r>
            <a:r>
              <a:rPr lang="en-US" sz="3200" kern="1200" dirty="0">
                <a:ln>
                  <a:noFill/>
                </a:ln>
                <a:solidFill>
                  <a:srgbClr val="000000"/>
                </a:solidFill>
                <a:effectLst/>
                <a:latin typeface="Times New Roman" panose="02020603050405020304" pitchFamily="18" charset="0"/>
              </a:rPr>
              <a:t>How many grams of KOH required to make a </a:t>
            </a:r>
            <a:br>
              <a:rPr lang="en-US" sz="3200" kern="1200" dirty="0">
                <a:ln>
                  <a:noFill/>
                </a:ln>
                <a:solidFill>
                  <a:srgbClr val="000000"/>
                </a:solidFill>
                <a:effectLst/>
                <a:latin typeface="Times New Roman" panose="02020603050405020304" pitchFamily="18" charset="0"/>
              </a:rPr>
            </a:br>
            <a:r>
              <a:rPr lang="en-US" sz="3200" kern="1200" dirty="0">
                <a:ln>
                  <a:noFill/>
                </a:ln>
                <a:solidFill>
                  <a:srgbClr val="000000"/>
                </a:solidFill>
                <a:effectLst/>
                <a:latin typeface="Times New Roman" panose="02020603050405020304" pitchFamily="18" charset="0"/>
              </a:rPr>
              <a:t>      1.20 M  solution of KOH</a:t>
            </a:r>
            <a:r>
              <a:rPr lang="en-US" sz="3200" kern="1200" baseline="-25000" dirty="0">
                <a:ln>
                  <a:noFill/>
                </a:ln>
                <a:solidFill>
                  <a:srgbClr val="000000"/>
                </a:solidFill>
                <a:effectLst/>
                <a:latin typeface="Times New Roman" panose="02020603050405020304" pitchFamily="18" charset="0"/>
              </a:rPr>
              <a:t>(AQ)  </a:t>
            </a:r>
            <a:r>
              <a:rPr lang="en-US" sz="3200" kern="1200" dirty="0">
                <a:ln>
                  <a:noFill/>
                </a:ln>
                <a:solidFill>
                  <a:srgbClr val="000000"/>
                </a:solidFill>
                <a:effectLst/>
                <a:latin typeface="Times New Roman" panose="02020603050405020304" pitchFamily="18" charset="0"/>
              </a:rPr>
              <a:t>of 2.00 Liters? </a:t>
            </a:r>
            <a:endParaRPr lang="en-US" sz="3200" kern="1400" dirty="0">
              <a:ln>
                <a:noFill/>
              </a:ln>
              <a:solidFill>
                <a:srgbClr val="000000"/>
              </a:solidFill>
              <a:effectLst/>
              <a:latin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        (always write a formula)  </a:t>
            </a:r>
          </a:p>
        </p:txBody>
      </p:sp>
    </p:spTree>
    <p:extLst>
      <p:ext uri="{BB962C8B-B14F-4D97-AF65-F5344CB8AC3E}">
        <p14:creationId xmlns:p14="http://schemas.microsoft.com/office/powerpoint/2010/main" val="4359464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rgbClr val="CDE1FF"/>
        </a:solidFill>
        <a:effectLst/>
      </p:bgPr>
    </p:bg>
    <p:spTree>
      <p:nvGrpSpPr>
        <p:cNvPr id="1" name=""/>
        <p:cNvGrpSpPr/>
        <p:nvPr/>
      </p:nvGrpSpPr>
      <p:grpSpPr>
        <a:xfrm>
          <a:off x="0" y="0"/>
          <a:ext cx="0" cy="0"/>
          <a:chOff x="0" y="0"/>
          <a:chExt cx="0" cy="0"/>
        </a:xfrm>
      </p:grpSpPr>
      <p:sp>
        <p:nvSpPr>
          <p:cNvPr id="2" name="TextBox 1"/>
          <p:cNvSpPr txBox="1"/>
          <p:nvPr/>
        </p:nvSpPr>
        <p:spPr>
          <a:xfrm>
            <a:off x="12016" y="9379"/>
            <a:ext cx="9151034" cy="3600986"/>
          </a:xfrm>
          <a:prstGeom prst="rect">
            <a:avLst/>
          </a:prstGeom>
          <a:noFill/>
        </p:spPr>
        <p:txBody>
          <a:bodyPr wrap="square" rtlCol="0">
            <a:spAutoFit/>
          </a:bodyPr>
          <a:lstStyle/>
          <a:p>
            <a:r>
              <a:rPr lang="en-US" sz="3600" dirty="0">
                <a:latin typeface="Times New Roman" panose="02020603050405020304" pitchFamily="18" charset="0"/>
                <a:cs typeface="Times New Roman" panose="02020603050405020304" pitchFamily="18" charset="0"/>
              </a:rPr>
              <a:t>How can we prepare a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1</a:t>
            </a:r>
            <a:r>
              <a:rPr lang="en-US" sz="3600" kern="1200" dirty="0">
                <a:ln>
                  <a:noFill/>
                </a:ln>
                <a:solidFill>
                  <a:srgbClr val="000000"/>
                </a:solidFill>
                <a:effectLst/>
                <a:latin typeface="Times New Roman" panose="02020603050405020304" pitchFamily="18" charset="0"/>
              </a:rPr>
              <a:t>.20 M  solution of KOH</a:t>
            </a:r>
            <a:r>
              <a:rPr lang="en-US" sz="3600" kern="1200" baseline="-25000" dirty="0">
                <a:ln>
                  <a:noFill/>
                </a:ln>
                <a:solidFill>
                  <a:srgbClr val="000000"/>
                </a:solidFill>
                <a:effectLst/>
                <a:latin typeface="Times New Roman" panose="02020603050405020304" pitchFamily="18" charset="0"/>
              </a:rPr>
              <a:t>(AQ)</a:t>
            </a:r>
            <a:r>
              <a:rPr lang="en-US" sz="3600" kern="1200" dirty="0">
                <a:ln>
                  <a:noFill/>
                </a:ln>
                <a:solidFill>
                  <a:srgbClr val="000000"/>
                </a:solidFill>
                <a:effectLst/>
                <a:latin typeface="Times New Roman" panose="02020603050405020304" pitchFamily="18" charset="0"/>
              </a:rPr>
              <a:t> of 2.00 Liters? </a:t>
            </a:r>
            <a:br>
              <a:rPr lang="en-US" sz="3600" dirty="0">
                <a:latin typeface="Times New Roman" panose="02020603050405020304" pitchFamily="18" charset="0"/>
                <a:cs typeface="Times New Roman" panose="02020603050405020304" pitchFamily="18" charset="0"/>
              </a:rPr>
            </a:br>
            <a:br>
              <a:rPr lang="en-US" sz="3600" dirty="0">
                <a:latin typeface="Times New Roman" panose="02020603050405020304" pitchFamily="18" charset="0"/>
                <a:cs typeface="Times New Roman" panose="02020603050405020304" pitchFamily="18" charset="0"/>
              </a:rPr>
            </a:br>
            <a:r>
              <a:rPr lang="en-US" sz="3600" dirty="0">
                <a:solidFill>
                  <a:srgbClr val="FF0000"/>
                </a:solidFill>
                <a:latin typeface="Times New Roman" panose="02020603050405020304" pitchFamily="18" charset="0"/>
                <a:cs typeface="Times New Roman" panose="02020603050405020304" pitchFamily="18" charset="0"/>
              </a:rPr>
              <a:t>   </a:t>
            </a:r>
            <a:r>
              <a:rPr lang="en-US" sz="3600" b="1" dirty="0">
                <a:solidFill>
                  <a:srgbClr val="FF0000"/>
                </a:solidFill>
                <a:latin typeface="Times New Roman" panose="02020603050405020304" pitchFamily="18" charset="0"/>
                <a:cs typeface="Times New Roman" panose="02020603050405020304" pitchFamily="18" charset="0"/>
              </a:rPr>
              <a:t>The wrong way is the way </a:t>
            </a:r>
            <a:br>
              <a:rPr lang="en-US" sz="3600" b="1" dirty="0">
                <a:solidFill>
                  <a:srgbClr val="FF0000"/>
                </a:solidFill>
                <a:latin typeface="Times New Roman" panose="02020603050405020304" pitchFamily="18" charset="0"/>
                <a:cs typeface="Times New Roman" panose="02020603050405020304" pitchFamily="18" charset="0"/>
              </a:rPr>
            </a:br>
            <a:r>
              <a:rPr lang="en-US" sz="3600" b="1" dirty="0">
                <a:solidFill>
                  <a:srgbClr val="FF0000"/>
                </a:solidFill>
                <a:latin typeface="Times New Roman" panose="02020603050405020304" pitchFamily="18" charset="0"/>
                <a:cs typeface="Times New Roman" panose="02020603050405020304" pitchFamily="18" charset="0"/>
              </a:rPr>
              <a:t>   will seem right, at first!</a:t>
            </a:r>
            <a:br>
              <a:rPr lang="en-US" sz="2400" b="1" dirty="0">
                <a:solidFill>
                  <a:srgbClr val="FF0000"/>
                </a:solidFill>
                <a:latin typeface="Times New Roman" panose="02020603050405020304" pitchFamily="18" charset="0"/>
                <a:cs typeface="Times New Roman" panose="02020603050405020304" pitchFamily="18" charset="0"/>
              </a:rPr>
            </a:br>
            <a:br>
              <a:rPr lang="en-US" sz="2400" dirty="0">
                <a:solidFill>
                  <a:srgbClr val="FF0000"/>
                </a:solidFill>
                <a:latin typeface="Times New Roman" panose="02020603050405020304" pitchFamily="18" charset="0"/>
                <a:cs typeface="Times New Roman" panose="02020603050405020304" pitchFamily="18" charset="0"/>
              </a:rPr>
            </a:br>
            <a:endParaRPr lang="en-US" sz="2400" b="1" dirty="0">
              <a:solidFill>
                <a:srgbClr val="FF0000"/>
              </a:solidFill>
              <a:latin typeface="Times New Roman" panose="02020603050405020304" pitchFamily="18" charset="0"/>
              <a:cs typeface="Times New Roman" panose="02020603050405020304" pitchFamily="18" charset="0"/>
            </a:endParaRPr>
          </a:p>
        </p:txBody>
      </p:sp>
      <p:pic>
        <p:nvPicPr>
          <p:cNvPr id="5122" name="Picture 2" descr="Cartoon of Businessman with Light Bulb Above Head Stock Vector Image by  ©ursus@zdeneksasek.com #184612200">
            <a:extLst>
              <a:ext uri="{FF2B5EF4-FFF2-40B4-BE49-F238E27FC236}">
                <a16:creationId xmlns:a16="http://schemas.microsoft.com/office/drawing/2014/main" id="{F7EA58BC-0A6C-47C1-8F86-CD3674CE014F}"/>
              </a:ext>
            </a:extLst>
          </p:cNvPr>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b="7563"/>
          <a:stretch/>
        </p:blipFill>
        <p:spPr bwMode="auto">
          <a:xfrm>
            <a:off x="5791200" y="1899138"/>
            <a:ext cx="3352800" cy="49494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612256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rgbClr val="CDE1FF"/>
        </a:solidFill>
        <a:effectLst/>
      </p:bgPr>
    </p:bg>
    <p:spTree>
      <p:nvGrpSpPr>
        <p:cNvPr id="1" name="">
          <a:extLst>
            <a:ext uri="{FF2B5EF4-FFF2-40B4-BE49-F238E27FC236}">
              <a16:creationId xmlns:a16="http://schemas.microsoft.com/office/drawing/2014/main" id="{0F326CD9-717A-B723-92CE-F58E2583F38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8B44383-FB93-E7C0-7392-D177461CCB87}"/>
              </a:ext>
            </a:extLst>
          </p:cNvPr>
          <p:cNvSpPr txBox="1"/>
          <p:nvPr/>
        </p:nvSpPr>
        <p:spPr>
          <a:xfrm>
            <a:off x="12016" y="9379"/>
            <a:ext cx="9151034" cy="6432530"/>
          </a:xfrm>
          <a:prstGeom prst="rect">
            <a:avLst/>
          </a:prstGeom>
          <a:noFill/>
        </p:spPr>
        <p:txBody>
          <a:bodyPr wrap="square" rtlCol="0">
            <a:spAutoFit/>
          </a:bodyPr>
          <a:lstStyle/>
          <a:p>
            <a:r>
              <a:rPr lang="en-US" sz="3600" dirty="0">
                <a:latin typeface="Times New Roman" panose="02020603050405020304" pitchFamily="18" charset="0"/>
                <a:cs typeface="Times New Roman" panose="02020603050405020304" pitchFamily="18" charset="0"/>
              </a:rPr>
              <a:t>How can we prepare a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1</a:t>
            </a:r>
            <a:r>
              <a:rPr lang="en-US" sz="3600" kern="1200" dirty="0">
                <a:ln>
                  <a:noFill/>
                </a:ln>
                <a:solidFill>
                  <a:srgbClr val="000000"/>
                </a:solidFill>
                <a:effectLst/>
                <a:latin typeface="Times New Roman" panose="02020603050405020304" pitchFamily="18" charset="0"/>
              </a:rPr>
              <a:t>.20 M  solution of KOH</a:t>
            </a:r>
            <a:r>
              <a:rPr lang="en-US" sz="3600" kern="1200" baseline="-25000" dirty="0">
                <a:ln>
                  <a:noFill/>
                </a:ln>
                <a:solidFill>
                  <a:srgbClr val="000000"/>
                </a:solidFill>
                <a:effectLst/>
                <a:latin typeface="Times New Roman" panose="02020603050405020304" pitchFamily="18" charset="0"/>
              </a:rPr>
              <a:t>(AQ)</a:t>
            </a:r>
            <a:r>
              <a:rPr lang="en-US" sz="3600" kern="1200" dirty="0">
                <a:ln>
                  <a:noFill/>
                </a:ln>
                <a:solidFill>
                  <a:srgbClr val="000000"/>
                </a:solidFill>
                <a:effectLst/>
                <a:latin typeface="Times New Roman" panose="02020603050405020304" pitchFamily="18" charset="0"/>
              </a:rPr>
              <a:t> of 3.20 Liters? </a:t>
            </a:r>
            <a:br>
              <a:rPr lang="en-US" sz="3600" dirty="0">
                <a:latin typeface="Times New Roman" panose="02020603050405020304" pitchFamily="18" charset="0"/>
                <a:cs typeface="Times New Roman" panose="02020603050405020304" pitchFamily="18" charset="0"/>
              </a:rPr>
            </a:br>
            <a:br>
              <a:rPr lang="en-US" sz="3600" dirty="0">
                <a:latin typeface="Times New Roman" panose="02020603050405020304" pitchFamily="18" charset="0"/>
                <a:cs typeface="Times New Roman" panose="02020603050405020304" pitchFamily="18" charset="0"/>
              </a:rPr>
            </a:br>
            <a:r>
              <a:rPr lang="en-US" sz="4400" dirty="0">
                <a:solidFill>
                  <a:srgbClr val="FF0000"/>
                </a:solidFill>
                <a:latin typeface="Times New Roman" panose="02020603050405020304" pitchFamily="18" charset="0"/>
                <a:cs typeface="Times New Roman" panose="02020603050405020304" pitchFamily="18" charset="0"/>
              </a:rPr>
              <a:t>The wrong way is to get 2.00 Liters of water, then add 134 g of KOH into it.  </a:t>
            </a:r>
            <a:br>
              <a:rPr lang="en-US" sz="4400" dirty="0">
                <a:solidFill>
                  <a:srgbClr val="FF0000"/>
                </a:solidFill>
                <a:latin typeface="Times New Roman" panose="02020603050405020304" pitchFamily="18" charset="0"/>
                <a:cs typeface="Times New Roman" panose="02020603050405020304" pitchFamily="18" charset="0"/>
              </a:rPr>
            </a:br>
            <a:br>
              <a:rPr lang="en-US" sz="4400" dirty="0">
                <a:solidFill>
                  <a:srgbClr val="FF0000"/>
                </a:solidFill>
                <a:latin typeface="Times New Roman" panose="02020603050405020304" pitchFamily="18" charset="0"/>
                <a:cs typeface="Times New Roman" panose="02020603050405020304" pitchFamily="18" charset="0"/>
              </a:rPr>
            </a:br>
            <a:r>
              <a:rPr lang="en-US" sz="5400" dirty="0">
                <a:solidFill>
                  <a:srgbClr val="FF0000"/>
                </a:solidFill>
                <a:latin typeface="Times New Roman" panose="02020603050405020304" pitchFamily="18" charset="0"/>
                <a:cs typeface="Times New Roman" panose="02020603050405020304" pitchFamily="18" charset="0"/>
              </a:rPr>
              <a:t>If you do that, the KOH </a:t>
            </a:r>
            <a:br>
              <a:rPr lang="en-US" sz="5400" dirty="0">
                <a:solidFill>
                  <a:srgbClr val="FF0000"/>
                </a:solidFill>
                <a:latin typeface="Times New Roman" panose="02020603050405020304" pitchFamily="18" charset="0"/>
                <a:cs typeface="Times New Roman" panose="02020603050405020304" pitchFamily="18" charset="0"/>
              </a:rPr>
            </a:br>
            <a:r>
              <a:rPr lang="en-US" sz="5400" dirty="0">
                <a:solidFill>
                  <a:srgbClr val="FF0000"/>
                </a:solidFill>
                <a:latin typeface="Times New Roman" panose="02020603050405020304" pitchFamily="18" charset="0"/>
                <a:cs typeface="Times New Roman" panose="02020603050405020304" pitchFamily="18" charset="0"/>
              </a:rPr>
              <a:t>SLIGHTLY increase the </a:t>
            </a:r>
            <a:br>
              <a:rPr lang="en-US" sz="5400" dirty="0">
                <a:solidFill>
                  <a:srgbClr val="FF0000"/>
                </a:solidFill>
                <a:latin typeface="Times New Roman" panose="02020603050405020304" pitchFamily="18" charset="0"/>
                <a:cs typeface="Times New Roman" panose="02020603050405020304" pitchFamily="18" charset="0"/>
              </a:rPr>
            </a:br>
            <a:r>
              <a:rPr lang="en-US" sz="5400" dirty="0">
                <a:solidFill>
                  <a:srgbClr val="FF0000"/>
                </a:solidFill>
                <a:latin typeface="Times New Roman" panose="02020603050405020304" pitchFamily="18" charset="0"/>
                <a:cs typeface="Times New Roman" panose="02020603050405020304" pitchFamily="18" charset="0"/>
              </a:rPr>
              <a:t>volume over 2.00 liters. </a:t>
            </a:r>
            <a:endParaRPr lang="en-US" sz="2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64897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extBox 1"/>
          <p:cNvSpPr txBox="1"/>
          <p:nvPr/>
        </p:nvSpPr>
        <p:spPr>
          <a:xfrm>
            <a:off x="-7034" y="3517"/>
            <a:ext cx="9151034" cy="1200329"/>
          </a:xfrm>
          <a:prstGeom prst="rect">
            <a:avLst/>
          </a:prstGeom>
          <a:solidFill>
            <a:schemeClr val="bg1"/>
          </a:solidFill>
        </p:spPr>
        <p:txBody>
          <a:bodyPr wrap="square" rtlCol="0">
            <a:spAutoFit/>
          </a:bodyPr>
          <a:lstStyle/>
          <a:p>
            <a:r>
              <a:rPr lang="en-US" sz="3600" dirty="0">
                <a:latin typeface="Times New Roman" panose="02020603050405020304" pitchFamily="18" charset="0"/>
                <a:cs typeface="Times New Roman" panose="02020603050405020304" pitchFamily="18" charset="0"/>
              </a:rPr>
              <a:t>41. How can we prepare a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1</a:t>
            </a:r>
            <a:r>
              <a:rPr lang="en-US" sz="3600" kern="1200" dirty="0">
                <a:ln>
                  <a:noFill/>
                </a:ln>
                <a:solidFill>
                  <a:srgbClr val="000000"/>
                </a:solidFill>
                <a:effectLst/>
                <a:latin typeface="Times New Roman" panose="02020603050405020304" pitchFamily="18" charset="0"/>
              </a:rPr>
              <a:t>.20 M  solution of KOH</a:t>
            </a:r>
            <a:r>
              <a:rPr lang="en-US" sz="3600" kern="1200" baseline="-25000" dirty="0">
                <a:ln>
                  <a:noFill/>
                </a:ln>
                <a:solidFill>
                  <a:srgbClr val="000000"/>
                </a:solidFill>
                <a:effectLst/>
                <a:latin typeface="Times New Roman" panose="02020603050405020304" pitchFamily="18" charset="0"/>
              </a:rPr>
              <a:t>(AQ)</a:t>
            </a:r>
            <a:r>
              <a:rPr lang="en-US" sz="3600" kern="1200" dirty="0">
                <a:ln>
                  <a:noFill/>
                </a:ln>
                <a:solidFill>
                  <a:srgbClr val="000000"/>
                </a:solidFill>
                <a:effectLst/>
                <a:latin typeface="Times New Roman" panose="02020603050405020304" pitchFamily="18" charset="0"/>
              </a:rPr>
              <a:t> of 2.00 Liters? </a:t>
            </a:r>
            <a:endParaRPr lang="en-US" sz="2400" b="1" dirty="0">
              <a:solidFill>
                <a:srgbClr val="FF0000"/>
              </a:solidFill>
              <a:latin typeface="Times New Roman" panose="02020603050405020304" pitchFamily="18" charset="0"/>
              <a:cs typeface="Times New Roman" panose="02020603050405020304" pitchFamily="18" charset="0"/>
            </a:endParaRPr>
          </a:p>
        </p:txBody>
      </p:sp>
      <p:pic>
        <p:nvPicPr>
          <p:cNvPr id="6146" name="Picture 2" descr="Blank Erlenmeyer Flask Clip Art at Clker.com - vector clip art online,  royalty free &amp; public domain">
            <a:extLst>
              <a:ext uri="{FF2B5EF4-FFF2-40B4-BE49-F238E27FC236}">
                <a16:creationId xmlns:a16="http://schemas.microsoft.com/office/drawing/2014/main" id="{E6ABFE43-44A8-431E-8034-FDAD3C3C9E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833418"/>
            <a:ext cx="2628900" cy="402106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9D1EEA04-42F5-4888-A5FA-79DCE448ECBA}"/>
              </a:ext>
            </a:extLst>
          </p:cNvPr>
          <p:cNvSpPr txBox="1"/>
          <p:nvPr/>
        </p:nvSpPr>
        <p:spPr>
          <a:xfrm>
            <a:off x="2419350" y="5486400"/>
            <a:ext cx="2057400" cy="1200329"/>
          </a:xfrm>
          <a:prstGeom prst="rect">
            <a:avLst/>
          </a:prstGeom>
          <a:noFill/>
        </p:spPr>
        <p:txBody>
          <a:bodyPr wrap="square" rtlCol="0">
            <a:spAutoFit/>
          </a:bodyPr>
          <a:lstStyle/>
          <a:p>
            <a:pPr algn="ctr"/>
            <a:r>
              <a:rPr lang="en-US" sz="2400" b="1" dirty="0">
                <a:solidFill>
                  <a:srgbClr val="FF0000"/>
                </a:solidFill>
                <a:latin typeface="Times New Roman" panose="02020603050405020304" pitchFamily="18" charset="0"/>
                <a:cs typeface="Times New Roman" panose="02020603050405020304" pitchFamily="18" charset="0"/>
              </a:rPr>
              <a:t>Add 134 grams of KOH</a:t>
            </a:r>
            <a:r>
              <a:rPr lang="en-US" sz="2400" b="1" baseline="-25000" dirty="0">
                <a:solidFill>
                  <a:srgbClr val="FF0000"/>
                </a:solidFill>
                <a:latin typeface="Times New Roman" panose="02020603050405020304" pitchFamily="18" charset="0"/>
                <a:cs typeface="Times New Roman" panose="02020603050405020304" pitchFamily="18" charset="0"/>
              </a:rPr>
              <a:t>(S)</a:t>
            </a:r>
            <a:r>
              <a:rPr lang="en-US" sz="2400" b="1" dirty="0">
                <a:solidFill>
                  <a:srgbClr val="FF0000"/>
                </a:solidFill>
                <a:latin typeface="Times New Roman" panose="02020603050405020304" pitchFamily="18" charset="0"/>
                <a:cs typeface="Times New Roman" panose="02020603050405020304" pitchFamily="18" charset="0"/>
              </a:rPr>
              <a:t> first</a:t>
            </a:r>
          </a:p>
        </p:txBody>
      </p:sp>
      <p:cxnSp>
        <p:nvCxnSpPr>
          <p:cNvPr id="5" name="Straight Connector 4">
            <a:extLst>
              <a:ext uri="{FF2B5EF4-FFF2-40B4-BE49-F238E27FC236}">
                <a16:creationId xmlns:a16="http://schemas.microsoft.com/office/drawing/2014/main" id="{1EFCCB9D-DF7E-4742-9D30-3A727CC54A71}"/>
              </a:ext>
            </a:extLst>
          </p:cNvPr>
          <p:cNvCxnSpPr>
            <a:cxnSpLocks/>
          </p:cNvCxnSpPr>
          <p:nvPr/>
        </p:nvCxnSpPr>
        <p:spPr>
          <a:xfrm>
            <a:off x="1219200" y="3366818"/>
            <a:ext cx="28194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DA58E52B-9D0E-4061-92E4-189C718776AA}"/>
              </a:ext>
            </a:extLst>
          </p:cNvPr>
          <p:cNvSpPr txBox="1"/>
          <p:nvPr/>
        </p:nvSpPr>
        <p:spPr>
          <a:xfrm>
            <a:off x="228600" y="2897894"/>
            <a:ext cx="3505200"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2.00 Liter mark</a:t>
            </a:r>
          </a:p>
        </p:txBody>
      </p:sp>
      <p:sp>
        <p:nvSpPr>
          <p:cNvPr id="8" name="TextBox 7">
            <a:extLst>
              <a:ext uri="{FF2B5EF4-FFF2-40B4-BE49-F238E27FC236}">
                <a16:creationId xmlns:a16="http://schemas.microsoft.com/office/drawing/2014/main" id="{C39D839A-811D-4909-9226-A67BFD28ED50}"/>
              </a:ext>
            </a:extLst>
          </p:cNvPr>
          <p:cNvSpPr txBox="1"/>
          <p:nvPr/>
        </p:nvSpPr>
        <p:spPr>
          <a:xfrm>
            <a:off x="4857750" y="2521059"/>
            <a:ext cx="3124200" cy="1815882"/>
          </a:xfrm>
          <a:prstGeom prst="rect">
            <a:avLst/>
          </a:prstGeom>
          <a:solidFill>
            <a:schemeClr val="bg1"/>
          </a:solidFill>
        </p:spPr>
        <p:txBody>
          <a:bodyPr wrap="square" rtlCol="0">
            <a:spAutoFit/>
          </a:bodyPr>
          <a:lstStyle/>
          <a:p>
            <a:pPr algn="ctr"/>
            <a:r>
              <a:rPr lang="en-US" sz="2800" b="1" dirty="0">
                <a:solidFill>
                  <a:srgbClr val="0000FF"/>
                </a:solidFill>
                <a:latin typeface="Times New Roman" panose="02020603050405020304" pitchFamily="18" charset="0"/>
                <a:cs typeface="Times New Roman" panose="02020603050405020304" pitchFamily="18" charset="0"/>
              </a:rPr>
              <a:t>SECOND</a:t>
            </a:r>
            <a:br>
              <a:rPr lang="en-US" sz="2800" b="1" dirty="0">
                <a:solidFill>
                  <a:srgbClr val="0000FF"/>
                </a:solidFill>
                <a:latin typeface="Times New Roman" panose="02020603050405020304" pitchFamily="18" charset="0"/>
                <a:cs typeface="Times New Roman" panose="02020603050405020304" pitchFamily="18" charset="0"/>
              </a:rPr>
            </a:br>
            <a:r>
              <a:rPr lang="en-US" sz="2800" dirty="0">
                <a:solidFill>
                  <a:srgbClr val="0000FF"/>
                </a:solidFill>
                <a:latin typeface="Times New Roman" panose="02020603050405020304" pitchFamily="18" charset="0"/>
                <a:cs typeface="Times New Roman" panose="02020603050405020304" pitchFamily="18" charset="0"/>
              </a:rPr>
              <a:t>  Fill with water, </a:t>
            </a:r>
            <a:br>
              <a:rPr lang="en-US" sz="2800" dirty="0">
                <a:solidFill>
                  <a:srgbClr val="0000FF"/>
                </a:solidFill>
                <a:latin typeface="Times New Roman" panose="02020603050405020304" pitchFamily="18" charset="0"/>
                <a:cs typeface="Times New Roman" panose="02020603050405020304" pitchFamily="18" charset="0"/>
              </a:rPr>
            </a:br>
            <a:r>
              <a:rPr lang="en-US" sz="2800" dirty="0">
                <a:solidFill>
                  <a:srgbClr val="0000FF"/>
                </a:solidFill>
                <a:latin typeface="Times New Roman" panose="02020603050405020304" pitchFamily="18" charset="0"/>
                <a:cs typeface="Times New Roman" panose="02020603050405020304" pitchFamily="18" charset="0"/>
              </a:rPr>
              <a:t>UP TO the </a:t>
            </a:r>
            <a:br>
              <a:rPr lang="en-US" sz="2800" dirty="0">
                <a:solidFill>
                  <a:srgbClr val="0000FF"/>
                </a:solidFill>
                <a:latin typeface="Times New Roman" panose="02020603050405020304" pitchFamily="18" charset="0"/>
                <a:cs typeface="Times New Roman" panose="02020603050405020304" pitchFamily="18" charset="0"/>
              </a:rPr>
            </a:br>
            <a:r>
              <a:rPr lang="en-US" sz="2800" dirty="0">
                <a:solidFill>
                  <a:srgbClr val="0000FF"/>
                </a:solidFill>
                <a:latin typeface="Times New Roman" panose="02020603050405020304" pitchFamily="18" charset="0"/>
                <a:cs typeface="Times New Roman" panose="02020603050405020304" pitchFamily="18" charset="0"/>
              </a:rPr>
              <a:t>measured mark</a:t>
            </a:r>
          </a:p>
        </p:txBody>
      </p:sp>
      <p:cxnSp>
        <p:nvCxnSpPr>
          <p:cNvPr id="10" name="Straight Arrow Connector 9">
            <a:extLst>
              <a:ext uri="{FF2B5EF4-FFF2-40B4-BE49-F238E27FC236}">
                <a16:creationId xmlns:a16="http://schemas.microsoft.com/office/drawing/2014/main" id="{02214120-23CF-4E59-8BA9-6A87507C7D25}"/>
              </a:ext>
            </a:extLst>
          </p:cNvPr>
          <p:cNvCxnSpPr>
            <a:cxnSpLocks/>
          </p:cNvCxnSpPr>
          <p:nvPr/>
        </p:nvCxnSpPr>
        <p:spPr>
          <a:xfrm flipH="1" flipV="1">
            <a:off x="3352800" y="3366818"/>
            <a:ext cx="285750" cy="2173877"/>
          </a:xfrm>
          <a:prstGeom prst="straightConnector1">
            <a:avLst/>
          </a:prstGeom>
          <a:ln w="3810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503926C2-F2DB-E729-23F9-21F92148C403}"/>
              </a:ext>
            </a:extLst>
          </p:cNvPr>
          <p:cNvSpPr txBox="1"/>
          <p:nvPr/>
        </p:nvSpPr>
        <p:spPr>
          <a:xfrm>
            <a:off x="4800600" y="5257800"/>
            <a:ext cx="3562350" cy="1200329"/>
          </a:xfrm>
          <a:prstGeom prst="rect">
            <a:avLst/>
          </a:prstGeom>
          <a:noFill/>
        </p:spPr>
        <p:txBody>
          <a:bodyPr wrap="square" rtlCol="0">
            <a:spAutoFit/>
          </a:bodyPr>
          <a:lstStyle/>
          <a:p>
            <a:r>
              <a:rPr lang="en-US" sz="7200" dirty="0">
                <a:latin typeface="Times New Roman" panose="02020603050405020304" pitchFamily="18" charset="0"/>
                <a:cs typeface="Times New Roman" panose="02020603050405020304" pitchFamily="18" charset="0"/>
              </a:rPr>
              <a:t>← </a:t>
            </a:r>
            <a:r>
              <a:rPr lang="en-US" sz="7200" dirty="0"/>
              <a:t>FIRST</a:t>
            </a:r>
          </a:p>
        </p:txBody>
      </p:sp>
    </p:spTree>
    <p:extLst>
      <p:ext uri="{BB962C8B-B14F-4D97-AF65-F5344CB8AC3E}">
        <p14:creationId xmlns:p14="http://schemas.microsoft.com/office/powerpoint/2010/main" val="376342716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1077218"/>
          </a:xfrm>
          <a:prstGeom prst="rect">
            <a:avLst/>
          </a:prstGeom>
          <a:solidFill>
            <a:srgbClr val="FFFF00"/>
          </a:solidFill>
        </p:spPr>
        <p:txBody>
          <a:bodyPr wrap="square" rtlCol="0">
            <a:spAutoFit/>
          </a:bodyPr>
          <a:lstStyle/>
          <a:p>
            <a:r>
              <a:rPr lang="en-US" sz="3200" dirty="0">
                <a:latin typeface="Times New Roman" panose="02020603050405020304" pitchFamily="18" charset="0"/>
                <a:cs typeface="Times New Roman" panose="02020603050405020304" pitchFamily="18" charset="0"/>
              </a:rPr>
              <a:t>42.  How would you mix up 2.65 liters of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2.50 M KNO</a:t>
            </a:r>
            <a:r>
              <a:rPr lang="en-US" sz="3200" baseline="-25000" dirty="0">
                <a:latin typeface="Times New Roman" panose="02020603050405020304" pitchFamily="18" charset="0"/>
                <a:cs typeface="Times New Roman" panose="02020603050405020304" pitchFamily="18" charset="0"/>
              </a:rPr>
              <a:t>3(AQ)  </a:t>
            </a:r>
            <a:r>
              <a:rPr lang="en-US" sz="3200" dirty="0">
                <a:latin typeface="Times New Roman" panose="02020603050405020304" pitchFamily="18" charset="0"/>
                <a:cs typeface="Times New Roman" panose="02020603050405020304" pitchFamily="18" charset="0"/>
              </a:rPr>
              <a:t>from scratch?   </a:t>
            </a:r>
          </a:p>
        </p:txBody>
      </p:sp>
    </p:spTree>
    <p:extLst>
      <p:ext uri="{BB962C8B-B14F-4D97-AF65-F5344CB8AC3E}">
        <p14:creationId xmlns:p14="http://schemas.microsoft.com/office/powerpoint/2010/main" val="2723680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791" y="0"/>
            <a:ext cx="9144000" cy="4955203"/>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8.  Most solutions you think about will be aqueous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which means dissolved in </a:t>
            </a:r>
            <a:r>
              <a:rPr lang="en-US" sz="3200" b="1" u="sng" dirty="0">
                <a:solidFill>
                  <a:srgbClr val="0000FF"/>
                </a:solidFill>
                <a:latin typeface="Times New Roman" panose="02020603050405020304" pitchFamily="18" charset="0"/>
                <a:cs typeface="Times New Roman" panose="02020603050405020304" pitchFamily="18" charset="0"/>
              </a:rPr>
              <a:t>WATER</a:t>
            </a:r>
            <a:br>
              <a:rPr lang="en-US" sz="3200" dirty="0">
                <a:latin typeface="Times New Roman" panose="02020603050405020304" pitchFamily="18" charset="0"/>
                <a:cs typeface="Times New Roman" panose="02020603050405020304" pitchFamily="18" charset="0"/>
              </a:rPr>
            </a:br>
            <a:br>
              <a:rPr lang="en-US"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9.  But solutions can also be gases </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like</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u="sng" dirty="0">
                <a:solidFill>
                  <a:srgbClr val="0000FF"/>
                </a:solidFill>
                <a:latin typeface="Times New Roman" panose="02020603050405020304" pitchFamily="18" charset="0"/>
                <a:cs typeface="Times New Roman" panose="02020603050405020304" pitchFamily="18" charset="0"/>
              </a:rPr>
              <a:t>AIR</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or even solids </a:t>
            </a:r>
            <a:r>
              <a:rPr lang="en-US" sz="3200" b="1" u="sng" dirty="0">
                <a:solidFill>
                  <a:srgbClr val="0000FF"/>
                </a:solidFill>
                <a:latin typeface="Times New Roman" panose="02020603050405020304" pitchFamily="18" charset="0"/>
                <a:cs typeface="Times New Roman" panose="02020603050405020304" pitchFamily="18" charset="0"/>
              </a:rPr>
              <a:t>ALLOYS</a:t>
            </a:r>
            <a:br>
              <a:rPr lang="en-US" sz="3200" dirty="0">
                <a:solidFill>
                  <a:schemeClr val="tx1">
                    <a:lumMod val="95000"/>
                    <a:lumOff val="5000"/>
                  </a:schemeClr>
                </a:solidFill>
                <a:latin typeface="Times New Roman" panose="02020603050405020304" pitchFamily="18" charset="0"/>
                <a:cs typeface="Times New Roman" panose="02020603050405020304" pitchFamily="18" charset="0"/>
              </a:rPr>
            </a:b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a:solidFill>
                  <a:srgbClr val="0000FF"/>
                </a:solidFill>
                <a:latin typeface="Times New Roman" panose="02020603050405020304" pitchFamily="18" charset="0"/>
                <a:cs typeface="Times New Roman" panose="02020603050405020304" pitchFamily="18" charset="0"/>
              </a:rPr>
              <a:t> such as</a:t>
            </a:r>
            <a:r>
              <a:rPr lang="en-US" sz="3200" dirty="0">
                <a:latin typeface="Times New Roman" panose="02020603050405020304" pitchFamily="18" charset="0"/>
                <a:cs typeface="Times New Roman" panose="02020603050405020304" pitchFamily="18" charset="0"/>
              </a:rPr>
              <a:t> </a:t>
            </a:r>
            <a:r>
              <a:rPr lang="en-US" sz="3200" b="1" u="sng" dirty="0">
                <a:solidFill>
                  <a:srgbClr val="FF0000"/>
                </a:solidFill>
                <a:latin typeface="Times New Roman" panose="02020603050405020304" pitchFamily="18" charset="0"/>
                <a:cs typeface="Times New Roman" panose="02020603050405020304" pitchFamily="18" charset="0"/>
              </a:rPr>
              <a:t>BRASS</a:t>
            </a:r>
            <a:r>
              <a:rPr lang="en-US" sz="3200" b="1" dirty="0">
                <a:solidFill>
                  <a:srgbClr val="FF0000"/>
                </a:solidFill>
                <a:latin typeface="Times New Roman" panose="02020603050405020304" pitchFamily="18" charset="0"/>
                <a:cs typeface="Times New Roman" panose="02020603050405020304" pitchFamily="18" charset="0"/>
              </a:rPr>
              <a:t> or </a:t>
            </a:r>
            <a:r>
              <a:rPr lang="en-US" sz="3200" b="1" u="sng" dirty="0">
                <a:solidFill>
                  <a:srgbClr val="FF0000"/>
                </a:solidFill>
                <a:latin typeface="Times New Roman" panose="02020603050405020304" pitchFamily="18" charset="0"/>
                <a:cs typeface="Times New Roman" panose="02020603050405020304" pitchFamily="18" charset="0"/>
              </a:rPr>
              <a:t>CAST IRON</a:t>
            </a:r>
            <a:r>
              <a:rPr lang="en-US" sz="3200" b="1" dirty="0">
                <a:solidFill>
                  <a:srgbClr val="FF0000"/>
                </a:solidFill>
                <a:latin typeface="Times New Roman" panose="02020603050405020304" pitchFamily="18" charset="0"/>
                <a:cs typeface="Times New Roman" panose="02020603050405020304" pitchFamily="18" charset="0"/>
              </a:rPr>
              <a:t>  </a:t>
            </a:r>
            <a:r>
              <a:rPr lang="en-US" sz="3200" dirty="0">
                <a:solidFill>
                  <a:schemeClr val="bg1"/>
                </a:solidFill>
                <a:latin typeface="Times New Roman" panose="02020603050405020304" pitchFamily="18" charset="0"/>
                <a:cs typeface="Times New Roman" panose="02020603050405020304" pitchFamily="18" charset="0"/>
              </a:rPr>
              <a:t>).</a:t>
            </a:r>
          </a:p>
          <a:p>
            <a:r>
              <a:rPr lang="en-US" sz="2000" dirty="0">
                <a:latin typeface="Tahoma" panose="020B0604030504040204" pitchFamily="34" charset="0"/>
                <a:cs typeface="Tahoma" panose="020B0604030504040204" pitchFamily="34" charset="0"/>
              </a:rPr>
              <a:t> </a:t>
            </a:r>
          </a:p>
          <a:p>
            <a:endParaRPr lang="en-US" sz="2000" dirty="0">
              <a:latin typeface="Tahoma" panose="020B0604030504040204" pitchFamily="34" charset="0"/>
              <a:cs typeface="Tahoma" panose="020B0604030504040204" pitchFamily="34" charset="0"/>
            </a:endParaRPr>
          </a:p>
          <a:p>
            <a:endParaRPr lang="en-US" sz="2000" dirty="0">
              <a:latin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0720386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E92FD1-E03C-8877-A245-F9128B08BB9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191BC61-80B7-F5BB-AA1F-531D370AE76A}"/>
              </a:ext>
            </a:extLst>
          </p:cNvPr>
          <p:cNvSpPr txBox="1"/>
          <p:nvPr/>
        </p:nvSpPr>
        <p:spPr>
          <a:xfrm>
            <a:off x="0" y="0"/>
            <a:ext cx="9144000" cy="1077218"/>
          </a:xfrm>
          <a:prstGeom prst="rect">
            <a:avLst/>
          </a:prstGeom>
          <a:solidFill>
            <a:srgbClr val="FFFF00"/>
          </a:solidFill>
        </p:spPr>
        <p:txBody>
          <a:bodyPr wrap="square" rtlCol="0">
            <a:spAutoFit/>
          </a:bodyPr>
          <a:lstStyle/>
          <a:p>
            <a:r>
              <a:rPr lang="en-US" sz="3200" dirty="0">
                <a:latin typeface="Times New Roman" panose="02020603050405020304" pitchFamily="18" charset="0"/>
                <a:cs typeface="Times New Roman" panose="02020603050405020304" pitchFamily="18" charset="0"/>
              </a:rPr>
              <a:t>42.  How would you mix up 2.65 liters of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2.50 M KNO</a:t>
            </a:r>
            <a:r>
              <a:rPr lang="en-US" sz="3200" baseline="-25000" dirty="0">
                <a:latin typeface="Times New Roman" panose="02020603050405020304" pitchFamily="18" charset="0"/>
                <a:cs typeface="Times New Roman" panose="02020603050405020304" pitchFamily="18" charset="0"/>
              </a:rPr>
              <a:t>3(AQ)  </a:t>
            </a:r>
            <a:r>
              <a:rPr lang="en-US" sz="3200" dirty="0">
                <a:latin typeface="Times New Roman" panose="02020603050405020304" pitchFamily="18" charset="0"/>
                <a:cs typeface="Times New Roman" panose="02020603050405020304" pitchFamily="18" charset="0"/>
              </a:rPr>
              <a:t>from scratch?  </a:t>
            </a:r>
            <a:r>
              <a:rPr lang="en-US" sz="1600" dirty="0">
                <a:solidFill>
                  <a:srgbClr val="FF0000"/>
                </a:solidFill>
                <a:latin typeface="Times New Roman" panose="02020603050405020304" pitchFamily="18" charset="0"/>
                <a:cs typeface="Times New Roman" panose="02020603050405020304" pitchFamily="18" charset="0"/>
              </a:rPr>
              <a:t>Scratch means use the M formula</a:t>
            </a:r>
            <a:r>
              <a:rPr lang="en-US" sz="1600" dirty="0">
                <a:latin typeface="Times New Roman" panose="02020603050405020304" pitchFamily="18" charset="0"/>
                <a:cs typeface="Times New Roman" panose="02020603050405020304" pitchFamily="18" charset="0"/>
              </a:rPr>
              <a:t>  </a:t>
            </a:r>
          </a:p>
        </p:txBody>
      </p:sp>
      <p:sp>
        <p:nvSpPr>
          <p:cNvPr id="3" name="Text Box 3">
            <a:extLst>
              <a:ext uri="{FF2B5EF4-FFF2-40B4-BE49-F238E27FC236}">
                <a16:creationId xmlns:a16="http://schemas.microsoft.com/office/drawing/2014/main" id="{37E3794D-9CE4-4021-8499-699DCD50D36D}"/>
              </a:ext>
            </a:extLst>
          </p:cNvPr>
          <p:cNvSpPr txBox="1">
            <a:spLocks noChangeArrowheads="1"/>
          </p:cNvSpPr>
          <p:nvPr/>
        </p:nvSpPr>
        <p:spPr bwMode="auto">
          <a:xfrm>
            <a:off x="457200" y="1354217"/>
            <a:ext cx="2286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50000"/>
              </a:spcBef>
              <a:spcAft>
                <a:spcPct val="0"/>
              </a:spcAft>
              <a:buFontTx/>
              <a:buNone/>
            </a:pPr>
            <a:r>
              <a:rPr lang="en-US" altLang="en-US" sz="4400" dirty="0">
                <a:solidFill>
                  <a:prstClr val="black"/>
                </a:solidFill>
                <a:latin typeface="Comic Sans MS" pitchFamily="66" charset="0"/>
              </a:rPr>
              <a:t>M =</a:t>
            </a:r>
          </a:p>
        </p:txBody>
      </p:sp>
      <p:sp>
        <p:nvSpPr>
          <p:cNvPr id="4" name="Text Box 4">
            <a:extLst>
              <a:ext uri="{FF2B5EF4-FFF2-40B4-BE49-F238E27FC236}">
                <a16:creationId xmlns:a16="http://schemas.microsoft.com/office/drawing/2014/main" id="{45C9B587-6244-4149-984F-B55941D3D493}"/>
              </a:ext>
            </a:extLst>
          </p:cNvPr>
          <p:cNvSpPr txBox="1">
            <a:spLocks noChangeArrowheads="1"/>
          </p:cNvSpPr>
          <p:nvPr/>
        </p:nvSpPr>
        <p:spPr bwMode="auto">
          <a:xfrm>
            <a:off x="1600200" y="1430417"/>
            <a:ext cx="2667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50000"/>
              </a:spcBef>
              <a:spcAft>
                <a:spcPct val="0"/>
              </a:spcAft>
              <a:buFontTx/>
              <a:buNone/>
            </a:pPr>
            <a:r>
              <a:rPr lang="en-US" altLang="en-US" sz="2400" u="sng" dirty="0">
                <a:solidFill>
                  <a:prstClr val="black"/>
                </a:solidFill>
                <a:latin typeface="Comic Sans MS" pitchFamily="66" charset="0"/>
              </a:rPr>
              <a:t># moles KNO</a:t>
            </a:r>
            <a:r>
              <a:rPr lang="en-US" altLang="en-US" sz="2400" u="sng" baseline="-25000" dirty="0">
                <a:solidFill>
                  <a:prstClr val="black"/>
                </a:solidFill>
                <a:latin typeface="Comic Sans MS" pitchFamily="66" charset="0"/>
              </a:rPr>
              <a:t>3</a:t>
            </a:r>
            <a:br>
              <a:rPr lang="en-US" altLang="en-US" sz="2400" u="sng" dirty="0">
                <a:solidFill>
                  <a:prstClr val="black"/>
                </a:solidFill>
                <a:latin typeface="Comic Sans MS" pitchFamily="66" charset="0"/>
              </a:rPr>
            </a:br>
            <a:r>
              <a:rPr lang="en-US" altLang="en-US" sz="2400" dirty="0">
                <a:solidFill>
                  <a:prstClr val="black"/>
                </a:solidFill>
                <a:latin typeface="Comic Sans MS" pitchFamily="66" charset="0"/>
              </a:rPr>
              <a:t>Liters of solution</a:t>
            </a:r>
          </a:p>
        </p:txBody>
      </p:sp>
      <p:sp>
        <p:nvSpPr>
          <p:cNvPr id="5" name="Text Box 3">
            <a:extLst>
              <a:ext uri="{FF2B5EF4-FFF2-40B4-BE49-F238E27FC236}">
                <a16:creationId xmlns:a16="http://schemas.microsoft.com/office/drawing/2014/main" id="{C5025B87-066E-4644-A35C-5325930C0B90}"/>
              </a:ext>
            </a:extLst>
          </p:cNvPr>
          <p:cNvSpPr txBox="1">
            <a:spLocks noChangeArrowheads="1"/>
          </p:cNvSpPr>
          <p:nvPr/>
        </p:nvSpPr>
        <p:spPr bwMode="auto">
          <a:xfrm>
            <a:off x="228600" y="2514600"/>
            <a:ext cx="34290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50000"/>
              </a:spcBef>
              <a:spcAft>
                <a:spcPct val="0"/>
              </a:spcAft>
              <a:buFontTx/>
              <a:buNone/>
            </a:pPr>
            <a:r>
              <a:rPr lang="en-US" altLang="en-US" sz="4400" u="sng" dirty="0">
                <a:solidFill>
                  <a:prstClr val="black"/>
                </a:solidFill>
                <a:latin typeface="Comic Sans MS" pitchFamily="66" charset="0"/>
              </a:rPr>
              <a:t>2.50M</a:t>
            </a:r>
            <a:r>
              <a:rPr lang="en-US" altLang="en-US" sz="4400" dirty="0">
                <a:solidFill>
                  <a:prstClr val="black"/>
                </a:solidFill>
                <a:latin typeface="Comic Sans MS" pitchFamily="66" charset="0"/>
              </a:rPr>
              <a:t> =</a:t>
            </a:r>
            <a:br>
              <a:rPr lang="en-US" altLang="en-US" sz="4400" dirty="0">
                <a:solidFill>
                  <a:prstClr val="black"/>
                </a:solidFill>
                <a:latin typeface="Comic Sans MS" pitchFamily="66" charset="0"/>
              </a:rPr>
            </a:br>
            <a:r>
              <a:rPr lang="en-US" altLang="en-US" sz="4400" dirty="0">
                <a:solidFill>
                  <a:prstClr val="black"/>
                </a:solidFill>
                <a:latin typeface="Comic Sans MS" pitchFamily="66" charset="0"/>
              </a:rPr>
              <a:t>    1 </a:t>
            </a:r>
          </a:p>
        </p:txBody>
      </p:sp>
      <p:sp>
        <p:nvSpPr>
          <p:cNvPr id="6" name="Text Box 4">
            <a:extLst>
              <a:ext uri="{FF2B5EF4-FFF2-40B4-BE49-F238E27FC236}">
                <a16:creationId xmlns:a16="http://schemas.microsoft.com/office/drawing/2014/main" id="{3E9D9E08-AA5B-43EF-8324-B77FDE3E5730}"/>
              </a:ext>
            </a:extLst>
          </p:cNvPr>
          <p:cNvSpPr txBox="1">
            <a:spLocks noChangeArrowheads="1"/>
          </p:cNvSpPr>
          <p:nvPr/>
        </p:nvSpPr>
        <p:spPr bwMode="auto">
          <a:xfrm>
            <a:off x="2895600" y="2590800"/>
            <a:ext cx="29718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50000"/>
              </a:spcBef>
              <a:spcAft>
                <a:spcPct val="0"/>
              </a:spcAft>
              <a:buFontTx/>
              <a:buNone/>
            </a:pPr>
            <a:r>
              <a:rPr lang="en-US" altLang="en-US" u="sng" dirty="0">
                <a:solidFill>
                  <a:prstClr val="black"/>
                </a:solidFill>
                <a:latin typeface="Comic Sans MS" pitchFamily="66" charset="0"/>
              </a:rPr>
              <a:t># moles KNO</a:t>
            </a:r>
            <a:r>
              <a:rPr lang="en-US" altLang="en-US" u="sng" baseline="-25000" dirty="0">
                <a:solidFill>
                  <a:prstClr val="black"/>
                </a:solidFill>
                <a:latin typeface="Comic Sans MS" pitchFamily="66" charset="0"/>
              </a:rPr>
              <a:t>3</a:t>
            </a:r>
            <a:br>
              <a:rPr lang="en-US" altLang="en-US" u="sng" dirty="0">
                <a:solidFill>
                  <a:prstClr val="black"/>
                </a:solidFill>
                <a:latin typeface="Comic Sans MS" pitchFamily="66" charset="0"/>
              </a:rPr>
            </a:br>
            <a:r>
              <a:rPr lang="en-US" altLang="en-US" dirty="0">
                <a:solidFill>
                  <a:prstClr val="black"/>
                </a:solidFill>
                <a:latin typeface="Comic Sans MS" pitchFamily="66" charset="0"/>
              </a:rPr>
              <a:t>2.65 Liters</a:t>
            </a:r>
            <a:r>
              <a:rPr lang="en-US" altLang="en-US" sz="2400" dirty="0">
                <a:solidFill>
                  <a:prstClr val="black"/>
                </a:solidFill>
                <a:latin typeface="Comic Sans MS" pitchFamily="66" charset="0"/>
              </a:rPr>
              <a:t>  </a:t>
            </a:r>
          </a:p>
        </p:txBody>
      </p:sp>
      <p:sp>
        <p:nvSpPr>
          <p:cNvPr id="7" name="TextBox 6">
            <a:extLst>
              <a:ext uri="{FF2B5EF4-FFF2-40B4-BE49-F238E27FC236}">
                <a16:creationId xmlns:a16="http://schemas.microsoft.com/office/drawing/2014/main" id="{232A0E2D-F98E-4021-8691-DF469B7DA274}"/>
              </a:ext>
            </a:extLst>
          </p:cNvPr>
          <p:cNvSpPr txBox="1"/>
          <p:nvPr/>
        </p:nvSpPr>
        <p:spPr>
          <a:xfrm>
            <a:off x="2870982" y="4060437"/>
            <a:ext cx="6273018" cy="461665"/>
          </a:xfrm>
          <a:prstGeom prst="rect">
            <a:avLst/>
          </a:prstGeom>
          <a:noFill/>
        </p:spPr>
        <p:txBody>
          <a:bodyPr wrap="square" rtlCol="0">
            <a:spAutoFit/>
          </a:bodyPr>
          <a:lstStyle/>
          <a:p>
            <a:r>
              <a:rPr lang="en-US" altLang="en-US" sz="2400" dirty="0">
                <a:solidFill>
                  <a:srgbClr val="FF0000"/>
                </a:solidFill>
                <a:latin typeface="Comic Sans MS" pitchFamily="66" charset="0"/>
              </a:rPr>
              <a:t>moles KNO</a:t>
            </a:r>
            <a:r>
              <a:rPr lang="en-US" altLang="en-US" sz="2400" baseline="-25000" dirty="0">
                <a:solidFill>
                  <a:srgbClr val="FF0000"/>
                </a:solidFill>
                <a:latin typeface="Comic Sans MS" pitchFamily="66" charset="0"/>
              </a:rPr>
              <a:t>3 </a:t>
            </a:r>
            <a:r>
              <a:rPr lang="en-US" altLang="en-US" sz="2400" dirty="0">
                <a:solidFill>
                  <a:srgbClr val="FF0000"/>
                </a:solidFill>
                <a:latin typeface="Comic Sans MS" pitchFamily="66" charset="0"/>
              </a:rPr>
              <a:t>= 6.63 moles KNO</a:t>
            </a:r>
            <a:r>
              <a:rPr lang="en-US" altLang="en-US" sz="2400" baseline="-25000" dirty="0">
                <a:solidFill>
                  <a:srgbClr val="FF0000"/>
                </a:solidFill>
                <a:latin typeface="Comic Sans MS" pitchFamily="66" charset="0"/>
              </a:rPr>
              <a:t>3</a:t>
            </a:r>
            <a:r>
              <a:rPr lang="en-US" altLang="en-US" sz="2400" dirty="0">
                <a:solidFill>
                  <a:srgbClr val="FF0000"/>
                </a:solidFill>
                <a:latin typeface="Comic Sans MS" pitchFamily="66" charset="0"/>
              </a:rPr>
              <a:t> needed.  </a:t>
            </a:r>
            <a:endParaRPr lang="en-US" sz="2400" dirty="0">
              <a:solidFill>
                <a:srgbClr val="FF0000"/>
              </a:solidFill>
            </a:endParaRPr>
          </a:p>
        </p:txBody>
      </p:sp>
      <p:sp>
        <p:nvSpPr>
          <p:cNvPr id="8" name="Text Box 4">
            <a:extLst>
              <a:ext uri="{FF2B5EF4-FFF2-40B4-BE49-F238E27FC236}">
                <a16:creationId xmlns:a16="http://schemas.microsoft.com/office/drawing/2014/main" id="{0ABB29A6-9D50-4880-B2CF-CF6CD29EB2CD}"/>
              </a:ext>
            </a:extLst>
          </p:cNvPr>
          <p:cNvSpPr txBox="1">
            <a:spLocks noChangeArrowheads="1"/>
          </p:cNvSpPr>
          <p:nvPr/>
        </p:nvSpPr>
        <p:spPr bwMode="auto">
          <a:xfrm>
            <a:off x="0" y="5210628"/>
            <a:ext cx="31242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50000"/>
              </a:spcBef>
              <a:spcAft>
                <a:spcPct val="0"/>
              </a:spcAft>
              <a:buFontTx/>
              <a:buNone/>
            </a:pPr>
            <a:r>
              <a:rPr lang="en-US" altLang="en-US" sz="2800" u="sng" dirty="0">
                <a:solidFill>
                  <a:prstClr val="black"/>
                </a:solidFill>
                <a:latin typeface="Times New Roman" panose="02020603050405020304" pitchFamily="18" charset="0"/>
                <a:cs typeface="Times New Roman" panose="02020603050405020304" pitchFamily="18" charset="0"/>
              </a:rPr>
              <a:t>6.63 moles KNO</a:t>
            </a:r>
            <a:r>
              <a:rPr lang="en-US" altLang="en-US" sz="2800" u="sng" baseline="-25000" dirty="0">
                <a:solidFill>
                  <a:prstClr val="black"/>
                </a:solidFill>
                <a:latin typeface="Times New Roman" panose="02020603050405020304" pitchFamily="18" charset="0"/>
                <a:cs typeface="Times New Roman" panose="02020603050405020304" pitchFamily="18" charset="0"/>
              </a:rPr>
              <a:t>3</a:t>
            </a:r>
            <a:br>
              <a:rPr lang="en-US" altLang="en-US" sz="2800" u="sng" dirty="0">
                <a:solidFill>
                  <a:prstClr val="black"/>
                </a:solidFill>
                <a:latin typeface="Times New Roman" panose="02020603050405020304" pitchFamily="18" charset="0"/>
                <a:cs typeface="Times New Roman" panose="02020603050405020304" pitchFamily="18" charset="0"/>
              </a:rPr>
            </a:br>
            <a:r>
              <a:rPr lang="en-US" altLang="en-US" sz="2800" dirty="0">
                <a:solidFill>
                  <a:prstClr val="black"/>
                </a:solidFill>
                <a:latin typeface="Times New Roman" panose="02020603050405020304" pitchFamily="18" charset="0"/>
                <a:cs typeface="Times New Roman" panose="02020603050405020304" pitchFamily="18" charset="0"/>
              </a:rPr>
              <a:t>1</a:t>
            </a:r>
            <a:endParaRPr lang="en-US" altLang="en-US" sz="2000" dirty="0">
              <a:solidFill>
                <a:prstClr val="black"/>
              </a:solidFill>
              <a:latin typeface="Times New Roman" panose="02020603050405020304" pitchFamily="18" charset="0"/>
              <a:cs typeface="Times New Roman" panose="02020603050405020304" pitchFamily="18" charset="0"/>
            </a:endParaRPr>
          </a:p>
        </p:txBody>
      </p:sp>
      <p:sp>
        <p:nvSpPr>
          <p:cNvPr id="9" name="Text Box 4">
            <a:extLst>
              <a:ext uri="{FF2B5EF4-FFF2-40B4-BE49-F238E27FC236}">
                <a16:creationId xmlns:a16="http://schemas.microsoft.com/office/drawing/2014/main" id="{87A7C1B2-8538-46F6-93F0-C9D7AEF098AD}"/>
              </a:ext>
            </a:extLst>
          </p:cNvPr>
          <p:cNvSpPr txBox="1">
            <a:spLocks noChangeArrowheads="1"/>
          </p:cNvSpPr>
          <p:nvPr/>
        </p:nvSpPr>
        <p:spPr bwMode="auto">
          <a:xfrm>
            <a:off x="3124200" y="5210628"/>
            <a:ext cx="2995246"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50000"/>
              </a:spcBef>
              <a:spcAft>
                <a:spcPct val="0"/>
              </a:spcAft>
              <a:buFontTx/>
              <a:buNone/>
            </a:pPr>
            <a:r>
              <a:rPr lang="en-US" altLang="en-US" sz="2800" u="sng" dirty="0">
                <a:solidFill>
                  <a:prstClr val="black"/>
                </a:solidFill>
                <a:latin typeface="Times New Roman" panose="02020603050405020304" pitchFamily="18" charset="0"/>
                <a:cs typeface="Times New Roman" panose="02020603050405020304" pitchFamily="18" charset="0"/>
              </a:rPr>
              <a:t>101 grams KNO</a:t>
            </a:r>
            <a:r>
              <a:rPr lang="en-US" altLang="en-US" sz="2800" u="sng" baseline="-25000" dirty="0">
                <a:solidFill>
                  <a:prstClr val="black"/>
                </a:solidFill>
                <a:latin typeface="Times New Roman" panose="02020603050405020304" pitchFamily="18" charset="0"/>
                <a:cs typeface="Times New Roman" panose="02020603050405020304" pitchFamily="18" charset="0"/>
              </a:rPr>
              <a:t>3</a:t>
            </a:r>
            <a:br>
              <a:rPr lang="en-US" altLang="en-US" sz="2800" u="sng" dirty="0">
                <a:solidFill>
                  <a:prstClr val="black"/>
                </a:solidFill>
                <a:latin typeface="Times New Roman" panose="02020603050405020304" pitchFamily="18" charset="0"/>
                <a:cs typeface="Times New Roman" panose="02020603050405020304" pitchFamily="18" charset="0"/>
              </a:rPr>
            </a:br>
            <a:r>
              <a:rPr lang="en-US" altLang="en-US" sz="2800" dirty="0">
                <a:solidFill>
                  <a:prstClr val="black"/>
                </a:solidFill>
                <a:latin typeface="Times New Roman" panose="02020603050405020304" pitchFamily="18" charset="0"/>
                <a:cs typeface="Times New Roman" panose="02020603050405020304" pitchFamily="18" charset="0"/>
              </a:rPr>
              <a:t>1 mole KNO</a:t>
            </a:r>
            <a:r>
              <a:rPr lang="en-US" altLang="en-US" sz="2800" baseline="-25000" dirty="0">
                <a:solidFill>
                  <a:prstClr val="black"/>
                </a:solidFill>
                <a:latin typeface="Times New Roman" panose="02020603050405020304" pitchFamily="18" charset="0"/>
                <a:cs typeface="Times New Roman" panose="02020603050405020304" pitchFamily="18" charset="0"/>
              </a:rPr>
              <a:t>3</a:t>
            </a:r>
            <a:r>
              <a:rPr lang="en-US" altLang="en-US" sz="2800" dirty="0">
                <a:solidFill>
                  <a:prstClr val="black"/>
                </a:solidFill>
                <a:latin typeface="Times New Roman" panose="02020603050405020304" pitchFamily="18" charset="0"/>
                <a:cs typeface="Times New Roman" panose="02020603050405020304" pitchFamily="18" charset="0"/>
              </a:rPr>
              <a:t> </a:t>
            </a:r>
            <a:endParaRPr lang="en-US" altLang="en-US" sz="2000" dirty="0">
              <a:solidFill>
                <a:prstClr val="black"/>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A1F1F695-05C6-4DC9-92EE-A40C77901059}"/>
              </a:ext>
            </a:extLst>
          </p:cNvPr>
          <p:cNvSpPr txBox="1"/>
          <p:nvPr/>
        </p:nvSpPr>
        <p:spPr>
          <a:xfrm>
            <a:off x="2834054" y="5285410"/>
            <a:ext cx="838200" cy="707886"/>
          </a:xfrm>
          <a:prstGeom prst="rect">
            <a:avLst/>
          </a:prstGeom>
          <a:noFill/>
        </p:spPr>
        <p:txBody>
          <a:bodyPr wrap="square" rtlCol="0">
            <a:spAutoFit/>
          </a:bodyPr>
          <a:lstStyle/>
          <a:p>
            <a:r>
              <a:rPr lang="en-US" sz="4000" dirty="0"/>
              <a:t>X</a:t>
            </a:r>
          </a:p>
        </p:txBody>
      </p:sp>
      <p:sp>
        <p:nvSpPr>
          <p:cNvPr id="11" name="TextBox 10">
            <a:extLst>
              <a:ext uri="{FF2B5EF4-FFF2-40B4-BE49-F238E27FC236}">
                <a16:creationId xmlns:a16="http://schemas.microsoft.com/office/drawing/2014/main" id="{34DCC31B-98F4-4FC7-8E59-16D6043EF36B}"/>
              </a:ext>
            </a:extLst>
          </p:cNvPr>
          <p:cNvSpPr txBox="1"/>
          <p:nvPr/>
        </p:nvSpPr>
        <p:spPr>
          <a:xfrm>
            <a:off x="5958254" y="5330553"/>
            <a:ext cx="3124200"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 </a:t>
            </a:r>
            <a:r>
              <a:rPr lang="en-US" sz="2800" dirty="0">
                <a:solidFill>
                  <a:srgbClr val="FF0000"/>
                </a:solidFill>
                <a:latin typeface="Times New Roman" panose="02020603050405020304" pitchFamily="18" charset="0"/>
                <a:cs typeface="Times New Roman" panose="02020603050405020304" pitchFamily="18" charset="0"/>
              </a:rPr>
              <a:t>670. grams KNO</a:t>
            </a:r>
            <a:r>
              <a:rPr lang="en-US" sz="2800" baseline="-25000" dirty="0">
                <a:solidFill>
                  <a:srgbClr val="FF0000"/>
                </a:solidFill>
                <a:latin typeface="Times New Roman" panose="02020603050405020304" pitchFamily="18" charset="0"/>
                <a:cs typeface="Times New Roman" panose="02020603050405020304" pitchFamily="18" charset="0"/>
              </a:rPr>
              <a:t>3</a:t>
            </a:r>
            <a:r>
              <a:rPr lang="en-US" sz="2800" dirty="0">
                <a:solidFill>
                  <a:srgbClr val="FF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81593746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F916D2-CBD4-E6E3-3BD4-11DFD317753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471221B-C6AA-3911-537D-D46C6BFDA59A}"/>
              </a:ext>
            </a:extLst>
          </p:cNvPr>
          <p:cNvSpPr txBox="1"/>
          <p:nvPr/>
        </p:nvSpPr>
        <p:spPr>
          <a:xfrm>
            <a:off x="0" y="0"/>
            <a:ext cx="9144000" cy="1077218"/>
          </a:xfrm>
          <a:prstGeom prst="rect">
            <a:avLst/>
          </a:prstGeom>
          <a:solidFill>
            <a:srgbClr val="FFFF00"/>
          </a:solidFill>
        </p:spPr>
        <p:txBody>
          <a:bodyPr wrap="square" rtlCol="0">
            <a:spAutoFit/>
          </a:bodyPr>
          <a:lstStyle/>
          <a:p>
            <a:r>
              <a:rPr lang="en-US" sz="3200" dirty="0">
                <a:latin typeface="Times New Roman" panose="02020603050405020304" pitchFamily="18" charset="0"/>
                <a:cs typeface="Times New Roman" panose="02020603050405020304" pitchFamily="18" charset="0"/>
              </a:rPr>
              <a:t>42.  How would you mix up 2.65 liters of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2.50 M KNO</a:t>
            </a:r>
            <a:r>
              <a:rPr lang="en-US" sz="3200" baseline="-25000" dirty="0">
                <a:latin typeface="Times New Roman" panose="02020603050405020304" pitchFamily="18" charset="0"/>
                <a:cs typeface="Times New Roman" panose="02020603050405020304" pitchFamily="18" charset="0"/>
              </a:rPr>
              <a:t>3(AQ)  </a:t>
            </a:r>
            <a:r>
              <a:rPr lang="en-US" sz="3200" dirty="0">
                <a:latin typeface="Times New Roman" panose="02020603050405020304" pitchFamily="18" charset="0"/>
                <a:cs typeface="Times New Roman" panose="02020603050405020304" pitchFamily="18" charset="0"/>
              </a:rPr>
              <a:t>from scratch?  </a:t>
            </a:r>
            <a:r>
              <a:rPr lang="en-US" sz="1600" dirty="0">
                <a:solidFill>
                  <a:srgbClr val="FF0000"/>
                </a:solidFill>
                <a:latin typeface="Times New Roman" panose="02020603050405020304" pitchFamily="18" charset="0"/>
                <a:cs typeface="Times New Roman" panose="02020603050405020304" pitchFamily="18" charset="0"/>
              </a:rPr>
              <a:t>Scratch means use the M formula</a:t>
            </a:r>
            <a:r>
              <a:rPr lang="en-US" sz="1600" dirty="0">
                <a:latin typeface="Times New Roman" panose="02020603050405020304" pitchFamily="18" charset="0"/>
                <a:cs typeface="Times New Roman" panose="02020603050405020304" pitchFamily="18" charset="0"/>
              </a:rPr>
              <a:t>  </a:t>
            </a:r>
          </a:p>
        </p:txBody>
      </p:sp>
      <p:pic>
        <p:nvPicPr>
          <p:cNvPr id="12" name="Picture 2" descr="Blank Erlenmeyer Flask Clip Art at Clker.com - vector clip art online,  royalty free &amp; public domain">
            <a:extLst>
              <a:ext uri="{FF2B5EF4-FFF2-40B4-BE49-F238E27FC236}">
                <a16:creationId xmlns:a16="http://schemas.microsoft.com/office/drawing/2014/main" id="{F7CACC8B-01C8-45A1-B673-BBA4FB9D77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8231" y="2286000"/>
            <a:ext cx="2628900" cy="3425483"/>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1CF27701-B37E-4D0F-A69C-0B9B1883986F}"/>
              </a:ext>
            </a:extLst>
          </p:cNvPr>
          <p:cNvSpPr txBox="1"/>
          <p:nvPr/>
        </p:nvSpPr>
        <p:spPr>
          <a:xfrm>
            <a:off x="6423981" y="4710383"/>
            <a:ext cx="2057400" cy="830997"/>
          </a:xfrm>
          <a:prstGeom prst="rect">
            <a:avLst/>
          </a:prstGeom>
          <a:noFill/>
        </p:spPr>
        <p:txBody>
          <a:bodyPr wrap="square" rtlCol="0">
            <a:spAutoFit/>
          </a:bodyPr>
          <a:lstStyle/>
          <a:p>
            <a:pPr algn="ctr"/>
            <a:r>
              <a:rPr lang="en-US" sz="2400" b="1" dirty="0">
                <a:solidFill>
                  <a:srgbClr val="006600"/>
                </a:solidFill>
                <a:latin typeface="Times New Roman" panose="02020603050405020304" pitchFamily="18" charset="0"/>
                <a:cs typeface="Times New Roman" panose="02020603050405020304" pitchFamily="18" charset="0"/>
              </a:rPr>
              <a:t>670. grams of KNO</a:t>
            </a:r>
            <a:r>
              <a:rPr lang="en-US" sz="2400" b="1" baseline="-25000" dirty="0">
                <a:solidFill>
                  <a:srgbClr val="006600"/>
                </a:solidFill>
                <a:latin typeface="Times New Roman" panose="02020603050405020304" pitchFamily="18" charset="0"/>
                <a:cs typeface="Times New Roman" panose="02020603050405020304" pitchFamily="18" charset="0"/>
              </a:rPr>
              <a:t>3(S)</a:t>
            </a:r>
            <a:r>
              <a:rPr lang="en-US" sz="2400" b="1" dirty="0">
                <a:solidFill>
                  <a:srgbClr val="006600"/>
                </a:solidFill>
                <a:latin typeface="Times New Roman" panose="02020603050405020304" pitchFamily="18" charset="0"/>
                <a:cs typeface="Times New Roman" panose="02020603050405020304" pitchFamily="18" charset="0"/>
              </a:rPr>
              <a:t> first</a:t>
            </a:r>
          </a:p>
        </p:txBody>
      </p:sp>
      <p:cxnSp>
        <p:nvCxnSpPr>
          <p:cNvPr id="14" name="Straight Connector 13">
            <a:extLst>
              <a:ext uri="{FF2B5EF4-FFF2-40B4-BE49-F238E27FC236}">
                <a16:creationId xmlns:a16="http://schemas.microsoft.com/office/drawing/2014/main" id="{403B2602-F29B-444A-8111-28A390F1DA6B}"/>
              </a:ext>
            </a:extLst>
          </p:cNvPr>
          <p:cNvCxnSpPr>
            <a:cxnSpLocks/>
          </p:cNvCxnSpPr>
          <p:nvPr/>
        </p:nvCxnSpPr>
        <p:spPr>
          <a:xfrm>
            <a:off x="5223831" y="2819400"/>
            <a:ext cx="28194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9915E3DC-568A-4E38-9399-D1ADB06E3078}"/>
              </a:ext>
            </a:extLst>
          </p:cNvPr>
          <p:cNvSpPr txBox="1"/>
          <p:nvPr/>
        </p:nvSpPr>
        <p:spPr>
          <a:xfrm>
            <a:off x="4233231" y="2350476"/>
            <a:ext cx="3505200" cy="523220"/>
          </a:xfrm>
          <a:prstGeom prst="rect">
            <a:avLst/>
          </a:prstGeom>
          <a:noFill/>
        </p:spPr>
        <p:txBody>
          <a:bodyPr wrap="square" rtlCol="0">
            <a:spAutoFit/>
          </a:bodyPr>
          <a:lstStyle/>
          <a:p>
            <a:r>
              <a:rPr lang="en-US" sz="2800" dirty="0">
                <a:solidFill>
                  <a:srgbClr val="0000FF"/>
                </a:solidFill>
                <a:latin typeface="Times New Roman" panose="02020603050405020304" pitchFamily="18" charset="0"/>
                <a:cs typeface="Times New Roman" panose="02020603050405020304" pitchFamily="18" charset="0"/>
              </a:rPr>
              <a:t>2.65 Liters exactly</a:t>
            </a:r>
          </a:p>
        </p:txBody>
      </p:sp>
      <p:cxnSp>
        <p:nvCxnSpPr>
          <p:cNvPr id="16" name="Straight Arrow Connector 15">
            <a:extLst>
              <a:ext uri="{FF2B5EF4-FFF2-40B4-BE49-F238E27FC236}">
                <a16:creationId xmlns:a16="http://schemas.microsoft.com/office/drawing/2014/main" id="{12C664C5-A6C1-402A-A2D6-8FD35A3F1280}"/>
              </a:ext>
            </a:extLst>
          </p:cNvPr>
          <p:cNvCxnSpPr>
            <a:cxnSpLocks/>
          </p:cNvCxnSpPr>
          <p:nvPr/>
        </p:nvCxnSpPr>
        <p:spPr>
          <a:xfrm flipH="1" flipV="1">
            <a:off x="7357431" y="2819400"/>
            <a:ext cx="304800" cy="2057400"/>
          </a:xfrm>
          <a:prstGeom prst="straightConnector1">
            <a:avLst/>
          </a:prstGeom>
          <a:ln w="3810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2110700B-C3D2-4FF1-8799-8865B295824C}"/>
              </a:ext>
            </a:extLst>
          </p:cNvPr>
          <p:cNvSpPr txBox="1"/>
          <p:nvPr/>
        </p:nvSpPr>
        <p:spPr>
          <a:xfrm>
            <a:off x="7147881" y="3652717"/>
            <a:ext cx="304800" cy="584775"/>
          </a:xfrm>
          <a:prstGeom prst="rect">
            <a:avLst/>
          </a:prstGeom>
          <a:noFill/>
        </p:spPr>
        <p:txBody>
          <a:bodyPr wrap="square" rtlCol="0">
            <a:spAutoFit/>
          </a:bodyPr>
          <a:lstStyle/>
          <a:p>
            <a:r>
              <a:rPr lang="en-US" sz="3200" b="1" dirty="0">
                <a:solidFill>
                  <a:srgbClr val="0000FF"/>
                </a:solidFill>
                <a:latin typeface="Times New Roman" panose="02020603050405020304" pitchFamily="18" charset="0"/>
                <a:cs typeface="Times New Roman" panose="02020603050405020304" pitchFamily="18" charset="0"/>
              </a:rPr>
              <a:t>2</a:t>
            </a:r>
          </a:p>
        </p:txBody>
      </p:sp>
      <p:sp>
        <p:nvSpPr>
          <p:cNvPr id="18" name="TextBox 17">
            <a:extLst>
              <a:ext uri="{FF2B5EF4-FFF2-40B4-BE49-F238E27FC236}">
                <a16:creationId xmlns:a16="http://schemas.microsoft.com/office/drawing/2014/main" id="{0A317139-DA18-4E6D-B79F-4B01A6A211BD}"/>
              </a:ext>
            </a:extLst>
          </p:cNvPr>
          <p:cNvSpPr txBox="1"/>
          <p:nvPr/>
        </p:nvSpPr>
        <p:spPr>
          <a:xfrm>
            <a:off x="1" y="1452114"/>
            <a:ext cx="9143999" cy="5447645"/>
          </a:xfrm>
          <a:prstGeom prst="rect">
            <a:avLst/>
          </a:prstGeom>
          <a:noFill/>
        </p:spPr>
        <p:txBody>
          <a:bodyPr wrap="square" rtlCol="0">
            <a:spAutoFit/>
          </a:bodyPr>
          <a:lstStyle/>
          <a:p>
            <a:r>
              <a:rPr lang="en-US" sz="2800" dirty="0">
                <a:solidFill>
                  <a:srgbClr val="006600"/>
                </a:solidFill>
              </a:rPr>
              <a:t>First… </a:t>
            </a:r>
          </a:p>
          <a:p>
            <a:endParaRPr lang="en-US" sz="2800" dirty="0">
              <a:solidFill>
                <a:srgbClr val="006600"/>
              </a:solidFill>
            </a:endParaRPr>
          </a:p>
          <a:p>
            <a:r>
              <a:rPr lang="en-US" sz="2800" dirty="0">
                <a:solidFill>
                  <a:srgbClr val="006600"/>
                </a:solidFill>
              </a:rPr>
              <a:t>670. grams of KNO</a:t>
            </a:r>
            <a:r>
              <a:rPr lang="en-US" sz="2800" baseline="-25000" dirty="0">
                <a:solidFill>
                  <a:srgbClr val="006600"/>
                </a:solidFill>
              </a:rPr>
              <a:t>3(S)</a:t>
            </a:r>
            <a:br>
              <a:rPr lang="en-US" sz="2800" baseline="-25000" dirty="0">
                <a:solidFill>
                  <a:srgbClr val="006600"/>
                </a:solidFill>
              </a:rPr>
            </a:br>
            <a:r>
              <a:rPr lang="en-US" sz="2800" dirty="0">
                <a:solidFill>
                  <a:srgbClr val="006600"/>
                </a:solidFill>
              </a:rPr>
              <a:t>into the beaker, </a:t>
            </a:r>
          </a:p>
          <a:p>
            <a:endParaRPr lang="en-US" sz="2800" dirty="0">
              <a:solidFill>
                <a:srgbClr val="006600"/>
              </a:solidFill>
            </a:endParaRPr>
          </a:p>
          <a:p>
            <a:r>
              <a:rPr lang="en-US" sz="2800" dirty="0">
                <a:solidFill>
                  <a:srgbClr val="0000FF"/>
                </a:solidFill>
              </a:rPr>
              <a:t>Then, fill with the water, </a:t>
            </a:r>
            <a:br>
              <a:rPr lang="en-US" sz="2800" dirty="0">
                <a:solidFill>
                  <a:srgbClr val="0000FF"/>
                </a:solidFill>
              </a:rPr>
            </a:br>
            <a:r>
              <a:rPr lang="en-US" sz="2800" dirty="0">
                <a:solidFill>
                  <a:srgbClr val="0000FF"/>
                </a:solidFill>
              </a:rPr>
              <a:t>UP TO THE 2.65 LITER MARK.</a:t>
            </a:r>
          </a:p>
          <a:p>
            <a:br>
              <a:rPr lang="en-US" sz="2800" dirty="0">
                <a:solidFill>
                  <a:srgbClr val="0000FF"/>
                </a:solidFill>
              </a:rPr>
            </a:br>
            <a:endParaRPr lang="en-US" sz="2800" dirty="0">
              <a:solidFill>
                <a:srgbClr val="0000FF"/>
              </a:solidFill>
            </a:endParaRPr>
          </a:p>
          <a:p>
            <a:r>
              <a:rPr lang="en-US" sz="3200" dirty="0">
                <a:solidFill>
                  <a:srgbClr val="FF0000"/>
                </a:solidFill>
                <a:latin typeface="Times New Roman" panose="02020603050405020304" pitchFamily="18" charset="0"/>
                <a:cs typeface="Times New Roman" panose="02020603050405020304" pitchFamily="18" charset="0"/>
              </a:rPr>
              <a:t>NOTE: no flasks like this exist.  </a:t>
            </a:r>
            <a:br>
              <a:rPr lang="en-US" sz="3200" dirty="0">
                <a:solidFill>
                  <a:srgbClr val="FF0000"/>
                </a:solidFill>
                <a:latin typeface="Times New Roman" panose="02020603050405020304" pitchFamily="18" charset="0"/>
                <a:cs typeface="Times New Roman" panose="02020603050405020304" pitchFamily="18" charset="0"/>
              </a:rPr>
            </a:br>
            <a:r>
              <a:rPr lang="en-US" sz="3200" dirty="0">
                <a:solidFill>
                  <a:srgbClr val="FF0000"/>
                </a:solidFill>
                <a:latin typeface="Times New Roman" panose="02020603050405020304" pitchFamily="18" charset="0"/>
                <a:cs typeface="Times New Roman" panose="02020603050405020304" pitchFamily="18" charset="0"/>
              </a:rPr>
              <a:t>This is math.  Real labs have </a:t>
            </a:r>
            <a:br>
              <a:rPr lang="en-US" sz="3200" dirty="0">
                <a:solidFill>
                  <a:srgbClr val="FF0000"/>
                </a:solidFill>
                <a:latin typeface="Times New Roman" panose="02020603050405020304" pitchFamily="18" charset="0"/>
                <a:cs typeface="Times New Roman" panose="02020603050405020304" pitchFamily="18" charset="0"/>
              </a:rPr>
            </a:br>
            <a:r>
              <a:rPr lang="en-US" sz="3200" dirty="0">
                <a:solidFill>
                  <a:srgbClr val="FF0000"/>
                </a:solidFill>
                <a:latin typeface="Times New Roman" panose="02020603050405020304" pitchFamily="18" charset="0"/>
                <a:cs typeface="Times New Roman" panose="02020603050405020304" pitchFamily="18" charset="0"/>
              </a:rPr>
              <a:t>only “normal sized flasks.     </a:t>
            </a:r>
          </a:p>
        </p:txBody>
      </p:sp>
    </p:spTree>
    <p:extLst>
      <p:ext uri="{BB962C8B-B14F-4D97-AF65-F5344CB8AC3E}">
        <p14:creationId xmlns:p14="http://schemas.microsoft.com/office/powerpoint/2010/main" val="308893553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4247317"/>
          </a:xfrm>
          <a:prstGeom prst="rect">
            <a:avLst/>
          </a:prstGeom>
          <a:noFill/>
        </p:spPr>
        <p:txBody>
          <a:bodyPr wrap="square" rtlCol="0">
            <a:spAutoFit/>
          </a:bodyPr>
          <a:lstStyle/>
          <a:p>
            <a:r>
              <a:rPr lang="en-US" sz="3600" b="1" dirty="0">
                <a:latin typeface="Times New Roman" panose="02020603050405020304" pitchFamily="18" charset="0"/>
                <a:cs typeface="Times New Roman" panose="02020603050405020304" pitchFamily="18" charset="0"/>
              </a:rPr>
              <a:t>If you have some strong 2.50M KNO</a:t>
            </a:r>
            <a:r>
              <a:rPr lang="en-US" sz="3600" b="1" baseline="-25000" dirty="0">
                <a:latin typeface="Times New Roman" panose="02020603050405020304" pitchFamily="18" charset="0"/>
                <a:cs typeface="Times New Roman" panose="02020603050405020304" pitchFamily="18" charset="0"/>
              </a:rPr>
              <a:t>3(AQ)  </a:t>
            </a:r>
            <a:r>
              <a:rPr lang="en-US" sz="3600" b="1" dirty="0">
                <a:latin typeface="Times New Roman" panose="02020603050405020304" pitchFamily="18" charset="0"/>
                <a:cs typeface="Times New Roman" panose="02020603050405020304" pitchFamily="18" charset="0"/>
              </a:rPr>
              <a:t>solution in the stock room, how would you use it make 1.00 Liter of 1.15 M KNO</a:t>
            </a:r>
            <a:r>
              <a:rPr lang="en-US" sz="3600" b="1" baseline="-25000" dirty="0">
                <a:latin typeface="Times New Roman" panose="02020603050405020304" pitchFamily="18" charset="0"/>
                <a:cs typeface="Times New Roman" panose="02020603050405020304" pitchFamily="18" charset="0"/>
              </a:rPr>
              <a:t>3(AQ) </a:t>
            </a:r>
            <a:r>
              <a:rPr lang="en-US" sz="3600" b="1" dirty="0">
                <a:latin typeface="Times New Roman" panose="02020603050405020304" pitchFamily="18" charset="0"/>
                <a:cs typeface="Times New Roman" panose="02020603050405020304" pitchFamily="18" charset="0"/>
              </a:rPr>
              <a:t>?  </a:t>
            </a:r>
            <a:endParaRPr lang="en-US" sz="2000" b="1" dirty="0">
              <a:latin typeface="Times New Roman" panose="02020603050405020304" pitchFamily="18" charset="0"/>
              <a:cs typeface="Times New Roman" panose="02020603050405020304" pitchFamily="18" charset="0"/>
            </a:endParaRPr>
          </a:p>
          <a:p>
            <a:endParaRPr lang="en-US" sz="2400" dirty="0">
              <a:latin typeface="Tahoma" panose="020B0604030504040204" pitchFamily="34" charset="0"/>
              <a:cs typeface="Tahoma" panose="020B0604030504040204" pitchFamily="34" charset="0"/>
            </a:endParaRPr>
          </a:p>
          <a:p>
            <a:r>
              <a:rPr lang="en-US" sz="2400" dirty="0">
                <a:solidFill>
                  <a:srgbClr val="FF0000"/>
                </a:solidFill>
                <a:latin typeface="Tahoma" panose="020B0604030504040204" pitchFamily="34" charset="0"/>
                <a:cs typeface="Tahoma" panose="020B0604030504040204" pitchFamily="34" charset="0"/>
              </a:rPr>
              <a:t>To do this kind of a problem we’ll need a new formula, that’s not </a:t>
            </a:r>
            <a:br>
              <a:rPr lang="en-US" sz="2400" dirty="0">
                <a:solidFill>
                  <a:srgbClr val="FF0000"/>
                </a:solidFill>
                <a:latin typeface="Tahoma" panose="020B0604030504040204" pitchFamily="34" charset="0"/>
                <a:cs typeface="Tahoma" panose="020B0604030504040204" pitchFamily="34" charset="0"/>
              </a:rPr>
            </a:br>
            <a:r>
              <a:rPr lang="en-US" sz="2400" dirty="0">
                <a:solidFill>
                  <a:srgbClr val="FF0000"/>
                </a:solidFill>
                <a:latin typeface="Tahoma" panose="020B0604030504040204" pitchFamily="34" charset="0"/>
                <a:cs typeface="Tahoma" panose="020B0604030504040204" pitchFamily="34" charset="0"/>
              </a:rPr>
              <a:t>on our reference tables.  </a:t>
            </a:r>
          </a:p>
          <a:p>
            <a:endParaRPr lang="en-US" sz="2400" dirty="0">
              <a:solidFill>
                <a:srgbClr val="FF0000"/>
              </a:solidFill>
              <a:latin typeface="Tahoma" panose="020B0604030504040204" pitchFamily="34" charset="0"/>
              <a:cs typeface="Tahoma" panose="020B0604030504040204" pitchFamily="34" charset="0"/>
            </a:endParaRPr>
          </a:p>
          <a:p>
            <a:r>
              <a:rPr lang="en-US" sz="2400" dirty="0">
                <a:solidFill>
                  <a:srgbClr val="FF0000"/>
                </a:solidFill>
                <a:latin typeface="Tahoma" panose="020B0604030504040204" pitchFamily="34" charset="0"/>
                <a:cs typeface="Tahoma" panose="020B0604030504040204" pitchFamily="34" charset="0"/>
              </a:rPr>
              <a:t>Let’s add it to the reference tables and come back to this question in a few minutes.  </a:t>
            </a:r>
            <a:br>
              <a:rPr lang="en-US" sz="2400" dirty="0">
                <a:latin typeface="Tahoma" panose="020B0604030504040204" pitchFamily="34" charset="0"/>
                <a:cs typeface="Tahoma" panose="020B0604030504040204" pitchFamily="34" charset="0"/>
              </a:rPr>
            </a:br>
            <a:endParaRPr lang="en-US" dirty="0"/>
          </a:p>
        </p:txBody>
      </p:sp>
    </p:spTree>
    <p:extLst>
      <p:ext uri="{BB962C8B-B14F-4D97-AF65-F5344CB8AC3E}">
        <p14:creationId xmlns:p14="http://schemas.microsoft.com/office/powerpoint/2010/main" val="224379189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1231106"/>
          </a:xfrm>
          <a:prstGeom prst="rect">
            <a:avLst/>
          </a:prstGeom>
          <a:noFill/>
        </p:spPr>
        <p:txBody>
          <a:bodyPr wrap="square" rtlCol="0">
            <a:spAutoFit/>
          </a:bodyPr>
          <a:lstStyle/>
          <a:p>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Take out your reference table, back page, and add this dilution formula to the concentration box, with </a:t>
            </a:r>
            <a:r>
              <a:rPr lang="en-US" sz="2800" dirty="0">
                <a:solidFill>
                  <a:srgbClr val="FF0000"/>
                </a:solidFill>
                <a:latin typeface="Times New Roman" panose="02020603050405020304" pitchFamily="18" charset="0"/>
                <a:cs typeface="Times New Roman" panose="02020603050405020304" pitchFamily="18" charset="0"/>
              </a:rPr>
              <a:t>red notes</a:t>
            </a: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a:t>
            </a:r>
            <a:br>
              <a:rPr lang="en-US" sz="2800" dirty="0">
                <a:solidFill>
                  <a:schemeClr val="tx1">
                    <a:lumMod val="95000"/>
                    <a:lumOff val="5000"/>
                  </a:schemeClr>
                </a:solidFill>
                <a:latin typeface="Times New Roman" panose="02020603050405020304" pitchFamily="18" charset="0"/>
                <a:cs typeface="Times New Roman" panose="02020603050405020304" pitchFamily="18" charset="0"/>
              </a:rPr>
            </a:b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926773307"/>
              </p:ext>
            </p:extLst>
          </p:nvPr>
        </p:nvGraphicFramePr>
        <p:xfrm>
          <a:off x="0" y="2045773"/>
          <a:ext cx="9144000" cy="2373827"/>
        </p:xfrm>
        <a:graphic>
          <a:graphicData uri="http://schemas.openxmlformats.org/drawingml/2006/table">
            <a:tbl>
              <a:tblPr/>
              <a:tblGrid>
                <a:gridCol w="1588118">
                  <a:extLst>
                    <a:ext uri="{9D8B030D-6E8A-4147-A177-3AD203B41FA5}">
                      <a16:colId xmlns:a16="http://schemas.microsoft.com/office/drawing/2014/main" val="20000"/>
                    </a:ext>
                  </a:extLst>
                </a:gridCol>
                <a:gridCol w="7555882">
                  <a:extLst>
                    <a:ext uri="{9D8B030D-6E8A-4147-A177-3AD203B41FA5}">
                      <a16:colId xmlns:a16="http://schemas.microsoft.com/office/drawing/2014/main" val="20001"/>
                    </a:ext>
                  </a:extLst>
                </a:gridCol>
              </a:tblGrid>
              <a:tr h="2373827">
                <a:tc>
                  <a:txBody>
                    <a:bodyPr/>
                    <a:lstStyle/>
                    <a:p>
                      <a:pPr marR="0" indent="0" algn="ctr" rtl="0">
                        <a:lnSpc>
                          <a:spcPct val="119000"/>
                        </a:lnSpc>
                        <a:spcBef>
                          <a:spcPts val="0"/>
                        </a:spcBef>
                        <a:spcAft>
                          <a:spcPts val="600"/>
                        </a:spcAft>
                      </a:pPr>
                      <a:r>
                        <a:rPr lang="en-US" sz="1600" b="1" kern="1400" dirty="0">
                          <a:solidFill>
                            <a:srgbClr val="000000"/>
                          </a:solidFill>
                          <a:effectLst/>
                          <a:latin typeface="Times New Roman"/>
                        </a:rPr>
                        <a:t>Concentration</a:t>
                      </a:r>
                      <a:endParaRPr lang="en-US" sz="1100" kern="1400" dirty="0">
                        <a:solidFill>
                          <a:srgbClr val="000000"/>
                        </a:solidFill>
                        <a:effectLst/>
                        <a:latin typeface="Calibri"/>
                      </a:endParaRPr>
                    </a:p>
                  </a:txBody>
                  <a:tcPr marL="36576" marR="36576" marT="36576" marB="365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0" indent="0" algn="ctr" rtl="0">
                        <a:lnSpc>
                          <a:spcPct val="119000"/>
                        </a:lnSpc>
                        <a:spcBef>
                          <a:spcPts val="0"/>
                        </a:spcBef>
                        <a:spcAft>
                          <a:spcPts val="600"/>
                        </a:spcAft>
                      </a:pPr>
                      <a:r>
                        <a:rPr lang="en-US" sz="1200" kern="1400" dirty="0">
                          <a:solidFill>
                            <a:srgbClr val="000000"/>
                          </a:solidFill>
                          <a:effectLst/>
                          <a:latin typeface="Times New Roman"/>
                        </a:rPr>
                        <a:t> </a:t>
                      </a:r>
                      <a:endParaRPr lang="en-US" sz="1000" kern="1400" dirty="0">
                        <a:solidFill>
                          <a:srgbClr val="000000"/>
                        </a:solidFill>
                        <a:effectLst/>
                        <a:latin typeface="Calibri"/>
                      </a:endParaRPr>
                    </a:p>
                    <a:p>
                      <a:pPr marR="0" indent="0" algn="ctr" rtl="0">
                        <a:lnSpc>
                          <a:spcPct val="119000"/>
                        </a:lnSpc>
                        <a:spcBef>
                          <a:spcPts val="0"/>
                        </a:spcBef>
                        <a:spcAft>
                          <a:spcPts val="600"/>
                        </a:spcAft>
                      </a:pPr>
                      <a:r>
                        <a:rPr lang="en-US" sz="1200" kern="1400" dirty="0">
                          <a:solidFill>
                            <a:srgbClr val="000000"/>
                          </a:solidFill>
                          <a:effectLst/>
                          <a:latin typeface="Times New Roman"/>
                        </a:rPr>
                        <a:t> </a:t>
                      </a:r>
                      <a:endParaRPr lang="en-US" sz="1000" kern="1400" dirty="0">
                        <a:solidFill>
                          <a:srgbClr val="000000"/>
                        </a:solidFill>
                        <a:effectLst/>
                        <a:latin typeface="Calibri"/>
                      </a:endParaRPr>
                    </a:p>
                  </a:txBody>
                  <a:tcPr marL="36576" marR="36576" marT="36576" marB="365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8" name="Text Box 2"/>
          <p:cNvSpPr txBox="1">
            <a:spLocks noChangeArrowheads="1"/>
          </p:cNvSpPr>
          <p:nvPr/>
        </p:nvSpPr>
        <p:spPr bwMode="auto">
          <a:xfrm>
            <a:off x="1524001" y="3341173"/>
            <a:ext cx="1277316"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Molarity  =</a:t>
            </a:r>
            <a:endParaRPr kumimoji="0" lang="en-US" alt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9" name="Text Box 3"/>
          <p:cNvSpPr txBox="1">
            <a:spLocks noChangeArrowheads="1"/>
          </p:cNvSpPr>
          <p:nvPr/>
        </p:nvSpPr>
        <p:spPr bwMode="auto">
          <a:xfrm>
            <a:off x="2915616" y="3242517"/>
            <a:ext cx="1905000"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1" i="0" u="sng"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Moles of solute</a:t>
            </a:r>
            <a:br>
              <a:rPr kumimoji="0" lang="en-US" altLang="en-US" b="1" i="0" u="sng"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br>
            <a:r>
              <a:rPr kumimoji="0" lang="en-US" altLang="en-US"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Liters of solution</a:t>
            </a:r>
            <a:endParaRPr kumimoji="0" lang="en-US" alt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0" name="Text Box 4"/>
          <p:cNvSpPr txBox="1">
            <a:spLocks noChangeArrowheads="1"/>
          </p:cNvSpPr>
          <p:nvPr/>
        </p:nvSpPr>
        <p:spPr bwMode="auto">
          <a:xfrm>
            <a:off x="1606550" y="2057400"/>
            <a:ext cx="3356685" cy="9905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For mixing solutions from scratch, or measuring </a:t>
            </a:r>
            <a:br>
              <a:rPr kumimoji="0" lang="en-US" altLang="en-US" sz="200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br>
            <a:r>
              <a:rPr kumimoji="0" lang="en-US" altLang="en-US" sz="200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solution concentration.</a:t>
            </a:r>
            <a:endParaRPr kumimoji="0" lang="en-US" altLang="en-US" sz="360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endParaRPr>
          </a:p>
        </p:txBody>
      </p:sp>
      <p:cxnSp>
        <p:nvCxnSpPr>
          <p:cNvPr id="2053" name="AutoShape 5"/>
          <p:cNvCxnSpPr>
            <a:cxnSpLocks noChangeShapeType="1"/>
          </p:cNvCxnSpPr>
          <p:nvPr/>
        </p:nvCxnSpPr>
        <p:spPr bwMode="auto">
          <a:xfrm>
            <a:off x="4963236" y="2045773"/>
            <a:ext cx="0" cy="2373827"/>
          </a:xfrm>
          <a:prstGeom prst="straightConnector1">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sp>
        <p:nvSpPr>
          <p:cNvPr id="11" name="Text Box 6"/>
          <p:cNvSpPr txBox="1">
            <a:spLocks noChangeArrowheads="1"/>
          </p:cNvSpPr>
          <p:nvPr/>
        </p:nvSpPr>
        <p:spPr bwMode="auto">
          <a:xfrm>
            <a:off x="5105855" y="2107920"/>
            <a:ext cx="3837861" cy="16809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For mixing up a new solution from</a:t>
            </a:r>
            <a:br>
              <a:rPr kumimoji="0" lang="en-US" altLang="en-US" sz="20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br>
            <a:r>
              <a:rPr kumimoji="0" lang="en-US" altLang="en-US" sz="20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a stock solution you have on-hand</a:t>
            </a:r>
            <a:br>
              <a:rPr kumimoji="0" lang="en-US" altLang="en-US" b="0" i="0" u="none" strike="noStrike" cap="none" normalizeH="0" baseline="0" dirty="0">
                <a:ln>
                  <a:noFill/>
                </a:ln>
                <a:solidFill>
                  <a:srgbClr val="FF0000"/>
                </a:solidFill>
                <a:effectLst/>
                <a:latin typeface="Comic Sans MS" pitchFamily="66" charset="0"/>
              </a:rPr>
            </a:br>
            <a:endParaRPr kumimoji="0" lang="en-US" altLang="en-US" b="0" i="0" u="none" strike="noStrike" cap="none" normalizeH="0" baseline="0" dirty="0">
              <a:ln>
                <a:noFill/>
              </a:ln>
              <a:solidFill>
                <a:srgbClr val="FF0000"/>
              </a:solidFill>
              <a:effectLst/>
              <a:latin typeface="Comic Sans MS" pitchFamily="66"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rgbClr val="FF0000"/>
              </a:solidFill>
              <a:effectLst/>
              <a:latin typeface="Comic Sans MS" pitchFamily="66"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600" b="0" i="0" u="none" strike="noStrike" cap="none" normalizeH="0" baseline="0" dirty="0">
                <a:ln>
                  <a:noFill/>
                </a:ln>
                <a:solidFill>
                  <a:srgbClr val="FF0000"/>
                </a:solidFill>
                <a:effectLst/>
                <a:latin typeface="Comic Sans MS" pitchFamily="66" charset="0"/>
              </a:rPr>
              <a:t>M</a:t>
            </a:r>
            <a:r>
              <a:rPr kumimoji="0" lang="en-US" altLang="en-US" sz="3600" b="0" i="0" u="none" strike="noStrike" cap="none" normalizeH="0" baseline="-25000" dirty="0">
                <a:ln>
                  <a:noFill/>
                </a:ln>
                <a:solidFill>
                  <a:srgbClr val="FF0000"/>
                </a:solidFill>
                <a:effectLst/>
                <a:latin typeface="Comic Sans MS" pitchFamily="66" charset="0"/>
              </a:rPr>
              <a:t>1</a:t>
            </a:r>
            <a:r>
              <a:rPr kumimoji="0" lang="en-US" altLang="en-US" sz="3600" b="0" i="0" u="none" strike="noStrike" cap="none" normalizeH="0" baseline="0" dirty="0">
                <a:ln>
                  <a:noFill/>
                </a:ln>
                <a:solidFill>
                  <a:srgbClr val="FF0000"/>
                </a:solidFill>
                <a:effectLst/>
                <a:latin typeface="Comic Sans MS" pitchFamily="66" charset="0"/>
              </a:rPr>
              <a:t>V</a:t>
            </a:r>
            <a:r>
              <a:rPr kumimoji="0" lang="en-US" altLang="en-US" sz="3600" b="0" i="0" u="none" strike="noStrike" cap="none" normalizeH="0" baseline="-25000" dirty="0">
                <a:ln>
                  <a:noFill/>
                </a:ln>
                <a:solidFill>
                  <a:srgbClr val="FF0000"/>
                </a:solidFill>
                <a:effectLst/>
                <a:latin typeface="Comic Sans MS" pitchFamily="66" charset="0"/>
              </a:rPr>
              <a:t>1</a:t>
            </a:r>
            <a:r>
              <a:rPr kumimoji="0" lang="en-US" altLang="en-US" sz="3600" b="0" i="0" u="none" strike="noStrike" cap="none" normalizeH="0" baseline="0" dirty="0">
                <a:ln>
                  <a:noFill/>
                </a:ln>
                <a:solidFill>
                  <a:srgbClr val="FF0000"/>
                </a:solidFill>
                <a:effectLst/>
                <a:latin typeface="Comic Sans MS" pitchFamily="66" charset="0"/>
              </a:rPr>
              <a:t> = M</a:t>
            </a:r>
            <a:r>
              <a:rPr kumimoji="0" lang="en-US" altLang="en-US" sz="3600" b="0" i="0" u="none" strike="noStrike" cap="none" normalizeH="0" baseline="-25000" dirty="0">
                <a:ln>
                  <a:noFill/>
                </a:ln>
                <a:solidFill>
                  <a:srgbClr val="FF0000"/>
                </a:solidFill>
                <a:effectLst/>
                <a:latin typeface="Comic Sans MS" pitchFamily="66" charset="0"/>
              </a:rPr>
              <a:t>2</a:t>
            </a:r>
            <a:r>
              <a:rPr kumimoji="0" lang="en-US" altLang="en-US" sz="3600" b="0" i="0" u="none" strike="noStrike" cap="none" normalizeH="0" baseline="0" dirty="0">
                <a:ln>
                  <a:noFill/>
                </a:ln>
                <a:solidFill>
                  <a:srgbClr val="FF0000"/>
                </a:solidFill>
                <a:effectLst/>
                <a:latin typeface="Comic Sans MS" pitchFamily="66" charset="0"/>
              </a:rPr>
              <a:t>V</a:t>
            </a:r>
            <a:r>
              <a:rPr kumimoji="0" lang="en-US" altLang="en-US" sz="3600" b="0" i="0" u="none" strike="noStrike" cap="none" normalizeH="0" baseline="-25000" dirty="0">
                <a:ln>
                  <a:noFill/>
                </a:ln>
                <a:solidFill>
                  <a:srgbClr val="FF0000"/>
                </a:solidFill>
                <a:effectLst/>
                <a:latin typeface="Comic Sans MS" pitchFamily="66" charset="0"/>
              </a:rPr>
              <a:t>2</a:t>
            </a:r>
            <a:br>
              <a:rPr kumimoji="0" lang="en-US" altLang="en-US" sz="3600" b="0" i="0" u="none" strike="noStrike" cap="none" normalizeH="0" baseline="-25000" dirty="0">
                <a:ln>
                  <a:noFill/>
                </a:ln>
                <a:solidFill>
                  <a:srgbClr val="FF0000"/>
                </a:solidFill>
                <a:effectLst/>
                <a:latin typeface="Comic Sans MS" pitchFamily="66" charset="0"/>
              </a:rPr>
            </a:br>
            <a:r>
              <a:rPr kumimoji="0" lang="en-US" altLang="en-US" sz="3600" b="0" i="0" u="none" strike="noStrike" cap="none" normalizeH="0" baseline="-25000" dirty="0">
                <a:ln>
                  <a:noFill/>
                </a:ln>
                <a:solidFill>
                  <a:srgbClr val="FF0000"/>
                </a:solidFill>
                <a:effectLst/>
                <a:latin typeface="Comic Sans MS" pitchFamily="66" charset="0"/>
              </a:rPr>
              <a:t>- dilution formula - </a:t>
            </a:r>
            <a:endParaRPr kumimoji="0" lang="en-US" altLang="en-US" sz="4000" b="0" i="0" u="none" strike="noStrike" cap="none" normalizeH="0" baseline="0" dirty="0">
              <a:ln>
                <a:noFill/>
              </a:ln>
              <a:solidFill>
                <a:srgbClr val="FF0000"/>
              </a:solidFill>
              <a:effectLst/>
              <a:latin typeface="Arial" pitchFamily="34" charset="0"/>
            </a:endParaRPr>
          </a:p>
        </p:txBody>
      </p:sp>
    </p:spTree>
    <p:extLst>
      <p:ext uri="{BB962C8B-B14F-4D97-AF65-F5344CB8AC3E}">
        <p14:creationId xmlns:p14="http://schemas.microsoft.com/office/powerpoint/2010/main" val="325123941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19055E-7A9C-4ACA-823B-FEEA27246D33}"/>
              </a:ext>
            </a:extLst>
          </p:cNvPr>
          <p:cNvSpPr txBox="1"/>
          <p:nvPr/>
        </p:nvSpPr>
        <p:spPr>
          <a:xfrm>
            <a:off x="0" y="0"/>
            <a:ext cx="9144000" cy="5324535"/>
          </a:xfrm>
          <a:prstGeom prst="rect">
            <a:avLst/>
          </a:prstGeom>
          <a:noFill/>
        </p:spPr>
        <p:txBody>
          <a:bodyPr wrap="square" rtlCol="0">
            <a:spAutoFit/>
          </a:bodyPr>
          <a:lstStyle/>
          <a:p>
            <a:r>
              <a:rPr lang="en-US" sz="2000" dirty="0">
                <a:solidFill>
                  <a:srgbClr val="FF0000"/>
                </a:solidFill>
                <a:latin typeface="Tahoma" panose="020B0604030504040204" pitchFamily="34" charset="0"/>
                <a:cs typeface="Tahoma" panose="020B0604030504040204" pitchFamily="34" charset="0"/>
              </a:rPr>
              <a:t>This requires the dilution formula + what do all those letters &amp; numbers mean.</a:t>
            </a:r>
            <a:br>
              <a:rPr lang="en-US" sz="2000" dirty="0">
                <a:solidFill>
                  <a:srgbClr val="FF0000"/>
                </a:solidFill>
                <a:latin typeface="Tahoma" panose="020B0604030504040204" pitchFamily="34" charset="0"/>
                <a:cs typeface="Tahoma" panose="020B0604030504040204" pitchFamily="34" charset="0"/>
              </a:rPr>
            </a:br>
            <a:endParaRPr lang="en-US" sz="2000" dirty="0">
              <a:solidFill>
                <a:srgbClr val="FF0000"/>
              </a:solidFill>
              <a:latin typeface="Tahoma" panose="020B0604030504040204" pitchFamily="34" charset="0"/>
              <a:cs typeface="Tahoma" panose="020B0604030504040204" pitchFamily="34" charset="0"/>
            </a:endParaRPr>
          </a:p>
          <a:p>
            <a:r>
              <a:rPr lang="en-US" dirty="0"/>
              <a:t> </a:t>
            </a:r>
          </a:p>
          <a:p>
            <a:r>
              <a:rPr lang="en-US" sz="3200" dirty="0">
                <a:latin typeface="Times New Roman" panose="02020603050405020304" pitchFamily="18" charset="0"/>
                <a:cs typeface="Times New Roman" panose="02020603050405020304" pitchFamily="18" charset="0"/>
              </a:rPr>
              <a:t>43.  The DILUTION FORMULA is:    </a:t>
            </a:r>
            <a:r>
              <a:rPr lang="en-US" altLang="en-US" sz="3200" dirty="0">
                <a:latin typeface="Times New Roman" panose="02020603050405020304" pitchFamily="18" charset="0"/>
                <a:cs typeface="Times New Roman" panose="02020603050405020304" pitchFamily="18" charset="0"/>
              </a:rPr>
              <a:t>M</a:t>
            </a:r>
            <a:r>
              <a:rPr lang="en-US" altLang="en-US" sz="3200" baseline="-25000" dirty="0">
                <a:latin typeface="Times New Roman" panose="02020603050405020304" pitchFamily="18" charset="0"/>
                <a:cs typeface="Times New Roman" panose="02020603050405020304" pitchFamily="18" charset="0"/>
              </a:rPr>
              <a:t>1</a:t>
            </a:r>
            <a:r>
              <a:rPr lang="en-US" altLang="en-US" sz="3200" dirty="0">
                <a:latin typeface="Times New Roman" panose="02020603050405020304" pitchFamily="18" charset="0"/>
                <a:cs typeface="Times New Roman" panose="02020603050405020304" pitchFamily="18" charset="0"/>
              </a:rPr>
              <a:t>V</a:t>
            </a:r>
            <a:r>
              <a:rPr lang="en-US" altLang="en-US" sz="3200" baseline="-25000" dirty="0">
                <a:latin typeface="Times New Roman" panose="02020603050405020304" pitchFamily="18" charset="0"/>
                <a:cs typeface="Times New Roman" panose="02020603050405020304" pitchFamily="18" charset="0"/>
              </a:rPr>
              <a:t>1</a:t>
            </a:r>
            <a:r>
              <a:rPr lang="en-US" altLang="en-US" sz="3200" dirty="0">
                <a:latin typeface="Times New Roman" panose="02020603050405020304" pitchFamily="18" charset="0"/>
                <a:cs typeface="Times New Roman" panose="02020603050405020304" pitchFamily="18" charset="0"/>
              </a:rPr>
              <a:t> = M</a:t>
            </a:r>
            <a:r>
              <a:rPr lang="en-US" altLang="en-US" sz="3200" baseline="-25000" dirty="0">
                <a:latin typeface="Times New Roman" panose="02020603050405020304" pitchFamily="18" charset="0"/>
                <a:cs typeface="Times New Roman" panose="02020603050405020304" pitchFamily="18" charset="0"/>
              </a:rPr>
              <a:t>2</a:t>
            </a:r>
            <a:r>
              <a:rPr lang="en-US" altLang="en-US" sz="3200" dirty="0">
                <a:latin typeface="Times New Roman" panose="02020603050405020304" pitchFamily="18" charset="0"/>
                <a:cs typeface="Times New Roman" panose="02020603050405020304" pitchFamily="18" charset="0"/>
              </a:rPr>
              <a:t>V</a:t>
            </a:r>
            <a:r>
              <a:rPr lang="en-US" altLang="en-US" sz="3200" baseline="-25000" dirty="0">
                <a:latin typeface="Times New Roman" panose="02020603050405020304" pitchFamily="18" charset="0"/>
                <a:cs typeface="Times New Roman" panose="02020603050405020304" pitchFamily="18" charset="0"/>
              </a:rPr>
              <a:t>2</a:t>
            </a:r>
            <a:endParaRPr lang="en-US" sz="3200" dirty="0">
              <a:latin typeface="Times New Roman" panose="02020603050405020304" pitchFamily="18" charset="0"/>
              <a:cs typeface="Times New Roman" panose="02020603050405020304" pitchFamily="18" charset="0"/>
            </a:endParaRPr>
          </a:p>
          <a:p>
            <a:r>
              <a:rPr lang="en-US" dirty="0"/>
              <a:t> </a:t>
            </a:r>
          </a:p>
          <a:p>
            <a:r>
              <a:rPr lang="en-US" dirty="0"/>
              <a:t>The symbols mean:</a:t>
            </a:r>
            <a:br>
              <a:rPr lang="en-US" dirty="0"/>
            </a:br>
            <a:endParaRPr lang="en-US" dirty="0"/>
          </a:p>
          <a:p>
            <a:r>
              <a:rPr lang="en-US" sz="2800" dirty="0">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M</a:t>
            </a:r>
            <a:r>
              <a:rPr lang="en-US" altLang="en-US" sz="2800" baseline="-25000" dirty="0">
                <a:latin typeface="Times New Roman" panose="02020603050405020304" pitchFamily="18" charset="0"/>
                <a:cs typeface="Times New Roman" panose="02020603050405020304" pitchFamily="18" charset="0"/>
              </a:rPr>
              <a:t>1  </a:t>
            </a:r>
            <a:r>
              <a:rPr lang="en-US" sz="2800" dirty="0">
                <a:latin typeface="Times New Roman" panose="02020603050405020304" pitchFamily="18" charset="0"/>
                <a:cs typeface="Times New Roman" panose="02020603050405020304" pitchFamily="18" charset="0"/>
              </a:rPr>
              <a:t>is Molarity of the original stock solution</a:t>
            </a:r>
          </a:p>
          <a:p>
            <a:r>
              <a:rPr lang="en-US" sz="2800" dirty="0">
                <a:latin typeface="Times New Roman" panose="02020603050405020304" pitchFamily="18" charset="0"/>
                <a:cs typeface="Times New Roman" panose="02020603050405020304" pitchFamily="18" charset="0"/>
              </a:rPr>
              <a:t> </a:t>
            </a:r>
          </a:p>
          <a:p>
            <a:r>
              <a:rPr lang="en-US" altLang="en-US" sz="2800" b="1" dirty="0">
                <a:solidFill>
                  <a:srgbClr val="FF0000"/>
                </a:solidFill>
                <a:latin typeface="Times New Roman" panose="02020603050405020304" pitchFamily="18" charset="0"/>
                <a:cs typeface="Times New Roman" panose="02020603050405020304" pitchFamily="18" charset="0"/>
              </a:rPr>
              <a:t> V</a:t>
            </a:r>
            <a:r>
              <a:rPr lang="en-US" altLang="en-US" sz="2800" b="1" baseline="-25000" dirty="0">
                <a:solidFill>
                  <a:srgbClr val="FF0000"/>
                </a:solidFill>
                <a:latin typeface="Times New Roman" panose="02020603050405020304" pitchFamily="18" charset="0"/>
                <a:cs typeface="Times New Roman" panose="02020603050405020304" pitchFamily="18" charset="0"/>
              </a:rPr>
              <a:t>1  </a:t>
            </a:r>
            <a:r>
              <a:rPr lang="en-US" sz="2800" b="1" dirty="0">
                <a:solidFill>
                  <a:srgbClr val="FF0000"/>
                </a:solidFill>
                <a:latin typeface="Times New Roman" panose="02020603050405020304" pitchFamily="18" charset="0"/>
                <a:cs typeface="Times New Roman" panose="02020603050405020304" pitchFamily="18" charset="0"/>
              </a:rPr>
              <a:t>is Volume of the original stock solution (unknown)</a:t>
            </a:r>
          </a:p>
          <a:p>
            <a:r>
              <a:rPr lang="en-US" sz="2800" dirty="0">
                <a:latin typeface="Times New Roman" panose="02020603050405020304" pitchFamily="18" charset="0"/>
                <a:cs typeface="Times New Roman" panose="02020603050405020304" pitchFamily="18" charset="0"/>
              </a:rPr>
              <a:t> </a:t>
            </a:r>
          </a:p>
          <a:p>
            <a:r>
              <a:rPr lang="en-US" altLang="en-US" sz="2800" dirty="0">
                <a:latin typeface="Times New Roman" panose="02020603050405020304" pitchFamily="18" charset="0"/>
                <a:cs typeface="Times New Roman" panose="02020603050405020304" pitchFamily="18" charset="0"/>
              </a:rPr>
              <a:t> M</a:t>
            </a:r>
            <a:r>
              <a:rPr lang="en-US" altLang="en-US" sz="2800" baseline="-25000" dirty="0">
                <a:latin typeface="Times New Roman" panose="02020603050405020304" pitchFamily="18" charset="0"/>
                <a:cs typeface="Times New Roman" panose="02020603050405020304" pitchFamily="18" charset="0"/>
              </a:rPr>
              <a:t>2  </a:t>
            </a:r>
            <a:r>
              <a:rPr lang="en-US" sz="2800" dirty="0">
                <a:latin typeface="Times New Roman" panose="02020603050405020304" pitchFamily="18" charset="0"/>
                <a:cs typeface="Times New Roman" panose="02020603050405020304" pitchFamily="18" charset="0"/>
              </a:rPr>
              <a:t>is Molarity of the new solution you want to make</a:t>
            </a:r>
          </a:p>
          <a:p>
            <a:r>
              <a:rPr lang="en-US" sz="2800" dirty="0">
                <a:latin typeface="Times New Roman" panose="02020603050405020304" pitchFamily="18" charset="0"/>
                <a:cs typeface="Times New Roman" panose="02020603050405020304" pitchFamily="18" charset="0"/>
              </a:rPr>
              <a:t>   </a:t>
            </a:r>
          </a:p>
          <a:p>
            <a:r>
              <a:rPr lang="en-US" altLang="en-US" sz="2800" dirty="0">
                <a:latin typeface="Times New Roman" panose="02020603050405020304" pitchFamily="18" charset="0"/>
                <a:cs typeface="Times New Roman" panose="02020603050405020304" pitchFamily="18" charset="0"/>
              </a:rPr>
              <a:t> V</a:t>
            </a:r>
            <a:r>
              <a:rPr lang="en-US" altLang="en-US" sz="2800" baseline="-25000" dirty="0">
                <a:latin typeface="Times New Roman" panose="02020603050405020304" pitchFamily="18" charset="0"/>
                <a:cs typeface="Times New Roman" panose="02020603050405020304" pitchFamily="18" charset="0"/>
              </a:rPr>
              <a:t>2   </a:t>
            </a:r>
            <a:r>
              <a:rPr lang="en-US" sz="2800" dirty="0">
                <a:latin typeface="Times New Roman" panose="02020603050405020304" pitchFamily="18" charset="0"/>
                <a:cs typeface="Times New Roman" panose="02020603050405020304" pitchFamily="18" charset="0"/>
              </a:rPr>
              <a:t>is Volume of new solution that you want to make</a:t>
            </a:r>
          </a:p>
        </p:txBody>
      </p:sp>
    </p:spTree>
    <p:extLst>
      <p:ext uri="{BB962C8B-B14F-4D97-AF65-F5344CB8AC3E}">
        <p14:creationId xmlns:p14="http://schemas.microsoft.com/office/powerpoint/2010/main" val="171160588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954107"/>
          </a:xfrm>
          <a:prstGeom prst="rect">
            <a:avLst/>
          </a:prstGeom>
          <a:solidFill>
            <a:schemeClr val="bg2">
              <a:lumMod val="75000"/>
            </a:schemeClr>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44.  Using a 2.50M KNO</a:t>
            </a:r>
            <a:r>
              <a:rPr lang="en-US" sz="2800" baseline="-25000" dirty="0">
                <a:latin typeface="Times New Roman" panose="02020603050405020304" pitchFamily="18" charset="0"/>
                <a:cs typeface="Times New Roman" panose="02020603050405020304" pitchFamily="18" charset="0"/>
              </a:rPr>
              <a:t>3(AQ) </a:t>
            </a:r>
            <a:r>
              <a:rPr lang="en-US" sz="2800" dirty="0">
                <a:latin typeface="Times New Roman" panose="02020603050405020304" pitchFamily="18" charset="0"/>
                <a:cs typeface="Times New Roman" panose="02020603050405020304" pitchFamily="18" charset="0"/>
              </a:rPr>
              <a:t>how would you make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1.00 Liters of 1.15 M KNO</a:t>
            </a:r>
            <a:r>
              <a:rPr lang="en-US" sz="2800" baseline="-25000" dirty="0">
                <a:latin typeface="Times New Roman" panose="02020603050405020304" pitchFamily="18" charset="0"/>
                <a:cs typeface="Times New Roman" panose="02020603050405020304" pitchFamily="18" charset="0"/>
              </a:rPr>
              <a:t>3(AQ) </a:t>
            </a:r>
            <a:r>
              <a:rPr lang="en-US" sz="2800" dirty="0">
                <a:latin typeface="Times New Roman" panose="02020603050405020304" pitchFamily="18" charset="0"/>
                <a:cs typeface="Times New Roman" panose="02020603050405020304" pitchFamily="18" charset="0"/>
              </a:rPr>
              <a:t>?  </a:t>
            </a:r>
            <a:r>
              <a:rPr lang="en-US" sz="2800" i="1" dirty="0">
                <a:solidFill>
                  <a:srgbClr val="FF0000"/>
                </a:solidFill>
                <a:latin typeface="Times New Roman" panose="02020603050405020304" pitchFamily="18" charset="0"/>
                <a:cs typeface="Times New Roman" panose="02020603050405020304" pitchFamily="18" charset="0"/>
              </a:rPr>
              <a:t>Write: </a:t>
            </a:r>
            <a:r>
              <a:rPr lang="en-US" altLang="en-US" sz="2800" i="1" dirty="0">
                <a:solidFill>
                  <a:srgbClr val="FF0000"/>
                </a:solidFill>
                <a:latin typeface="Times New Roman" panose="02020603050405020304" pitchFamily="18" charset="0"/>
                <a:cs typeface="Times New Roman" panose="02020603050405020304" pitchFamily="18" charset="0"/>
              </a:rPr>
              <a:t>M</a:t>
            </a:r>
            <a:r>
              <a:rPr lang="en-US" altLang="en-US" sz="2800" i="1" baseline="-25000" dirty="0">
                <a:solidFill>
                  <a:srgbClr val="FF0000"/>
                </a:solidFill>
                <a:latin typeface="Times New Roman" panose="02020603050405020304" pitchFamily="18" charset="0"/>
                <a:cs typeface="Times New Roman" panose="02020603050405020304" pitchFamily="18" charset="0"/>
              </a:rPr>
              <a:t>1</a:t>
            </a:r>
            <a:r>
              <a:rPr lang="en-US" altLang="en-US" sz="2800" i="1" dirty="0">
                <a:solidFill>
                  <a:srgbClr val="FF0000"/>
                </a:solidFill>
                <a:latin typeface="Times New Roman" panose="02020603050405020304" pitchFamily="18" charset="0"/>
                <a:cs typeface="Times New Roman" panose="02020603050405020304" pitchFamily="18" charset="0"/>
              </a:rPr>
              <a:t>V</a:t>
            </a:r>
            <a:r>
              <a:rPr lang="en-US" altLang="en-US" sz="2800" i="1" baseline="-25000" dirty="0">
                <a:solidFill>
                  <a:srgbClr val="FF0000"/>
                </a:solidFill>
                <a:latin typeface="Times New Roman" panose="02020603050405020304" pitchFamily="18" charset="0"/>
                <a:cs typeface="Times New Roman" panose="02020603050405020304" pitchFamily="18" charset="0"/>
              </a:rPr>
              <a:t>1</a:t>
            </a:r>
            <a:r>
              <a:rPr lang="en-US" altLang="en-US" sz="2800" i="1" dirty="0">
                <a:solidFill>
                  <a:srgbClr val="FF0000"/>
                </a:solidFill>
                <a:latin typeface="Times New Roman" panose="02020603050405020304" pitchFamily="18" charset="0"/>
                <a:cs typeface="Times New Roman" panose="02020603050405020304" pitchFamily="18" charset="0"/>
              </a:rPr>
              <a:t> = M</a:t>
            </a:r>
            <a:r>
              <a:rPr lang="en-US" altLang="en-US" sz="2800" i="1" baseline="-25000" dirty="0">
                <a:solidFill>
                  <a:srgbClr val="FF0000"/>
                </a:solidFill>
                <a:latin typeface="Times New Roman" panose="02020603050405020304" pitchFamily="18" charset="0"/>
                <a:cs typeface="Times New Roman" panose="02020603050405020304" pitchFamily="18" charset="0"/>
              </a:rPr>
              <a:t>2</a:t>
            </a:r>
            <a:r>
              <a:rPr lang="en-US" altLang="en-US" sz="2800" i="1" dirty="0">
                <a:solidFill>
                  <a:srgbClr val="FF0000"/>
                </a:solidFill>
                <a:latin typeface="Times New Roman" panose="02020603050405020304" pitchFamily="18" charset="0"/>
                <a:cs typeface="Times New Roman" panose="02020603050405020304" pitchFamily="18" charset="0"/>
              </a:rPr>
              <a:t>V</a:t>
            </a:r>
            <a:r>
              <a:rPr lang="en-US" altLang="en-US" sz="2800" i="1" baseline="-25000" dirty="0">
                <a:solidFill>
                  <a:srgbClr val="FF0000"/>
                </a:solidFill>
                <a:latin typeface="Times New Roman" panose="02020603050405020304" pitchFamily="18" charset="0"/>
                <a:cs typeface="Times New Roman" panose="02020603050405020304" pitchFamily="18" charset="0"/>
              </a:rPr>
              <a:t>2</a:t>
            </a:r>
            <a:endParaRPr lang="en-US" sz="2800"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831927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7E6C72-EB88-6655-CFE3-78B0014EE15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DEA20A2-E29C-15AD-D3C3-92E74A61D581}"/>
              </a:ext>
            </a:extLst>
          </p:cNvPr>
          <p:cNvSpPr txBox="1"/>
          <p:nvPr/>
        </p:nvSpPr>
        <p:spPr>
          <a:xfrm>
            <a:off x="0" y="0"/>
            <a:ext cx="9144000" cy="954107"/>
          </a:xfrm>
          <a:prstGeom prst="rect">
            <a:avLst/>
          </a:prstGeom>
          <a:solidFill>
            <a:schemeClr val="bg2">
              <a:lumMod val="75000"/>
            </a:schemeClr>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44.  Using a 2.50M KNO</a:t>
            </a:r>
            <a:r>
              <a:rPr lang="en-US" sz="2800" baseline="-25000" dirty="0">
                <a:latin typeface="Times New Roman" panose="02020603050405020304" pitchFamily="18" charset="0"/>
                <a:cs typeface="Times New Roman" panose="02020603050405020304" pitchFamily="18" charset="0"/>
              </a:rPr>
              <a:t>3(AQ) </a:t>
            </a:r>
            <a:r>
              <a:rPr lang="en-US" sz="2800" dirty="0">
                <a:latin typeface="Times New Roman" panose="02020603050405020304" pitchFamily="18" charset="0"/>
                <a:cs typeface="Times New Roman" panose="02020603050405020304" pitchFamily="18" charset="0"/>
              </a:rPr>
              <a:t>how would you make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1.00 Liters of 1.15 M KNO</a:t>
            </a:r>
            <a:r>
              <a:rPr lang="en-US" sz="2800" baseline="-25000" dirty="0">
                <a:latin typeface="Times New Roman" panose="02020603050405020304" pitchFamily="18" charset="0"/>
                <a:cs typeface="Times New Roman" panose="02020603050405020304" pitchFamily="18" charset="0"/>
              </a:rPr>
              <a:t>3(AQ) </a:t>
            </a:r>
            <a:r>
              <a:rPr lang="en-US" sz="2800" dirty="0">
                <a:latin typeface="Times New Roman" panose="02020603050405020304" pitchFamily="18" charset="0"/>
                <a:cs typeface="Times New Roman" panose="02020603050405020304" pitchFamily="18" charset="0"/>
              </a:rPr>
              <a:t>?  </a:t>
            </a:r>
            <a:r>
              <a:rPr lang="en-US" sz="2800" i="1" dirty="0">
                <a:solidFill>
                  <a:srgbClr val="FF0000"/>
                </a:solidFill>
                <a:latin typeface="Times New Roman" panose="02020603050405020304" pitchFamily="18" charset="0"/>
                <a:cs typeface="Times New Roman" panose="02020603050405020304" pitchFamily="18" charset="0"/>
              </a:rPr>
              <a:t>Write: </a:t>
            </a:r>
            <a:r>
              <a:rPr lang="en-US" altLang="en-US" sz="2800" i="1" dirty="0">
                <a:solidFill>
                  <a:srgbClr val="FF0000"/>
                </a:solidFill>
                <a:latin typeface="Times New Roman" panose="02020603050405020304" pitchFamily="18" charset="0"/>
                <a:cs typeface="Times New Roman" panose="02020603050405020304" pitchFamily="18" charset="0"/>
              </a:rPr>
              <a:t>M</a:t>
            </a:r>
            <a:r>
              <a:rPr lang="en-US" altLang="en-US" sz="2800" i="1" baseline="-25000" dirty="0">
                <a:solidFill>
                  <a:srgbClr val="FF0000"/>
                </a:solidFill>
                <a:latin typeface="Times New Roman" panose="02020603050405020304" pitchFamily="18" charset="0"/>
                <a:cs typeface="Times New Roman" panose="02020603050405020304" pitchFamily="18" charset="0"/>
              </a:rPr>
              <a:t>1</a:t>
            </a:r>
            <a:r>
              <a:rPr lang="en-US" altLang="en-US" sz="2800" i="1" dirty="0">
                <a:solidFill>
                  <a:srgbClr val="FF0000"/>
                </a:solidFill>
                <a:latin typeface="Times New Roman" panose="02020603050405020304" pitchFamily="18" charset="0"/>
                <a:cs typeface="Times New Roman" panose="02020603050405020304" pitchFamily="18" charset="0"/>
              </a:rPr>
              <a:t>V</a:t>
            </a:r>
            <a:r>
              <a:rPr lang="en-US" altLang="en-US" sz="2800" i="1" baseline="-25000" dirty="0">
                <a:solidFill>
                  <a:srgbClr val="FF0000"/>
                </a:solidFill>
                <a:latin typeface="Times New Roman" panose="02020603050405020304" pitchFamily="18" charset="0"/>
                <a:cs typeface="Times New Roman" panose="02020603050405020304" pitchFamily="18" charset="0"/>
              </a:rPr>
              <a:t>1</a:t>
            </a:r>
            <a:r>
              <a:rPr lang="en-US" altLang="en-US" sz="2800" i="1" dirty="0">
                <a:solidFill>
                  <a:srgbClr val="FF0000"/>
                </a:solidFill>
                <a:latin typeface="Times New Roman" panose="02020603050405020304" pitchFamily="18" charset="0"/>
                <a:cs typeface="Times New Roman" panose="02020603050405020304" pitchFamily="18" charset="0"/>
              </a:rPr>
              <a:t> = M</a:t>
            </a:r>
            <a:r>
              <a:rPr lang="en-US" altLang="en-US" sz="2800" i="1" baseline="-25000" dirty="0">
                <a:solidFill>
                  <a:srgbClr val="FF0000"/>
                </a:solidFill>
                <a:latin typeface="Times New Roman" panose="02020603050405020304" pitchFamily="18" charset="0"/>
                <a:cs typeface="Times New Roman" panose="02020603050405020304" pitchFamily="18" charset="0"/>
              </a:rPr>
              <a:t>2</a:t>
            </a:r>
            <a:r>
              <a:rPr lang="en-US" altLang="en-US" sz="2800" i="1" dirty="0">
                <a:solidFill>
                  <a:srgbClr val="FF0000"/>
                </a:solidFill>
                <a:latin typeface="Times New Roman" panose="02020603050405020304" pitchFamily="18" charset="0"/>
                <a:cs typeface="Times New Roman" panose="02020603050405020304" pitchFamily="18" charset="0"/>
              </a:rPr>
              <a:t>V</a:t>
            </a:r>
            <a:r>
              <a:rPr lang="en-US" altLang="en-US" sz="2800" i="1" baseline="-25000" dirty="0">
                <a:solidFill>
                  <a:srgbClr val="FF0000"/>
                </a:solidFill>
                <a:latin typeface="Times New Roman" panose="02020603050405020304" pitchFamily="18" charset="0"/>
                <a:cs typeface="Times New Roman" panose="02020603050405020304" pitchFamily="18" charset="0"/>
              </a:rPr>
              <a:t>2</a:t>
            </a:r>
            <a:endParaRPr lang="en-US" sz="2800" i="1" dirty="0">
              <a:solidFill>
                <a:srgbClr val="FF0000"/>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DA78FDB8-7FEC-4205-BD9A-E9F1842645D8}"/>
              </a:ext>
            </a:extLst>
          </p:cNvPr>
          <p:cNvSpPr txBox="1"/>
          <p:nvPr/>
        </p:nvSpPr>
        <p:spPr>
          <a:xfrm>
            <a:off x="0" y="1371600"/>
            <a:ext cx="9144000" cy="3785652"/>
          </a:xfrm>
          <a:prstGeom prst="rect">
            <a:avLst/>
          </a:prstGeom>
          <a:noFill/>
        </p:spPr>
        <p:txBody>
          <a:bodyPr wrap="square">
            <a:spAutoFit/>
          </a:bodyPr>
          <a:lstStyle/>
          <a:p>
            <a:pPr algn="ctr"/>
            <a:r>
              <a:rPr lang="en-US" altLang="en-US" sz="3600" dirty="0">
                <a:solidFill>
                  <a:srgbClr val="FF0000"/>
                </a:solidFill>
                <a:latin typeface="Comic Sans MS" pitchFamily="66" charset="0"/>
              </a:rPr>
              <a:t>M</a:t>
            </a:r>
            <a:r>
              <a:rPr lang="en-US" altLang="en-US" sz="3600" baseline="-25000" dirty="0">
                <a:solidFill>
                  <a:srgbClr val="FF0000"/>
                </a:solidFill>
                <a:latin typeface="Comic Sans MS" pitchFamily="66" charset="0"/>
              </a:rPr>
              <a:t>1</a:t>
            </a:r>
            <a:r>
              <a:rPr lang="en-US" altLang="en-US" sz="3600" dirty="0">
                <a:solidFill>
                  <a:srgbClr val="FF0000"/>
                </a:solidFill>
                <a:latin typeface="Comic Sans MS" pitchFamily="66" charset="0"/>
              </a:rPr>
              <a:t>V</a:t>
            </a:r>
            <a:r>
              <a:rPr lang="en-US" altLang="en-US" sz="3600" baseline="-25000" dirty="0">
                <a:solidFill>
                  <a:srgbClr val="FF0000"/>
                </a:solidFill>
                <a:latin typeface="Comic Sans MS" pitchFamily="66" charset="0"/>
              </a:rPr>
              <a:t>1</a:t>
            </a:r>
            <a:r>
              <a:rPr lang="en-US" altLang="en-US" sz="3600" dirty="0">
                <a:solidFill>
                  <a:srgbClr val="FF0000"/>
                </a:solidFill>
                <a:latin typeface="Comic Sans MS" pitchFamily="66" charset="0"/>
              </a:rPr>
              <a:t> = M</a:t>
            </a:r>
            <a:r>
              <a:rPr lang="en-US" altLang="en-US" sz="3600" baseline="-25000" dirty="0">
                <a:solidFill>
                  <a:srgbClr val="FF0000"/>
                </a:solidFill>
                <a:latin typeface="Comic Sans MS" pitchFamily="66" charset="0"/>
              </a:rPr>
              <a:t>2</a:t>
            </a:r>
            <a:r>
              <a:rPr lang="en-US" altLang="en-US" sz="3600" dirty="0">
                <a:solidFill>
                  <a:srgbClr val="FF0000"/>
                </a:solidFill>
                <a:latin typeface="Comic Sans MS" pitchFamily="66" charset="0"/>
              </a:rPr>
              <a:t>V</a:t>
            </a:r>
            <a:r>
              <a:rPr lang="en-US" altLang="en-US" sz="3600" baseline="-25000" dirty="0">
                <a:solidFill>
                  <a:srgbClr val="FF0000"/>
                </a:solidFill>
                <a:latin typeface="Comic Sans MS" pitchFamily="66" charset="0"/>
              </a:rPr>
              <a:t>2</a:t>
            </a:r>
            <a:br>
              <a:rPr lang="en-US" altLang="en-US" sz="3600" baseline="-25000" dirty="0">
                <a:solidFill>
                  <a:srgbClr val="FF0000"/>
                </a:solidFill>
                <a:latin typeface="Comic Sans MS" pitchFamily="66" charset="0"/>
              </a:rPr>
            </a:br>
            <a:endParaRPr lang="en-US" altLang="en-US" sz="3600" baseline="-25000" dirty="0">
              <a:solidFill>
                <a:srgbClr val="FF0000"/>
              </a:solidFill>
              <a:latin typeface="Comic Sans MS" pitchFamily="66" charset="0"/>
            </a:endParaRPr>
          </a:p>
          <a:p>
            <a:pPr algn="ctr"/>
            <a:r>
              <a:rPr lang="en-US" altLang="en-US" sz="3600" dirty="0">
                <a:solidFill>
                  <a:srgbClr val="FF0000"/>
                </a:solidFill>
                <a:latin typeface="Comic Sans MS" pitchFamily="66" charset="0"/>
              </a:rPr>
              <a:t>(2.50 M)(V</a:t>
            </a:r>
            <a:r>
              <a:rPr lang="en-US" altLang="en-US" sz="3600" baseline="-25000" dirty="0">
                <a:solidFill>
                  <a:srgbClr val="FF0000"/>
                </a:solidFill>
                <a:latin typeface="Comic Sans MS" pitchFamily="66" charset="0"/>
              </a:rPr>
              <a:t>1</a:t>
            </a:r>
            <a:r>
              <a:rPr lang="en-US" altLang="en-US" sz="3600" dirty="0">
                <a:solidFill>
                  <a:srgbClr val="FF0000"/>
                </a:solidFill>
                <a:latin typeface="Comic Sans MS" pitchFamily="66" charset="0"/>
              </a:rPr>
              <a:t>) = (1.15 M)(1.00 L)</a:t>
            </a:r>
          </a:p>
          <a:p>
            <a:pPr algn="ctr"/>
            <a:endParaRPr lang="en-US" altLang="en-US" sz="3600" dirty="0">
              <a:solidFill>
                <a:srgbClr val="FF0000"/>
              </a:solidFill>
              <a:latin typeface="Comic Sans MS" pitchFamily="66" charset="0"/>
            </a:endParaRPr>
          </a:p>
          <a:p>
            <a:pPr algn="ctr"/>
            <a:r>
              <a:rPr lang="en-US" altLang="en-US" sz="3600" dirty="0">
                <a:solidFill>
                  <a:srgbClr val="FF0000"/>
                </a:solidFill>
                <a:latin typeface="Comic Sans MS" pitchFamily="66" charset="0"/>
              </a:rPr>
              <a:t>  </a:t>
            </a:r>
            <a:r>
              <a:rPr lang="en-US" altLang="en-US" sz="3600" u="sng" dirty="0">
                <a:solidFill>
                  <a:srgbClr val="FF0000"/>
                </a:solidFill>
                <a:latin typeface="Comic Sans MS" pitchFamily="66" charset="0"/>
              </a:rPr>
              <a:t>(1.15 M)(1.00 L)</a:t>
            </a:r>
            <a:br>
              <a:rPr lang="en-US" altLang="en-US" sz="3600" u="sng" dirty="0">
                <a:solidFill>
                  <a:srgbClr val="FF0000"/>
                </a:solidFill>
                <a:latin typeface="Comic Sans MS" pitchFamily="66" charset="0"/>
              </a:rPr>
            </a:br>
            <a:r>
              <a:rPr lang="en-US" altLang="en-US" sz="3600" dirty="0">
                <a:solidFill>
                  <a:srgbClr val="FF0000"/>
                </a:solidFill>
                <a:latin typeface="Comic Sans MS" pitchFamily="66" charset="0"/>
              </a:rPr>
              <a:t> 2.50 M</a:t>
            </a:r>
          </a:p>
          <a:p>
            <a:pPr algn="ctr"/>
            <a:endParaRPr lang="en-US" altLang="en-US" sz="3600" dirty="0">
              <a:solidFill>
                <a:srgbClr val="FF0000"/>
              </a:solidFill>
              <a:latin typeface="Comic Sans MS" pitchFamily="66" charset="0"/>
            </a:endParaRPr>
          </a:p>
        </p:txBody>
      </p:sp>
      <p:sp>
        <p:nvSpPr>
          <p:cNvPr id="5" name="TextBox 4">
            <a:extLst>
              <a:ext uri="{FF2B5EF4-FFF2-40B4-BE49-F238E27FC236}">
                <a16:creationId xmlns:a16="http://schemas.microsoft.com/office/drawing/2014/main" id="{354D05D2-DBCA-4492-B8DE-0526AE739F12}"/>
              </a:ext>
            </a:extLst>
          </p:cNvPr>
          <p:cNvSpPr txBox="1"/>
          <p:nvPr/>
        </p:nvSpPr>
        <p:spPr>
          <a:xfrm>
            <a:off x="1752599" y="3429000"/>
            <a:ext cx="1122423" cy="769441"/>
          </a:xfrm>
          <a:prstGeom prst="rect">
            <a:avLst/>
          </a:prstGeom>
          <a:noFill/>
        </p:spPr>
        <p:txBody>
          <a:bodyPr wrap="none" rtlCol="0">
            <a:spAutoFit/>
          </a:bodyPr>
          <a:lstStyle/>
          <a:p>
            <a:r>
              <a:rPr lang="en-US" altLang="en-US" sz="4400" dirty="0">
                <a:solidFill>
                  <a:srgbClr val="FF0000"/>
                </a:solidFill>
                <a:latin typeface="Comic Sans MS" pitchFamily="66" charset="0"/>
              </a:rPr>
              <a:t>V</a:t>
            </a:r>
            <a:r>
              <a:rPr lang="en-US" altLang="en-US" sz="4400" baseline="-25000" dirty="0">
                <a:solidFill>
                  <a:srgbClr val="FF0000"/>
                </a:solidFill>
                <a:latin typeface="Comic Sans MS" pitchFamily="66" charset="0"/>
              </a:rPr>
              <a:t>1 </a:t>
            </a:r>
            <a:r>
              <a:rPr lang="en-US" altLang="en-US" sz="4400" dirty="0">
                <a:solidFill>
                  <a:srgbClr val="FF0000"/>
                </a:solidFill>
                <a:latin typeface="Comic Sans MS" pitchFamily="66" charset="0"/>
              </a:rPr>
              <a:t>=</a:t>
            </a:r>
            <a:endParaRPr lang="en-US" sz="4400" dirty="0"/>
          </a:p>
        </p:txBody>
      </p:sp>
      <p:sp>
        <p:nvSpPr>
          <p:cNvPr id="6" name="TextBox 5">
            <a:extLst>
              <a:ext uri="{FF2B5EF4-FFF2-40B4-BE49-F238E27FC236}">
                <a16:creationId xmlns:a16="http://schemas.microsoft.com/office/drawing/2014/main" id="{D835AB14-AF57-460D-89EC-D77617F7F6FC}"/>
              </a:ext>
            </a:extLst>
          </p:cNvPr>
          <p:cNvSpPr txBox="1"/>
          <p:nvPr/>
        </p:nvSpPr>
        <p:spPr>
          <a:xfrm>
            <a:off x="1219200" y="4800600"/>
            <a:ext cx="7924800" cy="1015663"/>
          </a:xfrm>
          <a:prstGeom prst="rect">
            <a:avLst/>
          </a:prstGeom>
          <a:noFill/>
        </p:spPr>
        <p:txBody>
          <a:bodyPr wrap="square">
            <a:spAutoFit/>
          </a:bodyPr>
          <a:lstStyle/>
          <a:p>
            <a:pPr lvl="0"/>
            <a:r>
              <a:rPr lang="en-US" altLang="en-US" sz="6000" dirty="0">
                <a:solidFill>
                  <a:srgbClr val="0000FF"/>
                </a:solidFill>
                <a:latin typeface="Times New Roman" panose="02020603050405020304" pitchFamily="18" charset="0"/>
                <a:cs typeface="Times New Roman" panose="02020603050405020304" pitchFamily="18" charset="0"/>
              </a:rPr>
              <a:t>V</a:t>
            </a:r>
            <a:r>
              <a:rPr lang="en-US" altLang="en-US" sz="6000" baseline="-25000" dirty="0">
                <a:solidFill>
                  <a:srgbClr val="0000FF"/>
                </a:solidFill>
                <a:latin typeface="Times New Roman" panose="02020603050405020304" pitchFamily="18" charset="0"/>
                <a:cs typeface="Times New Roman" panose="02020603050405020304" pitchFamily="18" charset="0"/>
              </a:rPr>
              <a:t>1 </a:t>
            </a:r>
            <a:r>
              <a:rPr lang="en-US" altLang="en-US" sz="6000" dirty="0">
                <a:solidFill>
                  <a:srgbClr val="0000FF"/>
                </a:solidFill>
                <a:latin typeface="Times New Roman" panose="02020603050405020304" pitchFamily="18" charset="0"/>
                <a:cs typeface="Times New Roman" panose="02020603050405020304" pitchFamily="18" charset="0"/>
              </a:rPr>
              <a:t>=0.460 Liters of stock</a:t>
            </a:r>
            <a:endParaRPr lang="en-US" sz="6000"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804408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6964" y="0"/>
            <a:ext cx="9170963" cy="1323439"/>
          </a:xfrm>
          <a:prstGeom prst="rect">
            <a:avLst/>
          </a:prstGeom>
          <a:solidFill>
            <a:schemeClr val="bg2">
              <a:lumMod val="75000"/>
            </a:schemeClr>
          </a:solidFill>
        </p:spPr>
        <p:txBody>
          <a:bodyPr wrap="square" rtlCol="0">
            <a:spAutoFit/>
          </a:bodyPr>
          <a:lstStyle/>
          <a:p>
            <a:r>
              <a:rPr lang="en-US" sz="4000" dirty="0">
                <a:solidFill>
                  <a:srgbClr val="FF0000"/>
                </a:solidFill>
              </a:rPr>
              <a:t>44.  You need 0.460 L (46.0 mL) of stock, but that’s NOT how to make this solution.</a:t>
            </a:r>
          </a:p>
        </p:txBody>
      </p:sp>
      <p:pic>
        <p:nvPicPr>
          <p:cNvPr id="6" name="Picture 5" descr="A picture containing lamp&#10;&#10;Description automatically generated">
            <a:extLst>
              <a:ext uri="{FF2B5EF4-FFF2-40B4-BE49-F238E27FC236}">
                <a16:creationId xmlns:a16="http://schemas.microsoft.com/office/drawing/2014/main" id="{FFFA3B31-98F5-14AF-DAA8-CF2849FEFA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0597" y="1447800"/>
            <a:ext cx="2057400" cy="4144042"/>
          </a:xfrm>
          <a:prstGeom prst="rect">
            <a:avLst/>
          </a:prstGeom>
        </p:spPr>
      </p:pic>
      <p:cxnSp>
        <p:nvCxnSpPr>
          <p:cNvPr id="13" name="Straight Arrow Connector 12"/>
          <p:cNvCxnSpPr>
            <a:cxnSpLocks/>
          </p:cNvCxnSpPr>
          <p:nvPr/>
        </p:nvCxnSpPr>
        <p:spPr>
          <a:xfrm flipH="1" flipV="1">
            <a:off x="4705722" y="3144247"/>
            <a:ext cx="2018927" cy="170453"/>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cxnSpLocks/>
          </p:cNvCxnSpPr>
          <p:nvPr/>
        </p:nvCxnSpPr>
        <p:spPr>
          <a:xfrm>
            <a:off x="2173945" y="3657600"/>
            <a:ext cx="2245655" cy="1432024"/>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E04F8A06-4631-4175-804D-FB6F6E689717}"/>
              </a:ext>
            </a:extLst>
          </p:cNvPr>
          <p:cNvSpPr txBox="1"/>
          <p:nvPr/>
        </p:nvSpPr>
        <p:spPr>
          <a:xfrm>
            <a:off x="-26963" y="2495014"/>
            <a:ext cx="2998763" cy="2369880"/>
          </a:xfrm>
          <a:prstGeom prst="rect">
            <a:avLst/>
          </a:prstGeom>
          <a:noFill/>
        </p:spPr>
        <p:txBody>
          <a:bodyPr wrap="square" rtlCol="0">
            <a:spAutoFit/>
          </a:bodyPr>
          <a:lstStyle/>
          <a:p>
            <a:endParaRPr lang="en-US" sz="2800" u="sng" dirty="0">
              <a:solidFill>
                <a:srgbClr val="0000FF"/>
              </a:solidFill>
              <a:latin typeface="Times New Roman" panose="02020603050405020304" pitchFamily="18" charset="0"/>
              <a:cs typeface="Times New Roman" panose="02020603050405020304" pitchFamily="18" charset="0"/>
            </a:endParaRPr>
          </a:p>
          <a:p>
            <a:r>
              <a:rPr lang="en-US" sz="2800" u="sng" dirty="0">
                <a:solidFill>
                  <a:srgbClr val="0000FF"/>
                </a:solidFill>
                <a:latin typeface="Times New Roman" panose="02020603050405020304" pitchFamily="18" charset="0"/>
                <a:cs typeface="Times New Roman" panose="02020603050405020304" pitchFamily="18" charset="0"/>
              </a:rPr>
              <a:t>FIRST</a:t>
            </a:r>
            <a:r>
              <a:rPr lang="en-US" sz="2800" dirty="0">
                <a:solidFill>
                  <a:srgbClr val="0000FF"/>
                </a:solidFill>
                <a:latin typeface="Times New Roman" panose="02020603050405020304" pitchFamily="18" charset="0"/>
                <a:cs typeface="Times New Roman" panose="02020603050405020304" pitchFamily="18" charset="0"/>
              </a:rPr>
              <a:t>:  put in the </a:t>
            </a:r>
            <a:br>
              <a:rPr lang="en-US" sz="2800" dirty="0">
                <a:solidFill>
                  <a:srgbClr val="0000FF"/>
                </a:solidFill>
                <a:latin typeface="Times New Roman" panose="02020603050405020304" pitchFamily="18" charset="0"/>
                <a:cs typeface="Times New Roman" panose="02020603050405020304" pitchFamily="18" charset="0"/>
              </a:rPr>
            </a:br>
            <a:r>
              <a:rPr lang="en-US" sz="2800" u="sng" dirty="0">
                <a:solidFill>
                  <a:srgbClr val="0000FF"/>
                </a:solidFill>
                <a:latin typeface="Times New Roman" panose="02020603050405020304" pitchFamily="18" charset="0"/>
                <a:cs typeface="Times New Roman" panose="02020603050405020304" pitchFamily="18" charset="0"/>
              </a:rPr>
              <a:t>46.0 mL stock</a:t>
            </a:r>
            <a:endParaRPr lang="en-US" sz="2800" dirty="0">
              <a:solidFill>
                <a:srgbClr val="0000FF"/>
              </a:solidFill>
              <a:latin typeface="Times New Roman" panose="02020603050405020304" pitchFamily="18" charset="0"/>
              <a:cs typeface="Times New Roman" panose="02020603050405020304" pitchFamily="18" charset="0"/>
            </a:endParaRPr>
          </a:p>
          <a:p>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a:p>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BA9C82D0-F648-2801-7422-A1C0EA4AD3AC}"/>
              </a:ext>
            </a:extLst>
          </p:cNvPr>
          <p:cNvSpPr txBox="1"/>
          <p:nvPr/>
        </p:nvSpPr>
        <p:spPr>
          <a:xfrm>
            <a:off x="6830058" y="2781300"/>
            <a:ext cx="2286000" cy="2308324"/>
          </a:xfrm>
          <a:prstGeom prst="rect">
            <a:avLst/>
          </a:prstGeom>
          <a:noFill/>
        </p:spPr>
        <p:txBody>
          <a:bodyPr wrap="square" rtlCol="0">
            <a:spAutoFit/>
          </a:bodyPr>
          <a:lstStyle/>
          <a:p>
            <a:r>
              <a:rPr lang="en-US" sz="1800" u="sng" dirty="0">
                <a:solidFill>
                  <a:schemeClr val="tx1">
                    <a:lumMod val="95000"/>
                    <a:lumOff val="5000"/>
                  </a:schemeClr>
                </a:solidFill>
                <a:latin typeface="Times New Roman" panose="02020603050405020304" pitchFamily="18" charset="0"/>
                <a:cs typeface="Times New Roman" panose="02020603050405020304" pitchFamily="18" charset="0"/>
              </a:rPr>
              <a:t>SECOND</a:t>
            </a:r>
            <a:r>
              <a:rPr lang="en-US" sz="1800" dirty="0">
                <a:solidFill>
                  <a:schemeClr val="tx1">
                    <a:lumMod val="95000"/>
                    <a:lumOff val="5000"/>
                  </a:schemeClr>
                </a:solidFill>
                <a:latin typeface="Times New Roman" panose="02020603050405020304" pitchFamily="18" charset="0"/>
                <a:cs typeface="Times New Roman" panose="02020603050405020304" pitchFamily="18" charset="0"/>
              </a:rPr>
              <a:t>: fill up with pure water to the </a:t>
            </a:r>
            <a:br>
              <a:rPr lang="en-US" sz="1800" dirty="0">
                <a:solidFill>
                  <a:schemeClr val="tx1">
                    <a:lumMod val="95000"/>
                    <a:lumOff val="5000"/>
                  </a:schemeClr>
                </a:solidFill>
                <a:latin typeface="Times New Roman" panose="02020603050405020304" pitchFamily="18" charset="0"/>
                <a:cs typeface="Times New Roman" panose="02020603050405020304" pitchFamily="18" charset="0"/>
              </a:rPr>
            </a:br>
            <a:r>
              <a:rPr lang="en-US" sz="1800" dirty="0">
                <a:solidFill>
                  <a:schemeClr val="tx1">
                    <a:lumMod val="95000"/>
                    <a:lumOff val="5000"/>
                  </a:schemeClr>
                </a:solidFill>
                <a:latin typeface="Times New Roman" panose="02020603050405020304" pitchFamily="18" charset="0"/>
                <a:cs typeface="Times New Roman" panose="02020603050405020304" pitchFamily="18" charset="0"/>
              </a:rPr>
              <a:t>1.00 L mark </a:t>
            </a:r>
            <a:br>
              <a:rPr lang="en-US" sz="1800" dirty="0">
                <a:solidFill>
                  <a:schemeClr val="tx1">
                    <a:lumMod val="95000"/>
                    <a:lumOff val="5000"/>
                  </a:schemeClr>
                </a:solidFill>
                <a:latin typeface="Times New Roman" panose="02020603050405020304" pitchFamily="18" charset="0"/>
                <a:cs typeface="Times New Roman" panose="02020603050405020304" pitchFamily="18" charset="0"/>
              </a:rPr>
            </a:br>
            <a:r>
              <a:rPr lang="en-US" sz="1800" dirty="0">
                <a:solidFill>
                  <a:schemeClr val="tx1">
                    <a:lumMod val="95000"/>
                    <a:lumOff val="5000"/>
                  </a:schemeClr>
                </a:solidFill>
                <a:latin typeface="Times New Roman" panose="02020603050405020304" pitchFamily="18" charset="0"/>
                <a:cs typeface="Times New Roman" panose="02020603050405020304" pitchFamily="18" charset="0"/>
              </a:rPr>
              <a:t>(1000.0 mL) </a:t>
            </a:r>
            <a:br>
              <a:rPr lang="en-US" sz="1800" dirty="0">
                <a:solidFill>
                  <a:schemeClr val="tx1">
                    <a:lumMod val="95000"/>
                    <a:lumOff val="5000"/>
                  </a:schemeClr>
                </a:solidFill>
                <a:latin typeface="Times New Roman" panose="02020603050405020304" pitchFamily="18" charset="0"/>
                <a:cs typeface="Times New Roman" panose="02020603050405020304" pitchFamily="18" charset="0"/>
              </a:rPr>
            </a:br>
            <a:r>
              <a:rPr lang="en-US" sz="1800" dirty="0">
                <a:solidFill>
                  <a:schemeClr val="tx1">
                    <a:lumMod val="95000"/>
                    <a:lumOff val="5000"/>
                  </a:schemeClr>
                </a:solidFill>
                <a:latin typeface="Times New Roman" panose="02020603050405020304" pitchFamily="18" charset="0"/>
                <a:cs typeface="Times New Roman" panose="02020603050405020304" pitchFamily="18" charset="0"/>
              </a:rPr>
              <a:t>because that is the TOTAL VOLUME</a:t>
            </a:r>
            <a:br>
              <a:rPr lang="en-US" sz="1800" dirty="0">
                <a:solidFill>
                  <a:schemeClr val="tx1">
                    <a:lumMod val="95000"/>
                    <a:lumOff val="5000"/>
                  </a:schemeClr>
                </a:solidFill>
                <a:latin typeface="Times New Roman" panose="02020603050405020304" pitchFamily="18" charset="0"/>
                <a:cs typeface="Times New Roman" panose="02020603050405020304" pitchFamily="18" charset="0"/>
              </a:rPr>
            </a:br>
            <a:r>
              <a:rPr lang="en-US" sz="1800" dirty="0">
                <a:solidFill>
                  <a:schemeClr val="tx1">
                    <a:lumMod val="95000"/>
                    <a:lumOff val="5000"/>
                  </a:schemeClr>
                </a:solidFill>
                <a:latin typeface="Times New Roman" panose="02020603050405020304" pitchFamily="18" charset="0"/>
                <a:cs typeface="Times New Roman" panose="02020603050405020304" pitchFamily="18" charset="0"/>
              </a:rPr>
              <a:t>of solution you want.</a:t>
            </a:r>
          </a:p>
          <a:p>
            <a:endParaRPr lang="en-US" dirty="0"/>
          </a:p>
        </p:txBody>
      </p:sp>
      <p:cxnSp>
        <p:nvCxnSpPr>
          <p:cNvPr id="3" name="Straight Connector 2">
            <a:extLst>
              <a:ext uri="{FF2B5EF4-FFF2-40B4-BE49-F238E27FC236}">
                <a16:creationId xmlns:a16="http://schemas.microsoft.com/office/drawing/2014/main" id="{51DB50A7-5207-8670-575D-A2868D669358}"/>
              </a:ext>
            </a:extLst>
          </p:cNvPr>
          <p:cNvCxnSpPr>
            <a:cxnSpLocks/>
          </p:cNvCxnSpPr>
          <p:nvPr/>
        </p:nvCxnSpPr>
        <p:spPr>
          <a:xfrm>
            <a:off x="3687297" y="4267200"/>
            <a:ext cx="1524000" cy="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779546D4-851A-6E87-7B1D-75C4F59A6224}"/>
              </a:ext>
            </a:extLst>
          </p:cNvPr>
          <p:cNvCxnSpPr/>
          <p:nvPr/>
        </p:nvCxnSpPr>
        <p:spPr>
          <a:xfrm flipV="1">
            <a:off x="4267200" y="2362200"/>
            <a:ext cx="182097" cy="1905000"/>
          </a:xfrm>
          <a:prstGeom prst="straightConnector1">
            <a:avLst/>
          </a:prstGeom>
          <a:ln w="28575">
            <a:solidFill>
              <a:srgbClr val="C00000"/>
            </a:solidFill>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9518864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1815882"/>
          </a:xfrm>
          <a:prstGeom prst="rect">
            <a:avLst/>
          </a:prstGeom>
          <a:solidFill>
            <a:schemeClr val="accent5">
              <a:lumMod val="60000"/>
              <a:lumOff val="40000"/>
            </a:schemeClr>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45.  How do you prepare a 200. mL NaCl</a:t>
            </a:r>
            <a:r>
              <a:rPr lang="en-US" sz="2800" baseline="-25000" dirty="0">
                <a:latin typeface="Times New Roman" panose="02020603050405020304" pitchFamily="18" charset="0"/>
                <a:cs typeface="Times New Roman" panose="02020603050405020304" pitchFamily="18" charset="0"/>
              </a:rPr>
              <a:t>(AQ)</a:t>
            </a:r>
            <a:r>
              <a:rPr lang="en-US" sz="2800" dirty="0">
                <a:latin typeface="Times New Roman" panose="02020603050405020304" pitchFamily="18" charset="0"/>
                <a:cs typeface="Times New Roman" panose="02020603050405020304" pitchFamily="18" charset="0"/>
              </a:rPr>
              <a:t> solution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of 1.00 molarity from a stock solution of 5.50 M?  </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a:p>
            <a:pPr algn="ctr"/>
            <a:r>
              <a:rPr lang="en-US" sz="3600" dirty="0">
                <a:latin typeface="Times New Roman" panose="02020603050405020304" pitchFamily="18" charset="0"/>
                <a:cs typeface="Times New Roman" panose="02020603050405020304" pitchFamily="18" charset="0"/>
              </a:rPr>
              <a:t>M</a:t>
            </a:r>
            <a:r>
              <a:rPr lang="en-US" sz="3600" baseline="-25000" dirty="0">
                <a:latin typeface="Times New Roman" panose="02020603050405020304" pitchFamily="18" charset="0"/>
                <a:cs typeface="Times New Roman" panose="02020603050405020304" pitchFamily="18" charset="0"/>
              </a:rPr>
              <a:t>1</a:t>
            </a:r>
            <a:r>
              <a:rPr lang="en-US" sz="3600" dirty="0">
                <a:latin typeface="Times New Roman" panose="02020603050405020304" pitchFamily="18" charset="0"/>
                <a:cs typeface="Times New Roman" panose="02020603050405020304" pitchFamily="18" charset="0"/>
              </a:rPr>
              <a:t>V</a:t>
            </a:r>
            <a:r>
              <a:rPr lang="en-US" sz="3600" baseline="-25000" dirty="0">
                <a:latin typeface="Times New Roman" panose="02020603050405020304" pitchFamily="18" charset="0"/>
                <a:cs typeface="Times New Roman" panose="02020603050405020304" pitchFamily="18" charset="0"/>
              </a:rPr>
              <a:t>1</a:t>
            </a:r>
            <a:r>
              <a:rPr lang="en-US" sz="3600" dirty="0">
                <a:latin typeface="Times New Roman" panose="02020603050405020304" pitchFamily="18" charset="0"/>
                <a:cs typeface="Times New Roman" panose="02020603050405020304" pitchFamily="18" charset="0"/>
              </a:rPr>
              <a:t> = M</a:t>
            </a:r>
            <a:r>
              <a:rPr lang="en-US" sz="3600" baseline="-25000" dirty="0">
                <a:latin typeface="Times New Roman" panose="02020603050405020304" pitchFamily="18" charset="0"/>
                <a:cs typeface="Times New Roman" panose="02020603050405020304" pitchFamily="18" charset="0"/>
              </a:rPr>
              <a:t>2</a:t>
            </a:r>
            <a:r>
              <a:rPr lang="en-US" sz="3600" dirty="0">
                <a:latin typeface="Times New Roman" panose="02020603050405020304" pitchFamily="18" charset="0"/>
                <a:cs typeface="Times New Roman" panose="02020603050405020304" pitchFamily="18" charset="0"/>
              </a:rPr>
              <a:t>V</a:t>
            </a:r>
            <a:r>
              <a:rPr lang="en-US" sz="3600" baseline="-25000" dirty="0">
                <a:latin typeface="Times New Roman" panose="02020603050405020304" pitchFamily="18" charset="0"/>
                <a:cs typeface="Times New Roman" panose="02020603050405020304" pitchFamily="18" charset="0"/>
              </a:rPr>
              <a:t>2</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992503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264E71-04CC-CE99-8DE0-AC8E9B34F2A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0EA8CCE-1518-EFFE-F2C5-FF68EDED612B}"/>
              </a:ext>
            </a:extLst>
          </p:cNvPr>
          <p:cNvSpPr txBox="1"/>
          <p:nvPr/>
        </p:nvSpPr>
        <p:spPr>
          <a:xfrm>
            <a:off x="0" y="0"/>
            <a:ext cx="9144000" cy="1815882"/>
          </a:xfrm>
          <a:prstGeom prst="rect">
            <a:avLst/>
          </a:prstGeom>
          <a:solidFill>
            <a:schemeClr val="accent5">
              <a:lumMod val="60000"/>
              <a:lumOff val="40000"/>
            </a:schemeClr>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45.  How do you prepare a 200. mL NaCl</a:t>
            </a:r>
            <a:r>
              <a:rPr lang="en-US" sz="2800" baseline="-25000" dirty="0">
                <a:latin typeface="Times New Roman" panose="02020603050405020304" pitchFamily="18" charset="0"/>
                <a:cs typeface="Times New Roman" panose="02020603050405020304" pitchFamily="18" charset="0"/>
              </a:rPr>
              <a:t>(AQ)</a:t>
            </a:r>
            <a:r>
              <a:rPr lang="en-US" sz="2800" dirty="0">
                <a:latin typeface="Times New Roman" panose="02020603050405020304" pitchFamily="18" charset="0"/>
                <a:cs typeface="Times New Roman" panose="02020603050405020304" pitchFamily="18" charset="0"/>
              </a:rPr>
              <a:t> solution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of 1.00 molarity from a stock solution of 5.50 M?  </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a:p>
            <a:pPr algn="ctr"/>
            <a:r>
              <a:rPr lang="en-US" sz="3600" dirty="0">
                <a:latin typeface="Times New Roman" panose="02020603050405020304" pitchFamily="18" charset="0"/>
                <a:cs typeface="Times New Roman" panose="02020603050405020304" pitchFamily="18" charset="0"/>
              </a:rPr>
              <a:t>M</a:t>
            </a:r>
            <a:r>
              <a:rPr lang="en-US" sz="3600" baseline="-25000" dirty="0">
                <a:latin typeface="Times New Roman" panose="02020603050405020304" pitchFamily="18" charset="0"/>
                <a:cs typeface="Times New Roman" panose="02020603050405020304" pitchFamily="18" charset="0"/>
              </a:rPr>
              <a:t>1</a:t>
            </a:r>
            <a:r>
              <a:rPr lang="en-US" sz="3600" dirty="0">
                <a:latin typeface="Times New Roman" panose="02020603050405020304" pitchFamily="18" charset="0"/>
                <a:cs typeface="Times New Roman" panose="02020603050405020304" pitchFamily="18" charset="0"/>
              </a:rPr>
              <a:t>V</a:t>
            </a:r>
            <a:r>
              <a:rPr lang="en-US" sz="3600" baseline="-25000" dirty="0">
                <a:latin typeface="Times New Roman" panose="02020603050405020304" pitchFamily="18" charset="0"/>
                <a:cs typeface="Times New Roman" panose="02020603050405020304" pitchFamily="18" charset="0"/>
              </a:rPr>
              <a:t>1</a:t>
            </a:r>
            <a:r>
              <a:rPr lang="en-US" sz="3600" dirty="0">
                <a:latin typeface="Times New Roman" panose="02020603050405020304" pitchFamily="18" charset="0"/>
                <a:cs typeface="Times New Roman" panose="02020603050405020304" pitchFamily="18" charset="0"/>
              </a:rPr>
              <a:t> = M</a:t>
            </a:r>
            <a:r>
              <a:rPr lang="en-US" sz="3600" baseline="-25000" dirty="0">
                <a:latin typeface="Times New Roman" panose="02020603050405020304" pitchFamily="18" charset="0"/>
                <a:cs typeface="Times New Roman" panose="02020603050405020304" pitchFamily="18" charset="0"/>
              </a:rPr>
              <a:t>2</a:t>
            </a:r>
            <a:r>
              <a:rPr lang="en-US" sz="3600" dirty="0">
                <a:latin typeface="Times New Roman" panose="02020603050405020304" pitchFamily="18" charset="0"/>
                <a:cs typeface="Times New Roman" panose="02020603050405020304" pitchFamily="18" charset="0"/>
              </a:rPr>
              <a:t>V</a:t>
            </a:r>
            <a:r>
              <a:rPr lang="en-US" sz="3600" baseline="-25000" dirty="0">
                <a:latin typeface="Times New Roman" panose="02020603050405020304" pitchFamily="18" charset="0"/>
                <a:cs typeface="Times New Roman" panose="02020603050405020304" pitchFamily="18" charset="0"/>
              </a:rPr>
              <a:t>2</a:t>
            </a:r>
            <a:endParaRPr lang="en-US" sz="3600" dirty="0">
              <a:latin typeface="Times New Roman" panose="02020603050405020304" pitchFamily="18" charset="0"/>
              <a:cs typeface="Times New Roman" panose="02020603050405020304" pitchFamily="18" charset="0"/>
            </a:endParaRPr>
          </a:p>
        </p:txBody>
      </p:sp>
      <p:sp>
        <p:nvSpPr>
          <p:cNvPr id="3" name="Text Box 3">
            <a:extLst>
              <a:ext uri="{FF2B5EF4-FFF2-40B4-BE49-F238E27FC236}">
                <a16:creationId xmlns:a16="http://schemas.microsoft.com/office/drawing/2014/main" id="{35DEBC16-9B5E-41B5-A01C-BEF613F909CD}"/>
              </a:ext>
            </a:extLst>
          </p:cNvPr>
          <p:cNvSpPr txBox="1">
            <a:spLocks noChangeArrowheads="1"/>
          </p:cNvSpPr>
          <p:nvPr/>
        </p:nvSpPr>
        <p:spPr bwMode="auto">
          <a:xfrm>
            <a:off x="0" y="1815882"/>
            <a:ext cx="91440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50000"/>
              </a:spcBef>
              <a:spcAft>
                <a:spcPct val="0"/>
              </a:spcAft>
            </a:pPr>
            <a:r>
              <a:rPr lang="en-US" altLang="en-US" sz="2800" dirty="0">
                <a:solidFill>
                  <a:srgbClr val="000000"/>
                </a:solidFill>
                <a:latin typeface="Consolas" pitchFamily="49" charset="0"/>
              </a:rPr>
              <a:t>  </a:t>
            </a:r>
            <a:r>
              <a:rPr lang="en-US" altLang="en-US" sz="3600" dirty="0">
                <a:solidFill>
                  <a:srgbClr val="000000"/>
                </a:solidFill>
                <a:latin typeface="Times New Roman" panose="02020603050405020304" pitchFamily="18" charset="0"/>
                <a:cs typeface="Times New Roman" panose="02020603050405020304" pitchFamily="18" charset="0"/>
              </a:rPr>
              <a:t>(5.50 M)(X mL) = (1.00 M)(200 mL)</a:t>
            </a:r>
            <a:br>
              <a:rPr lang="en-US" altLang="en-US" sz="3600" dirty="0">
                <a:solidFill>
                  <a:srgbClr val="000000"/>
                </a:solidFill>
                <a:latin typeface="Times New Roman" panose="02020603050405020304" pitchFamily="18" charset="0"/>
                <a:cs typeface="Times New Roman" panose="02020603050405020304" pitchFamily="18" charset="0"/>
              </a:rPr>
            </a:br>
            <a:endParaRPr lang="en-US" altLang="en-US" sz="3600" dirty="0">
              <a:solidFill>
                <a:srgbClr val="000000"/>
              </a:solidFill>
              <a:latin typeface="Times New Roman" panose="02020603050405020304" pitchFamily="18" charset="0"/>
              <a:cs typeface="Times New Roman" panose="02020603050405020304" pitchFamily="18" charset="0"/>
            </a:endParaRPr>
          </a:p>
          <a:p>
            <a:pPr eaLnBrk="1" fontAlgn="base" hangingPunct="1">
              <a:spcBef>
                <a:spcPct val="50000"/>
              </a:spcBef>
              <a:spcAft>
                <a:spcPct val="0"/>
              </a:spcAft>
            </a:pPr>
            <a:r>
              <a:rPr lang="en-US" altLang="en-US" sz="3600" dirty="0">
                <a:solidFill>
                  <a:srgbClr val="000000"/>
                </a:solidFill>
                <a:latin typeface="Times New Roman" panose="02020603050405020304" pitchFamily="18" charset="0"/>
                <a:cs typeface="Times New Roman" panose="02020603050405020304" pitchFamily="18" charset="0"/>
              </a:rPr>
              <a:t>         x mL = </a:t>
            </a:r>
          </a:p>
          <a:p>
            <a:pPr eaLnBrk="1" fontAlgn="base" hangingPunct="1">
              <a:spcBef>
                <a:spcPct val="50000"/>
              </a:spcBef>
              <a:spcAft>
                <a:spcPct val="0"/>
              </a:spcAft>
            </a:pPr>
            <a:endParaRPr lang="en-US" altLang="en-US" sz="3600" dirty="0">
              <a:solidFill>
                <a:srgbClr val="000000"/>
              </a:solidFill>
              <a:latin typeface="Times New Roman" panose="02020603050405020304" pitchFamily="18" charset="0"/>
              <a:cs typeface="Times New Roman" panose="02020603050405020304" pitchFamily="18" charset="0"/>
            </a:endParaRPr>
          </a:p>
          <a:p>
            <a:pPr eaLnBrk="1" fontAlgn="base" hangingPunct="1">
              <a:spcBef>
                <a:spcPct val="50000"/>
              </a:spcBef>
              <a:spcAft>
                <a:spcPct val="0"/>
              </a:spcAft>
            </a:pPr>
            <a:endParaRPr lang="en-US" altLang="en-US" sz="2400" dirty="0">
              <a:solidFill>
                <a:srgbClr val="000000"/>
              </a:solidFill>
              <a:latin typeface="Times New Roman" panose="02020603050405020304" pitchFamily="18" charset="0"/>
              <a:cs typeface="Times New Roman" panose="02020603050405020304" pitchFamily="18" charset="0"/>
            </a:endParaRPr>
          </a:p>
          <a:p>
            <a:pPr eaLnBrk="1" fontAlgn="base" hangingPunct="1">
              <a:spcBef>
                <a:spcPct val="50000"/>
              </a:spcBef>
              <a:spcAft>
                <a:spcPct val="0"/>
              </a:spcAft>
            </a:pPr>
            <a:r>
              <a:rPr lang="en-US" altLang="en-US" sz="3600" dirty="0">
                <a:solidFill>
                  <a:srgbClr val="000000"/>
                </a:solidFill>
                <a:latin typeface="Times New Roman" panose="02020603050405020304" pitchFamily="18" charset="0"/>
                <a:cs typeface="Times New Roman" panose="02020603050405020304" pitchFamily="18" charset="0"/>
              </a:rPr>
              <a:t>          x mL =   </a:t>
            </a:r>
            <a:r>
              <a:rPr lang="en-US" altLang="en-US" sz="4400" dirty="0">
                <a:solidFill>
                  <a:srgbClr val="FF0000"/>
                </a:solidFill>
                <a:latin typeface="Times New Roman" panose="02020603050405020304" pitchFamily="18" charset="0"/>
                <a:cs typeface="Times New Roman" panose="02020603050405020304" pitchFamily="18" charset="0"/>
              </a:rPr>
              <a:t>36.4 mL stock   </a:t>
            </a:r>
            <a:r>
              <a:rPr lang="en-US" altLang="en-US" sz="4000" dirty="0">
                <a:latin typeface="Times New Roman" panose="02020603050405020304" pitchFamily="18" charset="0"/>
                <a:cs typeface="Times New Roman" panose="02020603050405020304" pitchFamily="18" charset="0"/>
              </a:rPr>
              <a:t>(is that it?)</a:t>
            </a:r>
            <a:endParaRPr lang="en-US" altLang="en-US" sz="3600" dirty="0">
              <a:latin typeface="Times New Roman" panose="02020603050405020304" pitchFamily="18" charset="0"/>
              <a:cs typeface="Times New Roman" panose="02020603050405020304" pitchFamily="18" charset="0"/>
            </a:endParaRPr>
          </a:p>
        </p:txBody>
      </p:sp>
      <p:sp>
        <p:nvSpPr>
          <p:cNvPr id="4" name="Text Box 4">
            <a:extLst>
              <a:ext uri="{FF2B5EF4-FFF2-40B4-BE49-F238E27FC236}">
                <a16:creationId xmlns:a16="http://schemas.microsoft.com/office/drawing/2014/main" id="{B1F56E7F-F74E-449A-AA96-64489FD42854}"/>
              </a:ext>
            </a:extLst>
          </p:cNvPr>
          <p:cNvSpPr txBox="1">
            <a:spLocks noChangeArrowheads="1"/>
          </p:cNvSpPr>
          <p:nvPr/>
        </p:nvSpPr>
        <p:spPr bwMode="auto">
          <a:xfrm>
            <a:off x="2667000" y="2908489"/>
            <a:ext cx="480060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50000"/>
              </a:spcBef>
              <a:spcAft>
                <a:spcPct val="0"/>
              </a:spcAft>
            </a:pPr>
            <a:r>
              <a:rPr lang="en-US" altLang="en-US" sz="4400" u="sng" dirty="0">
                <a:solidFill>
                  <a:srgbClr val="0000FF"/>
                </a:solidFill>
                <a:latin typeface="Times New Roman" panose="02020603050405020304" pitchFamily="18" charset="0"/>
                <a:cs typeface="Times New Roman" panose="02020603050405020304" pitchFamily="18" charset="0"/>
              </a:rPr>
              <a:t>(1.00 M)(200. mL)</a:t>
            </a:r>
            <a:br>
              <a:rPr lang="en-US" altLang="en-US" sz="4400" dirty="0">
                <a:solidFill>
                  <a:srgbClr val="0000FF"/>
                </a:solidFill>
                <a:latin typeface="Times New Roman" panose="02020603050405020304" pitchFamily="18" charset="0"/>
                <a:cs typeface="Times New Roman" panose="02020603050405020304" pitchFamily="18" charset="0"/>
              </a:rPr>
            </a:br>
            <a:r>
              <a:rPr lang="en-US" altLang="en-US" sz="4400" dirty="0">
                <a:solidFill>
                  <a:srgbClr val="0000FF"/>
                </a:solidFill>
                <a:latin typeface="Times New Roman" panose="02020603050405020304" pitchFamily="18" charset="0"/>
                <a:cs typeface="Times New Roman" panose="02020603050405020304" pitchFamily="18" charset="0"/>
              </a:rPr>
              <a:t>5.50 M</a:t>
            </a:r>
          </a:p>
        </p:txBody>
      </p:sp>
    </p:spTree>
    <p:extLst>
      <p:ext uri="{BB962C8B-B14F-4D97-AF65-F5344CB8AC3E}">
        <p14:creationId xmlns:p14="http://schemas.microsoft.com/office/powerpoint/2010/main" val="368495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4862870"/>
          </a:xfrm>
          <a:prstGeom prst="rect">
            <a:avLst/>
          </a:prstGeom>
          <a:noFill/>
        </p:spPr>
        <p:txBody>
          <a:bodyPr wrap="square" rtlCol="0">
            <a:spAutoFit/>
          </a:bodyPr>
          <a:lstStyle/>
          <a:p>
            <a:r>
              <a:rPr lang="en-US" dirty="0"/>
              <a:t>When you try to dissolve stuff into solution, there are 3 factors that will affect this rate</a:t>
            </a:r>
            <a:br>
              <a:rPr lang="en-US" dirty="0"/>
            </a:br>
            <a:r>
              <a:rPr lang="en-US" dirty="0"/>
              <a:t>(either making it faster or slower.  </a:t>
            </a:r>
          </a:p>
          <a:p>
            <a:r>
              <a:rPr lang="en-US" sz="6000" b="1" dirty="0"/>
              <a:t>DEMONSTRATION one</a:t>
            </a:r>
          </a:p>
          <a:p>
            <a:br>
              <a:rPr lang="en-US" dirty="0"/>
            </a:br>
            <a:r>
              <a:rPr lang="en-US" sz="2800" dirty="0">
                <a:solidFill>
                  <a:srgbClr val="0000FF"/>
                </a:solidFill>
                <a:latin typeface="Times New Roman" panose="02020603050405020304" pitchFamily="18" charset="0"/>
                <a:cs typeface="Times New Roman" panose="02020603050405020304" pitchFamily="18" charset="0"/>
              </a:rPr>
              <a:t>Let’s watch </a:t>
            </a:r>
            <a:r>
              <a:rPr lang="en-US" sz="2800" u="sng" dirty="0">
                <a:solidFill>
                  <a:srgbClr val="0000FF"/>
                </a:solidFill>
                <a:latin typeface="Times New Roman" panose="02020603050405020304" pitchFamily="18" charset="0"/>
                <a:cs typeface="Times New Roman" panose="02020603050405020304" pitchFamily="18" charset="0"/>
              </a:rPr>
              <a:t>2 forms of the same compound</a:t>
            </a:r>
            <a:r>
              <a:rPr lang="en-US" sz="2800" dirty="0">
                <a:solidFill>
                  <a:srgbClr val="0000FF"/>
                </a:solidFill>
                <a:latin typeface="Times New Roman" panose="02020603050405020304" pitchFamily="18" charset="0"/>
                <a:cs typeface="Times New Roman" panose="02020603050405020304" pitchFamily="18" charset="0"/>
              </a:rPr>
              <a:t> Copper (II) sulfate </a:t>
            </a:r>
            <a:br>
              <a:rPr lang="en-US" sz="2800" dirty="0">
                <a:solidFill>
                  <a:srgbClr val="0000FF"/>
                </a:solidFill>
                <a:latin typeface="Times New Roman" panose="02020603050405020304" pitchFamily="18" charset="0"/>
                <a:cs typeface="Times New Roman" panose="02020603050405020304" pitchFamily="18" charset="0"/>
              </a:rPr>
            </a:br>
            <a:endParaRPr lang="en-US" sz="2800" dirty="0">
              <a:solidFill>
                <a:srgbClr val="0000FF"/>
              </a:solidFill>
              <a:latin typeface="Times New Roman" panose="02020603050405020304" pitchFamily="18" charset="0"/>
              <a:cs typeface="Times New Roman" panose="02020603050405020304" pitchFamily="18" charset="0"/>
            </a:endParaRPr>
          </a:p>
          <a:p>
            <a:r>
              <a:rPr lang="en-US" sz="2800" dirty="0">
                <a:solidFill>
                  <a:srgbClr val="0000FF"/>
                </a:solidFill>
                <a:latin typeface="Times New Roman" panose="02020603050405020304" pitchFamily="18" charset="0"/>
                <a:cs typeface="Times New Roman" panose="02020603050405020304" pitchFamily="18" charset="0"/>
              </a:rPr>
              <a:t>First, CHUNKS of CuSO</a:t>
            </a:r>
            <a:r>
              <a:rPr lang="en-US" sz="2800" baseline="-25000" dirty="0">
                <a:solidFill>
                  <a:srgbClr val="0000FF"/>
                </a:solidFill>
                <a:latin typeface="Times New Roman" panose="02020603050405020304" pitchFamily="18" charset="0"/>
                <a:cs typeface="Times New Roman" panose="02020603050405020304" pitchFamily="18" charset="0"/>
              </a:rPr>
              <a:t>4</a:t>
            </a:r>
            <a:r>
              <a:rPr lang="en-US" sz="2800" dirty="0">
                <a:solidFill>
                  <a:srgbClr val="0000FF"/>
                </a:solidFill>
                <a:latin typeface="Times New Roman" panose="02020603050405020304" pitchFamily="18" charset="0"/>
                <a:cs typeface="Times New Roman" panose="02020603050405020304" pitchFamily="18" charset="0"/>
              </a:rPr>
              <a:t>  into room temperature water </a:t>
            </a:r>
          </a:p>
          <a:p>
            <a:endParaRPr lang="en-US" sz="2800" dirty="0">
              <a:solidFill>
                <a:srgbClr val="0000FF"/>
              </a:solidFill>
              <a:latin typeface="Times New Roman" panose="02020603050405020304" pitchFamily="18" charset="0"/>
              <a:cs typeface="Times New Roman" panose="02020603050405020304" pitchFamily="18" charset="0"/>
            </a:endParaRPr>
          </a:p>
          <a:p>
            <a:r>
              <a:rPr lang="en-US" sz="2800" dirty="0">
                <a:solidFill>
                  <a:srgbClr val="0000FF"/>
                </a:solidFill>
                <a:latin typeface="Times New Roman" panose="02020603050405020304" pitchFamily="18" charset="0"/>
                <a:cs typeface="Times New Roman" panose="02020603050405020304" pitchFamily="18" charset="0"/>
              </a:rPr>
              <a:t>Next, POWDERED CuSO</a:t>
            </a:r>
            <a:r>
              <a:rPr lang="en-US" sz="2800" baseline="-25000" dirty="0">
                <a:solidFill>
                  <a:srgbClr val="0000FF"/>
                </a:solidFill>
                <a:latin typeface="Times New Roman" panose="02020603050405020304" pitchFamily="18" charset="0"/>
                <a:cs typeface="Times New Roman" panose="02020603050405020304" pitchFamily="18" charset="0"/>
              </a:rPr>
              <a:t>4</a:t>
            </a:r>
            <a:r>
              <a:rPr lang="en-US" sz="2800" dirty="0">
                <a:solidFill>
                  <a:srgbClr val="0000FF"/>
                </a:solidFill>
                <a:latin typeface="Times New Roman" panose="02020603050405020304" pitchFamily="18" charset="0"/>
                <a:cs typeface="Times New Roman" panose="02020603050405020304" pitchFamily="18" charset="0"/>
              </a:rPr>
              <a:t> into room temperature water </a:t>
            </a:r>
          </a:p>
          <a:p>
            <a:endParaRPr lang="en-US" sz="2800" dirty="0">
              <a:solidFill>
                <a:srgbClr val="0000FF"/>
              </a:solidFill>
              <a:latin typeface="Times New Roman" panose="02020603050405020304" pitchFamily="18" charset="0"/>
              <a:cs typeface="Times New Roman" panose="02020603050405020304" pitchFamily="18" charset="0"/>
            </a:endParaRPr>
          </a:p>
          <a:p>
            <a:r>
              <a:rPr lang="en-US" sz="2800" dirty="0">
                <a:solidFill>
                  <a:srgbClr val="0000FF"/>
                </a:solidFill>
                <a:latin typeface="Times New Roman" panose="02020603050405020304" pitchFamily="18" charset="0"/>
                <a:cs typeface="Times New Roman" panose="02020603050405020304" pitchFamily="18" charset="0"/>
              </a:rPr>
              <a:t>150 mL of water - and stir them.</a:t>
            </a:r>
            <a:endParaRPr lang="en-US" sz="1100" dirty="0"/>
          </a:p>
        </p:txBody>
      </p:sp>
    </p:spTree>
    <p:extLst>
      <p:ext uri="{BB962C8B-B14F-4D97-AF65-F5344CB8AC3E}">
        <p14:creationId xmlns:p14="http://schemas.microsoft.com/office/powerpoint/2010/main" val="368567726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bg>
      <p:bgPr>
        <a:solidFill>
          <a:srgbClr val="FFFEE8"/>
        </a:solidFill>
        <a:effectLst/>
      </p:bgPr>
    </p:bg>
    <p:spTree>
      <p:nvGrpSpPr>
        <p:cNvPr id="1" name="">
          <a:extLst>
            <a:ext uri="{FF2B5EF4-FFF2-40B4-BE49-F238E27FC236}">
              <a16:creationId xmlns:a16="http://schemas.microsoft.com/office/drawing/2014/main" id="{CF18CBD6-6B3D-814F-5348-8C887CF5923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BB3E572-7D68-8473-F4A4-9F689DA49CF9}"/>
              </a:ext>
            </a:extLst>
          </p:cNvPr>
          <p:cNvSpPr txBox="1"/>
          <p:nvPr/>
        </p:nvSpPr>
        <p:spPr>
          <a:xfrm>
            <a:off x="0" y="0"/>
            <a:ext cx="9144000" cy="1815882"/>
          </a:xfrm>
          <a:prstGeom prst="rect">
            <a:avLst/>
          </a:prstGeom>
          <a:solidFill>
            <a:schemeClr val="accent5">
              <a:lumMod val="60000"/>
              <a:lumOff val="40000"/>
            </a:schemeClr>
          </a:solidFill>
        </p:spPr>
        <p:txBody>
          <a:bodyPr wrap="square" rtlCol="0">
            <a:spAutoFit/>
          </a:bodyPr>
          <a:lstStyle/>
          <a:p>
            <a:r>
              <a:rPr lang="en-US" sz="2800" dirty="0">
                <a:latin typeface="Times New Roman" panose="02020603050405020304" pitchFamily="18" charset="0"/>
                <a:cs typeface="Times New Roman" panose="02020603050405020304" pitchFamily="18" charset="0"/>
              </a:rPr>
              <a:t>45.  How do you prepare a 200. mL NaCl</a:t>
            </a:r>
            <a:r>
              <a:rPr lang="en-US" sz="2800" baseline="-25000" dirty="0">
                <a:latin typeface="Times New Roman" panose="02020603050405020304" pitchFamily="18" charset="0"/>
                <a:cs typeface="Times New Roman" panose="02020603050405020304" pitchFamily="18" charset="0"/>
              </a:rPr>
              <a:t>(AQ)</a:t>
            </a:r>
            <a:r>
              <a:rPr lang="en-US" sz="2800" dirty="0">
                <a:latin typeface="Times New Roman" panose="02020603050405020304" pitchFamily="18" charset="0"/>
                <a:cs typeface="Times New Roman" panose="02020603050405020304" pitchFamily="18" charset="0"/>
              </a:rPr>
              <a:t> solution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of 1.00 molarity from a stock solution of 5.50 M?</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altLang="en-US" sz="2800" b="1" dirty="0">
                <a:solidFill>
                  <a:srgbClr val="000000"/>
                </a:solidFill>
              </a:rPr>
              <a:t>We want a 200. mL solution, the math tells us </a:t>
            </a:r>
            <a:br>
              <a:rPr lang="en-US" altLang="en-US" sz="2800" b="1" dirty="0">
                <a:solidFill>
                  <a:srgbClr val="000000"/>
                </a:solidFill>
              </a:rPr>
            </a:br>
            <a:r>
              <a:rPr lang="en-US" altLang="en-US" sz="2800" b="1" dirty="0">
                <a:solidFill>
                  <a:srgbClr val="000000"/>
                </a:solidFill>
              </a:rPr>
              <a:t>       </a:t>
            </a:r>
            <a:r>
              <a:rPr lang="en-US" altLang="en-US" sz="2800" b="1" dirty="0">
                <a:solidFill>
                  <a:srgbClr val="0000FF"/>
                </a:solidFill>
              </a:rPr>
              <a:t>HOW MUCH STOCK</a:t>
            </a:r>
            <a:r>
              <a:rPr lang="en-US" altLang="en-US" sz="2800" b="1" dirty="0">
                <a:solidFill>
                  <a:srgbClr val="000000"/>
                </a:solidFill>
              </a:rPr>
              <a:t> solution to start with.  So…</a:t>
            </a:r>
            <a:r>
              <a:rPr lang="en-US" sz="280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p:txBody>
      </p:sp>
      <p:sp>
        <p:nvSpPr>
          <p:cNvPr id="11274" name="Text Box 13"/>
          <p:cNvSpPr txBox="1">
            <a:spLocks noChangeArrowheads="1"/>
          </p:cNvSpPr>
          <p:nvPr/>
        </p:nvSpPr>
        <p:spPr bwMode="auto">
          <a:xfrm>
            <a:off x="5715000" y="4927060"/>
            <a:ext cx="3429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50000"/>
              </a:spcBef>
              <a:spcAft>
                <a:spcPct val="0"/>
              </a:spcAft>
            </a:pPr>
            <a:r>
              <a:rPr lang="en-US" altLang="en-US" sz="2400" b="1" dirty="0">
                <a:solidFill>
                  <a:srgbClr val="0000FF"/>
                </a:solidFill>
                <a:latin typeface="Comic Sans MS" pitchFamily="66" charset="0"/>
              </a:rPr>
              <a:t>1.  Add </a:t>
            </a:r>
            <a:br>
              <a:rPr lang="en-US" altLang="en-US" sz="2400" b="1" dirty="0">
                <a:solidFill>
                  <a:srgbClr val="0000FF"/>
                </a:solidFill>
                <a:latin typeface="Comic Sans MS" pitchFamily="66" charset="0"/>
              </a:rPr>
            </a:br>
            <a:r>
              <a:rPr lang="en-US" altLang="en-US" sz="2400" b="1" dirty="0">
                <a:solidFill>
                  <a:srgbClr val="0000FF"/>
                </a:solidFill>
                <a:latin typeface="Comic Sans MS" pitchFamily="66" charset="0"/>
              </a:rPr>
              <a:t>36.4 mL STOCK </a:t>
            </a:r>
            <a:br>
              <a:rPr lang="en-US" altLang="en-US" sz="2400" b="1" dirty="0">
                <a:solidFill>
                  <a:srgbClr val="0000FF"/>
                </a:solidFill>
                <a:latin typeface="Comic Sans MS" pitchFamily="66" charset="0"/>
              </a:rPr>
            </a:br>
            <a:r>
              <a:rPr lang="en-US" altLang="en-US" sz="2400" b="1" dirty="0">
                <a:solidFill>
                  <a:srgbClr val="0000FF"/>
                </a:solidFill>
                <a:latin typeface="Comic Sans MS" pitchFamily="66" charset="0"/>
              </a:rPr>
              <a:t>into a new beaker</a:t>
            </a:r>
            <a:r>
              <a:rPr lang="en-US" altLang="en-US" b="1" dirty="0">
                <a:solidFill>
                  <a:srgbClr val="000000"/>
                </a:solidFill>
              </a:rPr>
              <a:t>.</a:t>
            </a:r>
          </a:p>
        </p:txBody>
      </p:sp>
      <p:sp>
        <p:nvSpPr>
          <p:cNvPr id="11278" name="Text Box 17"/>
          <p:cNvSpPr txBox="1">
            <a:spLocks noChangeArrowheads="1"/>
          </p:cNvSpPr>
          <p:nvPr/>
        </p:nvSpPr>
        <p:spPr bwMode="auto">
          <a:xfrm>
            <a:off x="6781800" y="3849469"/>
            <a:ext cx="1905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r>
              <a:rPr lang="en-US" altLang="en-US" dirty="0">
                <a:solidFill>
                  <a:srgbClr val="000000"/>
                </a:solidFill>
              </a:rPr>
              <a:t>200. mark</a:t>
            </a:r>
          </a:p>
        </p:txBody>
      </p:sp>
      <p:pic>
        <p:nvPicPr>
          <p:cNvPr id="1026" name="Picture 2">
            <a:extLst>
              <a:ext uri="{FF2B5EF4-FFF2-40B4-BE49-F238E27FC236}">
                <a16:creationId xmlns:a16="http://schemas.microsoft.com/office/drawing/2014/main" id="{7DA052B0-C52D-81E4-6B9E-8DDCC2A403AE}"/>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colorTemperature colorTemp="8800"/>
                    </a14:imgEffect>
                  </a14:imgLayer>
                </a14:imgProps>
              </a:ext>
              <a:ext uri="{28A0092B-C50C-407E-A947-70E740481C1C}">
                <a14:useLocalDpi xmlns:a14="http://schemas.microsoft.com/office/drawing/2010/main" val="0"/>
              </a:ext>
            </a:extLst>
          </a:blip>
          <a:srcRect/>
          <a:stretch>
            <a:fillRect/>
          </a:stretch>
        </p:blipFill>
        <p:spPr bwMode="auto">
          <a:xfrm>
            <a:off x="2170545" y="2209800"/>
            <a:ext cx="2667000" cy="45037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1275" name="Text Box 14"/>
          <p:cNvSpPr txBox="1">
            <a:spLocks noChangeArrowheads="1"/>
          </p:cNvSpPr>
          <p:nvPr/>
        </p:nvSpPr>
        <p:spPr bwMode="auto">
          <a:xfrm>
            <a:off x="309417" y="3224386"/>
            <a:ext cx="226695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50000"/>
              </a:spcBef>
              <a:spcAft>
                <a:spcPct val="0"/>
              </a:spcAft>
            </a:pPr>
            <a:r>
              <a:rPr lang="en-US" altLang="en-US" sz="2400" b="1" dirty="0">
                <a:solidFill>
                  <a:srgbClr val="FF0000"/>
                </a:solidFill>
                <a:latin typeface="Comic Sans MS" pitchFamily="66" charset="0"/>
              </a:rPr>
              <a:t>2.  Fill with </a:t>
            </a:r>
            <a:br>
              <a:rPr lang="en-US" altLang="en-US" sz="2400" b="1" dirty="0">
                <a:solidFill>
                  <a:srgbClr val="FF0000"/>
                </a:solidFill>
                <a:latin typeface="Comic Sans MS" pitchFamily="66" charset="0"/>
              </a:rPr>
            </a:br>
            <a:r>
              <a:rPr lang="en-US" altLang="en-US" sz="2400" b="1" dirty="0">
                <a:solidFill>
                  <a:srgbClr val="FF0000"/>
                </a:solidFill>
                <a:latin typeface="Comic Sans MS" pitchFamily="66" charset="0"/>
              </a:rPr>
              <a:t>water to the </a:t>
            </a:r>
            <a:br>
              <a:rPr lang="en-US" altLang="en-US" sz="2400" b="1" dirty="0">
                <a:solidFill>
                  <a:srgbClr val="FF0000"/>
                </a:solidFill>
                <a:latin typeface="Comic Sans MS" pitchFamily="66" charset="0"/>
              </a:rPr>
            </a:br>
            <a:r>
              <a:rPr lang="en-US" altLang="en-US" sz="2400" b="1" dirty="0">
                <a:solidFill>
                  <a:srgbClr val="FF0000"/>
                </a:solidFill>
                <a:latin typeface="Comic Sans MS" pitchFamily="66" charset="0"/>
              </a:rPr>
              <a:t>200.mL mark</a:t>
            </a:r>
            <a:endParaRPr lang="en-US" altLang="en-US" sz="2400" dirty="0">
              <a:solidFill>
                <a:srgbClr val="FF0000"/>
              </a:solidFill>
              <a:latin typeface="Comic Sans MS" pitchFamily="66" charset="0"/>
            </a:endParaRPr>
          </a:p>
        </p:txBody>
      </p:sp>
      <p:cxnSp>
        <p:nvCxnSpPr>
          <p:cNvPr id="6" name="Straight Arrow Connector 5">
            <a:extLst>
              <a:ext uri="{FF2B5EF4-FFF2-40B4-BE49-F238E27FC236}">
                <a16:creationId xmlns:a16="http://schemas.microsoft.com/office/drawing/2014/main" id="{780D90E7-087C-765A-4045-2FB190426902}"/>
              </a:ext>
            </a:extLst>
          </p:cNvPr>
          <p:cNvCxnSpPr>
            <a:cxnSpLocks/>
          </p:cNvCxnSpPr>
          <p:nvPr/>
        </p:nvCxnSpPr>
        <p:spPr>
          <a:xfrm flipV="1">
            <a:off x="3352800" y="4063780"/>
            <a:ext cx="132195" cy="117792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 name="Straight Arrow Connector 2">
            <a:extLst>
              <a:ext uri="{FF2B5EF4-FFF2-40B4-BE49-F238E27FC236}">
                <a16:creationId xmlns:a16="http://schemas.microsoft.com/office/drawing/2014/main" id="{717E5BE1-99DE-2F11-3B78-68CA5D1BF46E}"/>
              </a:ext>
            </a:extLst>
          </p:cNvPr>
          <p:cNvCxnSpPr>
            <a:cxnSpLocks/>
            <a:endCxn id="12" idx="3"/>
          </p:cNvCxnSpPr>
          <p:nvPr/>
        </p:nvCxnSpPr>
        <p:spPr>
          <a:xfrm flipH="1">
            <a:off x="4419600" y="5471698"/>
            <a:ext cx="1629352" cy="809447"/>
          </a:xfrm>
          <a:prstGeom prst="straightConnector1">
            <a:avLst/>
          </a:prstGeom>
          <a:ln w="5715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11" name="Freeform: Shape 10">
            <a:extLst>
              <a:ext uri="{FF2B5EF4-FFF2-40B4-BE49-F238E27FC236}">
                <a16:creationId xmlns:a16="http://schemas.microsoft.com/office/drawing/2014/main" id="{D64C620B-1B27-9CB8-EDB5-8F113FFC0711}"/>
              </a:ext>
            </a:extLst>
          </p:cNvPr>
          <p:cNvSpPr/>
          <p:nvPr/>
        </p:nvSpPr>
        <p:spPr>
          <a:xfrm>
            <a:off x="2332182" y="5855855"/>
            <a:ext cx="2392218" cy="47075"/>
          </a:xfrm>
          <a:custGeom>
            <a:avLst/>
            <a:gdLst>
              <a:gd name="connsiteX0" fmla="*/ 0 w 2392218"/>
              <a:gd name="connsiteY0" fmla="*/ 18472 h 47075"/>
              <a:gd name="connsiteX1" fmla="*/ 138545 w 2392218"/>
              <a:gd name="connsiteY1" fmla="*/ 46181 h 47075"/>
              <a:gd name="connsiteX2" fmla="*/ 508000 w 2392218"/>
              <a:gd name="connsiteY2" fmla="*/ 0 h 47075"/>
              <a:gd name="connsiteX3" fmla="*/ 637309 w 2392218"/>
              <a:gd name="connsiteY3" fmla="*/ 18472 h 47075"/>
              <a:gd name="connsiteX4" fmla="*/ 748145 w 2392218"/>
              <a:gd name="connsiteY4" fmla="*/ 36945 h 47075"/>
              <a:gd name="connsiteX5" fmla="*/ 1043709 w 2392218"/>
              <a:gd name="connsiteY5" fmla="*/ 18472 h 47075"/>
              <a:gd name="connsiteX6" fmla="*/ 1930400 w 2392218"/>
              <a:gd name="connsiteY6" fmla="*/ 9236 h 47075"/>
              <a:gd name="connsiteX7" fmla="*/ 1967345 w 2392218"/>
              <a:gd name="connsiteY7" fmla="*/ 0 h 47075"/>
              <a:gd name="connsiteX8" fmla="*/ 2392218 w 2392218"/>
              <a:gd name="connsiteY8" fmla="*/ 36945 h 47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92218" h="47075">
                <a:moveTo>
                  <a:pt x="0" y="18472"/>
                </a:moveTo>
                <a:cubicBezTo>
                  <a:pt x="46182" y="27708"/>
                  <a:pt x="91812" y="52022"/>
                  <a:pt x="138545" y="46181"/>
                </a:cubicBezTo>
                <a:lnTo>
                  <a:pt x="508000" y="0"/>
                </a:lnTo>
                <a:lnTo>
                  <a:pt x="637309" y="18472"/>
                </a:lnTo>
                <a:cubicBezTo>
                  <a:pt x="674328" y="24167"/>
                  <a:pt x="710690" y="36945"/>
                  <a:pt x="748145" y="36945"/>
                </a:cubicBezTo>
                <a:cubicBezTo>
                  <a:pt x="846859" y="36945"/>
                  <a:pt x="945188" y="24630"/>
                  <a:pt x="1043709" y="18472"/>
                </a:cubicBezTo>
                <a:cubicBezTo>
                  <a:pt x="1522802" y="24694"/>
                  <a:pt x="1591302" y="53466"/>
                  <a:pt x="1930400" y="9236"/>
                </a:cubicBezTo>
                <a:cubicBezTo>
                  <a:pt x="1942987" y="7594"/>
                  <a:pt x="1955030" y="3079"/>
                  <a:pt x="1967345" y="0"/>
                </a:cubicBezTo>
                <a:cubicBezTo>
                  <a:pt x="2280825" y="44782"/>
                  <a:pt x="2138882" y="36945"/>
                  <a:pt x="2392218" y="36945"/>
                </a:cubicBezTo>
              </a:path>
            </a:pathLst>
          </a:custGeom>
          <a:noFill/>
          <a:ln w="19050">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5F187513-3311-F804-2491-3FF903E035FB}"/>
              </a:ext>
            </a:extLst>
          </p:cNvPr>
          <p:cNvSpPr txBox="1"/>
          <p:nvPr/>
        </p:nvSpPr>
        <p:spPr>
          <a:xfrm>
            <a:off x="2819400" y="5988757"/>
            <a:ext cx="1600200" cy="584775"/>
          </a:xfrm>
          <a:prstGeom prst="rect">
            <a:avLst/>
          </a:prstGeom>
          <a:noFill/>
        </p:spPr>
        <p:txBody>
          <a:bodyPr wrap="square" rtlCol="0">
            <a:spAutoFit/>
          </a:bodyPr>
          <a:lstStyle/>
          <a:p>
            <a:pPr algn="ctr"/>
            <a:r>
              <a:rPr lang="en-US" sz="3200" b="1" dirty="0">
                <a:solidFill>
                  <a:srgbClr val="0000FF"/>
                </a:solidFill>
              </a:rPr>
              <a:t>STOCK</a:t>
            </a:r>
          </a:p>
        </p:txBody>
      </p:sp>
      <p:sp>
        <p:nvSpPr>
          <p:cNvPr id="15" name="TextBox 14">
            <a:extLst>
              <a:ext uri="{FF2B5EF4-FFF2-40B4-BE49-F238E27FC236}">
                <a16:creationId xmlns:a16="http://schemas.microsoft.com/office/drawing/2014/main" id="{44CF5C3D-B6D6-084D-D43D-B86BE79D95CF}"/>
              </a:ext>
            </a:extLst>
          </p:cNvPr>
          <p:cNvSpPr txBox="1"/>
          <p:nvPr/>
        </p:nvSpPr>
        <p:spPr>
          <a:xfrm>
            <a:off x="2742045" y="5212585"/>
            <a:ext cx="1600200" cy="584775"/>
          </a:xfrm>
          <a:prstGeom prst="rect">
            <a:avLst/>
          </a:prstGeom>
          <a:noFill/>
        </p:spPr>
        <p:txBody>
          <a:bodyPr wrap="square" rtlCol="0">
            <a:spAutoFit/>
          </a:bodyPr>
          <a:lstStyle/>
          <a:p>
            <a:pPr algn="ctr"/>
            <a:r>
              <a:rPr lang="en-US" sz="3200" b="1" dirty="0">
                <a:solidFill>
                  <a:srgbClr val="FF0000"/>
                </a:solidFill>
              </a:rPr>
              <a:t>WATER</a:t>
            </a:r>
          </a:p>
        </p:txBody>
      </p:sp>
      <p:sp>
        <p:nvSpPr>
          <p:cNvPr id="18" name="Line 18"/>
          <p:cNvSpPr>
            <a:spLocks noChangeShapeType="1"/>
          </p:cNvSpPr>
          <p:nvPr/>
        </p:nvSpPr>
        <p:spPr bwMode="auto">
          <a:xfrm flipH="1">
            <a:off x="4038600" y="4001869"/>
            <a:ext cx="2667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Tree>
    <p:extLst>
      <p:ext uri="{BB962C8B-B14F-4D97-AF65-F5344CB8AC3E}">
        <p14:creationId xmlns:p14="http://schemas.microsoft.com/office/powerpoint/2010/main" val="173603954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1384995"/>
          </a:xfrm>
          <a:prstGeom prst="rect">
            <a:avLst/>
          </a:prstGeom>
          <a:solidFill>
            <a:srgbClr val="FFFFCC"/>
          </a:solidFill>
        </p:spPr>
        <p:txBody>
          <a:bodyPr wrap="square" rtlCol="0">
            <a:spAutoFit/>
          </a:bodyPr>
          <a:lstStyle/>
          <a:p>
            <a:pPr marL="0" marR="0" indent="0" algn="l"/>
            <a:r>
              <a:rPr lang="en-US" sz="2800" dirty="0">
                <a:latin typeface="Times New Roman" panose="02020603050405020304" pitchFamily="18" charset="0"/>
                <a:cs typeface="Times New Roman" panose="02020603050405020304" pitchFamily="18" charset="0"/>
              </a:rPr>
              <a:t>46. </a:t>
            </a:r>
            <a:r>
              <a:rPr lang="en-US" sz="2800" kern="1200" dirty="0">
                <a:ln>
                  <a:noFill/>
                </a:ln>
                <a:solidFill>
                  <a:srgbClr val="000000"/>
                </a:solidFill>
                <a:effectLst/>
                <a:latin typeface="Times New Roman" panose="02020603050405020304" pitchFamily="18" charset="0"/>
                <a:cs typeface="Times New Roman" panose="02020603050405020304" pitchFamily="18" charset="0"/>
              </a:rPr>
              <a:t>Hydrochloric acid solution comes to the school very concentrated – at 12.0 M!   Using this stock, how do you to make up 2.00 L of 2.25 M HCl solution? </a:t>
            </a:r>
            <a:r>
              <a:rPr lang="en-US" sz="2800" i="1" kern="1200" dirty="0">
                <a:ln>
                  <a:noFill/>
                </a:ln>
                <a:solidFill>
                  <a:srgbClr val="000000"/>
                </a:solidFill>
                <a:effectLst/>
                <a:latin typeface="Times New Roman" panose="02020603050405020304" pitchFamily="18" charset="0"/>
                <a:cs typeface="Times New Roman" panose="02020603050405020304" pitchFamily="18" charset="0"/>
              </a:rPr>
              <a:t> </a:t>
            </a:r>
            <a:r>
              <a:rPr lang="en-US" sz="2800" i="1" kern="1200" dirty="0">
                <a:ln>
                  <a:noFill/>
                </a:ln>
                <a:solidFill>
                  <a:srgbClr val="FF0000"/>
                </a:solidFill>
                <a:effectLst/>
                <a:latin typeface="Times New Roman" panose="02020603050405020304" pitchFamily="18" charset="0"/>
                <a:cs typeface="Times New Roman" panose="02020603050405020304" pitchFamily="18" charset="0"/>
              </a:rPr>
              <a:t>start with a formula</a:t>
            </a:r>
            <a:endParaRPr lang="en-US" sz="2800" kern="1400" dirty="0">
              <a:ln>
                <a:noFill/>
              </a:ln>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27005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7C59D-670A-AF6A-3D0B-C014F76B794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36BE1EF-D497-7505-788C-6596F3704C3D}"/>
              </a:ext>
            </a:extLst>
          </p:cNvPr>
          <p:cNvSpPr txBox="1"/>
          <p:nvPr/>
        </p:nvSpPr>
        <p:spPr>
          <a:xfrm>
            <a:off x="0" y="0"/>
            <a:ext cx="9144000" cy="1384995"/>
          </a:xfrm>
          <a:prstGeom prst="rect">
            <a:avLst/>
          </a:prstGeom>
          <a:solidFill>
            <a:srgbClr val="FFFFCC"/>
          </a:solidFill>
        </p:spPr>
        <p:txBody>
          <a:bodyPr wrap="square" rtlCol="0">
            <a:spAutoFit/>
          </a:bodyPr>
          <a:lstStyle/>
          <a:p>
            <a:pPr marL="0" marR="0" indent="0" algn="l"/>
            <a:r>
              <a:rPr lang="en-US" sz="2800" dirty="0">
                <a:latin typeface="Times New Roman" panose="02020603050405020304" pitchFamily="18" charset="0"/>
                <a:cs typeface="Times New Roman" panose="02020603050405020304" pitchFamily="18" charset="0"/>
              </a:rPr>
              <a:t>46. </a:t>
            </a:r>
            <a:r>
              <a:rPr lang="en-US" sz="2800" kern="1200" dirty="0">
                <a:ln>
                  <a:noFill/>
                </a:ln>
                <a:solidFill>
                  <a:srgbClr val="000000"/>
                </a:solidFill>
                <a:effectLst/>
                <a:latin typeface="Times New Roman" panose="02020603050405020304" pitchFamily="18" charset="0"/>
                <a:cs typeface="Times New Roman" panose="02020603050405020304" pitchFamily="18" charset="0"/>
              </a:rPr>
              <a:t>Hydrochloric acid solution comes to the school very concentrated – at 12.0 M!   Using this stock, how do you to make up 2.00 L of 2.25 M HCl solution? </a:t>
            </a:r>
            <a:r>
              <a:rPr lang="en-US" sz="2800" i="1" kern="1200" dirty="0">
                <a:ln>
                  <a:noFill/>
                </a:ln>
                <a:solidFill>
                  <a:srgbClr val="000000"/>
                </a:solidFill>
                <a:effectLst/>
                <a:latin typeface="Times New Roman" panose="02020603050405020304" pitchFamily="18" charset="0"/>
                <a:cs typeface="Times New Roman" panose="02020603050405020304" pitchFamily="18" charset="0"/>
              </a:rPr>
              <a:t> </a:t>
            </a:r>
            <a:r>
              <a:rPr lang="en-US" sz="2800" i="1" kern="1200" dirty="0">
                <a:ln>
                  <a:noFill/>
                </a:ln>
                <a:solidFill>
                  <a:srgbClr val="FF0000"/>
                </a:solidFill>
                <a:effectLst/>
                <a:latin typeface="Times New Roman" panose="02020603050405020304" pitchFamily="18" charset="0"/>
                <a:cs typeface="Times New Roman" panose="02020603050405020304" pitchFamily="18" charset="0"/>
              </a:rPr>
              <a:t>start with a formula</a:t>
            </a:r>
            <a:endParaRPr lang="en-US" sz="2800" kern="1400" dirty="0">
              <a:ln>
                <a:noFill/>
              </a:ln>
              <a:solidFill>
                <a:srgbClr val="FF0000"/>
              </a:solidFill>
              <a:effectLst/>
              <a:latin typeface="Times New Roman" panose="02020603050405020304" pitchFamily="18" charset="0"/>
              <a:cs typeface="Times New Roman" panose="02020603050405020304" pitchFamily="18" charset="0"/>
            </a:endParaRPr>
          </a:p>
        </p:txBody>
      </p:sp>
      <p:sp>
        <p:nvSpPr>
          <p:cNvPr id="3" name="Text Box 3">
            <a:extLst>
              <a:ext uri="{FF2B5EF4-FFF2-40B4-BE49-F238E27FC236}">
                <a16:creationId xmlns:a16="http://schemas.microsoft.com/office/drawing/2014/main" id="{ECA624A0-537F-4BA6-ADED-38BFBC3699F6}"/>
              </a:ext>
            </a:extLst>
          </p:cNvPr>
          <p:cNvSpPr txBox="1">
            <a:spLocks noChangeArrowheads="1"/>
          </p:cNvSpPr>
          <p:nvPr/>
        </p:nvSpPr>
        <p:spPr bwMode="auto">
          <a:xfrm>
            <a:off x="24788" y="1384995"/>
            <a:ext cx="91440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50000"/>
              </a:spcBef>
              <a:spcAft>
                <a:spcPct val="0"/>
              </a:spcAft>
            </a:pPr>
            <a:r>
              <a:rPr lang="en-US" altLang="en-US" sz="4000" dirty="0">
                <a:solidFill>
                  <a:srgbClr val="000000"/>
                </a:solidFill>
              </a:rPr>
              <a:t>(12.0 M)(x L) = (2.25 M)(2.00 L)</a:t>
            </a:r>
          </a:p>
          <a:p>
            <a:pPr eaLnBrk="1" fontAlgn="base" hangingPunct="1">
              <a:spcBef>
                <a:spcPct val="50000"/>
              </a:spcBef>
              <a:spcAft>
                <a:spcPct val="0"/>
              </a:spcAft>
            </a:pPr>
            <a:r>
              <a:rPr lang="en-US" altLang="en-US" sz="4000" dirty="0">
                <a:solidFill>
                  <a:srgbClr val="000000"/>
                </a:solidFill>
              </a:rPr>
              <a:t>            </a:t>
            </a:r>
            <a:r>
              <a:rPr lang="en-US" altLang="en-US" sz="4000" dirty="0">
                <a:solidFill>
                  <a:srgbClr val="0000FF"/>
                </a:solidFill>
              </a:rPr>
              <a:t>x L =</a:t>
            </a:r>
            <a:r>
              <a:rPr lang="en-US" altLang="en-US" sz="4000" dirty="0">
                <a:solidFill>
                  <a:srgbClr val="000000"/>
                </a:solidFill>
              </a:rPr>
              <a:t> </a:t>
            </a:r>
          </a:p>
        </p:txBody>
      </p:sp>
      <p:sp>
        <p:nvSpPr>
          <p:cNvPr id="4" name="Text Box 4">
            <a:extLst>
              <a:ext uri="{FF2B5EF4-FFF2-40B4-BE49-F238E27FC236}">
                <a16:creationId xmlns:a16="http://schemas.microsoft.com/office/drawing/2014/main" id="{049F4CC4-7B6A-4752-B88D-9BCCDD3ED59A}"/>
              </a:ext>
            </a:extLst>
          </p:cNvPr>
          <p:cNvSpPr txBox="1">
            <a:spLocks noChangeArrowheads="1"/>
          </p:cNvSpPr>
          <p:nvPr/>
        </p:nvSpPr>
        <p:spPr bwMode="auto">
          <a:xfrm>
            <a:off x="3088887" y="2193032"/>
            <a:ext cx="36576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50000"/>
              </a:spcBef>
              <a:spcAft>
                <a:spcPct val="0"/>
              </a:spcAft>
            </a:pPr>
            <a:r>
              <a:rPr lang="en-US" altLang="en-US" sz="3600" u="sng" dirty="0">
                <a:solidFill>
                  <a:srgbClr val="0000FF"/>
                </a:solidFill>
              </a:rPr>
              <a:t>(2.25 M)(2.00 L)</a:t>
            </a:r>
            <a:br>
              <a:rPr lang="en-US" altLang="en-US" sz="3600" u="sng" dirty="0">
                <a:solidFill>
                  <a:srgbClr val="0000FF"/>
                </a:solidFill>
              </a:rPr>
            </a:br>
            <a:r>
              <a:rPr lang="en-US" altLang="en-US" sz="3600" dirty="0">
                <a:solidFill>
                  <a:srgbClr val="0000FF"/>
                </a:solidFill>
              </a:rPr>
              <a:t>12.0 M</a:t>
            </a:r>
          </a:p>
        </p:txBody>
      </p:sp>
      <p:sp>
        <p:nvSpPr>
          <p:cNvPr id="6" name="TextBox 5">
            <a:extLst>
              <a:ext uri="{FF2B5EF4-FFF2-40B4-BE49-F238E27FC236}">
                <a16:creationId xmlns:a16="http://schemas.microsoft.com/office/drawing/2014/main" id="{415B7C7D-2EE2-45B3-8853-01B3B630A700}"/>
              </a:ext>
            </a:extLst>
          </p:cNvPr>
          <p:cNvSpPr txBox="1"/>
          <p:nvPr/>
        </p:nvSpPr>
        <p:spPr>
          <a:xfrm>
            <a:off x="152400" y="3352800"/>
            <a:ext cx="8927508" cy="769441"/>
          </a:xfrm>
          <a:prstGeom prst="rect">
            <a:avLst/>
          </a:prstGeom>
          <a:noFill/>
        </p:spPr>
        <p:txBody>
          <a:bodyPr wrap="square">
            <a:spAutoFit/>
          </a:bodyPr>
          <a:lstStyle/>
          <a:p>
            <a:pPr algn="r" eaLnBrk="1" fontAlgn="base" hangingPunct="1">
              <a:spcBef>
                <a:spcPct val="50000"/>
              </a:spcBef>
              <a:spcAft>
                <a:spcPct val="0"/>
              </a:spcAft>
            </a:pPr>
            <a:r>
              <a:rPr lang="en-US" altLang="en-US" sz="4400" dirty="0">
                <a:solidFill>
                  <a:srgbClr val="FF0000"/>
                </a:solidFill>
                <a:latin typeface="Times New Roman" panose="02020603050405020304" pitchFamily="18" charset="0"/>
                <a:cs typeface="Times New Roman" panose="02020603050405020304" pitchFamily="18" charset="0"/>
              </a:rPr>
              <a:t>X  =  0.375 L     = 375 mL</a:t>
            </a:r>
          </a:p>
        </p:txBody>
      </p:sp>
    </p:spTree>
    <p:extLst>
      <p:ext uri="{BB962C8B-B14F-4D97-AF65-F5344CB8AC3E}">
        <p14:creationId xmlns:p14="http://schemas.microsoft.com/office/powerpoint/2010/main" val="8842148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DF8955-6296-798B-4117-E3CA97F6643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81CF746-E7C9-BD57-945D-EB736EFFF6F4}"/>
              </a:ext>
            </a:extLst>
          </p:cNvPr>
          <p:cNvSpPr txBox="1"/>
          <p:nvPr/>
        </p:nvSpPr>
        <p:spPr>
          <a:xfrm>
            <a:off x="0" y="0"/>
            <a:ext cx="9144000" cy="1384995"/>
          </a:xfrm>
          <a:prstGeom prst="rect">
            <a:avLst/>
          </a:prstGeom>
          <a:solidFill>
            <a:srgbClr val="FFFFCC"/>
          </a:solidFill>
        </p:spPr>
        <p:txBody>
          <a:bodyPr wrap="square" rtlCol="0">
            <a:spAutoFit/>
          </a:bodyPr>
          <a:lstStyle/>
          <a:p>
            <a:pPr marL="0" marR="0" indent="0" algn="l"/>
            <a:r>
              <a:rPr lang="en-US" sz="2800" dirty="0">
                <a:latin typeface="Times New Roman" panose="02020603050405020304" pitchFamily="18" charset="0"/>
                <a:cs typeface="Times New Roman" panose="02020603050405020304" pitchFamily="18" charset="0"/>
              </a:rPr>
              <a:t>46. </a:t>
            </a:r>
            <a:r>
              <a:rPr lang="en-US" sz="2800" kern="1200" dirty="0">
                <a:ln>
                  <a:noFill/>
                </a:ln>
                <a:solidFill>
                  <a:srgbClr val="000000"/>
                </a:solidFill>
                <a:effectLst/>
                <a:latin typeface="Times New Roman" panose="02020603050405020304" pitchFamily="18" charset="0"/>
                <a:cs typeface="Times New Roman" panose="02020603050405020304" pitchFamily="18" charset="0"/>
              </a:rPr>
              <a:t>Hydrochloric acid solution comes to the school very concentrated – at 12.0 M!   Using this stock, how do you to make up 2.00 L of 2.25 M HCl solution? </a:t>
            </a:r>
            <a:r>
              <a:rPr lang="en-US" sz="2800" i="1" kern="1200" dirty="0">
                <a:ln>
                  <a:noFill/>
                </a:ln>
                <a:solidFill>
                  <a:srgbClr val="000000"/>
                </a:solidFill>
                <a:effectLst/>
                <a:latin typeface="Times New Roman" panose="02020603050405020304" pitchFamily="18" charset="0"/>
                <a:cs typeface="Times New Roman" panose="02020603050405020304" pitchFamily="18" charset="0"/>
              </a:rPr>
              <a:t> </a:t>
            </a:r>
            <a:r>
              <a:rPr lang="en-US" sz="2800" i="1" kern="1200" dirty="0">
                <a:ln>
                  <a:noFill/>
                </a:ln>
                <a:solidFill>
                  <a:srgbClr val="FF0000"/>
                </a:solidFill>
                <a:effectLst/>
                <a:latin typeface="Times New Roman" panose="02020603050405020304" pitchFamily="18" charset="0"/>
                <a:cs typeface="Times New Roman" panose="02020603050405020304" pitchFamily="18" charset="0"/>
              </a:rPr>
              <a:t>start with a formula</a:t>
            </a:r>
            <a:endParaRPr lang="en-US" sz="2800" kern="1400" dirty="0">
              <a:ln>
                <a:noFill/>
              </a:ln>
              <a:solidFill>
                <a:srgbClr val="FF0000"/>
              </a:solidFill>
              <a:effectLst/>
              <a:latin typeface="Times New Roman" panose="02020603050405020304" pitchFamily="18" charset="0"/>
              <a:cs typeface="Times New Roman" panose="02020603050405020304" pitchFamily="18" charset="0"/>
            </a:endParaRPr>
          </a:p>
        </p:txBody>
      </p:sp>
      <p:sp>
        <p:nvSpPr>
          <p:cNvPr id="3" name="Text Box 3">
            <a:extLst>
              <a:ext uri="{FF2B5EF4-FFF2-40B4-BE49-F238E27FC236}">
                <a16:creationId xmlns:a16="http://schemas.microsoft.com/office/drawing/2014/main" id="{9F9FED20-7B99-168D-7756-A6C10AEB0004}"/>
              </a:ext>
            </a:extLst>
          </p:cNvPr>
          <p:cNvSpPr txBox="1">
            <a:spLocks noChangeArrowheads="1"/>
          </p:cNvSpPr>
          <p:nvPr/>
        </p:nvSpPr>
        <p:spPr bwMode="auto">
          <a:xfrm>
            <a:off x="24788" y="1384995"/>
            <a:ext cx="91440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50000"/>
              </a:spcBef>
              <a:spcAft>
                <a:spcPct val="0"/>
              </a:spcAft>
            </a:pPr>
            <a:r>
              <a:rPr lang="en-US" altLang="en-US" sz="4000" dirty="0">
                <a:solidFill>
                  <a:srgbClr val="000000"/>
                </a:solidFill>
              </a:rPr>
              <a:t>(12.0 M)(x L) = (2.25 M)(2.00 L)</a:t>
            </a:r>
          </a:p>
          <a:p>
            <a:pPr eaLnBrk="1" fontAlgn="base" hangingPunct="1">
              <a:spcBef>
                <a:spcPct val="50000"/>
              </a:spcBef>
              <a:spcAft>
                <a:spcPct val="0"/>
              </a:spcAft>
            </a:pPr>
            <a:r>
              <a:rPr lang="en-US" altLang="en-US" sz="4000" dirty="0">
                <a:solidFill>
                  <a:srgbClr val="000000"/>
                </a:solidFill>
              </a:rPr>
              <a:t>            </a:t>
            </a:r>
            <a:r>
              <a:rPr lang="en-US" altLang="en-US" sz="4000" dirty="0">
                <a:solidFill>
                  <a:srgbClr val="0000FF"/>
                </a:solidFill>
              </a:rPr>
              <a:t>x L =</a:t>
            </a:r>
            <a:r>
              <a:rPr lang="en-US" altLang="en-US" sz="4000" dirty="0">
                <a:solidFill>
                  <a:srgbClr val="000000"/>
                </a:solidFill>
              </a:rPr>
              <a:t> </a:t>
            </a:r>
          </a:p>
        </p:txBody>
      </p:sp>
      <p:sp>
        <p:nvSpPr>
          <p:cNvPr id="4" name="Text Box 4">
            <a:extLst>
              <a:ext uri="{FF2B5EF4-FFF2-40B4-BE49-F238E27FC236}">
                <a16:creationId xmlns:a16="http://schemas.microsoft.com/office/drawing/2014/main" id="{9BE039EF-12F3-1ACB-C493-2281A2C00159}"/>
              </a:ext>
            </a:extLst>
          </p:cNvPr>
          <p:cNvSpPr txBox="1">
            <a:spLocks noChangeArrowheads="1"/>
          </p:cNvSpPr>
          <p:nvPr/>
        </p:nvSpPr>
        <p:spPr bwMode="auto">
          <a:xfrm>
            <a:off x="3088887" y="2193032"/>
            <a:ext cx="36576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50000"/>
              </a:spcBef>
              <a:spcAft>
                <a:spcPct val="0"/>
              </a:spcAft>
            </a:pPr>
            <a:r>
              <a:rPr lang="en-US" altLang="en-US" sz="3600" u="sng" dirty="0">
                <a:solidFill>
                  <a:srgbClr val="0000FF"/>
                </a:solidFill>
              </a:rPr>
              <a:t>(2.25 M)(2.00 L)</a:t>
            </a:r>
            <a:br>
              <a:rPr lang="en-US" altLang="en-US" sz="3600" u="sng" dirty="0">
                <a:solidFill>
                  <a:srgbClr val="0000FF"/>
                </a:solidFill>
              </a:rPr>
            </a:br>
            <a:r>
              <a:rPr lang="en-US" altLang="en-US" sz="3600" dirty="0">
                <a:solidFill>
                  <a:srgbClr val="0000FF"/>
                </a:solidFill>
              </a:rPr>
              <a:t>12.0 M</a:t>
            </a:r>
          </a:p>
        </p:txBody>
      </p:sp>
      <p:sp>
        <p:nvSpPr>
          <p:cNvPr id="6" name="TextBox 5">
            <a:extLst>
              <a:ext uri="{FF2B5EF4-FFF2-40B4-BE49-F238E27FC236}">
                <a16:creationId xmlns:a16="http://schemas.microsoft.com/office/drawing/2014/main" id="{DFA3F84F-60FA-EA39-F22A-23BA6FAAD476}"/>
              </a:ext>
            </a:extLst>
          </p:cNvPr>
          <p:cNvSpPr txBox="1"/>
          <p:nvPr/>
        </p:nvSpPr>
        <p:spPr>
          <a:xfrm>
            <a:off x="152400" y="3352800"/>
            <a:ext cx="8927508" cy="769441"/>
          </a:xfrm>
          <a:prstGeom prst="rect">
            <a:avLst/>
          </a:prstGeom>
          <a:noFill/>
        </p:spPr>
        <p:txBody>
          <a:bodyPr wrap="square">
            <a:spAutoFit/>
          </a:bodyPr>
          <a:lstStyle/>
          <a:p>
            <a:pPr algn="r" eaLnBrk="1" fontAlgn="base" hangingPunct="1">
              <a:spcBef>
                <a:spcPct val="50000"/>
              </a:spcBef>
              <a:spcAft>
                <a:spcPct val="0"/>
              </a:spcAft>
            </a:pPr>
            <a:r>
              <a:rPr lang="en-US" altLang="en-US" sz="4400" dirty="0">
                <a:solidFill>
                  <a:srgbClr val="FF0000"/>
                </a:solidFill>
                <a:latin typeface="Times New Roman" panose="02020603050405020304" pitchFamily="18" charset="0"/>
                <a:cs typeface="Times New Roman" panose="02020603050405020304" pitchFamily="18" charset="0"/>
              </a:rPr>
              <a:t>X  =  0.375 L     = 375 mL</a:t>
            </a:r>
          </a:p>
        </p:txBody>
      </p:sp>
      <p:sp>
        <p:nvSpPr>
          <p:cNvPr id="5" name="TextBox 4">
            <a:extLst>
              <a:ext uri="{FF2B5EF4-FFF2-40B4-BE49-F238E27FC236}">
                <a16:creationId xmlns:a16="http://schemas.microsoft.com/office/drawing/2014/main" id="{7456CD28-9F9C-3007-B584-B26D1C31B73C}"/>
              </a:ext>
            </a:extLst>
          </p:cNvPr>
          <p:cNvSpPr txBox="1"/>
          <p:nvPr/>
        </p:nvSpPr>
        <p:spPr>
          <a:xfrm>
            <a:off x="0" y="5060439"/>
            <a:ext cx="9144000" cy="1292662"/>
          </a:xfrm>
          <a:prstGeom prst="rect">
            <a:avLst/>
          </a:prstGeom>
          <a:solidFill>
            <a:schemeClr val="bg1">
              <a:lumMod val="85000"/>
            </a:schemeClr>
          </a:solidFill>
        </p:spPr>
        <p:txBody>
          <a:bodyPr wrap="square" rtlCol="0">
            <a:spAutoFit/>
          </a:bodyPr>
          <a:lstStyle/>
          <a:p>
            <a:pPr eaLnBrk="1" fontAlgn="base" hangingPunct="1">
              <a:spcBef>
                <a:spcPct val="50000"/>
              </a:spcBef>
              <a:spcAft>
                <a:spcPct val="0"/>
              </a:spcAft>
            </a:pPr>
            <a:r>
              <a:rPr lang="en-US" altLang="en-US" sz="1800" dirty="0">
                <a:solidFill>
                  <a:srgbClr val="FF0000"/>
                </a:solidFill>
                <a:latin typeface="Times New Roman" panose="02020603050405020304" pitchFamily="18" charset="0"/>
                <a:cs typeface="Times New Roman" panose="02020603050405020304" pitchFamily="18" charset="0"/>
              </a:rPr>
              <a:t>To mix this solution up, you would first pour 0.375 Liters of the stock HCl</a:t>
            </a:r>
            <a:r>
              <a:rPr lang="en-US" altLang="en-US" sz="1800" baseline="-25000" dirty="0">
                <a:solidFill>
                  <a:srgbClr val="FF0000"/>
                </a:solidFill>
                <a:latin typeface="Times New Roman" panose="02020603050405020304" pitchFamily="18" charset="0"/>
                <a:cs typeface="Times New Roman" panose="02020603050405020304" pitchFamily="18" charset="0"/>
              </a:rPr>
              <a:t>(AQ)</a:t>
            </a:r>
            <a:r>
              <a:rPr lang="en-US" altLang="en-US" sz="1800" dirty="0">
                <a:solidFill>
                  <a:srgbClr val="FF0000"/>
                </a:solidFill>
                <a:latin typeface="Times New Roman" panose="02020603050405020304" pitchFamily="18" charset="0"/>
                <a:cs typeface="Times New Roman" panose="02020603050405020304" pitchFamily="18" charset="0"/>
              </a:rPr>
              <a:t>  (375 mL), </a:t>
            </a:r>
            <a:br>
              <a:rPr lang="en-US" altLang="en-US" sz="1800" dirty="0">
                <a:solidFill>
                  <a:srgbClr val="FF0000"/>
                </a:solidFill>
                <a:latin typeface="Times New Roman" panose="02020603050405020304" pitchFamily="18" charset="0"/>
                <a:cs typeface="Times New Roman" panose="02020603050405020304" pitchFamily="18" charset="0"/>
              </a:rPr>
            </a:br>
            <a:r>
              <a:rPr lang="en-US" altLang="en-US" sz="1800" dirty="0">
                <a:solidFill>
                  <a:srgbClr val="FF0000"/>
                </a:solidFill>
                <a:latin typeface="Times New Roman" panose="02020603050405020304" pitchFamily="18" charset="0"/>
                <a:cs typeface="Times New Roman" panose="02020603050405020304" pitchFamily="18" charset="0"/>
              </a:rPr>
              <a:t>into a flask, </a:t>
            </a:r>
            <a:r>
              <a:rPr lang="en-US" altLang="en-US" sz="1800" dirty="0">
                <a:solidFill>
                  <a:srgbClr val="0000FF"/>
                </a:solidFill>
                <a:latin typeface="Times New Roman" panose="02020603050405020304" pitchFamily="18" charset="0"/>
                <a:cs typeface="Times New Roman" panose="02020603050405020304" pitchFamily="18" charset="0"/>
              </a:rPr>
              <a:t>then you’d pour in enough water to dilute it to 2.00 liters (up to the 2000 mL mark).</a:t>
            </a:r>
          </a:p>
          <a:p>
            <a:pPr algn="ctr" eaLnBrk="1" fontAlgn="base" hangingPunct="1">
              <a:spcBef>
                <a:spcPct val="50000"/>
              </a:spcBef>
              <a:spcAft>
                <a:spcPct val="0"/>
              </a:spcAft>
            </a:pPr>
            <a:r>
              <a:rPr lang="en-US" altLang="en-US" sz="2800" dirty="0">
                <a:solidFill>
                  <a:srgbClr val="000000"/>
                </a:solidFill>
                <a:latin typeface="Times New Roman" panose="02020603050405020304" pitchFamily="18" charset="0"/>
                <a:cs typeface="Times New Roman" panose="02020603050405020304" pitchFamily="18" charset="0"/>
              </a:rPr>
              <a:t>375 mL stock + </a:t>
            </a:r>
            <a:r>
              <a:rPr lang="en-US" altLang="en-US" sz="2800" u="sng" dirty="0">
                <a:solidFill>
                  <a:srgbClr val="000000"/>
                </a:solidFill>
                <a:latin typeface="Times New Roman" panose="02020603050405020304" pitchFamily="18" charset="0"/>
                <a:cs typeface="Times New Roman" panose="02020603050405020304" pitchFamily="18" charset="0"/>
              </a:rPr>
              <a:t>enough water</a:t>
            </a:r>
            <a:r>
              <a:rPr lang="en-US" altLang="en-US" sz="2800" dirty="0">
                <a:solidFill>
                  <a:srgbClr val="000000"/>
                </a:solidFill>
                <a:latin typeface="Times New Roman" panose="02020603050405020304" pitchFamily="18" charset="0"/>
                <a:cs typeface="Times New Roman" panose="02020603050405020304" pitchFamily="18" charset="0"/>
              </a:rPr>
              <a:t> = 2000 mL new solution</a:t>
            </a:r>
          </a:p>
        </p:txBody>
      </p:sp>
    </p:spTree>
    <p:extLst>
      <p:ext uri="{BB962C8B-B14F-4D97-AF65-F5344CB8AC3E}">
        <p14:creationId xmlns:p14="http://schemas.microsoft.com/office/powerpoint/2010/main" val="14241834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sign&#10;&#10;AI-generated content may be incorrect.">
            <a:extLst>
              <a:ext uri="{FF2B5EF4-FFF2-40B4-BE49-F238E27FC236}">
                <a16:creationId xmlns:a16="http://schemas.microsoft.com/office/drawing/2014/main" id="{3ECB0805-A002-3814-1B35-355A4B7342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3905" y="929000"/>
            <a:ext cx="4476190" cy="5000000"/>
          </a:xfrm>
          <a:prstGeom prst="rect">
            <a:avLst/>
          </a:prstGeom>
        </p:spPr>
      </p:pic>
    </p:spTree>
    <p:extLst>
      <p:ext uri="{BB962C8B-B14F-4D97-AF65-F5344CB8AC3E}">
        <p14:creationId xmlns:p14="http://schemas.microsoft.com/office/powerpoint/2010/main" val="10742566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6278642"/>
          </a:xfrm>
          <a:prstGeom prst="rect">
            <a:avLst/>
          </a:prstGeom>
          <a:noFill/>
        </p:spPr>
        <p:txBody>
          <a:bodyPr wrap="square" rtlCol="0">
            <a:spAutoFit/>
          </a:bodyPr>
          <a:lstStyle/>
          <a:p>
            <a:r>
              <a:rPr lang="en-US" sz="4000" b="1" u="sng" dirty="0">
                <a:solidFill>
                  <a:schemeClr val="bg1"/>
                </a:solidFill>
                <a:latin typeface="Tahoma" panose="020B0604030504040204" pitchFamily="34" charset="0"/>
                <a:cs typeface="Tahoma" panose="020B0604030504040204" pitchFamily="34" charset="0"/>
              </a:rPr>
              <a:t>Solutions Class #4 </a:t>
            </a:r>
            <a:br>
              <a:rPr lang="en-US" sz="4000" b="1" u="sng" dirty="0">
                <a:solidFill>
                  <a:schemeClr val="bg1"/>
                </a:solidFill>
                <a:latin typeface="Tahoma" panose="020B0604030504040204" pitchFamily="34" charset="0"/>
                <a:cs typeface="Tahoma" panose="020B0604030504040204" pitchFamily="34" charset="0"/>
              </a:rPr>
            </a:br>
            <a:endParaRPr lang="en-US" sz="4000" b="1" dirty="0">
              <a:solidFill>
                <a:schemeClr val="bg1"/>
              </a:solidFill>
              <a:latin typeface="Tahoma" panose="020B0604030504040204" pitchFamily="34" charset="0"/>
              <a:cs typeface="Tahoma" panose="020B0604030504040204" pitchFamily="34" charset="0"/>
            </a:endParaRPr>
          </a:p>
          <a:p>
            <a:r>
              <a:rPr lang="en-US" sz="4000" b="1" u="sng" dirty="0">
                <a:solidFill>
                  <a:schemeClr val="bg1"/>
                </a:solidFill>
                <a:latin typeface="Tahoma" panose="020B0604030504040204" pitchFamily="34" charset="0"/>
                <a:cs typeface="Tahoma" panose="020B0604030504040204" pitchFamily="34" charset="0"/>
              </a:rPr>
              <a:t>Objective:</a:t>
            </a:r>
            <a:r>
              <a:rPr lang="en-US" sz="4000" b="1" dirty="0">
                <a:solidFill>
                  <a:schemeClr val="bg1"/>
                </a:solidFill>
                <a:latin typeface="Tahoma" panose="020B0604030504040204" pitchFamily="34" charset="0"/>
                <a:cs typeface="Tahoma" panose="020B0604030504040204" pitchFamily="34" charset="0"/>
              </a:rPr>
              <a:t>  Another way to measure low concentrations of </a:t>
            </a:r>
            <a:br>
              <a:rPr lang="en-US" sz="4000" b="1" dirty="0">
                <a:solidFill>
                  <a:schemeClr val="bg1"/>
                </a:solidFill>
                <a:latin typeface="Tahoma" panose="020B0604030504040204" pitchFamily="34" charset="0"/>
                <a:cs typeface="Tahoma" panose="020B0604030504040204" pitchFamily="34" charset="0"/>
              </a:rPr>
            </a:br>
            <a:r>
              <a:rPr lang="en-US" sz="4000" b="1" dirty="0">
                <a:solidFill>
                  <a:schemeClr val="bg1"/>
                </a:solidFill>
                <a:latin typeface="Tahoma" panose="020B0604030504040204" pitchFamily="34" charset="0"/>
                <a:cs typeface="Tahoma" panose="020B0604030504040204" pitchFamily="34" charset="0"/>
              </a:rPr>
              <a:t>very weak solutions called </a:t>
            </a:r>
            <a:br>
              <a:rPr lang="en-US" sz="4000" b="1" dirty="0">
                <a:solidFill>
                  <a:schemeClr val="bg1"/>
                </a:solidFill>
                <a:latin typeface="Tahoma" panose="020B0604030504040204" pitchFamily="34" charset="0"/>
                <a:cs typeface="Tahoma" panose="020B0604030504040204" pitchFamily="34" charset="0"/>
              </a:rPr>
            </a:br>
            <a:r>
              <a:rPr lang="en-US" sz="4000" b="1" dirty="0">
                <a:solidFill>
                  <a:schemeClr val="bg1"/>
                </a:solidFill>
                <a:latin typeface="Tahoma" panose="020B0604030504040204" pitchFamily="34" charset="0"/>
                <a:cs typeface="Tahoma" panose="020B0604030504040204" pitchFamily="34" charset="0"/>
              </a:rPr>
              <a:t>PARTS PER MILLION, </a:t>
            </a:r>
            <a:br>
              <a:rPr lang="en-US" sz="4000" b="1" dirty="0">
                <a:solidFill>
                  <a:schemeClr val="bg1"/>
                </a:solidFill>
                <a:latin typeface="Tahoma" panose="020B0604030504040204" pitchFamily="34" charset="0"/>
                <a:cs typeface="Tahoma" panose="020B0604030504040204" pitchFamily="34" charset="0"/>
              </a:rPr>
            </a:br>
            <a:br>
              <a:rPr lang="en-US" sz="4000" b="1" dirty="0">
                <a:solidFill>
                  <a:schemeClr val="bg1"/>
                </a:solidFill>
                <a:latin typeface="Tahoma" panose="020B0604030504040204" pitchFamily="34" charset="0"/>
                <a:cs typeface="Tahoma" panose="020B0604030504040204" pitchFamily="34" charset="0"/>
              </a:rPr>
            </a:br>
            <a:r>
              <a:rPr lang="en-US" sz="4000" b="1" dirty="0">
                <a:solidFill>
                  <a:schemeClr val="bg1"/>
                </a:solidFill>
                <a:latin typeface="Tahoma" panose="020B0604030504040204" pitchFamily="34" charset="0"/>
                <a:cs typeface="Tahoma" panose="020B0604030504040204" pitchFamily="34" charset="0"/>
              </a:rPr>
              <a:t>and then, the </a:t>
            </a:r>
            <a:br>
              <a:rPr lang="en-US" sz="4000" b="1" dirty="0">
                <a:solidFill>
                  <a:schemeClr val="bg1"/>
                </a:solidFill>
                <a:latin typeface="Tahoma" panose="020B0604030504040204" pitchFamily="34" charset="0"/>
                <a:cs typeface="Tahoma" panose="020B0604030504040204" pitchFamily="34" charset="0"/>
              </a:rPr>
            </a:br>
            <a:r>
              <a:rPr lang="en-US" sz="4000" b="1" dirty="0">
                <a:solidFill>
                  <a:schemeClr val="bg1"/>
                </a:solidFill>
                <a:latin typeface="Tahoma" panose="020B0604030504040204" pitchFamily="34" charset="0"/>
                <a:cs typeface="Tahoma" panose="020B0604030504040204" pitchFamily="34" charset="0"/>
              </a:rPr>
              <a:t>colligative properties of water</a:t>
            </a:r>
          </a:p>
          <a:p>
            <a:r>
              <a:rPr lang="en-US" sz="2400" dirty="0">
                <a:latin typeface="Tahoma" panose="020B0604030504040204" pitchFamily="34" charset="0"/>
                <a:cs typeface="Tahoma" panose="020B0604030504040204" pitchFamily="34" charset="0"/>
              </a:rPr>
              <a:t> </a:t>
            </a:r>
          </a:p>
          <a:p>
            <a:endParaRPr lang="en-US" dirty="0"/>
          </a:p>
        </p:txBody>
      </p:sp>
    </p:spTree>
    <p:extLst>
      <p:ext uri="{BB962C8B-B14F-4D97-AF65-F5344CB8AC3E}">
        <p14:creationId xmlns:p14="http://schemas.microsoft.com/office/powerpoint/2010/main" val="152330996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2062103"/>
          </a:xfrm>
          <a:prstGeom prst="rect">
            <a:avLst/>
          </a:prstGeom>
          <a:noFill/>
        </p:spPr>
        <p:txBody>
          <a:bodyPr wrap="square" rtlCol="0">
            <a:spAutoFit/>
          </a:bodyPr>
          <a:lstStyle/>
          <a:p>
            <a:r>
              <a:rPr lang="en-US" sz="2400" dirty="0">
                <a:solidFill>
                  <a:srgbClr val="0000FF"/>
                </a:solidFill>
                <a:latin typeface="Times New Roman" panose="02020603050405020304" pitchFamily="18" charset="0"/>
                <a:cs typeface="Times New Roman" panose="02020603050405020304" pitchFamily="18" charset="0"/>
              </a:rPr>
              <a:t>No Writing</a:t>
            </a:r>
            <a:r>
              <a:rPr lang="en-US" sz="2400" dirty="0">
                <a:latin typeface="Times New Roman" panose="02020603050405020304" pitchFamily="18" charset="0"/>
                <a:cs typeface="Times New Roman" panose="02020603050405020304" pitchFamily="18" charset="0"/>
              </a:rPr>
              <a:t>, think about this, you put 1502 grams NaCl into a swimming pool of 312,000 liters of water.  What is the molarity of this solution?  </a:t>
            </a:r>
            <a:br>
              <a:rPr lang="en-US" sz="2400" dirty="0">
                <a:latin typeface="Times New Roman" panose="02020603050405020304" pitchFamily="18" charset="0"/>
                <a:cs typeface="Times New Roman" panose="02020603050405020304" pitchFamily="18" charset="0"/>
              </a:rPr>
            </a:br>
            <a:r>
              <a:rPr lang="en-US" sz="2400" dirty="0">
                <a:solidFill>
                  <a:srgbClr val="FF0000"/>
                </a:solidFill>
                <a:latin typeface="Times New Roman" panose="02020603050405020304" pitchFamily="18" charset="0"/>
                <a:cs typeface="Times New Roman" panose="02020603050405020304" pitchFamily="18" charset="0"/>
              </a:rPr>
              <a:t>(the answer is </a:t>
            </a:r>
            <a:r>
              <a:rPr lang="en-US" sz="2400" u="sng" dirty="0">
                <a:solidFill>
                  <a:srgbClr val="FF0000"/>
                </a:solidFill>
                <a:latin typeface="Times New Roman" panose="02020603050405020304" pitchFamily="18" charset="0"/>
                <a:cs typeface="Times New Roman" panose="02020603050405020304" pitchFamily="18" charset="0"/>
              </a:rPr>
              <a:t>stupidly</a:t>
            </a:r>
            <a:r>
              <a:rPr lang="en-US" sz="2400" dirty="0">
                <a:solidFill>
                  <a:srgbClr val="FF0000"/>
                </a:solidFill>
                <a:latin typeface="Times New Roman" panose="02020603050405020304" pitchFamily="18" charset="0"/>
                <a:cs typeface="Times New Roman" panose="02020603050405020304" pitchFamily="18" charset="0"/>
              </a:rPr>
              <a:t> small to make a point)</a:t>
            </a:r>
          </a:p>
          <a:p>
            <a:endParaRPr lang="en-US" sz="2000" dirty="0">
              <a:solidFill>
                <a:srgbClr val="FF0000"/>
              </a:solidFill>
              <a:latin typeface="Tahoma" panose="020B0604030504040204" pitchFamily="34" charset="0"/>
              <a:cs typeface="Tahoma" panose="020B0604030504040204" pitchFamily="34" charset="0"/>
            </a:endParaRPr>
          </a:p>
          <a:p>
            <a:r>
              <a:rPr lang="en-US" dirty="0"/>
              <a:t> </a:t>
            </a:r>
          </a:p>
          <a:p>
            <a:endParaRPr lang="en-US" dirty="0"/>
          </a:p>
        </p:txBody>
      </p:sp>
      <p:sp>
        <p:nvSpPr>
          <p:cNvPr id="3" name="Text Box 2"/>
          <p:cNvSpPr txBox="1">
            <a:spLocks noChangeArrowheads="1"/>
          </p:cNvSpPr>
          <p:nvPr/>
        </p:nvSpPr>
        <p:spPr bwMode="auto">
          <a:xfrm>
            <a:off x="226454" y="1571287"/>
            <a:ext cx="2400300" cy="1069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200" b="0" i="0" u="sng" strike="noStrike" cap="none" normalizeH="0" baseline="0" dirty="0">
                <a:ln>
                  <a:noFill/>
                </a:ln>
                <a:solidFill>
                  <a:srgbClr val="000000"/>
                </a:solidFill>
                <a:effectLst/>
                <a:latin typeface="Calibri" pitchFamily="34" charset="0"/>
              </a:rPr>
              <a:t>1502 g NaCl</a:t>
            </a:r>
            <a:br>
              <a:rPr kumimoji="0" lang="en-US" altLang="en-US" sz="3200" b="0" i="0" u="sng" strike="noStrike" cap="none" normalizeH="0" baseline="0" dirty="0">
                <a:ln>
                  <a:noFill/>
                </a:ln>
                <a:solidFill>
                  <a:srgbClr val="000000"/>
                </a:solidFill>
                <a:effectLst/>
                <a:latin typeface="Calibri" pitchFamily="34" charset="0"/>
              </a:rPr>
            </a:br>
            <a:r>
              <a:rPr kumimoji="0" lang="en-US" altLang="en-US" sz="3200" b="0" i="0" u="none" strike="noStrike" cap="none" normalizeH="0" baseline="0" dirty="0">
                <a:ln>
                  <a:noFill/>
                </a:ln>
                <a:solidFill>
                  <a:srgbClr val="000000"/>
                </a:solidFill>
                <a:effectLst/>
                <a:latin typeface="Calibri" pitchFamily="34" charset="0"/>
              </a:rPr>
              <a:t>1</a:t>
            </a:r>
            <a:endParaRPr kumimoji="0" lang="en-US" altLang="en-US" sz="6000" b="0" i="0" u="none" strike="noStrike" cap="none" normalizeH="0" baseline="0" dirty="0">
              <a:ln>
                <a:noFill/>
              </a:ln>
              <a:solidFill>
                <a:schemeClr val="tx1"/>
              </a:solidFill>
              <a:effectLst/>
              <a:latin typeface="Arial" pitchFamily="34" charset="0"/>
            </a:endParaRPr>
          </a:p>
        </p:txBody>
      </p:sp>
      <p:sp>
        <p:nvSpPr>
          <p:cNvPr id="4" name="Text Box 3"/>
          <p:cNvSpPr txBox="1">
            <a:spLocks noChangeArrowheads="1"/>
          </p:cNvSpPr>
          <p:nvPr/>
        </p:nvSpPr>
        <p:spPr bwMode="auto">
          <a:xfrm>
            <a:off x="2819400" y="1640500"/>
            <a:ext cx="800100" cy="926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Calibri" pitchFamily="34" charset="0"/>
              </a:rPr>
              <a:t>X</a:t>
            </a:r>
            <a:endParaRPr kumimoji="0" lang="en-US" altLang="en-US" sz="6000" b="0" i="0" u="none" strike="noStrike" cap="none" normalizeH="0" baseline="0" dirty="0">
              <a:ln>
                <a:noFill/>
              </a:ln>
              <a:solidFill>
                <a:schemeClr val="tx1"/>
              </a:solidFill>
              <a:effectLst/>
              <a:latin typeface="Arial" pitchFamily="34" charset="0"/>
            </a:endParaRPr>
          </a:p>
        </p:txBody>
      </p:sp>
      <p:sp>
        <p:nvSpPr>
          <p:cNvPr id="5" name="Text Box 4"/>
          <p:cNvSpPr txBox="1">
            <a:spLocks noChangeArrowheads="1"/>
          </p:cNvSpPr>
          <p:nvPr/>
        </p:nvSpPr>
        <p:spPr bwMode="auto">
          <a:xfrm>
            <a:off x="3219450" y="1552522"/>
            <a:ext cx="2400300" cy="1069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200" b="0" i="0" u="sng" strike="noStrike" cap="none" normalizeH="0" baseline="0" dirty="0">
                <a:ln>
                  <a:noFill/>
                </a:ln>
                <a:solidFill>
                  <a:srgbClr val="000000"/>
                </a:solidFill>
                <a:effectLst/>
                <a:latin typeface="Calibri" pitchFamily="34" charset="0"/>
              </a:rPr>
              <a:t>1 mole NaCl</a:t>
            </a:r>
            <a:br>
              <a:rPr kumimoji="0" lang="en-US" altLang="en-US" sz="3200" b="0" i="0" u="sng" strike="noStrike" cap="none" normalizeH="0" baseline="0" dirty="0">
                <a:ln>
                  <a:noFill/>
                </a:ln>
                <a:solidFill>
                  <a:srgbClr val="000000"/>
                </a:solidFill>
                <a:effectLst/>
                <a:latin typeface="Calibri" pitchFamily="34" charset="0"/>
              </a:rPr>
            </a:br>
            <a:r>
              <a:rPr kumimoji="0" lang="en-US" altLang="en-US" sz="3200" b="0" i="0" u="none" strike="noStrike" cap="none" normalizeH="0" baseline="0" dirty="0">
                <a:ln>
                  <a:noFill/>
                </a:ln>
                <a:solidFill>
                  <a:srgbClr val="000000"/>
                </a:solidFill>
                <a:effectLst/>
                <a:latin typeface="Calibri" pitchFamily="34" charset="0"/>
              </a:rPr>
              <a:t>58 g NaCl</a:t>
            </a:r>
            <a:endParaRPr kumimoji="0" lang="en-US" altLang="en-US" sz="6000" b="0" i="0" u="none" strike="noStrike" cap="none" normalizeH="0" baseline="0" dirty="0">
              <a:ln>
                <a:noFill/>
              </a:ln>
              <a:solidFill>
                <a:schemeClr val="tx1"/>
              </a:solidFill>
              <a:effectLst/>
              <a:latin typeface="Arial" pitchFamily="34" charset="0"/>
            </a:endParaRPr>
          </a:p>
        </p:txBody>
      </p:sp>
      <p:sp>
        <p:nvSpPr>
          <p:cNvPr id="6" name="Text Box 5"/>
          <p:cNvSpPr txBox="1">
            <a:spLocks noChangeArrowheads="1"/>
          </p:cNvSpPr>
          <p:nvPr/>
        </p:nvSpPr>
        <p:spPr bwMode="auto">
          <a:xfrm>
            <a:off x="5587888" y="1672480"/>
            <a:ext cx="3285656" cy="867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Calibri" pitchFamily="34" charset="0"/>
              </a:rPr>
              <a:t>= 25.9 moles salt</a:t>
            </a:r>
            <a:endParaRPr kumimoji="0" lang="en-US" altLang="en-US" sz="3200" b="0" i="0" u="none" strike="noStrike" cap="none" normalizeH="0" baseline="0" dirty="0">
              <a:ln>
                <a:noFill/>
              </a:ln>
              <a:solidFill>
                <a:schemeClr val="tx1"/>
              </a:solidFill>
              <a:effectLst/>
              <a:latin typeface="Arial" pitchFamily="34" charset="0"/>
            </a:endParaRPr>
          </a:p>
        </p:txBody>
      </p:sp>
    </p:spTree>
    <p:extLst>
      <p:ext uri="{BB962C8B-B14F-4D97-AF65-F5344CB8AC3E}">
        <p14:creationId xmlns:p14="http://schemas.microsoft.com/office/powerpoint/2010/main" val="106427262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2062103"/>
          </a:xfrm>
          <a:prstGeom prst="rect">
            <a:avLst/>
          </a:prstGeom>
          <a:noFill/>
        </p:spPr>
        <p:txBody>
          <a:bodyPr wrap="square" rtlCol="0">
            <a:spAutoFit/>
          </a:bodyPr>
          <a:lstStyle/>
          <a:p>
            <a:r>
              <a:rPr lang="en-US" sz="2400" dirty="0">
                <a:solidFill>
                  <a:srgbClr val="0000FF"/>
                </a:solidFill>
                <a:latin typeface="Times New Roman" panose="02020603050405020304" pitchFamily="18" charset="0"/>
                <a:cs typeface="Times New Roman" panose="02020603050405020304" pitchFamily="18" charset="0"/>
              </a:rPr>
              <a:t>No Writing</a:t>
            </a:r>
            <a:r>
              <a:rPr lang="en-US" sz="2400" dirty="0">
                <a:latin typeface="Times New Roman" panose="02020603050405020304" pitchFamily="18" charset="0"/>
                <a:cs typeface="Times New Roman" panose="02020603050405020304" pitchFamily="18" charset="0"/>
              </a:rPr>
              <a:t>, think about this, you put 1502 grams NaCl into a swimming pool of 312,000 liters of water.  What is the molarity of this solution?  </a:t>
            </a:r>
            <a:br>
              <a:rPr lang="en-US" sz="2400" dirty="0">
                <a:latin typeface="Times New Roman" panose="02020603050405020304" pitchFamily="18" charset="0"/>
                <a:cs typeface="Times New Roman" panose="02020603050405020304" pitchFamily="18" charset="0"/>
              </a:rPr>
            </a:br>
            <a:r>
              <a:rPr lang="en-US" sz="2400" dirty="0">
                <a:solidFill>
                  <a:srgbClr val="FF0000"/>
                </a:solidFill>
                <a:latin typeface="Times New Roman" panose="02020603050405020304" pitchFamily="18" charset="0"/>
                <a:cs typeface="Times New Roman" panose="02020603050405020304" pitchFamily="18" charset="0"/>
              </a:rPr>
              <a:t>(the answer is </a:t>
            </a:r>
            <a:r>
              <a:rPr lang="en-US" sz="2400" u="sng" dirty="0">
                <a:solidFill>
                  <a:srgbClr val="FF0000"/>
                </a:solidFill>
                <a:latin typeface="Times New Roman" panose="02020603050405020304" pitchFamily="18" charset="0"/>
                <a:cs typeface="Times New Roman" panose="02020603050405020304" pitchFamily="18" charset="0"/>
              </a:rPr>
              <a:t>stupidly</a:t>
            </a:r>
            <a:r>
              <a:rPr lang="en-US" sz="2400" dirty="0">
                <a:solidFill>
                  <a:srgbClr val="FF0000"/>
                </a:solidFill>
                <a:latin typeface="Times New Roman" panose="02020603050405020304" pitchFamily="18" charset="0"/>
                <a:cs typeface="Times New Roman" panose="02020603050405020304" pitchFamily="18" charset="0"/>
              </a:rPr>
              <a:t> small to make a point)</a:t>
            </a:r>
          </a:p>
          <a:p>
            <a:endParaRPr lang="en-US" sz="2000" dirty="0">
              <a:solidFill>
                <a:srgbClr val="FF0000"/>
              </a:solidFill>
              <a:latin typeface="Tahoma" panose="020B0604030504040204" pitchFamily="34" charset="0"/>
              <a:cs typeface="Tahoma" panose="020B0604030504040204" pitchFamily="34" charset="0"/>
            </a:endParaRPr>
          </a:p>
          <a:p>
            <a:r>
              <a:rPr lang="en-US" dirty="0"/>
              <a:t> </a:t>
            </a:r>
          </a:p>
          <a:p>
            <a:endParaRPr lang="en-US" dirty="0"/>
          </a:p>
        </p:txBody>
      </p:sp>
      <p:sp>
        <p:nvSpPr>
          <p:cNvPr id="3" name="Text Box 2"/>
          <p:cNvSpPr txBox="1">
            <a:spLocks noChangeArrowheads="1"/>
          </p:cNvSpPr>
          <p:nvPr/>
        </p:nvSpPr>
        <p:spPr bwMode="auto">
          <a:xfrm>
            <a:off x="226454" y="1571287"/>
            <a:ext cx="2400300" cy="1069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200" b="0" i="0" u="sng" strike="noStrike" cap="none" normalizeH="0" baseline="0" dirty="0">
                <a:ln>
                  <a:noFill/>
                </a:ln>
                <a:solidFill>
                  <a:srgbClr val="000000"/>
                </a:solidFill>
                <a:effectLst/>
                <a:latin typeface="Calibri" pitchFamily="34" charset="0"/>
              </a:rPr>
              <a:t>1502 g NaCl</a:t>
            </a:r>
            <a:br>
              <a:rPr kumimoji="0" lang="en-US" altLang="en-US" sz="3200" b="0" i="0" u="sng" strike="noStrike" cap="none" normalizeH="0" baseline="0" dirty="0">
                <a:ln>
                  <a:noFill/>
                </a:ln>
                <a:solidFill>
                  <a:srgbClr val="000000"/>
                </a:solidFill>
                <a:effectLst/>
                <a:latin typeface="Calibri" pitchFamily="34" charset="0"/>
              </a:rPr>
            </a:br>
            <a:r>
              <a:rPr kumimoji="0" lang="en-US" altLang="en-US" sz="3200" b="0" i="0" u="none" strike="noStrike" cap="none" normalizeH="0" baseline="0" dirty="0">
                <a:ln>
                  <a:noFill/>
                </a:ln>
                <a:solidFill>
                  <a:srgbClr val="000000"/>
                </a:solidFill>
                <a:effectLst/>
                <a:latin typeface="Calibri" pitchFamily="34" charset="0"/>
              </a:rPr>
              <a:t>1</a:t>
            </a:r>
            <a:endParaRPr kumimoji="0" lang="en-US" altLang="en-US" sz="6000" b="0" i="0" u="none" strike="noStrike" cap="none" normalizeH="0" baseline="0" dirty="0">
              <a:ln>
                <a:noFill/>
              </a:ln>
              <a:solidFill>
                <a:schemeClr val="tx1"/>
              </a:solidFill>
              <a:effectLst/>
              <a:latin typeface="Arial" pitchFamily="34" charset="0"/>
            </a:endParaRPr>
          </a:p>
        </p:txBody>
      </p:sp>
      <p:sp>
        <p:nvSpPr>
          <p:cNvPr id="4" name="Text Box 3"/>
          <p:cNvSpPr txBox="1">
            <a:spLocks noChangeArrowheads="1"/>
          </p:cNvSpPr>
          <p:nvPr/>
        </p:nvSpPr>
        <p:spPr bwMode="auto">
          <a:xfrm>
            <a:off x="2819400" y="1640500"/>
            <a:ext cx="800100" cy="926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Calibri" pitchFamily="34" charset="0"/>
              </a:rPr>
              <a:t>X</a:t>
            </a:r>
            <a:endParaRPr kumimoji="0" lang="en-US" altLang="en-US" sz="6000" b="0" i="0" u="none" strike="noStrike" cap="none" normalizeH="0" baseline="0" dirty="0">
              <a:ln>
                <a:noFill/>
              </a:ln>
              <a:solidFill>
                <a:schemeClr val="tx1"/>
              </a:solidFill>
              <a:effectLst/>
              <a:latin typeface="Arial" pitchFamily="34" charset="0"/>
            </a:endParaRPr>
          </a:p>
        </p:txBody>
      </p:sp>
      <p:sp>
        <p:nvSpPr>
          <p:cNvPr id="5" name="Text Box 4"/>
          <p:cNvSpPr txBox="1">
            <a:spLocks noChangeArrowheads="1"/>
          </p:cNvSpPr>
          <p:nvPr/>
        </p:nvSpPr>
        <p:spPr bwMode="auto">
          <a:xfrm>
            <a:off x="3219450" y="1552522"/>
            <a:ext cx="2400300" cy="1069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200" b="0" i="0" u="sng" strike="noStrike" cap="none" normalizeH="0" baseline="0" dirty="0">
                <a:ln>
                  <a:noFill/>
                </a:ln>
                <a:solidFill>
                  <a:srgbClr val="000000"/>
                </a:solidFill>
                <a:effectLst/>
                <a:latin typeface="Calibri" pitchFamily="34" charset="0"/>
              </a:rPr>
              <a:t>1 mole NaCl</a:t>
            </a:r>
            <a:br>
              <a:rPr kumimoji="0" lang="en-US" altLang="en-US" sz="3200" b="0" i="0" u="sng" strike="noStrike" cap="none" normalizeH="0" baseline="0" dirty="0">
                <a:ln>
                  <a:noFill/>
                </a:ln>
                <a:solidFill>
                  <a:srgbClr val="000000"/>
                </a:solidFill>
                <a:effectLst/>
                <a:latin typeface="Calibri" pitchFamily="34" charset="0"/>
              </a:rPr>
            </a:br>
            <a:r>
              <a:rPr kumimoji="0" lang="en-US" altLang="en-US" sz="3200" b="0" i="0" u="none" strike="noStrike" cap="none" normalizeH="0" baseline="0" dirty="0">
                <a:ln>
                  <a:noFill/>
                </a:ln>
                <a:solidFill>
                  <a:srgbClr val="000000"/>
                </a:solidFill>
                <a:effectLst/>
                <a:latin typeface="Calibri" pitchFamily="34" charset="0"/>
              </a:rPr>
              <a:t>58 g NaCl</a:t>
            </a:r>
            <a:endParaRPr kumimoji="0" lang="en-US" altLang="en-US" sz="6000" b="0" i="0" u="none" strike="noStrike" cap="none" normalizeH="0" baseline="0" dirty="0">
              <a:ln>
                <a:noFill/>
              </a:ln>
              <a:solidFill>
                <a:schemeClr val="tx1"/>
              </a:solidFill>
              <a:effectLst/>
              <a:latin typeface="Arial" pitchFamily="34" charset="0"/>
            </a:endParaRPr>
          </a:p>
        </p:txBody>
      </p:sp>
      <p:sp>
        <p:nvSpPr>
          <p:cNvPr id="6" name="Text Box 5"/>
          <p:cNvSpPr txBox="1">
            <a:spLocks noChangeArrowheads="1"/>
          </p:cNvSpPr>
          <p:nvPr/>
        </p:nvSpPr>
        <p:spPr bwMode="auto">
          <a:xfrm>
            <a:off x="5587888" y="1672480"/>
            <a:ext cx="3285656" cy="867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Calibri" pitchFamily="34" charset="0"/>
              </a:rPr>
              <a:t>= 25.9 moles salt</a:t>
            </a:r>
            <a:endParaRPr kumimoji="0" lang="en-US" altLang="en-US" sz="3200" b="0" i="0" u="none" strike="noStrike" cap="none" normalizeH="0" baseline="0" dirty="0">
              <a:ln>
                <a:noFill/>
              </a:ln>
              <a:solidFill>
                <a:schemeClr val="tx1"/>
              </a:solidFill>
              <a:effectLst/>
              <a:latin typeface="Arial" pitchFamily="34" charset="0"/>
            </a:endParaRPr>
          </a:p>
        </p:txBody>
      </p:sp>
      <p:pic>
        <p:nvPicPr>
          <p:cNvPr id="3078"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r="44961"/>
          <a:stretch/>
        </p:blipFill>
        <p:spPr bwMode="auto">
          <a:xfrm>
            <a:off x="267773" y="2819400"/>
            <a:ext cx="3511210" cy="1079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sp>
        <p:nvSpPr>
          <p:cNvPr id="8" name="TextBox 7"/>
          <p:cNvSpPr txBox="1"/>
          <p:nvPr/>
        </p:nvSpPr>
        <p:spPr>
          <a:xfrm>
            <a:off x="3600182" y="2819400"/>
            <a:ext cx="4762500" cy="954107"/>
          </a:xfrm>
          <a:prstGeom prst="rect">
            <a:avLst/>
          </a:prstGeom>
          <a:noFill/>
        </p:spPr>
        <p:txBody>
          <a:bodyPr wrap="square" rtlCol="0">
            <a:spAutoFit/>
          </a:bodyPr>
          <a:lstStyle/>
          <a:p>
            <a:r>
              <a:rPr lang="en-US" sz="2800" u="sng" dirty="0">
                <a:latin typeface="Comic Sans MS" panose="030F0702030302020204" pitchFamily="66" charset="0"/>
              </a:rPr>
              <a:t>25.9 moles</a:t>
            </a:r>
            <a:br>
              <a:rPr lang="en-US" sz="2800" u="sng" dirty="0">
                <a:latin typeface="Comic Sans MS" panose="030F0702030302020204" pitchFamily="66" charset="0"/>
              </a:rPr>
            </a:br>
            <a:r>
              <a:rPr lang="en-US" sz="2800" dirty="0">
                <a:latin typeface="Comic Sans MS" panose="030F0702030302020204" pitchFamily="66" charset="0"/>
              </a:rPr>
              <a:t>312,000 Liters</a:t>
            </a:r>
          </a:p>
        </p:txBody>
      </p:sp>
    </p:spTree>
    <p:extLst>
      <p:ext uri="{BB962C8B-B14F-4D97-AF65-F5344CB8AC3E}">
        <p14:creationId xmlns:p14="http://schemas.microsoft.com/office/powerpoint/2010/main" val="92538617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2062103"/>
          </a:xfrm>
          <a:prstGeom prst="rect">
            <a:avLst/>
          </a:prstGeom>
          <a:noFill/>
        </p:spPr>
        <p:txBody>
          <a:bodyPr wrap="square" rtlCol="0">
            <a:spAutoFit/>
          </a:bodyPr>
          <a:lstStyle/>
          <a:p>
            <a:r>
              <a:rPr lang="en-US" sz="2400" dirty="0">
                <a:solidFill>
                  <a:srgbClr val="0000FF"/>
                </a:solidFill>
                <a:latin typeface="Times New Roman" panose="02020603050405020304" pitchFamily="18" charset="0"/>
                <a:cs typeface="Times New Roman" panose="02020603050405020304" pitchFamily="18" charset="0"/>
              </a:rPr>
              <a:t>No Writing</a:t>
            </a:r>
            <a:r>
              <a:rPr lang="en-US" sz="2400" dirty="0">
                <a:latin typeface="Times New Roman" panose="02020603050405020304" pitchFamily="18" charset="0"/>
                <a:cs typeface="Times New Roman" panose="02020603050405020304" pitchFamily="18" charset="0"/>
              </a:rPr>
              <a:t>, think about this, you put 1502 grams NaCl into a swimming pool of 312,000 liters of water.  What is the molarity of this solution?  </a:t>
            </a:r>
            <a:br>
              <a:rPr lang="en-US" sz="2400" dirty="0">
                <a:latin typeface="Times New Roman" panose="02020603050405020304" pitchFamily="18" charset="0"/>
                <a:cs typeface="Times New Roman" panose="02020603050405020304" pitchFamily="18" charset="0"/>
              </a:rPr>
            </a:br>
            <a:r>
              <a:rPr lang="en-US" sz="2400" dirty="0">
                <a:solidFill>
                  <a:srgbClr val="FF0000"/>
                </a:solidFill>
                <a:latin typeface="Times New Roman" panose="02020603050405020304" pitchFamily="18" charset="0"/>
                <a:cs typeface="Times New Roman" panose="02020603050405020304" pitchFamily="18" charset="0"/>
              </a:rPr>
              <a:t>(the answer is </a:t>
            </a:r>
            <a:r>
              <a:rPr lang="en-US" sz="2400" u="sng" dirty="0">
                <a:solidFill>
                  <a:srgbClr val="FF0000"/>
                </a:solidFill>
                <a:latin typeface="Times New Roman" panose="02020603050405020304" pitchFamily="18" charset="0"/>
                <a:cs typeface="Times New Roman" panose="02020603050405020304" pitchFamily="18" charset="0"/>
              </a:rPr>
              <a:t>stupidly</a:t>
            </a:r>
            <a:r>
              <a:rPr lang="en-US" sz="2400" dirty="0">
                <a:solidFill>
                  <a:srgbClr val="FF0000"/>
                </a:solidFill>
                <a:latin typeface="Times New Roman" panose="02020603050405020304" pitchFamily="18" charset="0"/>
                <a:cs typeface="Times New Roman" panose="02020603050405020304" pitchFamily="18" charset="0"/>
              </a:rPr>
              <a:t> small to make a point)</a:t>
            </a:r>
          </a:p>
          <a:p>
            <a:endParaRPr lang="en-US" sz="2000" dirty="0">
              <a:solidFill>
                <a:srgbClr val="FF0000"/>
              </a:solidFill>
              <a:latin typeface="Tahoma" panose="020B0604030504040204" pitchFamily="34" charset="0"/>
              <a:cs typeface="Tahoma" panose="020B0604030504040204" pitchFamily="34" charset="0"/>
            </a:endParaRPr>
          </a:p>
          <a:p>
            <a:r>
              <a:rPr lang="en-US" dirty="0"/>
              <a:t> </a:t>
            </a:r>
          </a:p>
          <a:p>
            <a:endParaRPr lang="en-US" dirty="0"/>
          </a:p>
        </p:txBody>
      </p:sp>
      <p:sp>
        <p:nvSpPr>
          <p:cNvPr id="3" name="Text Box 2"/>
          <p:cNvSpPr txBox="1">
            <a:spLocks noChangeArrowheads="1"/>
          </p:cNvSpPr>
          <p:nvPr/>
        </p:nvSpPr>
        <p:spPr bwMode="auto">
          <a:xfrm>
            <a:off x="226454" y="1571287"/>
            <a:ext cx="2400300" cy="1069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200" b="0" i="0" u="sng" strike="noStrike" cap="none" normalizeH="0" baseline="0" dirty="0">
                <a:ln>
                  <a:noFill/>
                </a:ln>
                <a:solidFill>
                  <a:srgbClr val="000000"/>
                </a:solidFill>
                <a:effectLst/>
                <a:latin typeface="Calibri" pitchFamily="34" charset="0"/>
              </a:rPr>
              <a:t>1502 g NaCl</a:t>
            </a:r>
            <a:br>
              <a:rPr kumimoji="0" lang="en-US" altLang="en-US" sz="3200" b="0" i="0" u="sng" strike="noStrike" cap="none" normalizeH="0" baseline="0" dirty="0">
                <a:ln>
                  <a:noFill/>
                </a:ln>
                <a:solidFill>
                  <a:srgbClr val="000000"/>
                </a:solidFill>
                <a:effectLst/>
                <a:latin typeface="Calibri" pitchFamily="34" charset="0"/>
              </a:rPr>
            </a:br>
            <a:r>
              <a:rPr kumimoji="0" lang="en-US" altLang="en-US" sz="3200" b="0" i="0" u="none" strike="noStrike" cap="none" normalizeH="0" baseline="0" dirty="0">
                <a:ln>
                  <a:noFill/>
                </a:ln>
                <a:solidFill>
                  <a:srgbClr val="000000"/>
                </a:solidFill>
                <a:effectLst/>
                <a:latin typeface="Calibri" pitchFamily="34" charset="0"/>
              </a:rPr>
              <a:t>1</a:t>
            </a:r>
            <a:endParaRPr kumimoji="0" lang="en-US" altLang="en-US" sz="6000" b="0" i="0" u="none" strike="noStrike" cap="none" normalizeH="0" baseline="0" dirty="0">
              <a:ln>
                <a:noFill/>
              </a:ln>
              <a:solidFill>
                <a:schemeClr val="tx1"/>
              </a:solidFill>
              <a:effectLst/>
              <a:latin typeface="Arial" pitchFamily="34" charset="0"/>
            </a:endParaRPr>
          </a:p>
        </p:txBody>
      </p:sp>
      <p:sp>
        <p:nvSpPr>
          <p:cNvPr id="4" name="Text Box 3"/>
          <p:cNvSpPr txBox="1">
            <a:spLocks noChangeArrowheads="1"/>
          </p:cNvSpPr>
          <p:nvPr/>
        </p:nvSpPr>
        <p:spPr bwMode="auto">
          <a:xfrm>
            <a:off x="2819400" y="1640500"/>
            <a:ext cx="800100" cy="926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Calibri" pitchFamily="34" charset="0"/>
              </a:rPr>
              <a:t>X</a:t>
            </a:r>
            <a:endParaRPr kumimoji="0" lang="en-US" altLang="en-US" sz="6000" b="0" i="0" u="none" strike="noStrike" cap="none" normalizeH="0" baseline="0" dirty="0">
              <a:ln>
                <a:noFill/>
              </a:ln>
              <a:solidFill>
                <a:schemeClr val="tx1"/>
              </a:solidFill>
              <a:effectLst/>
              <a:latin typeface="Arial" pitchFamily="34" charset="0"/>
            </a:endParaRPr>
          </a:p>
        </p:txBody>
      </p:sp>
      <p:sp>
        <p:nvSpPr>
          <p:cNvPr id="5" name="Text Box 4"/>
          <p:cNvSpPr txBox="1">
            <a:spLocks noChangeArrowheads="1"/>
          </p:cNvSpPr>
          <p:nvPr/>
        </p:nvSpPr>
        <p:spPr bwMode="auto">
          <a:xfrm>
            <a:off x="3219450" y="1552522"/>
            <a:ext cx="2400300" cy="1069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200" b="0" i="0" u="sng" strike="noStrike" cap="none" normalizeH="0" baseline="0" dirty="0">
                <a:ln>
                  <a:noFill/>
                </a:ln>
                <a:solidFill>
                  <a:srgbClr val="000000"/>
                </a:solidFill>
                <a:effectLst/>
                <a:latin typeface="Calibri" pitchFamily="34" charset="0"/>
              </a:rPr>
              <a:t>1 mole NaCl</a:t>
            </a:r>
            <a:br>
              <a:rPr kumimoji="0" lang="en-US" altLang="en-US" sz="3200" b="0" i="0" u="sng" strike="noStrike" cap="none" normalizeH="0" baseline="0" dirty="0">
                <a:ln>
                  <a:noFill/>
                </a:ln>
                <a:solidFill>
                  <a:srgbClr val="000000"/>
                </a:solidFill>
                <a:effectLst/>
                <a:latin typeface="Calibri" pitchFamily="34" charset="0"/>
              </a:rPr>
            </a:br>
            <a:r>
              <a:rPr kumimoji="0" lang="en-US" altLang="en-US" sz="3200" b="0" i="0" u="none" strike="noStrike" cap="none" normalizeH="0" baseline="0" dirty="0">
                <a:ln>
                  <a:noFill/>
                </a:ln>
                <a:solidFill>
                  <a:srgbClr val="000000"/>
                </a:solidFill>
                <a:effectLst/>
                <a:latin typeface="Calibri" pitchFamily="34" charset="0"/>
              </a:rPr>
              <a:t>58 g NaCl</a:t>
            </a:r>
            <a:endParaRPr kumimoji="0" lang="en-US" altLang="en-US" sz="6000" b="0" i="0" u="none" strike="noStrike" cap="none" normalizeH="0" baseline="0" dirty="0">
              <a:ln>
                <a:noFill/>
              </a:ln>
              <a:solidFill>
                <a:schemeClr val="tx1"/>
              </a:solidFill>
              <a:effectLst/>
              <a:latin typeface="Arial" pitchFamily="34" charset="0"/>
            </a:endParaRPr>
          </a:p>
        </p:txBody>
      </p:sp>
      <p:sp>
        <p:nvSpPr>
          <p:cNvPr id="6" name="Text Box 5"/>
          <p:cNvSpPr txBox="1">
            <a:spLocks noChangeArrowheads="1"/>
          </p:cNvSpPr>
          <p:nvPr/>
        </p:nvSpPr>
        <p:spPr bwMode="auto">
          <a:xfrm>
            <a:off x="5587888" y="1672480"/>
            <a:ext cx="3285656" cy="867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000000"/>
                </a:solidFill>
                <a:effectLst/>
                <a:latin typeface="Calibri" pitchFamily="34" charset="0"/>
              </a:rPr>
              <a:t>= 25.9 moles salt</a:t>
            </a:r>
            <a:endParaRPr kumimoji="0" lang="en-US" altLang="en-US" sz="3200" b="0" i="0" u="none" strike="noStrike" cap="none" normalizeH="0" baseline="0" dirty="0">
              <a:ln>
                <a:noFill/>
              </a:ln>
              <a:solidFill>
                <a:schemeClr val="tx1"/>
              </a:solidFill>
              <a:effectLst/>
              <a:latin typeface="Arial" pitchFamily="34" charset="0"/>
            </a:endParaRPr>
          </a:p>
        </p:txBody>
      </p:sp>
      <p:pic>
        <p:nvPicPr>
          <p:cNvPr id="3078"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r="44961"/>
          <a:stretch/>
        </p:blipFill>
        <p:spPr bwMode="auto">
          <a:xfrm>
            <a:off x="267773" y="2819400"/>
            <a:ext cx="3511210" cy="1079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sp>
        <p:nvSpPr>
          <p:cNvPr id="7" name="TextBox 6"/>
          <p:cNvSpPr txBox="1"/>
          <p:nvPr/>
        </p:nvSpPr>
        <p:spPr>
          <a:xfrm>
            <a:off x="226454" y="4343400"/>
            <a:ext cx="8460346" cy="1713290"/>
          </a:xfrm>
          <a:prstGeom prst="rect">
            <a:avLst/>
          </a:prstGeom>
          <a:noFill/>
        </p:spPr>
        <p:txBody>
          <a:bodyPr wrap="square" rtlCol="0">
            <a:spAutoFit/>
          </a:bodyPr>
          <a:lstStyle/>
          <a:p>
            <a:r>
              <a:rPr lang="en-US" sz="3200" dirty="0">
                <a:solidFill>
                  <a:srgbClr val="FF0000"/>
                </a:solidFill>
                <a:latin typeface="Tahoma" panose="020B0604030504040204" pitchFamily="34" charset="0"/>
                <a:cs typeface="Tahoma" panose="020B0604030504040204" pitchFamily="34" charset="0"/>
              </a:rPr>
              <a:t>M = 0.0000830 Molar NaCl</a:t>
            </a:r>
            <a:r>
              <a:rPr lang="en-US" sz="3200" baseline="-25000" dirty="0">
                <a:solidFill>
                  <a:srgbClr val="FF0000"/>
                </a:solidFill>
                <a:latin typeface="Tahoma" panose="020B0604030504040204" pitchFamily="34" charset="0"/>
                <a:cs typeface="Tahoma" panose="020B0604030504040204" pitchFamily="34" charset="0"/>
              </a:rPr>
              <a:t>(AQ)  </a:t>
            </a:r>
          </a:p>
          <a:p>
            <a:endParaRPr lang="en-US" sz="2000" baseline="-25000" dirty="0">
              <a:latin typeface="Tahoma" panose="020B0604030504040204" pitchFamily="34" charset="0"/>
              <a:cs typeface="Tahoma" panose="020B0604030504040204" pitchFamily="34" charset="0"/>
            </a:endParaRPr>
          </a:p>
          <a:p>
            <a:r>
              <a:rPr lang="en-US" sz="2000" dirty="0">
                <a:latin typeface="Tahoma" panose="020B0604030504040204" pitchFamily="34" charset="0"/>
                <a:cs typeface="Tahoma" panose="020B0604030504040204" pitchFamily="34" charset="0"/>
              </a:rPr>
              <a:t>830 ten millionths Molar!!    Sort of a stupid number.</a:t>
            </a:r>
          </a:p>
          <a:p>
            <a:endParaRPr lang="en-US" sz="2000" dirty="0">
              <a:latin typeface="Tahoma" panose="020B0604030504040204" pitchFamily="34" charset="0"/>
              <a:cs typeface="Tahoma" panose="020B0604030504040204" pitchFamily="34" charset="0"/>
            </a:endParaRPr>
          </a:p>
          <a:p>
            <a:r>
              <a:rPr lang="en-US" sz="2000" dirty="0">
                <a:latin typeface="Tahoma" panose="020B0604030504040204" pitchFamily="34" charset="0"/>
                <a:cs typeface="Tahoma" panose="020B0604030504040204" pitchFamily="34" charset="0"/>
              </a:rPr>
              <a:t>It’s true, but the number is way too small to “make any sense” to us.</a:t>
            </a:r>
          </a:p>
        </p:txBody>
      </p:sp>
      <p:sp>
        <p:nvSpPr>
          <p:cNvPr id="8" name="TextBox 7"/>
          <p:cNvSpPr txBox="1"/>
          <p:nvPr/>
        </p:nvSpPr>
        <p:spPr>
          <a:xfrm>
            <a:off x="3600182" y="2819400"/>
            <a:ext cx="4762500" cy="954107"/>
          </a:xfrm>
          <a:prstGeom prst="rect">
            <a:avLst/>
          </a:prstGeom>
          <a:noFill/>
        </p:spPr>
        <p:txBody>
          <a:bodyPr wrap="square" rtlCol="0">
            <a:spAutoFit/>
          </a:bodyPr>
          <a:lstStyle/>
          <a:p>
            <a:r>
              <a:rPr lang="en-US" sz="2800" u="sng" dirty="0">
                <a:latin typeface="Comic Sans MS" panose="030F0702030302020204" pitchFamily="66" charset="0"/>
              </a:rPr>
              <a:t>25.9 moles</a:t>
            </a:r>
            <a:br>
              <a:rPr lang="en-US" sz="2800" u="sng" dirty="0">
                <a:latin typeface="Comic Sans MS" panose="030F0702030302020204" pitchFamily="66" charset="0"/>
              </a:rPr>
            </a:br>
            <a:r>
              <a:rPr lang="en-US" sz="2800" dirty="0">
                <a:latin typeface="Comic Sans MS" panose="030F0702030302020204" pitchFamily="66" charset="0"/>
              </a:rPr>
              <a:t>312,000 Liters</a:t>
            </a:r>
          </a:p>
        </p:txBody>
      </p:sp>
    </p:spTree>
    <p:extLst>
      <p:ext uri="{BB962C8B-B14F-4D97-AF65-F5344CB8AC3E}">
        <p14:creationId xmlns:p14="http://schemas.microsoft.com/office/powerpoint/2010/main" val="308884264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4524315"/>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We need a different way to measure strength of really weak solutions, called PPM</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47.  PPM stands for:  </a:t>
            </a:r>
            <a:r>
              <a:rPr lang="en-US" sz="2800" dirty="0">
                <a:solidFill>
                  <a:srgbClr val="FF0000"/>
                </a:solidFill>
                <a:latin typeface="Times New Roman" panose="02020603050405020304" pitchFamily="18" charset="0"/>
                <a:cs typeface="Times New Roman" panose="02020603050405020304" pitchFamily="18" charset="0"/>
              </a:rPr>
              <a:t>PARTS PER MILLION </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The formula is on the back of your reference table, look for it now, copy it into your notes here</a:t>
            </a:r>
          </a:p>
          <a:p>
            <a:r>
              <a:rPr lang="en-US" sz="2800" dirty="0">
                <a:latin typeface="Times New Roman" panose="02020603050405020304" pitchFamily="18" charset="0"/>
                <a:cs typeface="Times New Roman" panose="02020603050405020304" pitchFamily="18" charset="0"/>
              </a:rPr>
              <a:t> </a:t>
            </a:r>
          </a:p>
          <a:p>
            <a:r>
              <a:rPr lang="en-US" sz="2800" dirty="0">
                <a:latin typeface="Times New Roman" panose="02020603050405020304" pitchFamily="18" charset="0"/>
                <a:cs typeface="Times New Roman" panose="02020603050405020304" pitchFamily="18" charset="0"/>
              </a:rPr>
              <a:t>48 ………        </a:t>
            </a:r>
            <a:r>
              <a:rPr lang="en-US" sz="2800" dirty="0">
                <a:solidFill>
                  <a:srgbClr val="FF0000"/>
                </a:solidFill>
                <a:latin typeface="Times New Roman" panose="02020603050405020304" pitchFamily="18" charset="0"/>
                <a:cs typeface="Times New Roman" panose="02020603050405020304" pitchFamily="18" charset="0"/>
              </a:rPr>
              <a:t>PPM = 				X 1,000,000</a:t>
            </a:r>
          </a:p>
          <a:p>
            <a:r>
              <a:rPr lang="en-US" dirty="0"/>
              <a:t> </a:t>
            </a:r>
          </a:p>
          <a:p>
            <a:endParaRPr lang="en-US" dirty="0"/>
          </a:p>
        </p:txBody>
      </p:sp>
      <p:sp>
        <p:nvSpPr>
          <p:cNvPr id="2" name="TextBox 1">
            <a:extLst>
              <a:ext uri="{FF2B5EF4-FFF2-40B4-BE49-F238E27FC236}">
                <a16:creationId xmlns:a16="http://schemas.microsoft.com/office/drawing/2014/main" id="{954430C0-CEDF-4D6B-BE48-8B90FD5C5F3C}"/>
              </a:ext>
            </a:extLst>
          </p:cNvPr>
          <p:cNvSpPr txBox="1"/>
          <p:nvPr/>
        </p:nvSpPr>
        <p:spPr>
          <a:xfrm>
            <a:off x="3429000" y="3276600"/>
            <a:ext cx="2895600" cy="954107"/>
          </a:xfrm>
          <a:prstGeom prst="rect">
            <a:avLst/>
          </a:prstGeom>
          <a:noFill/>
        </p:spPr>
        <p:txBody>
          <a:bodyPr wrap="square" rtlCol="0">
            <a:spAutoFit/>
          </a:bodyPr>
          <a:lstStyle/>
          <a:p>
            <a:pPr algn="ctr"/>
            <a:r>
              <a:rPr lang="en-US" sz="2800" u="sng" dirty="0">
                <a:solidFill>
                  <a:srgbClr val="FF0000"/>
                </a:solidFill>
                <a:latin typeface="Times New Roman" panose="02020603050405020304" pitchFamily="18" charset="0"/>
                <a:cs typeface="Times New Roman" panose="02020603050405020304" pitchFamily="18" charset="0"/>
              </a:rPr>
              <a:t>grams of solute</a:t>
            </a:r>
            <a:br>
              <a:rPr lang="en-US" sz="2800" dirty="0">
                <a:solidFill>
                  <a:srgbClr val="FF0000"/>
                </a:solidFill>
                <a:latin typeface="Times New Roman" panose="02020603050405020304" pitchFamily="18" charset="0"/>
                <a:cs typeface="Times New Roman" panose="02020603050405020304" pitchFamily="18" charset="0"/>
              </a:rPr>
            </a:br>
            <a:r>
              <a:rPr lang="en-US" sz="2800" dirty="0">
                <a:solidFill>
                  <a:srgbClr val="FF0000"/>
                </a:solidFill>
                <a:latin typeface="Times New Roman" panose="02020603050405020304" pitchFamily="18" charset="0"/>
                <a:cs typeface="Times New Roman" panose="02020603050405020304" pitchFamily="18" charset="0"/>
              </a:rPr>
              <a:t>grams of solution</a:t>
            </a:r>
          </a:p>
        </p:txBody>
      </p:sp>
    </p:spTree>
    <p:extLst>
      <p:ext uri="{BB962C8B-B14F-4D97-AF65-F5344CB8AC3E}">
        <p14:creationId xmlns:p14="http://schemas.microsoft.com/office/powerpoint/2010/main" val="1227198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586418"/>
          </a:xfrm>
          <a:prstGeom prst="rect">
            <a:avLst/>
          </a:prstGeom>
          <a:noFill/>
        </p:spPr>
        <p:txBody>
          <a:bodyPr wrap="square" rtlCol="0">
            <a:spAutoFit/>
          </a:bodyPr>
          <a:lstStyle/>
          <a:p>
            <a:r>
              <a:rPr lang="en-US" dirty="0"/>
              <a:t>When you try to dissolve stuff into solution, there are 3 factors that will affect this rate</a:t>
            </a:r>
            <a:br>
              <a:rPr lang="en-US" dirty="0"/>
            </a:br>
            <a:r>
              <a:rPr lang="en-US" dirty="0"/>
              <a:t>(either making it faster or slower.  </a:t>
            </a:r>
          </a:p>
          <a:p>
            <a:r>
              <a:rPr lang="en-US" sz="6000" b="1" dirty="0"/>
              <a:t>DEMONSTRATION one</a:t>
            </a:r>
          </a:p>
          <a:p>
            <a:br>
              <a:rPr lang="en-US" dirty="0"/>
            </a:br>
            <a:r>
              <a:rPr lang="en-US" sz="2800" dirty="0">
                <a:solidFill>
                  <a:srgbClr val="0000FF"/>
                </a:solidFill>
                <a:latin typeface="Times New Roman" panose="02020603050405020304" pitchFamily="18" charset="0"/>
                <a:cs typeface="Times New Roman" panose="02020603050405020304" pitchFamily="18" charset="0"/>
              </a:rPr>
              <a:t>Let’s watch </a:t>
            </a:r>
            <a:r>
              <a:rPr lang="en-US" sz="2800" u="sng" dirty="0">
                <a:solidFill>
                  <a:srgbClr val="0000FF"/>
                </a:solidFill>
                <a:latin typeface="Times New Roman" panose="02020603050405020304" pitchFamily="18" charset="0"/>
                <a:cs typeface="Times New Roman" panose="02020603050405020304" pitchFamily="18" charset="0"/>
              </a:rPr>
              <a:t>2 forms of the same compound</a:t>
            </a:r>
            <a:r>
              <a:rPr lang="en-US" sz="2800" dirty="0">
                <a:solidFill>
                  <a:srgbClr val="0000FF"/>
                </a:solidFill>
                <a:latin typeface="Times New Roman" panose="02020603050405020304" pitchFamily="18" charset="0"/>
                <a:cs typeface="Times New Roman" panose="02020603050405020304" pitchFamily="18" charset="0"/>
              </a:rPr>
              <a:t> Copper (II) sulfate </a:t>
            </a:r>
            <a:br>
              <a:rPr lang="en-US" sz="2800" dirty="0">
                <a:solidFill>
                  <a:srgbClr val="0000FF"/>
                </a:solidFill>
                <a:latin typeface="Times New Roman" panose="02020603050405020304" pitchFamily="18" charset="0"/>
                <a:cs typeface="Times New Roman" panose="02020603050405020304" pitchFamily="18" charset="0"/>
              </a:rPr>
            </a:br>
            <a:endParaRPr lang="en-US" sz="2800" dirty="0">
              <a:solidFill>
                <a:srgbClr val="0000FF"/>
              </a:solidFill>
              <a:latin typeface="Times New Roman" panose="02020603050405020304" pitchFamily="18" charset="0"/>
              <a:cs typeface="Times New Roman" panose="02020603050405020304" pitchFamily="18" charset="0"/>
            </a:endParaRPr>
          </a:p>
          <a:p>
            <a:r>
              <a:rPr lang="en-US" sz="2800" dirty="0">
                <a:solidFill>
                  <a:srgbClr val="0000FF"/>
                </a:solidFill>
                <a:latin typeface="Times New Roman" panose="02020603050405020304" pitchFamily="18" charset="0"/>
                <a:cs typeface="Times New Roman" panose="02020603050405020304" pitchFamily="18" charset="0"/>
              </a:rPr>
              <a:t>First, CHUNKS of CuSO</a:t>
            </a:r>
            <a:r>
              <a:rPr lang="en-US" sz="2800" baseline="-25000" dirty="0">
                <a:solidFill>
                  <a:srgbClr val="0000FF"/>
                </a:solidFill>
                <a:latin typeface="Times New Roman" panose="02020603050405020304" pitchFamily="18" charset="0"/>
                <a:cs typeface="Times New Roman" panose="02020603050405020304" pitchFamily="18" charset="0"/>
              </a:rPr>
              <a:t>4</a:t>
            </a:r>
            <a:r>
              <a:rPr lang="en-US" sz="2800" dirty="0">
                <a:solidFill>
                  <a:srgbClr val="0000FF"/>
                </a:solidFill>
                <a:latin typeface="Times New Roman" panose="02020603050405020304" pitchFamily="18" charset="0"/>
                <a:cs typeface="Times New Roman" panose="02020603050405020304" pitchFamily="18" charset="0"/>
              </a:rPr>
              <a:t>  into room temperature water </a:t>
            </a:r>
          </a:p>
          <a:p>
            <a:endParaRPr lang="en-US" sz="2800" dirty="0">
              <a:solidFill>
                <a:srgbClr val="0000FF"/>
              </a:solidFill>
              <a:latin typeface="Times New Roman" panose="02020603050405020304" pitchFamily="18" charset="0"/>
              <a:cs typeface="Times New Roman" panose="02020603050405020304" pitchFamily="18" charset="0"/>
            </a:endParaRPr>
          </a:p>
          <a:p>
            <a:r>
              <a:rPr lang="en-US" sz="2800" dirty="0">
                <a:solidFill>
                  <a:srgbClr val="0000FF"/>
                </a:solidFill>
                <a:latin typeface="Times New Roman" panose="02020603050405020304" pitchFamily="18" charset="0"/>
                <a:cs typeface="Times New Roman" panose="02020603050405020304" pitchFamily="18" charset="0"/>
              </a:rPr>
              <a:t>Next, POWDERED CuSO</a:t>
            </a:r>
            <a:r>
              <a:rPr lang="en-US" sz="2800" baseline="-25000" dirty="0">
                <a:solidFill>
                  <a:srgbClr val="0000FF"/>
                </a:solidFill>
                <a:latin typeface="Times New Roman" panose="02020603050405020304" pitchFamily="18" charset="0"/>
                <a:cs typeface="Times New Roman" panose="02020603050405020304" pitchFamily="18" charset="0"/>
              </a:rPr>
              <a:t>4</a:t>
            </a:r>
            <a:r>
              <a:rPr lang="en-US" sz="2800" dirty="0">
                <a:solidFill>
                  <a:srgbClr val="0000FF"/>
                </a:solidFill>
                <a:latin typeface="Times New Roman" panose="02020603050405020304" pitchFamily="18" charset="0"/>
                <a:cs typeface="Times New Roman" panose="02020603050405020304" pitchFamily="18" charset="0"/>
              </a:rPr>
              <a:t> into room temperature water </a:t>
            </a:r>
          </a:p>
          <a:p>
            <a:endParaRPr lang="en-US" sz="2800" dirty="0">
              <a:solidFill>
                <a:srgbClr val="0000FF"/>
              </a:solidFill>
              <a:latin typeface="Times New Roman" panose="02020603050405020304" pitchFamily="18" charset="0"/>
              <a:cs typeface="Times New Roman" panose="02020603050405020304" pitchFamily="18" charset="0"/>
            </a:endParaRPr>
          </a:p>
          <a:p>
            <a:r>
              <a:rPr lang="en-US" sz="2800" dirty="0">
                <a:solidFill>
                  <a:srgbClr val="0000FF"/>
                </a:solidFill>
                <a:latin typeface="Times New Roman" panose="02020603050405020304" pitchFamily="18" charset="0"/>
                <a:cs typeface="Times New Roman" panose="02020603050405020304" pitchFamily="18" charset="0"/>
              </a:rPr>
              <a:t>150 mL of water - and stir them.</a:t>
            </a:r>
          </a:p>
          <a:p>
            <a:endParaRPr lang="en-US" sz="2800" dirty="0">
              <a:solidFill>
                <a:srgbClr val="0000FF"/>
              </a:solidFill>
              <a:latin typeface="Times New Roman" panose="02020603050405020304" pitchFamily="18" charset="0"/>
              <a:cs typeface="Times New Roman" panose="02020603050405020304" pitchFamily="18" charset="0"/>
            </a:endParaRPr>
          </a:p>
          <a:p>
            <a:r>
              <a:rPr lang="en-US" sz="2800" dirty="0">
                <a:solidFill>
                  <a:srgbClr val="FF0000"/>
                </a:solidFill>
                <a:latin typeface="Times New Roman" panose="02020603050405020304" pitchFamily="18" charset="0"/>
                <a:cs typeface="Times New Roman" panose="02020603050405020304" pitchFamily="18" charset="0"/>
              </a:rPr>
              <a:t>Powdered dissolves faster:  greater surface area means more water touches more solute, MORE COLLISIONS BETWEEN particles, so faster dissolving.  </a:t>
            </a:r>
            <a:endParaRPr lang="en-US" sz="1100" dirty="0">
              <a:solidFill>
                <a:srgbClr val="FF0000"/>
              </a:solidFill>
            </a:endParaRPr>
          </a:p>
        </p:txBody>
      </p:sp>
    </p:spTree>
    <p:extLst>
      <p:ext uri="{BB962C8B-B14F-4D97-AF65-F5344CB8AC3E}">
        <p14:creationId xmlns:p14="http://schemas.microsoft.com/office/powerpoint/2010/main" val="400637477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255454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49.  You put 1502 grams NaCl into a swimming pool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of 312,000 liters of water.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200" strike="sngStrike" dirty="0">
                <a:solidFill>
                  <a:srgbClr val="FF0000"/>
                </a:solidFill>
                <a:latin typeface="Times New Roman" panose="02020603050405020304" pitchFamily="18" charset="0"/>
                <a:cs typeface="Times New Roman" panose="02020603050405020304" pitchFamily="18" charset="0"/>
              </a:rPr>
              <a:t>What is the molarity of this solution</a:t>
            </a:r>
            <a:r>
              <a:rPr lang="en-US" sz="3200" dirty="0">
                <a:solidFill>
                  <a:srgbClr val="FF0000"/>
                </a:solidFill>
                <a:latin typeface="Times New Roman" panose="02020603050405020304" pitchFamily="18" charset="0"/>
                <a:cs typeface="Times New Roman" panose="02020603050405020304" pitchFamily="18" charset="0"/>
              </a:rPr>
              <a:t>?  </a:t>
            </a:r>
            <a:br>
              <a:rPr lang="en-US" sz="3200" dirty="0">
                <a:solidFill>
                  <a:srgbClr val="FF0000"/>
                </a:solidFill>
                <a:latin typeface="Times New Roman" panose="02020603050405020304" pitchFamily="18" charset="0"/>
                <a:cs typeface="Times New Roman" panose="02020603050405020304" pitchFamily="18" charset="0"/>
              </a:rPr>
            </a:br>
            <a:r>
              <a:rPr lang="en-US" sz="3200" dirty="0">
                <a:solidFill>
                  <a:srgbClr val="FF0000"/>
                </a:solidFill>
                <a:latin typeface="Times New Roman" panose="02020603050405020304" pitchFamily="18" charset="0"/>
                <a:cs typeface="Times New Roman" panose="02020603050405020304" pitchFamily="18" charset="0"/>
              </a:rPr>
              <a:t>        </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What’s the concentration of this in PPM? </a:t>
            </a:r>
            <a:b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b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i="1" dirty="0">
                <a:solidFill>
                  <a:srgbClr val="0000FF"/>
                </a:solidFill>
                <a:latin typeface="Times New Roman" panose="02020603050405020304" pitchFamily="18" charset="0"/>
                <a:cs typeface="Times New Roman" panose="02020603050405020304" pitchFamily="18" charset="0"/>
              </a:rPr>
              <a:t>use the formula</a:t>
            </a:r>
          </a:p>
        </p:txBody>
      </p:sp>
    </p:spTree>
    <p:extLst>
      <p:ext uri="{BB962C8B-B14F-4D97-AF65-F5344CB8AC3E}">
        <p14:creationId xmlns:p14="http://schemas.microsoft.com/office/powerpoint/2010/main" val="133763793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3108543"/>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49.  You put 1502 grams NaCl into a swimming pool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of 312,000 liters of water.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200" strike="sngStrike" dirty="0">
                <a:solidFill>
                  <a:srgbClr val="FF0000"/>
                </a:solidFill>
                <a:latin typeface="Times New Roman" panose="02020603050405020304" pitchFamily="18" charset="0"/>
                <a:cs typeface="Times New Roman" panose="02020603050405020304" pitchFamily="18" charset="0"/>
              </a:rPr>
              <a:t>What is the molarity of this solution</a:t>
            </a:r>
            <a:r>
              <a:rPr lang="en-US" sz="3200" dirty="0">
                <a:solidFill>
                  <a:srgbClr val="FF0000"/>
                </a:solidFill>
                <a:latin typeface="Times New Roman" panose="02020603050405020304" pitchFamily="18" charset="0"/>
                <a:cs typeface="Times New Roman" panose="02020603050405020304" pitchFamily="18" charset="0"/>
              </a:rPr>
              <a:t>?  </a:t>
            </a:r>
            <a:br>
              <a:rPr lang="en-US" sz="3200" dirty="0">
                <a:solidFill>
                  <a:srgbClr val="FF0000"/>
                </a:solidFill>
                <a:latin typeface="Times New Roman" panose="02020603050405020304" pitchFamily="18" charset="0"/>
                <a:cs typeface="Times New Roman" panose="02020603050405020304" pitchFamily="18" charset="0"/>
              </a:rPr>
            </a:br>
            <a:r>
              <a:rPr lang="en-US" sz="3200" dirty="0">
                <a:solidFill>
                  <a:srgbClr val="FF0000"/>
                </a:solidFill>
                <a:latin typeface="Times New Roman" panose="02020603050405020304" pitchFamily="18" charset="0"/>
                <a:cs typeface="Times New Roman" panose="02020603050405020304" pitchFamily="18" charset="0"/>
              </a:rPr>
              <a:t>        </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What’s the concentration of this in PPM? </a:t>
            </a:r>
            <a:b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b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i="1" dirty="0">
                <a:solidFill>
                  <a:srgbClr val="0000FF"/>
                </a:solidFill>
                <a:latin typeface="Times New Roman" panose="02020603050405020304" pitchFamily="18" charset="0"/>
                <a:cs typeface="Times New Roman" panose="02020603050405020304" pitchFamily="18" charset="0"/>
              </a:rPr>
              <a:t>use the formula</a:t>
            </a:r>
          </a:p>
          <a:p>
            <a:r>
              <a:rPr lang="en-US" dirty="0"/>
              <a:t> </a:t>
            </a:r>
          </a:p>
          <a:p>
            <a:endParaRPr lang="en-US" dirty="0"/>
          </a:p>
        </p:txBody>
      </p:sp>
      <p:sp>
        <p:nvSpPr>
          <p:cNvPr id="3" name="Text Box 3">
            <a:extLst>
              <a:ext uri="{FF2B5EF4-FFF2-40B4-BE49-F238E27FC236}">
                <a16:creationId xmlns:a16="http://schemas.microsoft.com/office/drawing/2014/main" id="{9450C34C-9778-4FFB-AA9D-4686FF30BB70}"/>
              </a:ext>
            </a:extLst>
          </p:cNvPr>
          <p:cNvSpPr txBox="1">
            <a:spLocks noChangeArrowheads="1"/>
          </p:cNvSpPr>
          <p:nvPr/>
        </p:nvSpPr>
        <p:spPr bwMode="auto">
          <a:xfrm>
            <a:off x="228600" y="2741830"/>
            <a:ext cx="8610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fontAlgn="base" hangingPunct="1">
              <a:spcBef>
                <a:spcPct val="50000"/>
              </a:spcBef>
              <a:spcAft>
                <a:spcPct val="0"/>
              </a:spcAft>
              <a:buFontTx/>
              <a:buNone/>
            </a:pPr>
            <a:r>
              <a:rPr lang="en-US" altLang="en-US" sz="3600">
                <a:solidFill>
                  <a:srgbClr val="FF0000"/>
                </a:solidFill>
                <a:latin typeface="Comic Sans MS" pitchFamily="66" charset="0"/>
              </a:rPr>
              <a:t>PPM =                             x 1,000,000 = </a:t>
            </a:r>
          </a:p>
        </p:txBody>
      </p:sp>
      <p:sp>
        <p:nvSpPr>
          <p:cNvPr id="4" name="Text Box 4">
            <a:extLst>
              <a:ext uri="{FF2B5EF4-FFF2-40B4-BE49-F238E27FC236}">
                <a16:creationId xmlns:a16="http://schemas.microsoft.com/office/drawing/2014/main" id="{F6434735-BFD1-48C2-AD04-5DBD766B377B}"/>
              </a:ext>
            </a:extLst>
          </p:cNvPr>
          <p:cNvSpPr txBox="1">
            <a:spLocks noChangeArrowheads="1"/>
          </p:cNvSpPr>
          <p:nvPr/>
        </p:nvSpPr>
        <p:spPr bwMode="auto">
          <a:xfrm>
            <a:off x="1752600" y="2513230"/>
            <a:ext cx="3581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fontAlgn="base" hangingPunct="1">
              <a:spcBef>
                <a:spcPct val="50000"/>
              </a:spcBef>
              <a:spcAft>
                <a:spcPct val="0"/>
              </a:spcAft>
              <a:buFontTx/>
              <a:buNone/>
            </a:pPr>
            <a:r>
              <a:rPr lang="en-US" altLang="en-US" sz="3600" u="sng">
                <a:solidFill>
                  <a:srgbClr val="FF0000"/>
                </a:solidFill>
                <a:latin typeface="Comic Sans MS" pitchFamily="66" charset="0"/>
              </a:rPr>
              <a:t>grams solute</a:t>
            </a:r>
            <a:br>
              <a:rPr lang="en-US" altLang="en-US" sz="3600" u="sng">
                <a:solidFill>
                  <a:srgbClr val="FF0000"/>
                </a:solidFill>
                <a:latin typeface="Comic Sans MS" pitchFamily="66" charset="0"/>
              </a:rPr>
            </a:br>
            <a:r>
              <a:rPr lang="en-US" altLang="en-US" sz="3600">
                <a:solidFill>
                  <a:srgbClr val="FF0000"/>
                </a:solidFill>
                <a:latin typeface="Comic Sans MS" pitchFamily="66" charset="0"/>
              </a:rPr>
              <a:t>grams solution</a:t>
            </a:r>
          </a:p>
        </p:txBody>
      </p:sp>
      <p:sp>
        <p:nvSpPr>
          <p:cNvPr id="5" name="Text Box 6">
            <a:extLst>
              <a:ext uri="{FF2B5EF4-FFF2-40B4-BE49-F238E27FC236}">
                <a16:creationId xmlns:a16="http://schemas.microsoft.com/office/drawing/2014/main" id="{88E8F42C-D11A-4FEB-8C3D-D73612D233C5}"/>
              </a:ext>
            </a:extLst>
          </p:cNvPr>
          <p:cNvSpPr txBox="1">
            <a:spLocks noChangeArrowheads="1"/>
          </p:cNvSpPr>
          <p:nvPr/>
        </p:nvSpPr>
        <p:spPr bwMode="auto">
          <a:xfrm>
            <a:off x="4689" y="4035618"/>
            <a:ext cx="83820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fontAlgn="base" hangingPunct="1">
              <a:spcBef>
                <a:spcPct val="50000"/>
              </a:spcBef>
              <a:spcAft>
                <a:spcPct val="0"/>
              </a:spcAft>
              <a:buFontTx/>
              <a:buNone/>
            </a:pPr>
            <a:r>
              <a:rPr lang="en-US" altLang="en-US" sz="3600">
                <a:solidFill>
                  <a:srgbClr val="000000"/>
                </a:solidFill>
                <a:latin typeface="Comic Sans MS" pitchFamily="66" charset="0"/>
              </a:rPr>
              <a:t>PPM =                             x 1,000,000 = </a:t>
            </a:r>
          </a:p>
          <a:p>
            <a:pPr eaLnBrk="1" fontAlgn="base" hangingPunct="1">
              <a:spcBef>
                <a:spcPct val="50000"/>
              </a:spcBef>
              <a:spcAft>
                <a:spcPct val="0"/>
              </a:spcAft>
              <a:buFontTx/>
              <a:buNone/>
            </a:pPr>
            <a:endParaRPr lang="en-US" altLang="en-US" sz="1800">
              <a:solidFill>
                <a:srgbClr val="000000"/>
              </a:solidFill>
            </a:endParaRPr>
          </a:p>
        </p:txBody>
      </p:sp>
      <p:sp>
        <p:nvSpPr>
          <p:cNvPr id="6" name="Text Box 7">
            <a:extLst>
              <a:ext uri="{FF2B5EF4-FFF2-40B4-BE49-F238E27FC236}">
                <a16:creationId xmlns:a16="http://schemas.microsoft.com/office/drawing/2014/main" id="{70281A67-6E7F-4B17-842B-011BDFBAC919}"/>
              </a:ext>
            </a:extLst>
          </p:cNvPr>
          <p:cNvSpPr txBox="1">
            <a:spLocks noChangeArrowheads="1"/>
          </p:cNvSpPr>
          <p:nvPr/>
        </p:nvSpPr>
        <p:spPr bwMode="auto">
          <a:xfrm>
            <a:off x="1452489" y="3959418"/>
            <a:ext cx="35052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fontAlgn="base" hangingPunct="1">
              <a:spcBef>
                <a:spcPct val="50000"/>
              </a:spcBef>
              <a:spcAft>
                <a:spcPct val="0"/>
              </a:spcAft>
              <a:buFontTx/>
              <a:buNone/>
            </a:pPr>
            <a:r>
              <a:rPr lang="en-US" altLang="en-US" sz="2400" u="sng" dirty="0">
                <a:solidFill>
                  <a:srgbClr val="000000"/>
                </a:solidFill>
                <a:latin typeface="Comic Sans MS" pitchFamily="66" charset="0"/>
              </a:rPr>
              <a:t>1502 g </a:t>
            </a:r>
            <a:r>
              <a:rPr lang="en-US" altLang="en-US" sz="2400" u="sng" dirty="0" err="1">
                <a:solidFill>
                  <a:srgbClr val="000000"/>
                </a:solidFill>
                <a:latin typeface="Comic Sans MS" pitchFamily="66" charset="0"/>
              </a:rPr>
              <a:t>NaCl</a:t>
            </a:r>
            <a:br>
              <a:rPr lang="en-US" altLang="en-US" sz="2400" u="sng" dirty="0">
                <a:solidFill>
                  <a:srgbClr val="000000"/>
                </a:solidFill>
                <a:latin typeface="Comic Sans MS" pitchFamily="66" charset="0"/>
              </a:rPr>
            </a:br>
            <a:r>
              <a:rPr lang="en-US" altLang="en-US" sz="2400" dirty="0">
                <a:solidFill>
                  <a:srgbClr val="000000"/>
                </a:solidFill>
                <a:latin typeface="Comic Sans MS" pitchFamily="66" charset="0"/>
              </a:rPr>
              <a:t>312,000,000 g solution</a:t>
            </a:r>
          </a:p>
        </p:txBody>
      </p:sp>
      <p:sp>
        <p:nvSpPr>
          <p:cNvPr id="7" name="Text Box 8">
            <a:extLst>
              <a:ext uri="{FF2B5EF4-FFF2-40B4-BE49-F238E27FC236}">
                <a16:creationId xmlns:a16="http://schemas.microsoft.com/office/drawing/2014/main" id="{C53D1DEC-3923-4F5A-8D6B-5CAEAE7C975E}"/>
              </a:ext>
            </a:extLst>
          </p:cNvPr>
          <p:cNvSpPr txBox="1">
            <a:spLocks noChangeArrowheads="1"/>
          </p:cNvSpPr>
          <p:nvPr/>
        </p:nvSpPr>
        <p:spPr bwMode="auto">
          <a:xfrm>
            <a:off x="0" y="5524845"/>
            <a:ext cx="9144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fontAlgn="base" hangingPunct="1">
              <a:spcBef>
                <a:spcPct val="50000"/>
              </a:spcBef>
              <a:spcAft>
                <a:spcPct val="0"/>
              </a:spcAft>
              <a:buFontTx/>
              <a:buNone/>
            </a:pPr>
            <a:r>
              <a:rPr lang="en-US" altLang="en-US" sz="3600" dirty="0">
                <a:solidFill>
                  <a:srgbClr val="00B050"/>
                </a:solidFill>
                <a:latin typeface="Times New Roman" panose="02020603050405020304" pitchFamily="18" charset="0"/>
                <a:cs typeface="Times New Roman" panose="02020603050405020304" pitchFamily="18" charset="0"/>
              </a:rPr>
              <a:t>PPM = 4.81 parts per million NaCl in solution</a:t>
            </a:r>
            <a:br>
              <a:rPr lang="en-US" altLang="en-US" sz="3600" dirty="0">
                <a:solidFill>
                  <a:srgbClr val="00B050"/>
                </a:solidFill>
                <a:latin typeface="Times New Roman" panose="02020603050405020304" pitchFamily="18" charset="0"/>
                <a:cs typeface="Times New Roman" panose="02020603050405020304" pitchFamily="18" charset="0"/>
              </a:rPr>
            </a:br>
            <a:r>
              <a:rPr lang="en-US" altLang="en-US" sz="3600" dirty="0">
                <a:solidFill>
                  <a:srgbClr val="00B050"/>
                </a:solidFill>
                <a:latin typeface="Times New Roman" panose="02020603050405020304" pitchFamily="18" charset="0"/>
                <a:cs typeface="Times New Roman" panose="02020603050405020304" pitchFamily="18" charset="0"/>
              </a:rPr>
              <a:t>              </a:t>
            </a:r>
            <a:r>
              <a:rPr lang="en-US" altLang="en-US" sz="2800" i="1" dirty="0">
                <a:solidFill>
                  <a:srgbClr val="FF0000"/>
                </a:solidFill>
                <a:latin typeface="Times New Roman" panose="02020603050405020304" pitchFamily="18" charset="0"/>
                <a:cs typeface="Times New Roman" panose="02020603050405020304" pitchFamily="18" charset="0"/>
              </a:rPr>
              <a:t>(3 SF)</a:t>
            </a:r>
            <a:endParaRPr lang="en-US" altLang="en-US" sz="3600"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594889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7034"/>
            <a:ext cx="9144000" cy="5632311"/>
          </a:xfrm>
          <a:prstGeom prst="rect">
            <a:avLst/>
          </a:prstGeom>
          <a:noFill/>
        </p:spPr>
        <p:txBody>
          <a:bodyPr wrap="square" rtlCol="0">
            <a:spAutoFit/>
          </a:bodyPr>
          <a:lstStyle/>
          <a:p>
            <a:r>
              <a:rPr lang="en-US" sz="3600" dirty="0">
                <a:latin typeface="Times New Roman" panose="02020603050405020304" pitchFamily="18" charset="0"/>
                <a:cs typeface="Times New Roman" panose="02020603050405020304" pitchFamily="18" charset="0"/>
              </a:rPr>
              <a:t>Sometimes low concentration environmental </a:t>
            </a:r>
            <a:r>
              <a:rPr lang="en-US" sz="3600" b="1" dirty="0">
                <a:solidFill>
                  <a:srgbClr val="FF0000"/>
                </a:solidFill>
                <a:latin typeface="Times New Roman" panose="02020603050405020304" pitchFamily="18" charset="0"/>
                <a:cs typeface="Times New Roman" panose="02020603050405020304" pitchFamily="18" charset="0"/>
              </a:rPr>
              <a:t>poisons</a:t>
            </a:r>
            <a:r>
              <a:rPr lang="en-US" sz="3600" dirty="0">
                <a:latin typeface="Times New Roman" panose="02020603050405020304" pitchFamily="18" charset="0"/>
                <a:cs typeface="Times New Roman" panose="02020603050405020304" pitchFamily="18" charset="0"/>
              </a:rPr>
              <a:t> are measured this way.</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br>
              <a:rPr lang="en-US" sz="2800" dirty="0">
                <a:latin typeface="Times New Roman" panose="02020603050405020304" pitchFamily="18" charset="0"/>
                <a:cs typeface="Times New Roman" panose="02020603050405020304" pitchFamily="18" charset="0"/>
              </a:rPr>
            </a:br>
            <a:r>
              <a:rPr lang="en-US" sz="4400" dirty="0">
                <a:solidFill>
                  <a:srgbClr val="0000FF"/>
                </a:solidFill>
                <a:latin typeface="Times New Roman" panose="02020603050405020304" pitchFamily="18" charset="0"/>
                <a:cs typeface="Times New Roman" panose="02020603050405020304" pitchFamily="18" charset="0"/>
              </a:rPr>
              <a:t>MOLARITY AND PPM are mathematically interchangeable, </a:t>
            </a:r>
            <a:br>
              <a:rPr lang="en-US" sz="4400" dirty="0">
                <a:solidFill>
                  <a:srgbClr val="0000FF"/>
                </a:solidFill>
                <a:latin typeface="Times New Roman" panose="02020603050405020304" pitchFamily="18" charset="0"/>
                <a:cs typeface="Times New Roman" panose="02020603050405020304" pitchFamily="18" charset="0"/>
              </a:rPr>
            </a:br>
            <a:r>
              <a:rPr lang="en-US" sz="4400" dirty="0">
                <a:solidFill>
                  <a:srgbClr val="0000FF"/>
                </a:solidFill>
                <a:latin typeface="Times New Roman" panose="02020603050405020304" pitchFamily="18" charset="0"/>
                <a:cs typeface="Times New Roman" panose="02020603050405020304" pitchFamily="18" charset="0"/>
              </a:rPr>
              <a:t>choose the measure with the </a:t>
            </a:r>
            <a:br>
              <a:rPr lang="en-US" sz="4400" dirty="0">
                <a:solidFill>
                  <a:srgbClr val="0000FF"/>
                </a:solidFill>
                <a:latin typeface="Times New Roman" panose="02020603050405020304" pitchFamily="18" charset="0"/>
                <a:cs typeface="Times New Roman" panose="02020603050405020304" pitchFamily="18" charset="0"/>
              </a:rPr>
            </a:br>
            <a:r>
              <a:rPr lang="en-US" sz="4400" dirty="0">
                <a:solidFill>
                  <a:srgbClr val="0000FF"/>
                </a:solidFill>
                <a:latin typeface="Times New Roman" panose="02020603050405020304" pitchFamily="18" charset="0"/>
                <a:cs typeface="Times New Roman" panose="02020603050405020304" pitchFamily="18" charset="0"/>
              </a:rPr>
              <a:t>“normal” numbers.  </a:t>
            </a:r>
            <a:br>
              <a:rPr lang="en-US" sz="2800" dirty="0">
                <a:latin typeface="Times New Roman" panose="02020603050405020304" pitchFamily="18" charset="0"/>
                <a:cs typeface="Times New Roman" panose="02020603050405020304" pitchFamily="18" charset="0"/>
              </a:rPr>
            </a:b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68065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4462760"/>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50.  There are 3 properties of called the </a:t>
            </a:r>
            <a:r>
              <a:rPr lang="en-US" sz="2400" u="sng" dirty="0">
                <a:latin typeface="Times New Roman" panose="02020603050405020304" pitchFamily="18" charset="0"/>
                <a:cs typeface="Times New Roman" panose="02020603050405020304" pitchFamily="18" charset="0"/>
              </a:rPr>
              <a:t>colligative properties</a:t>
            </a:r>
            <a:r>
              <a:rPr lang="en-US" sz="2400"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r>
              <a:rPr lang="en-US" sz="3600" u="sng" dirty="0">
                <a:solidFill>
                  <a:srgbClr val="FF0000"/>
                </a:solidFill>
                <a:latin typeface="Times New Roman" panose="02020603050405020304" pitchFamily="18" charset="0"/>
                <a:cs typeface="Times New Roman" panose="02020603050405020304" pitchFamily="18" charset="0"/>
              </a:rPr>
              <a:t>They are the properties that are changed </a:t>
            </a:r>
            <a:br>
              <a:rPr lang="en-US" sz="3600" u="sng" dirty="0">
                <a:solidFill>
                  <a:srgbClr val="FF0000"/>
                </a:solidFill>
                <a:latin typeface="Times New Roman" panose="02020603050405020304" pitchFamily="18" charset="0"/>
                <a:cs typeface="Times New Roman" panose="02020603050405020304" pitchFamily="18" charset="0"/>
              </a:rPr>
            </a:br>
            <a:r>
              <a:rPr lang="en-US" sz="3600" dirty="0">
                <a:solidFill>
                  <a:srgbClr val="FF0000"/>
                </a:solidFill>
                <a:latin typeface="Times New Roman" panose="02020603050405020304" pitchFamily="18" charset="0"/>
                <a:cs typeface="Times New Roman" panose="02020603050405020304" pitchFamily="18" charset="0"/>
              </a:rPr>
              <a:t>     </a:t>
            </a:r>
            <a:r>
              <a:rPr lang="en-US" sz="3600" u="sng" dirty="0">
                <a:solidFill>
                  <a:srgbClr val="FF0000"/>
                </a:solidFill>
                <a:latin typeface="Times New Roman" panose="02020603050405020304" pitchFamily="18" charset="0"/>
                <a:cs typeface="Times New Roman" panose="02020603050405020304" pitchFamily="18" charset="0"/>
              </a:rPr>
              <a:t>by dissolving solutes into the solvent.  </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r>
              <a:rPr lang="en-US" sz="2400" i="1" dirty="0">
                <a:solidFill>
                  <a:srgbClr val="0000FF"/>
                </a:solidFill>
                <a:latin typeface="Times New Roman" panose="02020603050405020304" pitchFamily="18" charset="0"/>
                <a:cs typeface="Times New Roman" panose="02020603050405020304" pitchFamily="18" charset="0"/>
              </a:rPr>
              <a:t>All solutions will have colligative properties, but we will ONLY </a:t>
            </a:r>
            <a:br>
              <a:rPr lang="en-US" sz="2400" i="1" dirty="0">
                <a:solidFill>
                  <a:srgbClr val="0000FF"/>
                </a:solidFill>
                <a:latin typeface="Times New Roman" panose="02020603050405020304" pitchFamily="18" charset="0"/>
                <a:cs typeface="Times New Roman" panose="02020603050405020304" pitchFamily="18" charset="0"/>
              </a:rPr>
            </a:br>
            <a:r>
              <a:rPr lang="en-US" sz="2400" i="1" dirty="0">
                <a:solidFill>
                  <a:srgbClr val="0000FF"/>
                </a:solidFill>
                <a:latin typeface="Times New Roman" panose="02020603050405020304" pitchFamily="18" charset="0"/>
                <a:cs typeface="Times New Roman" panose="02020603050405020304" pitchFamily="18" charset="0"/>
              </a:rPr>
              <a:t>       discuss water in our class</a:t>
            </a:r>
            <a:endParaRPr lang="en-US" sz="2400" dirty="0">
              <a:solidFill>
                <a:srgbClr val="0000FF"/>
              </a:solidFill>
              <a:latin typeface="Times New Roman" panose="02020603050405020304" pitchFamily="18" charset="0"/>
              <a:cs typeface="Times New Roman" panose="02020603050405020304" pitchFamily="18" charset="0"/>
            </a:endParaRPr>
          </a:p>
          <a:p>
            <a:r>
              <a:rPr lang="en-US" sz="2400" i="1" dirty="0">
                <a:solidFill>
                  <a:srgbClr val="0000FF"/>
                </a:solidFill>
                <a:latin typeface="Times New Roman" panose="02020603050405020304" pitchFamily="18" charset="0"/>
                <a:cs typeface="Times New Roman" panose="02020603050405020304" pitchFamily="18" charset="0"/>
              </a:rPr>
              <a:t> </a:t>
            </a:r>
            <a:endParaRPr lang="en-US" sz="2400" dirty="0">
              <a:solidFill>
                <a:srgbClr val="0000FF"/>
              </a:solidFill>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51.  The 3 colligative properties of water are:</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endParaRPr lang="en-US" sz="2000" dirty="0">
              <a:latin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2044547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4618"/>
            <a:ext cx="9144000" cy="6309420"/>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51.  The 3 colligative properties of water are:</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r>
              <a:rPr lang="en-US" sz="4800" b="1" dirty="0">
                <a:solidFill>
                  <a:srgbClr val="0000FF"/>
                </a:solidFill>
                <a:latin typeface="Tahoma" panose="020B0604030504040204" pitchFamily="34" charset="0"/>
                <a:cs typeface="Tahoma" panose="020B0604030504040204" pitchFamily="34" charset="0"/>
              </a:rPr>
              <a:t>BOILING POINT</a:t>
            </a:r>
            <a:br>
              <a:rPr lang="en-US" sz="4800" dirty="0">
                <a:latin typeface="Times New Roman" panose="02020603050405020304" pitchFamily="18" charset="0"/>
                <a:cs typeface="Times New Roman" panose="02020603050405020304" pitchFamily="18" charset="0"/>
              </a:rPr>
            </a:br>
            <a:br>
              <a:rPr lang="en-US" sz="4800" dirty="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a:p>
            <a:r>
              <a:rPr lang="en-US" sz="4800" b="1" dirty="0">
                <a:solidFill>
                  <a:srgbClr val="0000FF"/>
                </a:solidFill>
                <a:latin typeface="Tahoma" panose="020B0604030504040204" pitchFamily="34" charset="0"/>
                <a:cs typeface="Tahoma" panose="020B0604030504040204" pitchFamily="34" charset="0"/>
              </a:rPr>
              <a:t>FREEZING POINT</a:t>
            </a:r>
            <a:br>
              <a:rPr lang="en-US" sz="4800" dirty="0">
                <a:latin typeface="Times New Roman" panose="02020603050405020304" pitchFamily="18" charset="0"/>
                <a:cs typeface="Times New Roman" panose="02020603050405020304" pitchFamily="18" charset="0"/>
              </a:rPr>
            </a:br>
            <a:br>
              <a:rPr lang="en-US" sz="4800" dirty="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a:p>
            <a:r>
              <a:rPr lang="en-US" sz="4800" b="1" dirty="0">
                <a:solidFill>
                  <a:srgbClr val="0000FF"/>
                </a:solidFill>
                <a:latin typeface="Tahoma" panose="020B0604030504040204" pitchFamily="34" charset="0"/>
                <a:cs typeface="Tahoma" panose="020B0604030504040204" pitchFamily="34" charset="0"/>
              </a:rPr>
              <a:t>VAPOR PRESSURE</a:t>
            </a:r>
            <a:endParaRPr lang="en-US" sz="4800" dirty="0">
              <a:latin typeface="Times New Roman" panose="02020603050405020304" pitchFamily="18" charset="0"/>
              <a:cs typeface="Times New Roman" panose="02020603050405020304" pitchFamily="18" charset="0"/>
            </a:endParaRPr>
          </a:p>
          <a:p>
            <a:endParaRPr lang="en-US" sz="2000" dirty="0">
              <a:latin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242090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2952"/>
            <a:ext cx="9144000" cy="4247317"/>
          </a:xfrm>
          <a:prstGeom prst="rect">
            <a:avLst/>
          </a:prstGeom>
          <a:noFill/>
        </p:spPr>
        <p:txBody>
          <a:bodyPr wrap="square" rtlCol="0">
            <a:spAutoFit/>
          </a:bodyPr>
          <a:lstStyle/>
          <a:p>
            <a:r>
              <a:rPr lang="en-US" sz="3600" dirty="0">
                <a:solidFill>
                  <a:schemeClr val="tx1">
                    <a:lumMod val="95000"/>
                    <a:lumOff val="5000"/>
                  </a:schemeClr>
                </a:solidFill>
                <a:latin typeface="Times New Roman" panose="02020603050405020304" pitchFamily="18" charset="0"/>
                <a:cs typeface="Times New Roman" panose="02020603050405020304" pitchFamily="18" charset="0"/>
              </a:rPr>
              <a:t>52.  The reason for these properties is</a:t>
            </a:r>
            <a:r>
              <a:rPr lang="en-US" sz="3600" b="1" dirty="0">
                <a:solidFill>
                  <a:srgbClr val="FF0000"/>
                </a:solidFill>
                <a:latin typeface="Times New Roman" panose="02020603050405020304" pitchFamily="18" charset="0"/>
                <a:cs typeface="Times New Roman" panose="02020603050405020304" pitchFamily="18" charset="0"/>
              </a:rPr>
              <a:t>    </a:t>
            </a:r>
            <a:br>
              <a:rPr lang="en-US" sz="3600" b="1" dirty="0">
                <a:solidFill>
                  <a:srgbClr val="FF0000"/>
                </a:solidFill>
                <a:latin typeface="Times New Roman" panose="02020603050405020304" pitchFamily="18" charset="0"/>
                <a:cs typeface="Times New Roman" panose="02020603050405020304" pitchFamily="18" charset="0"/>
              </a:rPr>
            </a:br>
            <a:r>
              <a:rPr lang="en-US" sz="3600" b="1" dirty="0">
                <a:solidFill>
                  <a:srgbClr val="FF0000"/>
                </a:solidFill>
                <a:latin typeface="Times New Roman" panose="02020603050405020304" pitchFamily="18" charset="0"/>
                <a:cs typeface="Times New Roman" panose="02020603050405020304" pitchFamily="18" charset="0"/>
              </a:rPr>
              <a:t>       HYDROGEN BONDING</a:t>
            </a:r>
            <a:br>
              <a:rPr lang="en-US" sz="3600" b="1" dirty="0">
                <a:solidFill>
                  <a:srgbClr val="FF0000"/>
                </a:solidFill>
                <a:latin typeface="Times New Roman" panose="02020603050405020304" pitchFamily="18" charset="0"/>
                <a:cs typeface="Times New Roman" panose="02020603050405020304" pitchFamily="18" charset="0"/>
              </a:rPr>
            </a:br>
            <a:br>
              <a:rPr lang="en-US" sz="3600" b="1" dirty="0">
                <a:solidFill>
                  <a:srgbClr val="FF0000"/>
                </a:solidFill>
                <a:latin typeface="Times New Roman" panose="02020603050405020304" pitchFamily="18" charset="0"/>
                <a:cs typeface="Times New Roman" panose="02020603050405020304" pitchFamily="18" charset="0"/>
              </a:rPr>
            </a:br>
            <a:br>
              <a:rPr lang="en-US" sz="3600" b="1" dirty="0">
                <a:solidFill>
                  <a:srgbClr val="0000FF"/>
                </a:solidFill>
                <a:latin typeface="Times New Roman" panose="02020603050405020304" pitchFamily="18" charset="0"/>
                <a:cs typeface="Times New Roman" panose="02020603050405020304" pitchFamily="18" charset="0"/>
              </a:rPr>
            </a:br>
            <a:r>
              <a:rPr lang="en-US" sz="3600" b="1" dirty="0">
                <a:solidFill>
                  <a:srgbClr val="0000FF"/>
                </a:solidFill>
                <a:latin typeface="Times New Roman" panose="02020603050405020304" pitchFamily="18" charset="0"/>
                <a:cs typeface="Times New Roman" panose="02020603050405020304" pitchFamily="18" charset="0"/>
              </a:rPr>
              <a:t>	</a:t>
            </a:r>
            <a:r>
              <a:rPr lang="en-US" sz="3600" dirty="0">
                <a:solidFill>
                  <a:srgbClr val="0000FF"/>
                </a:solidFill>
                <a:latin typeface="Times New Roman" panose="02020603050405020304" pitchFamily="18" charset="0"/>
                <a:cs typeface="Times New Roman" panose="02020603050405020304" pitchFamily="18" charset="0"/>
              </a:rPr>
              <a:t>Remember, if it’s a property of water,</a:t>
            </a:r>
            <a:br>
              <a:rPr lang="en-US" sz="3600" dirty="0">
                <a:solidFill>
                  <a:srgbClr val="0000FF"/>
                </a:solidFill>
                <a:latin typeface="Times New Roman" panose="02020603050405020304" pitchFamily="18" charset="0"/>
                <a:cs typeface="Times New Roman" panose="02020603050405020304" pitchFamily="18" charset="0"/>
              </a:rPr>
            </a:br>
            <a:r>
              <a:rPr lang="en-US" sz="3600" dirty="0">
                <a:solidFill>
                  <a:srgbClr val="0000FF"/>
                </a:solidFill>
                <a:latin typeface="Times New Roman" panose="02020603050405020304" pitchFamily="18" charset="0"/>
                <a:cs typeface="Times New Roman" panose="02020603050405020304" pitchFamily="18" charset="0"/>
              </a:rPr>
              <a:t>	there’s only one reason!</a:t>
            </a:r>
            <a:br>
              <a:rPr lang="en-US" sz="3600" dirty="0">
                <a:solidFill>
                  <a:srgbClr val="0000FF"/>
                </a:solidFill>
                <a:latin typeface="Times New Roman" panose="02020603050405020304" pitchFamily="18" charset="0"/>
                <a:cs typeface="Times New Roman" panose="02020603050405020304" pitchFamily="18" charset="0"/>
              </a:rPr>
            </a:br>
            <a:r>
              <a:rPr lang="en-US" sz="3600" dirty="0">
                <a:solidFill>
                  <a:srgbClr val="0000FF"/>
                </a:solidFill>
                <a:latin typeface="Times New Roman" panose="02020603050405020304" pitchFamily="18" charset="0"/>
                <a:cs typeface="Times New Roman" panose="02020603050405020304" pitchFamily="18" charset="0"/>
              </a:rPr>
              <a:t> </a:t>
            </a:r>
            <a:endParaRPr lang="en-US" sz="2800" dirty="0">
              <a:solidFill>
                <a:srgbClr val="0000FF"/>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854398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22FA2D-A69D-D266-33D9-BEBA99F2235D}"/>
              </a:ext>
            </a:extLst>
          </p:cNvPr>
          <p:cNvSpPr txBox="1"/>
          <p:nvPr/>
        </p:nvSpPr>
        <p:spPr>
          <a:xfrm>
            <a:off x="0" y="0"/>
            <a:ext cx="9144000" cy="4375493"/>
          </a:xfrm>
          <a:prstGeom prst="rect">
            <a:avLst/>
          </a:prstGeom>
          <a:noFill/>
        </p:spPr>
        <p:txBody>
          <a:bodyPr wrap="square" rtlCol="0">
            <a:spAutoFit/>
          </a:bodyPr>
          <a:lstStyle/>
          <a:p>
            <a:pPr marL="0" marR="0" indent="0" algn="l">
              <a:lnSpc>
                <a:spcPct val="119000"/>
              </a:lnSpc>
              <a:spcBef>
                <a:spcPts val="0"/>
              </a:spcBef>
              <a:spcAft>
                <a:spcPts val="600"/>
              </a:spcAft>
            </a:pPr>
            <a:r>
              <a:rPr lang="en-US" sz="2400" kern="1400" dirty="0">
                <a:ln>
                  <a:noFill/>
                </a:ln>
                <a:solidFill>
                  <a:srgbClr val="000000"/>
                </a:solidFill>
                <a:effectLst/>
                <a:latin typeface="Times New Roman" panose="02020603050405020304" pitchFamily="18" charset="0"/>
                <a:cs typeface="Times New Roman" panose="02020603050405020304" pitchFamily="18" charset="0"/>
              </a:rPr>
              <a:t>53.   For water to boil, </a:t>
            </a:r>
            <a:r>
              <a:rPr lang="en-US" sz="2400" kern="1400" dirty="0">
                <a:solidFill>
                  <a:srgbClr val="000000"/>
                </a:solidFill>
                <a:latin typeface="Times New Roman" panose="02020603050405020304" pitchFamily="18" charset="0"/>
                <a:cs typeface="Times New Roman" panose="02020603050405020304" pitchFamily="18" charset="0"/>
              </a:rPr>
              <a:t>energy </a:t>
            </a:r>
            <a:r>
              <a:rPr lang="en-US" sz="2400" kern="1400" dirty="0">
                <a:ln>
                  <a:noFill/>
                </a:ln>
                <a:solidFill>
                  <a:srgbClr val="000000"/>
                </a:solidFill>
                <a:effectLst/>
                <a:latin typeface="Times New Roman" panose="02020603050405020304" pitchFamily="18" charset="0"/>
                <a:cs typeface="Times New Roman" panose="02020603050405020304" pitchFamily="18" charset="0"/>
              </a:rPr>
              <a:t>must break the _______ bonds.</a:t>
            </a:r>
          </a:p>
          <a:p>
            <a:pPr marL="0" marR="0" indent="0" algn="l">
              <a:lnSpc>
                <a:spcPct val="119000"/>
              </a:lnSpc>
              <a:spcBef>
                <a:spcPts val="0"/>
              </a:spcBef>
              <a:spcAft>
                <a:spcPts val="600"/>
              </a:spcAft>
            </a:pPr>
            <a:r>
              <a:rPr lang="en-US" sz="2400" kern="1400" dirty="0">
                <a:ln>
                  <a:noFill/>
                </a:ln>
                <a:solidFill>
                  <a:srgbClr val="000000"/>
                </a:solidFill>
                <a:effectLst/>
                <a:latin typeface="Times New Roman" panose="02020603050405020304" pitchFamily="18" charset="0"/>
                <a:cs typeface="Times New Roman" panose="02020603050405020304" pitchFamily="18" charset="0"/>
              </a:rPr>
              <a:t> </a:t>
            </a:r>
          </a:p>
          <a:p>
            <a:pPr marL="0" marR="0" indent="0" algn="l">
              <a:lnSpc>
                <a:spcPct val="119000"/>
              </a:lnSpc>
              <a:spcBef>
                <a:spcPts val="0"/>
              </a:spcBef>
              <a:spcAft>
                <a:spcPts val="600"/>
              </a:spcAft>
            </a:pPr>
            <a:r>
              <a:rPr lang="en-US" sz="2400" kern="1400" dirty="0">
                <a:ln>
                  <a:noFill/>
                </a:ln>
                <a:solidFill>
                  <a:srgbClr val="FF0000"/>
                </a:solidFill>
                <a:effectLst/>
                <a:latin typeface="Times New Roman" panose="02020603050405020304" pitchFamily="18" charset="0"/>
                <a:cs typeface="Times New Roman" panose="02020603050405020304" pitchFamily="18" charset="0"/>
              </a:rPr>
              <a:t>54.  If solute like NaCl ions are dissolved into water, the hydrogen bonds  </a:t>
            </a:r>
            <a:br>
              <a:rPr lang="en-US" sz="2400" kern="1400" dirty="0">
                <a:ln>
                  <a:noFill/>
                </a:ln>
                <a:solidFill>
                  <a:srgbClr val="FF0000"/>
                </a:solidFill>
                <a:effectLst/>
                <a:latin typeface="Times New Roman" panose="02020603050405020304" pitchFamily="18" charset="0"/>
                <a:cs typeface="Times New Roman" panose="02020603050405020304" pitchFamily="18" charset="0"/>
              </a:rPr>
            </a:br>
            <a:r>
              <a:rPr lang="en-US" sz="2400" kern="1400" dirty="0">
                <a:ln>
                  <a:noFill/>
                </a:ln>
                <a:solidFill>
                  <a:srgbClr val="FF0000"/>
                </a:solidFill>
                <a:effectLst/>
                <a:latin typeface="Times New Roman" panose="02020603050405020304" pitchFamily="18" charset="0"/>
                <a:cs typeface="Times New Roman" panose="02020603050405020304" pitchFamily="18" charset="0"/>
              </a:rPr>
              <a:t>       still need to break, but now, the water  must also overcome the polar</a:t>
            </a:r>
            <a:br>
              <a:rPr lang="en-US" sz="2400" kern="1400" dirty="0">
                <a:ln>
                  <a:noFill/>
                </a:ln>
                <a:solidFill>
                  <a:srgbClr val="FF0000"/>
                </a:solidFill>
                <a:effectLst/>
                <a:latin typeface="Times New Roman" panose="02020603050405020304" pitchFamily="18" charset="0"/>
                <a:cs typeface="Times New Roman" panose="02020603050405020304" pitchFamily="18" charset="0"/>
              </a:rPr>
            </a:br>
            <a:r>
              <a:rPr lang="en-US" sz="2400" kern="1400" dirty="0">
                <a:ln>
                  <a:noFill/>
                </a:ln>
                <a:solidFill>
                  <a:srgbClr val="FF0000"/>
                </a:solidFill>
                <a:effectLst/>
                <a:latin typeface="Times New Roman" panose="02020603050405020304" pitchFamily="18" charset="0"/>
                <a:cs typeface="Times New Roman" panose="02020603050405020304" pitchFamily="18" charset="0"/>
              </a:rPr>
              <a:t>       attractions to the ___ too.</a:t>
            </a:r>
            <a:br>
              <a:rPr lang="en-US" sz="2400" kern="1400" dirty="0">
                <a:ln>
                  <a:noFill/>
                </a:ln>
                <a:solidFill>
                  <a:srgbClr val="000000"/>
                </a:solidFill>
                <a:effectLst/>
                <a:latin typeface="Times New Roman" panose="02020603050405020304" pitchFamily="18" charset="0"/>
                <a:cs typeface="Times New Roman" panose="02020603050405020304" pitchFamily="18" charset="0"/>
              </a:rPr>
            </a:br>
            <a:endParaRPr lang="en-US" sz="2400" kern="1400" dirty="0">
              <a:ln>
                <a:noFill/>
              </a:ln>
              <a:solidFill>
                <a:srgbClr val="000000"/>
              </a:solidFill>
              <a:effectLst/>
              <a:latin typeface="Times New Roman" panose="02020603050405020304" pitchFamily="18" charset="0"/>
              <a:cs typeface="Times New Roman" panose="02020603050405020304" pitchFamily="18" charset="0"/>
            </a:endParaRPr>
          </a:p>
          <a:p>
            <a:pPr marL="0" marR="0" indent="0" algn="l">
              <a:lnSpc>
                <a:spcPct val="119000"/>
              </a:lnSpc>
              <a:spcBef>
                <a:spcPts val="0"/>
              </a:spcBef>
              <a:spcAft>
                <a:spcPts val="600"/>
              </a:spcAft>
            </a:pPr>
            <a:r>
              <a:rPr lang="en-US" sz="2400" kern="1400" dirty="0">
                <a:ln>
                  <a:noFill/>
                </a:ln>
                <a:solidFill>
                  <a:srgbClr val="000000"/>
                </a:solidFill>
                <a:effectLst/>
                <a:latin typeface="Times New Roman" panose="02020603050405020304" pitchFamily="18" charset="0"/>
                <a:cs typeface="Times New Roman" panose="02020603050405020304" pitchFamily="18" charset="0"/>
              </a:rPr>
              <a:t>55.  Water has a BP of ____.   Salty water will have a ______ BP.  </a:t>
            </a:r>
          </a:p>
          <a:p>
            <a:pPr marL="0" marR="0" indent="0" algn="l">
              <a:lnSpc>
                <a:spcPct val="119000"/>
              </a:lnSpc>
              <a:spcBef>
                <a:spcPts val="0"/>
              </a:spcBef>
              <a:spcAft>
                <a:spcPts val="600"/>
              </a:spcAft>
            </a:pPr>
            <a:r>
              <a:rPr lang="en-US" sz="1800" kern="1400" dirty="0">
                <a:ln>
                  <a:noFill/>
                </a:ln>
                <a:solidFill>
                  <a:srgbClr val="000000"/>
                </a:solidFill>
                <a:effectLst/>
                <a:latin typeface="Calibri" panose="020F0502020204030204" pitchFamily="34" charset="0"/>
              </a:rPr>
              <a:t> </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729170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22FA2D-A69D-D266-33D9-BEBA99F2235D}"/>
              </a:ext>
            </a:extLst>
          </p:cNvPr>
          <p:cNvSpPr txBox="1"/>
          <p:nvPr/>
        </p:nvSpPr>
        <p:spPr>
          <a:xfrm>
            <a:off x="0" y="0"/>
            <a:ext cx="9144000" cy="4375493"/>
          </a:xfrm>
          <a:prstGeom prst="rect">
            <a:avLst/>
          </a:prstGeom>
          <a:noFill/>
        </p:spPr>
        <p:txBody>
          <a:bodyPr wrap="square" rtlCol="0">
            <a:spAutoFit/>
          </a:bodyPr>
          <a:lstStyle/>
          <a:p>
            <a:pPr marL="0" marR="0" indent="0" algn="l">
              <a:lnSpc>
                <a:spcPct val="119000"/>
              </a:lnSpc>
              <a:spcBef>
                <a:spcPts val="0"/>
              </a:spcBef>
              <a:spcAft>
                <a:spcPts val="600"/>
              </a:spcAft>
            </a:pPr>
            <a:r>
              <a:rPr lang="en-US" sz="2400" kern="1400" dirty="0">
                <a:ln>
                  <a:noFill/>
                </a:ln>
                <a:solidFill>
                  <a:srgbClr val="000000"/>
                </a:solidFill>
                <a:effectLst/>
                <a:latin typeface="Times New Roman" panose="02020603050405020304" pitchFamily="18" charset="0"/>
                <a:cs typeface="Times New Roman" panose="02020603050405020304" pitchFamily="18" charset="0"/>
              </a:rPr>
              <a:t>53.   For water to boil, energy must break the </a:t>
            </a:r>
            <a:r>
              <a:rPr lang="en-US" sz="2400" u="sng" kern="1400" dirty="0">
                <a:ln>
                  <a:noFill/>
                </a:ln>
                <a:solidFill>
                  <a:srgbClr val="000000"/>
                </a:solidFill>
                <a:effectLst/>
                <a:latin typeface="Times New Roman" panose="02020603050405020304" pitchFamily="18" charset="0"/>
                <a:cs typeface="Times New Roman" panose="02020603050405020304" pitchFamily="18" charset="0"/>
              </a:rPr>
              <a:t>hydrogen</a:t>
            </a:r>
            <a:r>
              <a:rPr lang="en-US" sz="2400" kern="1400" dirty="0">
                <a:ln>
                  <a:noFill/>
                </a:ln>
                <a:solidFill>
                  <a:srgbClr val="000000"/>
                </a:solidFill>
                <a:effectLst/>
                <a:latin typeface="Times New Roman" panose="02020603050405020304" pitchFamily="18" charset="0"/>
                <a:cs typeface="Times New Roman" panose="02020603050405020304" pitchFamily="18" charset="0"/>
              </a:rPr>
              <a:t>  bonds.</a:t>
            </a:r>
          </a:p>
          <a:p>
            <a:pPr marL="0" marR="0" indent="0" algn="l">
              <a:lnSpc>
                <a:spcPct val="119000"/>
              </a:lnSpc>
              <a:spcBef>
                <a:spcPts val="0"/>
              </a:spcBef>
              <a:spcAft>
                <a:spcPts val="600"/>
              </a:spcAft>
            </a:pPr>
            <a:r>
              <a:rPr lang="en-US" sz="2400" kern="1400" dirty="0">
                <a:ln>
                  <a:noFill/>
                </a:ln>
                <a:solidFill>
                  <a:srgbClr val="000000"/>
                </a:solidFill>
                <a:effectLst/>
                <a:latin typeface="Times New Roman" panose="02020603050405020304" pitchFamily="18" charset="0"/>
                <a:cs typeface="Times New Roman" panose="02020603050405020304" pitchFamily="18" charset="0"/>
              </a:rPr>
              <a:t> </a:t>
            </a:r>
          </a:p>
          <a:p>
            <a:pPr marL="0" marR="0" indent="0" algn="l">
              <a:lnSpc>
                <a:spcPct val="119000"/>
              </a:lnSpc>
              <a:spcBef>
                <a:spcPts val="0"/>
              </a:spcBef>
              <a:spcAft>
                <a:spcPts val="600"/>
              </a:spcAft>
            </a:pPr>
            <a:r>
              <a:rPr lang="en-US" sz="2400" kern="1400" dirty="0">
                <a:ln>
                  <a:noFill/>
                </a:ln>
                <a:solidFill>
                  <a:srgbClr val="FF0000"/>
                </a:solidFill>
                <a:effectLst/>
                <a:latin typeface="Times New Roman" panose="02020603050405020304" pitchFamily="18" charset="0"/>
                <a:cs typeface="Times New Roman" panose="02020603050405020304" pitchFamily="18" charset="0"/>
              </a:rPr>
              <a:t>54.  If solute like NaCl ions are dissolved into water, the hydrogen bonds  </a:t>
            </a:r>
            <a:br>
              <a:rPr lang="en-US" sz="2400" kern="1400" dirty="0">
                <a:ln>
                  <a:noFill/>
                </a:ln>
                <a:solidFill>
                  <a:srgbClr val="FF0000"/>
                </a:solidFill>
                <a:effectLst/>
                <a:latin typeface="Times New Roman" panose="02020603050405020304" pitchFamily="18" charset="0"/>
                <a:cs typeface="Times New Roman" panose="02020603050405020304" pitchFamily="18" charset="0"/>
              </a:rPr>
            </a:br>
            <a:r>
              <a:rPr lang="en-US" sz="2400" kern="1400" dirty="0">
                <a:ln>
                  <a:noFill/>
                </a:ln>
                <a:solidFill>
                  <a:srgbClr val="FF0000"/>
                </a:solidFill>
                <a:effectLst/>
                <a:latin typeface="Times New Roman" panose="02020603050405020304" pitchFamily="18" charset="0"/>
                <a:cs typeface="Times New Roman" panose="02020603050405020304" pitchFamily="18" charset="0"/>
              </a:rPr>
              <a:t>       still need to break, but now, the water  must also overcome the polar</a:t>
            </a:r>
            <a:br>
              <a:rPr lang="en-US" sz="2400" kern="1400" dirty="0">
                <a:ln>
                  <a:noFill/>
                </a:ln>
                <a:solidFill>
                  <a:srgbClr val="FF0000"/>
                </a:solidFill>
                <a:effectLst/>
                <a:latin typeface="Times New Roman" panose="02020603050405020304" pitchFamily="18" charset="0"/>
                <a:cs typeface="Times New Roman" panose="02020603050405020304" pitchFamily="18" charset="0"/>
              </a:rPr>
            </a:br>
            <a:r>
              <a:rPr lang="en-US" sz="2400" kern="1400" dirty="0">
                <a:ln>
                  <a:noFill/>
                </a:ln>
                <a:solidFill>
                  <a:srgbClr val="FF0000"/>
                </a:solidFill>
                <a:effectLst/>
                <a:latin typeface="Times New Roman" panose="02020603050405020304" pitchFamily="18" charset="0"/>
                <a:cs typeface="Times New Roman" panose="02020603050405020304" pitchFamily="18" charset="0"/>
              </a:rPr>
              <a:t>       attractions to the </a:t>
            </a:r>
            <a:r>
              <a:rPr lang="en-US" sz="2400" u="sng" kern="1400" dirty="0">
                <a:ln>
                  <a:noFill/>
                </a:ln>
                <a:solidFill>
                  <a:srgbClr val="FF0000"/>
                </a:solidFill>
                <a:effectLst/>
                <a:latin typeface="Times New Roman" panose="02020603050405020304" pitchFamily="18" charset="0"/>
                <a:cs typeface="Times New Roman" panose="02020603050405020304" pitchFamily="18" charset="0"/>
              </a:rPr>
              <a:t>ions</a:t>
            </a:r>
            <a:r>
              <a:rPr lang="en-US" sz="2400" kern="1400" dirty="0">
                <a:ln>
                  <a:noFill/>
                </a:ln>
                <a:solidFill>
                  <a:srgbClr val="FF0000"/>
                </a:solidFill>
                <a:effectLst/>
                <a:latin typeface="Times New Roman" panose="02020603050405020304" pitchFamily="18" charset="0"/>
                <a:cs typeface="Times New Roman" panose="02020603050405020304" pitchFamily="18" charset="0"/>
              </a:rPr>
              <a:t> too.</a:t>
            </a:r>
            <a:br>
              <a:rPr lang="en-US" sz="2400" kern="1400" dirty="0">
                <a:ln>
                  <a:noFill/>
                </a:ln>
                <a:solidFill>
                  <a:srgbClr val="000000"/>
                </a:solidFill>
                <a:effectLst/>
                <a:latin typeface="Times New Roman" panose="02020603050405020304" pitchFamily="18" charset="0"/>
                <a:cs typeface="Times New Roman" panose="02020603050405020304" pitchFamily="18" charset="0"/>
              </a:rPr>
            </a:br>
            <a:endParaRPr lang="en-US" sz="2400" kern="1400" dirty="0">
              <a:ln>
                <a:noFill/>
              </a:ln>
              <a:solidFill>
                <a:srgbClr val="000000"/>
              </a:solidFill>
              <a:effectLst/>
              <a:latin typeface="Times New Roman" panose="02020603050405020304" pitchFamily="18" charset="0"/>
              <a:cs typeface="Times New Roman" panose="02020603050405020304" pitchFamily="18" charset="0"/>
            </a:endParaRPr>
          </a:p>
          <a:p>
            <a:pPr marL="0" marR="0" indent="0" algn="l">
              <a:lnSpc>
                <a:spcPct val="119000"/>
              </a:lnSpc>
              <a:spcBef>
                <a:spcPts val="0"/>
              </a:spcBef>
              <a:spcAft>
                <a:spcPts val="600"/>
              </a:spcAft>
            </a:pPr>
            <a:r>
              <a:rPr lang="en-US" sz="2400" kern="1400" dirty="0">
                <a:ln>
                  <a:noFill/>
                </a:ln>
                <a:solidFill>
                  <a:srgbClr val="000000"/>
                </a:solidFill>
                <a:effectLst/>
                <a:latin typeface="Times New Roman" panose="02020603050405020304" pitchFamily="18" charset="0"/>
                <a:cs typeface="Times New Roman" panose="02020603050405020304" pitchFamily="18" charset="0"/>
              </a:rPr>
              <a:t>55.  Water has a BP of </a:t>
            </a:r>
            <a:r>
              <a:rPr lang="en-US" sz="2400" u="sng" kern="1400" dirty="0">
                <a:ln>
                  <a:noFill/>
                </a:ln>
                <a:solidFill>
                  <a:srgbClr val="000000"/>
                </a:solidFill>
                <a:effectLst/>
                <a:latin typeface="Times New Roman" panose="02020603050405020304" pitchFamily="18" charset="0"/>
                <a:cs typeface="Times New Roman" panose="02020603050405020304" pitchFamily="18" charset="0"/>
              </a:rPr>
              <a:t>373 K</a:t>
            </a:r>
            <a:r>
              <a:rPr lang="en-US" sz="2400" kern="1400" dirty="0">
                <a:ln>
                  <a:noFill/>
                </a:ln>
                <a:solidFill>
                  <a:srgbClr val="000000"/>
                </a:solidFill>
                <a:effectLst/>
                <a:latin typeface="Times New Roman" panose="02020603050405020304" pitchFamily="18" charset="0"/>
                <a:cs typeface="Times New Roman" panose="02020603050405020304" pitchFamily="18" charset="0"/>
              </a:rPr>
              <a:t>.   Salty water will have a </a:t>
            </a:r>
            <a:r>
              <a:rPr lang="en-US" sz="2400" u="sng" kern="1400" dirty="0">
                <a:ln>
                  <a:noFill/>
                </a:ln>
                <a:solidFill>
                  <a:srgbClr val="000000"/>
                </a:solidFill>
                <a:effectLst/>
                <a:latin typeface="Times New Roman" panose="02020603050405020304" pitchFamily="18" charset="0"/>
                <a:cs typeface="Times New Roman" panose="02020603050405020304" pitchFamily="18" charset="0"/>
              </a:rPr>
              <a:t>HIGHER</a:t>
            </a:r>
            <a:r>
              <a:rPr lang="en-US" sz="2400" kern="1400" dirty="0">
                <a:ln>
                  <a:noFill/>
                </a:ln>
                <a:solidFill>
                  <a:srgbClr val="000000"/>
                </a:solidFill>
                <a:effectLst/>
                <a:latin typeface="Times New Roman" panose="02020603050405020304" pitchFamily="18" charset="0"/>
                <a:cs typeface="Times New Roman" panose="02020603050405020304" pitchFamily="18" charset="0"/>
              </a:rPr>
              <a:t> BP.  </a:t>
            </a:r>
          </a:p>
          <a:p>
            <a:pPr marL="0" marR="0" indent="0" algn="l">
              <a:lnSpc>
                <a:spcPct val="119000"/>
              </a:lnSpc>
              <a:spcBef>
                <a:spcPts val="0"/>
              </a:spcBef>
              <a:spcAft>
                <a:spcPts val="600"/>
              </a:spcAft>
            </a:pPr>
            <a:r>
              <a:rPr lang="en-US" sz="1800" kern="1400" dirty="0">
                <a:ln>
                  <a:noFill/>
                </a:ln>
                <a:solidFill>
                  <a:srgbClr val="000000"/>
                </a:solidFill>
                <a:effectLst/>
                <a:latin typeface="Calibri" panose="020F0502020204030204" pitchFamily="34" charset="0"/>
              </a:rPr>
              <a:t> </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993087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E01B522-E6CC-1446-60C2-921DD8DEEB09}"/>
              </a:ext>
            </a:extLst>
          </p:cNvPr>
          <p:cNvSpPr txBox="1"/>
          <p:nvPr/>
        </p:nvSpPr>
        <p:spPr>
          <a:xfrm>
            <a:off x="17834" y="0"/>
            <a:ext cx="9144000" cy="6447919"/>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56. For water to freeze, the molecules must make those neat</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little </a:t>
            </a:r>
            <a:r>
              <a:rPr lang="en-US" sz="2800" u="sng" dirty="0">
                <a:latin typeface="Times New Roman" panose="02020603050405020304" pitchFamily="18" charset="0"/>
                <a:cs typeface="Times New Roman" panose="02020603050405020304" pitchFamily="18" charset="0"/>
              </a:rPr>
              <a:t>6-molecule rings</a:t>
            </a:r>
            <a:r>
              <a:rPr lang="en-US" sz="2800" dirty="0">
                <a:latin typeface="Times New Roman" panose="02020603050405020304" pitchFamily="18" charset="0"/>
                <a:cs typeface="Times New Roman" panose="02020603050405020304" pitchFamily="18" charset="0"/>
              </a:rPr>
              <a:t> to solidify.  The molecules are</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hydrogen bonded to each other.  </a:t>
            </a:r>
            <a:br>
              <a:rPr lang="en-US" sz="2800" dirty="0">
                <a:latin typeface="Times New Roman" panose="02020603050405020304" pitchFamily="18" charset="0"/>
                <a:cs typeface="Times New Roman" panose="02020603050405020304" pitchFamily="18" charset="0"/>
              </a:rPr>
            </a:br>
            <a:br>
              <a:rPr lang="en-US" sz="28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a:t>
            </a:r>
            <a:br>
              <a:rPr lang="en-US" sz="2800" dirty="0">
                <a:latin typeface="Times New Roman" panose="02020603050405020304" pitchFamily="18" charset="0"/>
                <a:cs typeface="Times New Roman" panose="02020603050405020304" pitchFamily="18" charset="0"/>
              </a:rPr>
            </a:br>
            <a:br>
              <a:rPr lang="en-US" sz="1100" dirty="0">
                <a:latin typeface="Times New Roman" panose="02020603050405020304" pitchFamily="18" charset="0"/>
                <a:cs typeface="Times New Roman" panose="02020603050405020304" pitchFamily="18" charset="0"/>
              </a:rPr>
            </a:br>
            <a:br>
              <a:rPr lang="en-US" sz="1100" dirty="0">
                <a:latin typeface="Times New Roman" panose="02020603050405020304" pitchFamily="18" charset="0"/>
                <a:cs typeface="Times New Roman" panose="02020603050405020304" pitchFamily="18" charset="0"/>
              </a:rPr>
            </a:br>
            <a:br>
              <a:rPr lang="en-US" sz="2800" dirty="0">
                <a:latin typeface="Times New Roman" panose="02020603050405020304" pitchFamily="18" charset="0"/>
                <a:cs typeface="Times New Roman" panose="02020603050405020304" pitchFamily="18" charset="0"/>
              </a:rPr>
            </a:br>
            <a:r>
              <a:rPr lang="en-US" sz="11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pPr algn="ctr"/>
            <a:r>
              <a:rPr lang="en-US" sz="2800" dirty="0">
                <a:latin typeface="Times New Roman" panose="02020603050405020304" pitchFamily="18" charset="0"/>
                <a:cs typeface="Times New Roman" panose="02020603050405020304" pitchFamily="18" charset="0"/>
              </a:rPr>
              <a:t>  </a:t>
            </a:r>
            <a:r>
              <a:rPr lang="en-US" sz="2800" dirty="0">
                <a:solidFill>
                  <a:srgbClr val="FF0000"/>
                </a:solidFill>
                <a:latin typeface="Times New Roman" panose="02020603050405020304" pitchFamily="18" charset="0"/>
                <a:cs typeface="Times New Roman" panose="02020603050405020304" pitchFamily="18" charset="0"/>
              </a:rPr>
              <a:t>When solute is dissolved into the water, these particles    </a:t>
            </a:r>
            <a:br>
              <a:rPr lang="en-US" sz="2800" dirty="0">
                <a:solidFill>
                  <a:srgbClr val="FF0000"/>
                </a:solidFill>
                <a:latin typeface="Times New Roman" panose="02020603050405020304" pitchFamily="18" charset="0"/>
                <a:cs typeface="Times New Roman" panose="02020603050405020304" pitchFamily="18" charset="0"/>
              </a:rPr>
            </a:br>
            <a:r>
              <a:rPr lang="en-US" sz="2800" dirty="0">
                <a:solidFill>
                  <a:srgbClr val="FF0000"/>
                </a:solidFill>
                <a:latin typeface="Times New Roman" panose="02020603050405020304" pitchFamily="18" charset="0"/>
                <a:cs typeface="Times New Roman" panose="02020603050405020304" pitchFamily="18" charset="0"/>
              </a:rPr>
              <a:t>  literally get in the way of the hydrogen bonding.  </a:t>
            </a:r>
            <a:br>
              <a:rPr lang="en-US" sz="2800" dirty="0">
                <a:solidFill>
                  <a:srgbClr val="FF0000"/>
                </a:solidFill>
                <a:latin typeface="Times New Roman" panose="02020603050405020304" pitchFamily="18" charset="0"/>
                <a:cs typeface="Times New Roman" panose="02020603050405020304" pitchFamily="18" charset="0"/>
              </a:rPr>
            </a:br>
            <a:r>
              <a:rPr lang="en-US" sz="2800" dirty="0">
                <a:solidFill>
                  <a:srgbClr val="FF0000"/>
                </a:solidFill>
                <a:latin typeface="Times New Roman" panose="02020603050405020304" pitchFamily="18" charset="0"/>
                <a:cs typeface="Times New Roman" panose="02020603050405020304" pitchFamily="18" charset="0"/>
              </a:rPr>
              <a:t>  Water can’t freeze at a normal 273 must it has to be </a:t>
            </a:r>
            <a:r>
              <a:rPr lang="en-US" sz="2800" u="sng" dirty="0">
                <a:solidFill>
                  <a:srgbClr val="FF0000"/>
                </a:solidFill>
                <a:latin typeface="Times New Roman" panose="02020603050405020304" pitchFamily="18" charset="0"/>
                <a:cs typeface="Times New Roman" panose="02020603050405020304" pitchFamily="18" charset="0"/>
              </a:rPr>
              <a:t>colder</a:t>
            </a:r>
            <a:r>
              <a:rPr lang="en-US" sz="2800" dirty="0">
                <a:solidFill>
                  <a:srgbClr val="FF0000"/>
                </a:solidFill>
                <a:latin typeface="Times New Roman" panose="02020603050405020304" pitchFamily="18" charset="0"/>
                <a:cs typeface="Times New Roman" panose="02020603050405020304" pitchFamily="18" charset="0"/>
              </a:rPr>
              <a:t> </a:t>
            </a:r>
            <a:br>
              <a:rPr lang="en-US" sz="2800" dirty="0">
                <a:solidFill>
                  <a:srgbClr val="FF0000"/>
                </a:solidFill>
                <a:latin typeface="Times New Roman" panose="02020603050405020304" pitchFamily="18" charset="0"/>
                <a:cs typeface="Times New Roman" panose="02020603050405020304" pitchFamily="18" charset="0"/>
              </a:rPr>
            </a:br>
            <a:r>
              <a:rPr lang="en-US" sz="2800" dirty="0">
                <a:solidFill>
                  <a:srgbClr val="FF0000"/>
                </a:solidFill>
                <a:latin typeface="Times New Roman" panose="02020603050405020304" pitchFamily="18" charset="0"/>
                <a:cs typeface="Times New Roman" panose="02020603050405020304" pitchFamily="18" charset="0"/>
              </a:rPr>
              <a:t>  for the ions to be pushed aside as ice forms.  </a:t>
            </a:r>
            <a:br>
              <a:rPr lang="en-US" sz="2800" dirty="0">
                <a:solidFill>
                  <a:srgbClr val="FF0000"/>
                </a:solidFill>
                <a:latin typeface="Times New Roman" panose="02020603050405020304" pitchFamily="18" charset="0"/>
                <a:cs typeface="Times New Roman" panose="02020603050405020304" pitchFamily="18" charset="0"/>
              </a:rPr>
            </a:br>
            <a:r>
              <a:rPr lang="en-US" sz="2800" dirty="0">
                <a:solidFill>
                  <a:srgbClr val="FF0000"/>
                </a:solidFill>
                <a:latin typeface="Times New Roman" panose="02020603050405020304" pitchFamily="18" charset="0"/>
                <a:cs typeface="Times New Roman" panose="02020603050405020304" pitchFamily="18" charset="0"/>
              </a:rPr>
              <a:t> </a:t>
            </a:r>
            <a:br>
              <a:rPr lang="en-US" sz="2800" dirty="0">
                <a:solidFill>
                  <a:srgbClr val="FF0000"/>
                </a:solidFill>
                <a:latin typeface="Times New Roman" panose="02020603050405020304" pitchFamily="18" charset="0"/>
                <a:cs typeface="Times New Roman" panose="02020603050405020304" pitchFamily="18" charset="0"/>
              </a:rPr>
            </a:br>
            <a:r>
              <a:rPr lang="en-US" sz="2800" dirty="0">
                <a:solidFill>
                  <a:srgbClr val="FF0000"/>
                </a:solidFill>
                <a:latin typeface="Times New Roman" panose="02020603050405020304" pitchFamily="18" charset="0"/>
                <a:cs typeface="Times New Roman" panose="02020603050405020304" pitchFamily="18" charset="0"/>
              </a:rPr>
              <a:t>  The </a:t>
            </a:r>
            <a:r>
              <a:rPr lang="en-US" sz="2800" u="sng" dirty="0">
                <a:solidFill>
                  <a:srgbClr val="FF0000"/>
                </a:solidFill>
                <a:latin typeface="Times New Roman" panose="02020603050405020304" pitchFamily="18" charset="0"/>
                <a:cs typeface="Times New Roman" panose="02020603050405020304" pitchFamily="18" charset="0"/>
              </a:rPr>
              <a:t>more solute</a:t>
            </a:r>
            <a:r>
              <a:rPr lang="en-US" sz="2800" dirty="0">
                <a:solidFill>
                  <a:srgbClr val="FF0000"/>
                </a:solidFill>
                <a:latin typeface="Times New Roman" panose="02020603050405020304" pitchFamily="18" charset="0"/>
                <a:cs typeface="Times New Roman" panose="02020603050405020304" pitchFamily="18" charset="0"/>
              </a:rPr>
              <a:t> (</a:t>
            </a:r>
            <a:r>
              <a:rPr lang="en-US" sz="2800" u="sng" dirty="0">
                <a:solidFill>
                  <a:srgbClr val="FF0000"/>
                </a:solidFill>
                <a:latin typeface="Times New Roman" panose="02020603050405020304" pitchFamily="18" charset="0"/>
                <a:cs typeface="Times New Roman" panose="02020603050405020304" pitchFamily="18" charset="0"/>
              </a:rPr>
              <a:t>polar molecules like sugar, or ions</a:t>
            </a:r>
            <a:r>
              <a:rPr lang="en-US" sz="2800" dirty="0">
                <a:solidFill>
                  <a:srgbClr val="FF0000"/>
                </a:solidFill>
                <a:latin typeface="Times New Roman" panose="02020603050405020304" pitchFamily="18" charset="0"/>
                <a:cs typeface="Times New Roman" panose="02020603050405020304" pitchFamily="18" charset="0"/>
              </a:rPr>
              <a:t>) </a:t>
            </a:r>
            <a:br>
              <a:rPr lang="en-US" sz="2800" dirty="0">
                <a:solidFill>
                  <a:srgbClr val="FF0000"/>
                </a:solidFill>
                <a:latin typeface="Times New Roman" panose="02020603050405020304" pitchFamily="18" charset="0"/>
                <a:cs typeface="Times New Roman" panose="02020603050405020304" pitchFamily="18" charset="0"/>
              </a:rPr>
            </a:br>
            <a:r>
              <a:rPr lang="en-US" sz="2800" dirty="0">
                <a:solidFill>
                  <a:srgbClr val="FF0000"/>
                </a:solidFill>
                <a:latin typeface="Times New Roman" panose="02020603050405020304" pitchFamily="18" charset="0"/>
                <a:cs typeface="Times New Roman" panose="02020603050405020304" pitchFamily="18" charset="0"/>
              </a:rPr>
              <a:t>  the colder the water must be to freeze.   </a:t>
            </a:r>
          </a:p>
        </p:txBody>
      </p:sp>
      <p:grpSp>
        <p:nvGrpSpPr>
          <p:cNvPr id="9" name="Group 8">
            <a:extLst>
              <a:ext uri="{FF2B5EF4-FFF2-40B4-BE49-F238E27FC236}">
                <a16:creationId xmlns:a16="http://schemas.microsoft.com/office/drawing/2014/main" id="{014F4D27-2FFF-DB23-3B3C-3486C5D7ECB3}"/>
              </a:ext>
            </a:extLst>
          </p:cNvPr>
          <p:cNvGrpSpPr/>
          <p:nvPr/>
        </p:nvGrpSpPr>
        <p:grpSpPr>
          <a:xfrm>
            <a:off x="685800" y="1543050"/>
            <a:ext cx="762000" cy="1200150"/>
            <a:chOff x="685800" y="1543050"/>
            <a:chExt cx="762000" cy="1200150"/>
          </a:xfrm>
        </p:grpSpPr>
        <p:sp>
          <p:nvSpPr>
            <p:cNvPr id="3" name="Oval 2">
              <a:extLst>
                <a:ext uri="{FF2B5EF4-FFF2-40B4-BE49-F238E27FC236}">
                  <a16:creationId xmlns:a16="http://schemas.microsoft.com/office/drawing/2014/main" id="{44CBF05E-5188-00FA-962C-01B0EAC91390}"/>
                </a:ext>
              </a:extLst>
            </p:cNvPr>
            <p:cNvSpPr/>
            <p:nvPr/>
          </p:nvSpPr>
          <p:spPr>
            <a:xfrm>
              <a:off x="990600" y="154305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85E1023D-E110-DC8E-C85E-F50DF7D36665}"/>
                </a:ext>
              </a:extLst>
            </p:cNvPr>
            <p:cNvSpPr/>
            <p:nvPr/>
          </p:nvSpPr>
          <p:spPr>
            <a:xfrm>
              <a:off x="685800" y="184785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945E371D-2374-7F93-EDFB-C9F390EB4A66}"/>
                </a:ext>
              </a:extLst>
            </p:cNvPr>
            <p:cNvSpPr/>
            <p:nvPr/>
          </p:nvSpPr>
          <p:spPr>
            <a:xfrm>
              <a:off x="1295400" y="184785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DCA1D02-C242-D85F-EC2B-4318212CBB59}"/>
                </a:ext>
              </a:extLst>
            </p:cNvPr>
            <p:cNvSpPr/>
            <p:nvPr/>
          </p:nvSpPr>
          <p:spPr>
            <a:xfrm>
              <a:off x="1295400" y="2286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25CC3B1D-9354-4B8C-4131-3B4EC9EA0EFB}"/>
                </a:ext>
              </a:extLst>
            </p:cNvPr>
            <p:cNvSpPr/>
            <p:nvPr/>
          </p:nvSpPr>
          <p:spPr>
            <a:xfrm>
              <a:off x="685800" y="2286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B6DB0C1E-EDE1-4A62-F436-3A805B41A34D}"/>
                </a:ext>
              </a:extLst>
            </p:cNvPr>
            <p:cNvSpPr/>
            <p:nvPr/>
          </p:nvSpPr>
          <p:spPr>
            <a:xfrm>
              <a:off x="990600" y="2590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73804C28-B5E0-E977-B85B-FF1FFC78D7B9}"/>
                </a:ext>
              </a:extLst>
            </p:cNvPr>
            <p:cNvCxnSpPr>
              <a:cxnSpLocks/>
            </p:cNvCxnSpPr>
            <p:nvPr/>
          </p:nvCxnSpPr>
          <p:spPr>
            <a:xfrm flipH="1">
              <a:off x="813435" y="1676396"/>
              <a:ext cx="185606" cy="18478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A9EBA9D-08A7-730F-E976-A53A989A1039}"/>
                </a:ext>
              </a:extLst>
            </p:cNvPr>
            <p:cNvCxnSpPr>
              <a:cxnSpLocks/>
            </p:cNvCxnSpPr>
            <p:nvPr/>
          </p:nvCxnSpPr>
          <p:spPr>
            <a:xfrm flipH="1">
              <a:off x="1120682" y="2420709"/>
              <a:ext cx="185335" cy="18778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602BD2A-616C-4BAD-B890-C77D4A653531}"/>
                </a:ext>
              </a:extLst>
            </p:cNvPr>
            <p:cNvCxnSpPr>
              <a:cxnSpLocks/>
              <a:endCxn id="7" idx="0"/>
            </p:cNvCxnSpPr>
            <p:nvPr/>
          </p:nvCxnSpPr>
          <p:spPr>
            <a:xfrm>
              <a:off x="762000" y="2000250"/>
              <a:ext cx="0" cy="2857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EAB5C1E9-107B-A369-C328-DFEC6B4F8145}"/>
                </a:ext>
              </a:extLst>
            </p:cNvPr>
            <p:cNvCxnSpPr>
              <a:cxnSpLocks/>
            </p:cNvCxnSpPr>
            <p:nvPr/>
          </p:nvCxnSpPr>
          <p:spPr>
            <a:xfrm>
              <a:off x="1371600" y="2000250"/>
              <a:ext cx="0" cy="2857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D209F6FF-D4E6-D206-603F-C1ED9E2DCDC1}"/>
                </a:ext>
              </a:extLst>
            </p:cNvPr>
            <p:cNvCxnSpPr>
              <a:cxnSpLocks/>
            </p:cNvCxnSpPr>
            <p:nvPr/>
          </p:nvCxnSpPr>
          <p:spPr>
            <a:xfrm flipH="1" flipV="1">
              <a:off x="811530" y="2438400"/>
              <a:ext cx="197036" cy="17471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F3B7DBA6-A57C-5792-9954-5FA3C8F13088}"/>
                </a:ext>
              </a:extLst>
            </p:cNvPr>
            <p:cNvCxnSpPr>
              <a:cxnSpLocks/>
            </p:cNvCxnSpPr>
            <p:nvPr/>
          </p:nvCxnSpPr>
          <p:spPr>
            <a:xfrm flipH="1" flipV="1">
              <a:off x="1134559" y="1673132"/>
              <a:ext cx="197036" cy="17471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4" name="Oval 23">
            <a:extLst>
              <a:ext uri="{FF2B5EF4-FFF2-40B4-BE49-F238E27FC236}">
                <a16:creationId xmlns:a16="http://schemas.microsoft.com/office/drawing/2014/main" id="{7FC0A304-7C45-C170-6625-13AD206B9703}"/>
              </a:ext>
            </a:extLst>
          </p:cNvPr>
          <p:cNvSpPr/>
          <p:nvPr/>
        </p:nvSpPr>
        <p:spPr>
          <a:xfrm>
            <a:off x="3775575" y="156074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65569A3D-DB75-EB03-BE70-DAE47369B7FA}"/>
              </a:ext>
            </a:extLst>
          </p:cNvPr>
          <p:cNvSpPr/>
          <p:nvPr/>
        </p:nvSpPr>
        <p:spPr>
          <a:xfrm>
            <a:off x="3470775" y="186554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2E742B97-86B8-834A-36ED-2282068F9AFD}"/>
              </a:ext>
            </a:extLst>
          </p:cNvPr>
          <p:cNvSpPr/>
          <p:nvPr/>
        </p:nvSpPr>
        <p:spPr>
          <a:xfrm>
            <a:off x="4080375" y="186554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76A2F6C4-AF8D-2862-8F65-5F6EB04E5CEF}"/>
              </a:ext>
            </a:extLst>
          </p:cNvPr>
          <p:cNvSpPr/>
          <p:nvPr/>
        </p:nvSpPr>
        <p:spPr>
          <a:xfrm>
            <a:off x="4080375" y="230369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9DE998DF-7E4E-907C-B9FE-A5D372EA058B}"/>
              </a:ext>
            </a:extLst>
          </p:cNvPr>
          <p:cNvSpPr/>
          <p:nvPr/>
        </p:nvSpPr>
        <p:spPr>
          <a:xfrm>
            <a:off x="3470775" y="230369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0E034172-C166-FAD8-65A7-FF298AC5FA3C}"/>
              </a:ext>
            </a:extLst>
          </p:cNvPr>
          <p:cNvSpPr/>
          <p:nvPr/>
        </p:nvSpPr>
        <p:spPr>
          <a:xfrm>
            <a:off x="3775575" y="2608491"/>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Connector 29">
            <a:extLst>
              <a:ext uri="{FF2B5EF4-FFF2-40B4-BE49-F238E27FC236}">
                <a16:creationId xmlns:a16="http://schemas.microsoft.com/office/drawing/2014/main" id="{70C5DC68-1D97-2515-0EBD-1CB8BC93E6DC}"/>
              </a:ext>
            </a:extLst>
          </p:cNvPr>
          <p:cNvCxnSpPr>
            <a:cxnSpLocks/>
          </p:cNvCxnSpPr>
          <p:nvPr/>
        </p:nvCxnSpPr>
        <p:spPr>
          <a:xfrm flipH="1">
            <a:off x="3598410" y="1694087"/>
            <a:ext cx="185606" cy="18478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84043EE-FA6A-9FC2-4B31-90669622FDA0}"/>
              </a:ext>
            </a:extLst>
          </p:cNvPr>
          <p:cNvCxnSpPr>
            <a:cxnSpLocks/>
          </p:cNvCxnSpPr>
          <p:nvPr/>
        </p:nvCxnSpPr>
        <p:spPr>
          <a:xfrm flipH="1">
            <a:off x="3905657" y="2438400"/>
            <a:ext cx="185335" cy="18778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1074C04-636A-A40F-C60F-4C18C915DA0E}"/>
              </a:ext>
            </a:extLst>
          </p:cNvPr>
          <p:cNvCxnSpPr>
            <a:cxnSpLocks/>
            <a:endCxn id="28" idx="0"/>
          </p:cNvCxnSpPr>
          <p:nvPr/>
        </p:nvCxnSpPr>
        <p:spPr>
          <a:xfrm>
            <a:off x="3546975" y="2017941"/>
            <a:ext cx="0" cy="2857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EAB244B-DCA1-C7C8-0B9A-4A31E6D64793}"/>
              </a:ext>
            </a:extLst>
          </p:cNvPr>
          <p:cNvCxnSpPr>
            <a:cxnSpLocks/>
          </p:cNvCxnSpPr>
          <p:nvPr/>
        </p:nvCxnSpPr>
        <p:spPr>
          <a:xfrm flipH="1" flipV="1">
            <a:off x="3596505" y="2456091"/>
            <a:ext cx="197036" cy="17471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20229085-ACE5-4BC7-C611-0FE5FC8BC1CE}"/>
              </a:ext>
            </a:extLst>
          </p:cNvPr>
          <p:cNvCxnSpPr>
            <a:cxnSpLocks/>
          </p:cNvCxnSpPr>
          <p:nvPr/>
        </p:nvCxnSpPr>
        <p:spPr>
          <a:xfrm flipH="1" flipV="1">
            <a:off x="3919534" y="1690823"/>
            <a:ext cx="197036" cy="17471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DDE35A56-383A-DBE4-6E01-AF662989CA44}"/>
              </a:ext>
            </a:extLst>
          </p:cNvPr>
          <p:cNvSpPr/>
          <p:nvPr/>
        </p:nvSpPr>
        <p:spPr>
          <a:xfrm>
            <a:off x="4155763" y="1914608"/>
            <a:ext cx="503460" cy="455841"/>
          </a:xfrm>
          <a:prstGeom prst="ellipse">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203035BC-B1A5-4921-72B1-5C9584393B1D}"/>
              </a:ext>
            </a:extLst>
          </p:cNvPr>
          <p:cNvSpPr txBox="1"/>
          <p:nvPr/>
        </p:nvSpPr>
        <p:spPr>
          <a:xfrm>
            <a:off x="4116570" y="1941741"/>
            <a:ext cx="655860" cy="369332"/>
          </a:xfrm>
          <a:prstGeom prst="rect">
            <a:avLst/>
          </a:prstGeom>
          <a:noFill/>
        </p:spPr>
        <p:txBody>
          <a:bodyPr wrap="square" rtlCol="0">
            <a:spAutoFit/>
          </a:bodyPr>
          <a:lstStyle/>
          <a:p>
            <a:r>
              <a:rPr lang="en-US" dirty="0">
                <a:solidFill>
                  <a:schemeClr val="bg1"/>
                </a:solidFill>
                <a:latin typeface="Times New Roman" panose="02020603050405020304" pitchFamily="18" charset="0"/>
                <a:cs typeface="Times New Roman" panose="02020603050405020304" pitchFamily="18" charset="0"/>
              </a:rPr>
              <a:t>Na</a:t>
            </a:r>
            <a:r>
              <a:rPr lang="en-US" baseline="30000" dirty="0">
                <a:solidFill>
                  <a:schemeClr val="bg1"/>
                </a:solidFill>
                <a:latin typeface="Times New Roman" panose="02020603050405020304" pitchFamily="18" charset="0"/>
                <a:cs typeface="Times New Roman" panose="02020603050405020304" pitchFamily="18" charset="0"/>
              </a:rPr>
              <a:t>+1</a:t>
            </a:r>
          </a:p>
        </p:txBody>
      </p:sp>
    </p:spTree>
    <p:extLst>
      <p:ext uri="{BB962C8B-B14F-4D97-AF65-F5344CB8AC3E}">
        <p14:creationId xmlns:p14="http://schemas.microsoft.com/office/powerpoint/2010/main" val="310774723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1ACF4E4-7511-621B-496C-86AFECCF393E}"/>
              </a:ext>
            </a:extLst>
          </p:cNvPr>
          <p:cNvSpPr txBox="1"/>
          <p:nvPr/>
        </p:nvSpPr>
        <p:spPr>
          <a:xfrm>
            <a:off x="0" y="0"/>
            <a:ext cx="9144000" cy="6124754"/>
          </a:xfrm>
          <a:prstGeom prst="rect">
            <a:avLst/>
          </a:prstGeom>
          <a:noFill/>
        </p:spPr>
        <p:txBody>
          <a:bodyPr wrap="square" rtlCol="0">
            <a:spAutoFit/>
          </a:bodyPr>
          <a:lstStyle/>
          <a:p>
            <a:r>
              <a:rPr lang="en-US" dirty="0"/>
              <a:t>Vapor pressure is a hard vocabulary word.  Learn it now (finally).</a:t>
            </a:r>
          </a:p>
          <a:p>
            <a:endParaRPr lang="en-US" dirty="0"/>
          </a:p>
          <a:p>
            <a:r>
              <a:rPr lang="en-US" sz="3200" dirty="0"/>
              <a:t>Draw this diagram and labels… </a:t>
            </a:r>
          </a:p>
          <a:p>
            <a:endParaRPr lang="en-US" dirty="0"/>
          </a:p>
          <a:p>
            <a:endParaRPr lang="en-US" dirty="0"/>
          </a:p>
          <a:p>
            <a:endParaRPr lang="en-US" dirty="0"/>
          </a:p>
          <a:p>
            <a:endParaRPr lang="en-US" dirty="0"/>
          </a:p>
          <a:p>
            <a:endParaRPr lang="en-US" dirty="0"/>
          </a:p>
          <a:p>
            <a:endParaRPr lang="en-US" dirty="0"/>
          </a:p>
          <a:p>
            <a:r>
              <a:rPr lang="en-US" dirty="0">
                <a:solidFill>
                  <a:srgbClr val="FF0000"/>
                </a:solidFill>
              </a:rPr>
              <a:t>57.  Vapor pressure is </a:t>
            </a:r>
            <a:r>
              <a:rPr lang="en-US" u="sng" dirty="0">
                <a:solidFill>
                  <a:srgbClr val="FF0000"/>
                </a:solidFill>
              </a:rPr>
              <a:t>the extra pressure caused by the</a:t>
            </a:r>
            <a:br>
              <a:rPr lang="en-US" u="sng" dirty="0">
                <a:solidFill>
                  <a:srgbClr val="FF0000"/>
                </a:solidFill>
              </a:rPr>
            </a:br>
            <a:r>
              <a:rPr lang="en-US" dirty="0">
                <a:solidFill>
                  <a:srgbClr val="FF0000"/>
                </a:solidFill>
              </a:rPr>
              <a:t>        </a:t>
            </a:r>
            <a:r>
              <a:rPr lang="en-US" u="sng" dirty="0">
                <a:solidFill>
                  <a:srgbClr val="FF0000"/>
                </a:solidFill>
              </a:rPr>
              <a:t>evaporation of a liquid in a closed system </a:t>
            </a:r>
            <a:r>
              <a:rPr lang="en-US" dirty="0">
                <a:solidFill>
                  <a:srgbClr val="FF0000"/>
                </a:solidFill>
              </a:rPr>
              <a:t>(like a bell jar). </a:t>
            </a:r>
          </a:p>
          <a:p>
            <a:endParaRPr lang="en-US" dirty="0">
              <a:solidFill>
                <a:srgbClr val="FF0000"/>
              </a:solidFill>
            </a:endParaRPr>
          </a:p>
          <a:p>
            <a:r>
              <a:rPr lang="en-US" dirty="0">
                <a:solidFill>
                  <a:srgbClr val="FF0000"/>
                </a:solidFill>
              </a:rPr>
              <a:t>58.  Water has a </a:t>
            </a:r>
            <a:r>
              <a:rPr lang="en-US" u="sng" dirty="0">
                <a:solidFill>
                  <a:srgbClr val="FF0000"/>
                </a:solidFill>
              </a:rPr>
              <a:t>very low</a:t>
            </a:r>
            <a:r>
              <a:rPr lang="en-US" dirty="0">
                <a:solidFill>
                  <a:srgbClr val="FF0000"/>
                </a:solidFill>
              </a:rPr>
              <a:t> vapor pressure.  </a:t>
            </a:r>
          </a:p>
          <a:p>
            <a:endParaRPr lang="en-US" dirty="0">
              <a:solidFill>
                <a:srgbClr val="FF0000"/>
              </a:solidFill>
            </a:endParaRPr>
          </a:p>
          <a:p>
            <a:r>
              <a:rPr lang="en-US" dirty="0">
                <a:solidFill>
                  <a:srgbClr val="FF0000"/>
                </a:solidFill>
              </a:rPr>
              <a:t>59.  What is the vapor pressure of water at 25 centigrade?</a:t>
            </a:r>
            <a:br>
              <a:rPr lang="en-US" dirty="0">
                <a:solidFill>
                  <a:srgbClr val="FF0000"/>
                </a:solidFill>
              </a:rPr>
            </a:br>
            <a:endParaRPr lang="en-US" dirty="0">
              <a:solidFill>
                <a:srgbClr val="FF0000"/>
              </a:solidFill>
            </a:endParaRPr>
          </a:p>
          <a:p>
            <a:r>
              <a:rPr lang="en-US" dirty="0">
                <a:solidFill>
                  <a:srgbClr val="FF0000"/>
                </a:solidFill>
              </a:rPr>
              <a:t>60.  Why does water have LOW VAPOR PRESSURE?</a:t>
            </a:r>
            <a:br>
              <a:rPr lang="en-US" dirty="0">
                <a:solidFill>
                  <a:srgbClr val="FF0000"/>
                </a:solidFill>
              </a:rPr>
            </a:br>
            <a:br>
              <a:rPr lang="en-US" dirty="0">
                <a:solidFill>
                  <a:srgbClr val="FF0000"/>
                </a:solidFill>
              </a:rPr>
            </a:br>
            <a:endParaRPr lang="en-US" dirty="0">
              <a:solidFill>
                <a:srgbClr val="FF0000"/>
              </a:solidFill>
            </a:endParaRPr>
          </a:p>
          <a:p>
            <a:r>
              <a:rPr lang="en-US" dirty="0">
                <a:solidFill>
                  <a:srgbClr val="FF0000"/>
                </a:solidFill>
              </a:rPr>
              <a:t>61.  What impact would polar molecules, or ions, (solute) have on vapor pressure?    </a:t>
            </a:r>
          </a:p>
          <a:p>
            <a:endParaRPr lang="en-US" dirty="0"/>
          </a:p>
        </p:txBody>
      </p:sp>
      <p:sp>
        <p:nvSpPr>
          <p:cNvPr id="3" name="Flowchart: Delay 2">
            <a:extLst>
              <a:ext uri="{FF2B5EF4-FFF2-40B4-BE49-F238E27FC236}">
                <a16:creationId xmlns:a16="http://schemas.microsoft.com/office/drawing/2014/main" id="{B061B039-ED14-A34C-0D2C-581FF9F2829B}"/>
              </a:ext>
            </a:extLst>
          </p:cNvPr>
          <p:cNvSpPr/>
          <p:nvPr/>
        </p:nvSpPr>
        <p:spPr>
          <a:xfrm rot="16200000">
            <a:off x="5562599" y="1523999"/>
            <a:ext cx="4267201" cy="2743200"/>
          </a:xfrm>
          <a:prstGeom prst="flowChartDelay">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07D1B65F-E7A6-B1FC-98CB-4016B1F0689D}"/>
              </a:ext>
            </a:extLst>
          </p:cNvPr>
          <p:cNvSpPr/>
          <p:nvPr/>
        </p:nvSpPr>
        <p:spPr>
          <a:xfrm>
            <a:off x="7162800" y="3657600"/>
            <a:ext cx="1295400" cy="228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29E7BE7C-D5BE-76ED-F771-1430537FD1CD}"/>
              </a:ext>
            </a:extLst>
          </p:cNvPr>
          <p:cNvSpPr/>
          <p:nvPr/>
        </p:nvSpPr>
        <p:spPr>
          <a:xfrm>
            <a:off x="7315200" y="4765488"/>
            <a:ext cx="1066800" cy="228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Connector 6">
            <a:extLst>
              <a:ext uri="{FF2B5EF4-FFF2-40B4-BE49-F238E27FC236}">
                <a16:creationId xmlns:a16="http://schemas.microsoft.com/office/drawing/2014/main" id="{3E1E72D6-73B4-F5CF-E132-2AEA003657CA}"/>
              </a:ext>
            </a:extLst>
          </p:cNvPr>
          <p:cNvCxnSpPr>
            <a:stCxn id="4" idx="2"/>
            <a:endCxn id="5" idx="2"/>
          </p:cNvCxnSpPr>
          <p:nvPr/>
        </p:nvCxnSpPr>
        <p:spPr>
          <a:xfrm>
            <a:off x="7162800" y="3771900"/>
            <a:ext cx="152400" cy="1107888"/>
          </a:xfrm>
          <a:prstGeom prst="line">
            <a:avLst/>
          </a:prstGeom>
          <a:ln w="28575">
            <a:solidFill>
              <a:srgbClr val="385D8A"/>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0E6E1EE-0C99-60DE-804C-80CE5917EF8D}"/>
              </a:ext>
            </a:extLst>
          </p:cNvPr>
          <p:cNvCxnSpPr>
            <a:cxnSpLocks/>
            <a:endCxn id="5" idx="6"/>
          </p:cNvCxnSpPr>
          <p:nvPr/>
        </p:nvCxnSpPr>
        <p:spPr>
          <a:xfrm flipH="1">
            <a:off x="8382000" y="3777447"/>
            <a:ext cx="76200" cy="1102341"/>
          </a:xfrm>
          <a:prstGeom prst="line">
            <a:avLst/>
          </a:prstGeom>
          <a:ln w="28575">
            <a:solidFill>
              <a:srgbClr val="385D8A"/>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43F0C267-55DF-3DC6-E20D-D93057D7057A}"/>
              </a:ext>
            </a:extLst>
          </p:cNvPr>
          <p:cNvSpPr txBox="1"/>
          <p:nvPr/>
        </p:nvSpPr>
        <p:spPr>
          <a:xfrm>
            <a:off x="7467599" y="4417233"/>
            <a:ext cx="838201" cy="369332"/>
          </a:xfrm>
          <a:prstGeom prst="rect">
            <a:avLst/>
          </a:prstGeom>
          <a:noFill/>
        </p:spPr>
        <p:txBody>
          <a:bodyPr wrap="square" rtlCol="0">
            <a:spAutoFit/>
          </a:bodyPr>
          <a:lstStyle/>
          <a:p>
            <a:r>
              <a:rPr lang="en-US" dirty="0"/>
              <a:t>water</a:t>
            </a:r>
          </a:p>
        </p:txBody>
      </p:sp>
      <p:sp>
        <p:nvSpPr>
          <p:cNvPr id="11" name="Freeform: Shape 10">
            <a:extLst>
              <a:ext uri="{FF2B5EF4-FFF2-40B4-BE49-F238E27FC236}">
                <a16:creationId xmlns:a16="http://schemas.microsoft.com/office/drawing/2014/main" id="{0C78D90D-087D-25EA-E99B-4A147F20B7AA}"/>
              </a:ext>
            </a:extLst>
          </p:cNvPr>
          <p:cNvSpPr/>
          <p:nvPr/>
        </p:nvSpPr>
        <p:spPr>
          <a:xfrm>
            <a:off x="7239000" y="4377447"/>
            <a:ext cx="1185231" cy="45719"/>
          </a:xfrm>
          <a:custGeom>
            <a:avLst/>
            <a:gdLst>
              <a:gd name="connsiteX0" fmla="*/ 0 w 1147942"/>
              <a:gd name="connsiteY0" fmla="*/ 0 h 97276"/>
              <a:gd name="connsiteX1" fmla="*/ 48639 w 1147942"/>
              <a:gd name="connsiteY1" fmla="*/ 9727 h 97276"/>
              <a:gd name="connsiteX2" fmla="*/ 97277 w 1147942"/>
              <a:gd name="connsiteY2" fmla="*/ 38910 h 97276"/>
              <a:gd name="connsiteX3" fmla="*/ 184826 w 1147942"/>
              <a:gd name="connsiteY3" fmla="*/ 87549 h 97276"/>
              <a:gd name="connsiteX4" fmla="*/ 243192 w 1147942"/>
              <a:gd name="connsiteY4" fmla="*/ 97276 h 97276"/>
              <a:gd name="connsiteX5" fmla="*/ 340468 w 1147942"/>
              <a:gd name="connsiteY5" fmla="*/ 87549 h 97276"/>
              <a:gd name="connsiteX6" fmla="*/ 369651 w 1147942"/>
              <a:gd name="connsiteY6" fmla="*/ 48638 h 97276"/>
              <a:gd name="connsiteX7" fmla="*/ 428017 w 1147942"/>
              <a:gd name="connsiteY7" fmla="*/ 19455 h 97276"/>
              <a:gd name="connsiteX8" fmla="*/ 632298 w 1147942"/>
              <a:gd name="connsiteY8" fmla="*/ 87549 h 97276"/>
              <a:gd name="connsiteX9" fmla="*/ 690664 w 1147942"/>
              <a:gd name="connsiteY9" fmla="*/ 97276 h 97276"/>
              <a:gd name="connsiteX10" fmla="*/ 729575 w 1147942"/>
              <a:gd name="connsiteY10" fmla="*/ 68093 h 97276"/>
              <a:gd name="connsiteX11" fmla="*/ 856034 w 1147942"/>
              <a:gd name="connsiteY11" fmla="*/ 38910 h 97276"/>
              <a:gd name="connsiteX12" fmla="*/ 933856 w 1147942"/>
              <a:gd name="connsiteY12" fmla="*/ 58366 h 97276"/>
              <a:gd name="connsiteX13" fmla="*/ 1060315 w 1147942"/>
              <a:gd name="connsiteY13" fmla="*/ 19455 h 97276"/>
              <a:gd name="connsiteX14" fmla="*/ 1118681 w 1147942"/>
              <a:gd name="connsiteY14" fmla="*/ 58366 h 97276"/>
              <a:gd name="connsiteX15" fmla="*/ 1147864 w 1147942"/>
              <a:gd name="connsiteY15" fmla="*/ 77821 h 97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47942" h="97276">
                <a:moveTo>
                  <a:pt x="0" y="0"/>
                </a:moveTo>
                <a:cubicBezTo>
                  <a:pt x="16213" y="3242"/>
                  <a:pt x="33287" y="3587"/>
                  <a:pt x="48639" y="9727"/>
                </a:cubicBezTo>
                <a:cubicBezTo>
                  <a:pt x="66194" y="16749"/>
                  <a:pt x="81244" y="28889"/>
                  <a:pt x="97277" y="38910"/>
                </a:cubicBezTo>
                <a:cubicBezTo>
                  <a:pt x="130177" y="59473"/>
                  <a:pt x="142760" y="73527"/>
                  <a:pt x="184826" y="87549"/>
                </a:cubicBezTo>
                <a:cubicBezTo>
                  <a:pt x="203538" y="93786"/>
                  <a:pt x="223737" y="94034"/>
                  <a:pt x="243192" y="97276"/>
                </a:cubicBezTo>
                <a:cubicBezTo>
                  <a:pt x="275617" y="94034"/>
                  <a:pt x="310053" y="99247"/>
                  <a:pt x="340468" y="87549"/>
                </a:cubicBezTo>
                <a:cubicBezTo>
                  <a:pt x="355600" y="81729"/>
                  <a:pt x="356853" y="58592"/>
                  <a:pt x="369651" y="48638"/>
                </a:cubicBezTo>
                <a:cubicBezTo>
                  <a:pt x="386821" y="35284"/>
                  <a:pt x="408562" y="29183"/>
                  <a:pt x="428017" y="19455"/>
                </a:cubicBezTo>
                <a:cubicBezTo>
                  <a:pt x="500914" y="45963"/>
                  <a:pt x="557470" y="68842"/>
                  <a:pt x="632298" y="87549"/>
                </a:cubicBezTo>
                <a:cubicBezTo>
                  <a:pt x="651433" y="92333"/>
                  <a:pt x="671209" y="94034"/>
                  <a:pt x="690664" y="97276"/>
                </a:cubicBezTo>
                <a:cubicBezTo>
                  <a:pt x="703634" y="87548"/>
                  <a:pt x="715074" y="75344"/>
                  <a:pt x="729575" y="68093"/>
                </a:cubicBezTo>
                <a:cubicBezTo>
                  <a:pt x="772303" y="46729"/>
                  <a:pt x="809442" y="45566"/>
                  <a:pt x="856034" y="38910"/>
                </a:cubicBezTo>
                <a:cubicBezTo>
                  <a:pt x="881975" y="45395"/>
                  <a:pt x="907176" y="56587"/>
                  <a:pt x="933856" y="58366"/>
                </a:cubicBezTo>
                <a:cubicBezTo>
                  <a:pt x="990342" y="62132"/>
                  <a:pt x="1012881" y="43172"/>
                  <a:pt x="1060315" y="19455"/>
                </a:cubicBezTo>
                <a:cubicBezTo>
                  <a:pt x="1149680" y="41797"/>
                  <a:pt x="1057608" y="9508"/>
                  <a:pt x="1118681" y="58366"/>
                </a:cubicBezTo>
                <a:cubicBezTo>
                  <a:pt x="1150940" y="84173"/>
                  <a:pt x="1147864" y="53078"/>
                  <a:pt x="1147864" y="77821"/>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AFC8853-A360-97AD-7927-B01A7B3D33B2}"/>
              </a:ext>
            </a:extLst>
          </p:cNvPr>
          <p:cNvSpPr/>
          <p:nvPr/>
        </p:nvSpPr>
        <p:spPr>
          <a:xfrm>
            <a:off x="4439739" y="1361872"/>
            <a:ext cx="1600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Air Pressure </a:t>
            </a:r>
          </a:p>
          <a:p>
            <a:pPr algn="ctr"/>
            <a:r>
              <a:rPr lang="en-US" dirty="0"/>
              <a:t>101.3 kPa</a:t>
            </a:r>
          </a:p>
        </p:txBody>
      </p:sp>
      <p:sp>
        <p:nvSpPr>
          <p:cNvPr id="13" name="Rectangle 12">
            <a:extLst>
              <a:ext uri="{FF2B5EF4-FFF2-40B4-BE49-F238E27FC236}">
                <a16:creationId xmlns:a16="http://schemas.microsoft.com/office/drawing/2014/main" id="{CBA20398-A418-3452-FFBA-7C5C93174907}"/>
              </a:ext>
            </a:extLst>
          </p:cNvPr>
          <p:cNvSpPr/>
          <p:nvPr/>
        </p:nvSpPr>
        <p:spPr>
          <a:xfrm>
            <a:off x="6893919" y="1272701"/>
            <a:ext cx="1600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Air Pressure </a:t>
            </a:r>
          </a:p>
          <a:p>
            <a:pPr algn="ctr"/>
            <a:r>
              <a:rPr lang="en-US" dirty="0"/>
              <a:t>101.3 kPa</a:t>
            </a:r>
          </a:p>
        </p:txBody>
      </p:sp>
      <p:cxnSp>
        <p:nvCxnSpPr>
          <p:cNvPr id="15" name="Straight Arrow Connector 14">
            <a:extLst>
              <a:ext uri="{FF2B5EF4-FFF2-40B4-BE49-F238E27FC236}">
                <a16:creationId xmlns:a16="http://schemas.microsoft.com/office/drawing/2014/main" id="{30059910-D253-E89B-E7EB-FCD6A2252A67}"/>
              </a:ext>
            </a:extLst>
          </p:cNvPr>
          <p:cNvCxnSpPr>
            <a:stCxn id="11" idx="4"/>
          </p:cNvCxnSpPr>
          <p:nvPr/>
        </p:nvCxnSpPr>
        <p:spPr>
          <a:xfrm flipH="1" flipV="1">
            <a:off x="7086600" y="2895599"/>
            <a:ext cx="403492" cy="15275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E19C3AD-C2D9-CC1C-0A61-D913B07789F3}"/>
              </a:ext>
            </a:extLst>
          </p:cNvPr>
          <p:cNvCxnSpPr>
            <a:cxnSpLocks/>
          </p:cNvCxnSpPr>
          <p:nvPr/>
        </p:nvCxnSpPr>
        <p:spPr>
          <a:xfrm flipH="1" flipV="1">
            <a:off x="7349054" y="2895599"/>
            <a:ext cx="293438" cy="16799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F8F9DCB9-9C9C-CBBF-A4D2-B0E5B44A40BF}"/>
              </a:ext>
            </a:extLst>
          </p:cNvPr>
          <p:cNvCxnSpPr>
            <a:cxnSpLocks/>
          </p:cNvCxnSpPr>
          <p:nvPr/>
        </p:nvCxnSpPr>
        <p:spPr>
          <a:xfrm flipH="1" flipV="1">
            <a:off x="7593146" y="2743199"/>
            <a:ext cx="201746" cy="19847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E0E8E88E-68FD-393F-038C-B60792205238}"/>
              </a:ext>
            </a:extLst>
          </p:cNvPr>
          <p:cNvCxnSpPr>
            <a:cxnSpLocks/>
          </p:cNvCxnSpPr>
          <p:nvPr/>
        </p:nvCxnSpPr>
        <p:spPr>
          <a:xfrm flipV="1">
            <a:off x="7947292" y="2743777"/>
            <a:ext cx="237093" cy="21365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35093F13-9D9E-241F-BFB3-E93DA0F3DA40}"/>
              </a:ext>
            </a:extLst>
          </p:cNvPr>
          <p:cNvCxnSpPr>
            <a:cxnSpLocks/>
          </p:cNvCxnSpPr>
          <p:nvPr/>
        </p:nvCxnSpPr>
        <p:spPr>
          <a:xfrm flipV="1">
            <a:off x="8142154" y="2992876"/>
            <a:ext cx="205877" cy="16014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Oval 23">
            <a:extLst>
              <a:ext uri="{FF2B5EF4-FFF2-40B4-BE49-F238E27FC236}">
                <a16:creationId xmlns:a16="http://schemas.microsoft.com/office/drawing/2014/main" id="{79CC84C2-724D-D1F7-463E-2AE5A06C4656}"/>
              </a:ext>
            </a:extLst>
          </p:cNvPr>
          <p:cNvSpPr/>
          <p:nvPr/>
        </p:nvSpPr>
        <p:spPr>
          <a:xfrm>
            <a:off x="6893919" y="2133600"/>
            <a:ext cx="1716681" cy="5658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7D767057-BF3E-7141-2248-CC2A489CEE25}"/>
              </a:ext>
            </a:extLst>
          </p:cNvPr>
          <p:cNvSpPr txBox="1"/>
          <p:nvPr/>
        </p:nvSpPr>
        <p:spPr>
          <a:xfrm>
            <a:off x="7040637" y="2243305"/>
            <a:ext cx="1423243" cy="338554"/>
          </a:xfrm>
          <a:prstGeom prst="rect">
            <a:avLst/>
          </a:prstGeom>
          <a:noFill/>
        </p:spPr>
        <p:txBody>
          <a:bodyPr wrap="square" rtlCol="0">
            <a:spAutoFit/>
          </a:bodyPr>
          <a:lstStyle/>
          <a:p>
            <a:pPr algn="ctr"/>
            <a:r>
              <a:rPr lang="en-US" sz="1600" b="1" dirty="0">
                <a:solidFill>
                  <a:srgbClr val="FF0000"/>
                </a:solidFill>
              </a:rPr>
              <a:t>Extra pressure</a:t>
            </a:r>
          </a:p>
        </p:txBody>
      </p:sp>
    </p:spTree>
    <p:extLst>
      <p:ext uri="{BB962C8B-B14F-4D97-AF65-F5344CB8AC3E}">
        <p14:creationId xmlns:p14="http://schemas.microsoft.com/office/powerpoint/2010/main" val="38432851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4952</TotalTime>
  <Words>9055</Words>
  <Application>Microsoft Office PowerPoint</Application>
  <PresentationFormat>On-screen Show (4:3)</PresentationFormat>
  <Paragraphs>952</Paragraphs>
  <Slides>137</Slides>
  <Notes>0</Notes>
  <HiddenSlides>0</HiddenSlides>
  <MMClips>0</MMClips>
  <ScaleCrop>false</ScaleCrop>
  <HeadingPairs>
    <vt:vector size="6" baseType="variant">
      <vt:variant>
        <vt:lpstr>Fonts Used</vt:lpstr>
      </vt:variant>
      <vt:variant>
        <vt:i4>8</vt:i4>
      </vt:variant>
      <vt:variant>
        <vt:lpstr>Theme</vt:lpstr>
      </vt:variant>
      <vt:variant>
        <vt:i4>13</vt:i4>
      </vt:variant>
      <vt:variant>
        <vt:lpstr>Slide Titles</vt:lpstr>
      </vt:variant>
      <vt:variant>
        <vt:i4>137</vt:i4>
      </vt:variant>
    </vt:vector>
  </HeadingPairs>
  <TitlesOfParts>
    <vt:vector size="158" baseType="lpstr">
      <vt:lpstr>Amasis MT Pro Medium</vt:lpstr>
      <vt:lpstr>Arial</vt:lpstr>
      <vt:lpstr>Calibri</vt:lpstr>
      <vt:lpstr>Comic Sans MS</vt:lpstr>
      <vt:lpstr>Consolas</vt:lpstr>
      <vt:lpstr>Tahoma</vt:lpstr>
      <vt:lpstr>Times New Roman</vt:lpstr>
      <vt:lpstr>Wingdings</vt:lpstr>
      <vt:lpstr>Office Theme</vt:lpstr>
      <vt:lpstr>1_Default Design</vt:lpstr>
      <vt:lpstr>2_Default Design</vt:lpstr>
      <vt:lpstr>4_Default Design</vt:lpstr>
      <vt:lpstr>6_Default Design</vt:lpstr>
      <vt:lpstr>7_Default Design</vt:lpstr>
      <vt:lpstr>8_Default Design</vt:lpstr>
      <vt:lpstr>1_Office Theme</vt:lpstr>
      <vt:lpstr>3_Office Theme</vt:lpstr>
      <vt:lpstr>12_Default Design</vt:lpstr>
      <vt:lpstr>13_Default Design</vt:lpstr>
      <vt:lpstr>16_Default Design</vt:lpstr>
      <vt:lpstr>8_Office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ARBUISO, CHARLES B</dc:creator>
  <cp:lastModifiedBy>ARBUISO, CHARLES B</cp:lastModifiedBy>
  <cp:revision>480</cp:revision>
  <dcterms:created xsi:type="dcterms:W3CDTF">2012-11-04T18:37:25Z</dcterms:created>
  <dcterms:modified xsi:type="dcterms:W3CDTF">2025-03-08T20:44:36Z</dcterms:modified>
</cp:coreProperties>
</file>