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30"/>
  </p:notesMasterIdLst>
  <p:sldIdLst>
    <p:sldId id="256" r:id="rId5"/>
    <p:sldId id="343" r:id="rId6"/>
    <p:sldId id="408" r:id="rId7"/>
    <p:sldId id="491" r:id="rId8"/>
    <p:sldId id="492" r:id="rId9"/>
    <p:sldId id="354" r:id="rId10"/>
    <p:sldId id="344" r:id="rId11"/>
    <p:sldId id="366" r:id="rId12"/>
    <p:sldId id="364" r:id="rId13"/>
    <p:sldId id="367" r:id="rId14"/>
    <p:sldId id="365" r:id="rId15"/>
    <p:sldId id="368" r:id="rId16"/>
    <p:sldId id="355" r:id="rId17"/>
    <p:sldId id="407" r:id="rId18"/>
    <p:sldId id="357" r:id="rId19"/>
    <p:sldId id="359" r:id="rId20"/>
    <p:sldId id="424" r:id="rId21"/>
    <p:sldId id="371" r:id="rId22"/>
    <p:sldId id="425" r:id="rId23"/>
    <p:sldId id="426" r:id="rId24"/>
    <p:sldId id="360" r:id="rId25"/>
    <p:sldId id="283" r:id="rId26"/>
    <p:sldId id="427" r:id="rId27"/>
    <p:sldId id="428" r:id="rId28"/>
    <p:sldId id="429" r:id="rId29"/>
    <p:sldId id="430" r:id="rId30"/>
    <p:sldId id="432" r:id="rId31"/>
    <p:sldId id="493" r:id="rId32"/>
    <p:sldId id="286" r:id="rId33"/>
    <p:sldId id="410" r:id="rId34"/>
    <p:sldId id="411" r:id="rId35"/>
    <p:sldId id="381" r:id="rId36"/>
    <p:sldId id="494" r:id="rId37"/>
    <p:sldId id="497" r:id="rId38"/>
    <p:sldId id="498" r:id="rId39"/>
    <p:sldId id="499" r:id="rId40"/>
    <p:sldId id="500" r:id="rId41"/>
    <p:sldId id="501" r:id="rId42"/>
    <p:sldId id="502" r:id="rId43"/>
    <p:sldId id="503" r:id="rId44"/>
    <p:sldId id="504" r:id="rId45"/>
    <p:sldId id="290" r:id="rId46"/>
    <p:sldId id="330" r:id="rId47"/>
    <p:sldId id="384" r:id="rId48"/>
    <p:sldId id="332" r:id="rId49"/>
    <p:sldId id="505" r:id="rId50"/>
    <p:sldId id="506" r:id="rId51"/>
    <p:sldId id="507" r:id="rId52"/>
    <p:sldId id="508" r:id="rId53"/>
    <p:sldId id="509" r:id="rId54"/>
    <p:sldId id="510" r:id="rId55"/>
    <p:sldId id="511" r:id="rId56"/>
    <p:sldId id="512" r:id="rId57"/>
    <p:sldId id="514" r:id="rId58"/>
    <p:sldId id="513" r:id="rId59"/>
    <p:sldId id="515" r:id="rId60"/>
    <p:sldId id="335" r:id="rId61"/>
    <p:sldId id="433" r:id="rId62"/>
    <p:sldId id="434" r:id="rId63"/>
    <p:sldId id="516" r:id="rId64"/>
    <p:sldId id="517" r:id="rId65"/>
    <p:sldId id="518" r:id="rId66"/>
    <p:sldId id="519" r:id="rId67"/>
    <p:sldId id="520" r:id="rId68"/>
    <p:sldId id="306" r:id="rId69"/>
    <p:sldId id="342" r:id="rId70"/>
    <p:sldId id="521" r:id="rId71"/>
    <p:sldId id="522" r:id="rId72"/>
    <p:sldId id="523" r:id="rId73"/>
    <p:sldId id="524" r:id="rId74"/>
    <p:sldId id="525" r:id="rId75"/>
    <p:sldId id="526" r:id="rId76"/>
    <p:sldId id="309" r:id="rId77"/>
    <p:sldId id="527" r:id="rId78"/>
    <p:sldId id="528" r:id="rId79"/>
    <p:sldId id="311" r:id="rId80"/>
    <p:sldId id="529" r:id="rId81"/>
    <p:sldId id="530" r:id="rId82"/>
    <p:sldId id="531" r:id="rId83"/>
    <p:sldId id="533" r:id="rId84"/>
    <p:sldId id="534" r:id="rId85"/>
    <p:sldId id="535" r:id="rId86"/>
    <p:sldId id="536" r:id="rId87"/>
    <p:sldId id="537" r:id="rId88"/>
    <p:sldId id="538" r:id="rId89"/>
    <p:sldId id="313" r:id="rId90"/>
    <p:sldId id="539" r:id="rId91"/>
    <p:sldId id="540" r:id="rId92"/>
    <p:sldId id="541" r:id="rId93"/>
    <p:sldId id="542" r:id="rId94"/>
    <p:sldId id="543" r:id="rId95"/>
    <p:sldId id="544" r:id="rId96"/>
    <p:sldId id="545" r:id="rId97"/>
    <p:sldId id="546" r:id="rId98"/>
    <p:sldId id="547" r:id="rId99"/>
    <p:sldId id="490" r:id="rId100"/>
    <p:sldId id="548" r:id="rId101"/>
    <p:sldId id="549" r:id="rId102"/>
    <p:sldId id="550" r:id="rId103"/>
    <p:sldId id="551" r:id="rId104"/>
    <p:sldId id="553" r:id="rId105"/>
    <p:sldId id="554" r:id="rId106"/>
    <p:sldId id="555" r:id="rId107"/>
    <p:sldId id="556" r:id="rId108"/>
    <p:sldId id="557" r:id="rId109"/>
    <p:sldId id="319" r:id="rId110"/>
    <p:sldId id="558" r:id="rId111"/>
    <p:sldId id="559" r:id="rId112"/>
    <p:sldId id="560" r:id="rId113"/>
    <p:sldId id="561" r:id="rId114"/>
    <p:sldId id="562" r:id="rId115"/>
    <p:sldId id="563" r:id="rId116"/>
    <p:sldId id="347" r:id="rId117"/>
    <p:sldId id="564" r:id="rId118"/>
    <p:sldId id="565" r:id="rId119"/>
    <p:sldId id="566" r:id="rId120"/>
    <p:sldId id="567" r:id="rId121"/>
    <p:sldId id="568" r:id="rId122"/>
    <p:sldId id="569" r:id="rId123"/>
    <p:sldId id="570" r:id="rId124"/>
    <p:sldId id="571" r:id="rId125"/>
    <p:sldId id="572" r:id="rId126"/>
    <p:sldId id="578" r:id="rId127"/>
    <p:sldId id="575" r:id="rId128"/>
    <p:sldId id="579" r:id="rId1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33"/>
    <a:srgbClr val="000099"/>
    <a:srgbClr val="FFFF99"/>
    <a:srgbClr val="6600CC"/>
    <a:srgbClr val="333399"/>
    <a:srgbClr val="66FF66"/>
    <a:srgbClr val="DCEFF0"/>
    <a:srgbClr val="FFC1C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6" Type="http://schemas.openxmlformats.org/officeDocument/2006/relationships/slide" Target="slides/slide1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28" Type="http://schemas.openxmlformats.org/officeDocument/2006/relationships/slide" Target="slides/slide124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18" Type="http://schemas.openxmlformats.org/officeDocument/2006/relationships/slide" Target="slides/slide114.xml"/><Relationship Id="rId134" Type="http://schemas.openxmlformats.org/officeDocument/2006/relationships/tableStyles" Target="tableStyles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24" Type="http://schemas.openxmlformats.org/officeDocument/2006/relationships/slide" Target="slides/slide120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130" Type="http://schemas.openxmlformats.org/officeDocument/2006/relationships/notesMaster" Target="notesMasters/notesMaster1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presProps" Target="presProps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3" Type="http://schemas.openxmlformats.org/officeDocument/2006/relationships/slideMaster" Target="slideMasters/slideMaster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viewProps" Target="viewProps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E0D43E0-34FA-4992-B8E9-2A1A76C7432A}" type="datetimeFigureOut">
              <a:rPr lang="en-US"/>
              <a:pPr>
                <a:defRPr/>
              </a:pPr>
              <a:t>12/20/2021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B807931-A72A-4C52-952F-1DBDD3CDE0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388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4D076-1387-41E5-AECB-2774B896458F}" type="datetimeFigureOut">
              <a:rPr lang="en-US"/>
              <a:pPr>
                <a:defRPr/>
              </a:pPr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B8A49-79B1-41AC-8416-36C95DD661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60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1E9AF-295A-449D-BF6F-D777495A721B}" type="datetimeFigureOut">
              <a:rPr lang="en-US"/>
              <a:pPr>
                <a:defRPr/>
              </a:pPr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78BD6-53B0-4D6B-855F-E036009377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76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09AAC-5088-4974-9D40-179179EDC852}" type="datetimeFigureOut">
              <a:rPr lang="en-US"/>
              <a:pPr>
                <a:defRPr/>
              </a:pPr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99232-29F8-413C-8F92-7C45927B84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614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23E68-A8AF-40D2-B1CE-DA05104F1A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926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93F74-454E-4B46-9124-9B2F8ADBB77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827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FB279-B8ED-4C2A-AD62-7323E3C919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73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187C2-4834-47DF-880D-04010E25D6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330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EE20B-7450-41B7-91B2-D6CA72E457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551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AB9AD-E9B6-434B-8505-B1C0BED0C8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1826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0C484-FF3C-4E2A-A549-D6F2A0EE61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637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C0949-1CFD-4A47-A31B-02C54EDA2D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43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6C2AE-9424-40D7-953E-4C1DED9C4DDF}" type="datetimeFigureOut">
              <a:rPr lang="en-US"/>
              <a:pPr>
                <a:defRPr/>
              </a:pPr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698CA-8009-4532-9DC5-EEB6B8E8C1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87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97F96-BA07-4785-A923-40B2394D153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517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B7BED-E493-4824-A233-9B10212F09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183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59C2F-80AF-470F-AC0B-DDC988E0C2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9095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5E7DA-03C8-452C-B430-51A0499CBE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1134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D921F-3BEB-4EAC-954C-225C51C0ED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8284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6734F-19F4-464A-A50B-459BBABC8F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3792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C2714-D109-4685-ABC3-FAC9E25EEA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7993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470D6-2D0A-459A-ABED-1E003CC8BB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6923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9D768-A8F7-4063-9D08-06D770E45A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8963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1FB1A-86A5-4A05-AD0B-0057604A49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26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7AED5-DC6E-449A-BEE0-C96978F5D4F3}" type="datetimeFigureOut">
              <a:rPr lang="en-US"/>
              <a:pPr>
                <a:defRPr/>
              </a:pPr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4F628-41E9-4070-A40D-13C3E7950C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5738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6F286-3E59-4585-B17A-DEEE9D0B37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7852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4EBB8-3D46-4CCE-AB23-E0AEAF6561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3869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A82BF-57A3-47A3-A9E6-738CEDF992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7427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10209-3D97-4E65-BB07-AEABFA1BD4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7914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1518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5282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4049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8525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7770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80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5A0E8-BAAA-4298-82A8-59CFE1BE6142}" type="datetimeFigureOut">
              <a:rPr lang="en-US"/>
              <a:pPr>
                <a:defRPr/>
              </a:pPr>
              <a:t>12/20/2021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45437-4CBE-4990-88D7-530BCAEAD1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76905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1744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4889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9087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7892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765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44DAE-F4F4-42F9-94E8-3DC5F2B0DC70}" type="datetimeFigureOut">
              <a:rPr lang="en-US"/>
              <a:pPr>
                <a:defRPr/>
              </a:pPr>
              <a:t>12/20/2021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F5608-AC9F-4022-8FF8-A350A12C52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0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4EB13-E1A8-412E-9FD8-F5757785316F}" type="datetimeFigureOut">
              <a:rPr lang="en-US"/>
              <a:pPr>
                <a:defRPr/>
              </a:pPr>
              <a:t>12/20/2021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7C351-FFE1-43F1-BE50-A7F6B1896D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08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5B770-2EE8-401A-BF41-22E5232697F2}" type="datetimeFigureOut">
              <a:rPr lang="en-US"/>
              <a:pPr>
                <a:defRPr/>
              </a:pPr>
              <a:t>12/20/2021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0BCE5-0671-4849-804C-859830E6C2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288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AD907-F707-4C0E-8F89-0F1D10A7761D}" type="datetimeFigureOut">
              <a:rPr lang="en-US"/>
              <a:pPr>
                <a:defRPr/>
              </a:pPr>
              <a:t>12/20/2021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2CB6E-DF66-4176-B4DC-D2BA9DBA6D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804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F400B-1E29-4298-8E4F-AE09429BB05B}" type="datetimeFigureOut">
              <a:rPr lang="en-US"/>
              <a:pPr>
                <a:defRPr/>
              </a:pPr>
              <a:t>12/20/2021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A5094-3C76-4930-B81A-9D7FB23427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62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0E410A-89FD-4AA6-B7AD-C8FD6A1F0244}" type="datetimeFigureOut">
              <a:rPr lang="en-US"/>
              <a:pPr>
                <a:defRPr/>
              </a:pPr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9D1257-47D5-4590-98F0-BDE3C31D1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6CFAAD19-AEC0-4CEB-949C-58E7625966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13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7CBCEEBD-6609-40DA-A79D-A30F2F06E5A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24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A422079-5ED7-446C-A96F-7548090ED37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12/20/2021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C96CDBB-046F-4431-A796-7CA7B772C9C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989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2743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OB:  intro to STOICHIOMETRY</a:t>
            </a:r>
            <a:br>
              <a:rPr lang="en-US" dirty="0"/>
            </a:br>
            <a:br>
              <a:rPr lang="en-US" dirty="0"/>
            </a:br>
            <a:r>
              <a:rPr lang="en-US" dirty="0"/>
              <a:t>Using ratios of balanced reactions to manipulate the chemical variables in these reactions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962400"/>
            <a:ext cx="9144000" cy="2971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rgbClr val="7030A0"/>
                </a:solidFill>
              </a:rPr>
              <a:t>Calculators, reference tables, notes.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rgbClr val="7030A0"/>
                </a:solidFill>
              </a:rPr>
              <a:t>Get your thinking caps on!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4Al</a:t>
            </a:r>
            <a:r>
              <a:rPr lang="en-US" sz="4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(S)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+ 3O</a:t>
            </a:r>
            <a:r>
              <a:rPr lang="en-US" sz="4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 2Al</a:t>
            </a:r>
            <a:r>
              <a:rPr lang="en-US" sz="4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3(S)           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If you used up 8 moles of Aluminum, how much oxygen would you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need to complete the reaction? 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B11304E3-7772-4D20-AA6D-332672A032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099525"/>
              </p:ext>
            </p:extLst>
          </p:nvPr>
        </p:nvGraphicFramePr>
        <p:xfrm>
          <a:off x="990600" y="2887771"/>
          <a:ext cx="5715000" cy="1477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373556712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13289957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35769635"/>
                    </a:ext>
                  </a:extLst>
                </a:gridCol>
              </a:tblGrid>
              <a:tr h="1477151">
                <a:tc>
                  <a:txBody>
                    <a:bodyPr/>
                    <a:lstStyle/>
                    <a:p>
                      <a:pPr algn="ctr"/>
                      <a:r>
                        <a:rPr lang="en-US" sz="3600" b="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Moles Al</a:t>
                      </a:r>
                      <a:br>
                        <a:rPr lang="en-US" sz="3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Moles O</a:t>
                      </a:r>
                      <a:r>
                        <a:rPr lang="en-US" sz="3600" b="0" baseline="-25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Moles Al</a:t>
                      </a:r>
                      <a:br>
                        <a:rPr lang="en-US" sz="3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Moles O</a:t>
                      </a:r>
                      <a:r>
                        <a:rPr lang="en-US" sz="3600" b="0" baseline="-25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3600" b="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534021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87455F1-7296-4AF9-BDC8-6EB3ED497E89}"/>
              </a:ext>
            </a:extLst>
          </p:cNvPr>
          <p:cNvSpPr txBox="1"/>
          <p:nvPr/>
        </p:nvSpPr>
        <p:spPr>
          <a:xfrm>
            <a:off x="2971800" y="4724400"/>
            <a:ext cx="4038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4X = 24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sz="4000" dirty="0">
                <a:solidFill>
                  <a:srgbClr val="FF0000"/>
                </a:solidFill>
              </a:rPr>
              <a:t>  X = 6 moles </a:t>
            </a:r>
            <a:r>
              <a:rPr lang="en-US" sz="40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000" b="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41470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18.  105 g of N</a:t>
            </a:r>
            <a:r>
              <a:rPr lang="en-US" sz="3200" baseline="-25000" dirty="0">
                <a:solidFill>
                  <a:srgbClr val="000099"/>
                </a:solidFill>
                <a:latin typeface="Comic Sans MS" panose="030F0702030302020204" pitchFamily="66" charset="0"/>
              </a:rPr>
              <a:t>2</a:t>
            </a: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react with oxygen to form   </a:t>
            </a:r>
            <a:b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      dinitrogen pentoxide.  How many molecules</a:t>
            </a:r>
            <a:b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      of O</a:t>
            </a:r>
            <a:r>
              <a:rPr lang="en-US" sz="3200" baseline="-25000" dirty="0">
                <a:solidFill>
                  <a:srgbClr val="000099"/>
                </a:solidFill>
                <a:latin typeface="Comic Sans MS" panose="030F0702030302020204" pitchFamily="66" charset="0"/>
              </a:rPr>
              <a:t>2</a:t>
            </a: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are required in this reaction?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2N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2(G) 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+ 5O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2(G)   </a:t>
            </a:r>
            <a:r>
              <a:rPr lang="en-US" sz="3600" kern="1400" dirty="0">
                <a:solidFill>
                  <a:srgbClr val="FF0000"/>
                </a:solidFill>
                <a:latin typeface="Comic Sans MS" panose="030F0702030302020204" pitchFamily="66" charset="0"/>
                <a:cs typeface="Calibri"/>
              </a:rPr>
              <a:t>→ 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2N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5(G)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002EB3-ECAC-4E63-83D9-1529D5056710}"/>
              </a:ext>
            </a:extLst>
          </p:cNvPr>
          <p:cNvSpPr txBox="1"/>
          <p:nvPr/>
        </p:nvSpPr>
        <p:spPr>
          <a:xfrm>
            <a:off x="228600" y="2743200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105 g N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2AC3D2-DB27-47A8-AB5B-360AE624A9ED}"/>
              </a:ext>
            </a:extLst>
          </p:cNvPr>
          <p:cNvSpPr txBox="1"/>
          <p:nvPr/>
        </p:nvSpPr>
        <p:spPr>
          <a:xfrm>
            <a:off x="1853837" y="279011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/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00152B-4315-4B6F-A1FD-74635FBAD352}"/>
              </a:ext>
            </a:extLst>
          </p:cNvPr>
          <p:cNvSpPr txBox="1"/>
          <p:nvPr/>
        </p:nvSpPr>
        <p:spPr>
          <a:xfrm>
            <a:off x="2362200" y="26670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 mole N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28 g N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9DBFED-D7BC-489E-BA3A-46A035CC84A1}"/>
              </a:ext>
            </a:extLst>
          </p:cNvPr>
          <p:cNvSpPr txBox="1"/>
          <p:nvPr/>
        </p:nvSpPr>
        <p:spPr>
          <a:xfrm>
            <a:off x="4417423" y="2820889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=  3.75 mole  N</a:t>
            </a:r>
            <a:r>
              <a:rPr lang="en-US" sz="3200" baseline="-25000" dirty="0">
                <a:solidFill>
                  <a:prstClr val="black"/>
                </a:solidFill>
                <a:latin typeface="Calibri"/>
              </a:rPr>
              <a:t>2(G</a:t>
            </a:r>
            <a:r>
              <a:rPr lang="en-US" sz="32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)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    (3 SF)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 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521447-7B8D-44A7-842A-40B40B63CCC7}"/>
              </a:ext>
            </a:extLst>
          </p:cNvPr>
          <p:cNvSpPr txBox="1"/>
          <p:nvPr/>
        </p:nvSpPr>
        <p:spPr>
          <a:xfrm>
            <a:off x="152400" y="3894463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00099"/>
                </a:solidFill>
                <a:latin typeface="Calibri"/>
              </a:rPr>
              <a:t>MR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6DC576-8844-4C94-B985-F7444332125D}"/>
              </a:ext>
            </a:extLst>
          </p:cNvPr>
          <p:cNvSpPr txBox="1"/>
          <p:nvPr/>
        </p:nvSpPr>
        <p:spPr>
          <a:xfrm>
            <a:off x="1524000" y="3752719"/>
            <a:ext cx="16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99"/>
                </a:solidFill>
                <a:latin typeface="Calibri"/>
              </a:rPr>
              <a:t>  </a:t>
            </a:r>
            <a:r>
              <a:rPr lang="en-US" sz="3200" u="sng" dirty="0">
                <a:solidFill>
                  <a:srgbClr val="000099"/>
                </a:solidFill>
                <a:latin typeface="Calibri"/>
              </a:rPr>
              <a:t>N</a:t>
            </a:r>
            <a:r>
              <a:rPr lang="en-US" sz="3200" u="sng" baseline="-25000" dirty="0">
                <a:solidFill>
                  <a:srgbClr val="000099"/>
                </a:solidFill>
                <a:latin typeface="Calibri"/>
              </a:rPr>
              <a:t>2 </a:t>
            </a:r>
            <a:br>
              <a:rPr lang="en-US" sz="3200" dirty="0">
                <a:solidFill>
                  <a:srgbClr val="000099"/>
                </a:solidFill>
                <a:latin typeface="Calibri"/>
              </a:rPr>
            </a:br>
            <a:r>
              <a:rPr lang="en-US" sz="3200" dirty="0">
                <a:solidFill>
                  <a:srgbClr val="000099"/>
                </a:solidFill>
                <a:latin typeface="Calibri"/>
              </a:rPr>
              <a:t>  O</a:t>
            </a:r>
            <a:r>
              <a:rPr lang="en-US" sz="3200" baseline="-25000" dirty="0">
                <a:solidFill>
                  <a:srgbClr val="000099"/>
                </a:solidFill>
                <a:latin typeface="Calibri"/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755358-1C48-4DE6-8FC6-0E0A5DD5D9AC}"/>
              </a:ext>
            </a:extLst>
          </p:cNvPr>
          <p:cNvSpPr txBox="1"/>
          <p:nvPr/>
        </p:nvSpPr>
        <p:spPr>
          <a:xfrm>
            <a:off x="2514600" y="3752719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srgbClr val="000099"/>
                </a:solidFill>
                <a:latin typeface="Calibri"/>
              </a:rPr>
              <a:t>2</a:t>
            </a:r>
            <a:r>
              <a:rPr lang="en-US" sz="3200" dirty="0">
                <a:solidFill>
                  <a:srgbClr val="000099"/>
                </a:solidFill>
                <a:latin typeface="Calibri"/>
              </a:rPr>
              <a:t>     </a:t>
            </a:r>
            <a:r>
              <a:rPr lang="en-US" sz="3200" u="sng" dirty="0">
                <a:solidFill>
                  <a:srgbClr val="000099"/>
                </a:solidFill>
                <a:latin typeface="Calibri"/>
              </a:rPr>
              <a:t> </a:t>
            </a:r>
            <a:br>
              <a:rPr lang="en-US" sz="3200" dirty="0">
                <a:solidFill>
                  <a:srgbClr val="000099"/>
                </a:solidFill>
                <a:latin typeface="Calibri"/>
              </a:rPr>
            </a:br>
            <a:r>
              <a:rPr lang="en-US" sz="3200" dirty="0">
                <a:solidFill>
                  <a:srgbClr val="000099"/>
                </a:solidFill>
                <a:latin typeface="Calibri"/>
              </a:rPr>
              <a:t>5     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F7DB6A-C498-413B-B742-D50BD364DAED}"/>
              </a:ext>
            </a:extLst>
          </p:cNvPr>
          <p:cNvSpPr txBox="1"/>
          <p:nvPr/>
        </p:nvSpPr>
        <p:spPr>
          <a:xfrm>
            <a:off x="3048000" y="3951496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99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96916785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18.  105 g of N</a:t>
            </a:r>
            <a:r>
              <a:rPr lang="en-US" sz="3200" baseline="-25000" dirty="0">
                <a:solidFill>
                  <a:srgbClr val="000099"/>
                </a:solidFill>
                <a:latin typeface="Comic Sans MS" panose="030F0702030302020204" pitchFamily="66" charset="0"/>
              </a:rPr>
              <a:t>2</a:t>
            </a: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react with oxygen to form   </a:t>
            </a:r>
            <a:b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      dinitrogen pentoxide.  How many molecules</a:t>
            </a:r>
            <a:b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      of O</a:t>
            </a:r>
            <a:r>
              <a:rPr lang="en-US" sz="3200" baseline="-25000" dirty="0">
                <a:solidFill>
                  <a:srgbClr val="000099"/>
                </a:solidFill>
                <a:latin typeface="Comic Sans MS" panose="030F0702030302020204" pitchFamily="66" charset="0"/>
              </a:rPr>
              <a:t>2</a:t>
            </a: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are required in this reaction?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2N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2(G) 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+ 5O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2(G)   </a:t>
            </a:r>
            <a:r>
              <a:rPr lang="en-US" sz="3600" kern="1400" dirty="0">
                <a:solidFill>
                  <a:srgbClr val="FF0000"/>
                </a:solidFill>
                <a:latin typeface="Comic Sans MS" panose="030F0702030302020204" pitchFamily="66" charset="0"/>
                <a:cs typeface="Calibri"/>
              </a:rPr>
              <a:t>→ 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2N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5(G)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002EB3-ECAC-4E63-83D9-1529D5056710}"/>
              </a:ext>
            </a:extLst>
          </p:cNvPr>
          <p:cNvSpPr txBox="1"/>
          <p:nvPr/>
        </p:nvSpPr>
        <p:spPr>
          <a:xfrm>
            <a:off x="228600" y="2743200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105 g N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2AC3D2-DB27-47A8-AB5B-360AE624A9ED}"/>
              </a:ext>
            </a:extLst>
          </p:cNvPr>
          <p:cNvSpPr txBox="1"/>
          <p:nvPr/>
        </p:nvSpPr>
        <p:spPr>
          <a:xfrm>
            <a:off x="1853837" y="279011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/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00152B-4315-4B6F-A1FD-74635FBAD352}"/>
              </a:ext>
            </a:extLst>
          </p:cNvPr>
          <p:cNvSpPr txBox="1"/>
          <p:nvPr/>
        </p:nvSpPr>
        <p:spPr>
          <a:xfrm>
            <a:off x="2362200" y="26670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 mole N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28 g N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9DBFED-D7BC-489E-BA3A-46A035CC84A1}"/>
              </a:ext>
            </a:extLst>
          </p:cNvPr>
          <p:cNvSpPr txBox="1"/>
          <p:nvPr/>
        </p:nvSpPr>
        <p:spPr>
          <a:xfrm>
            <a:off x="4417423" y="2820889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=  3.75 mole  N</a:t>
            </a:r>
            <a:r>
              <a:rPr lang="en-US" sz="3200" baseline="-25000" dirty="0">
                <a:solidFill>
                  <a:prstClr val="black"/>
                </a:solidFill>
                <a:latin typeface="Calibri"/>
              </a:rPr>
              <a:t>2(G</a:t>
            </a:r>
            <a:r>
              <a:rPr lang="en-US" sz="32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)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    (3 SF)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 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521447-7B8D-44A7-842A-40B40B63CCC7}"/>
              </a:ext>
            </a:extLst>
          </p:cNvPr>
          <p:cNvSpPr txBox="1"/>
          <p:nvPr/>
        </p:nvSpPr>
        <p:spPr>
          <a:xfrm>
            <a:off x="152400" y="3894463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00099"/>
                </a:solidFill>
                <a:latin typeface="Calibri"/>
              </a:rPr>
              <a:t>MR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6DC576-8844-4C94-B985-F7444332125D}"/>
              </a:ext>
            </a:extLst>
          </p:cNvPr>
          <p:cNvSpPr txBox="1"/>
          <p:nvPr/>
        </p:nvSpPr>
        <p:spPr>
          <a:xfrm>
            <a:off x="1524000" y="3752719"/>
            <a:ext cx="16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99"/>
                </a:solidFill>
                <a:latin typeface="Calibri"/>
              </a:rPr>
              <a:t>  </a:t>
            </a:r>
            <a:r>
              <a:rPr lang="en-US" sz="3200" u="sng" dirty="0">
                <a:solidFill>
                  <a:srgbClr val="000099"/>
                </a:solidFill>
                <a:latin typeface="Calibri"/>
              </a:rPr>
              <a:t>N</a:t>
            </a:r>
            <a:r>
              <a:rPr lang="en-US" sz="3200" u="sng" baseline="-25000" dirty="0">
                <a:solidFill>
                  <a:srgbClr val="000099"/>
                </a:solidFill>
                <a:latin typeface="Calibri"/>
              </a:rPr>
              <a:t>2 </a:t>
            </a:r>
            <a:br>
              <a:rPr lang="en-US" sz="3200" dirty="0">
                <a:solidFill>
                  <a:srgbClr val="000099"/>
                </a:solidFill>
                <a:latin typeface="Calibri"/>
              </a:rPr>
            </a:br>
            <a:r>
              <a:rPr lang="en-US" sz="3200" dirty="0">
                <a:solidFill>
                  <a:srgbClr val="000099"/>
                </a:solidFill>
                <a:latin typeface="Calibri"/>
              </a:rPr>
              <a:t>  O</a:t>
            </a:r>
            <a:r>
              <a:rPr lang="en-US" sz="3200" baseline="-25000" dirty="0">
                <a:solidFill>
                  <a:srgbClr val="000099"/>
                </a:solidFill>
                <a:latin typeface="Calibri"/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755358-1C48-4DE6-8FC6-0E0A5DD5D9AC}"/>
              </a:ext>
            </a:extLst>
          </p:cNvPr>
          <p:cNvSpPr txBox="1"/>
          <p:nvPr/>
        </p:nvSpPr>
        <p:spPr>
          <a:xfrm>
            <a:off x="2514600" y="3752719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srgbClr val="000099"/>
                </a:solidFill>
                <a:latin typeface="Calibri"/>
              </a:rPr>
              <a:t>2</a:t>
            </a:r>
            <a:r>
              <a:rPr lang="en-US" sz="3200" dirty="0">
                <a:solidFill>
                  <a:srgbClr val="000099"/>
                </a:solidFill>
                <a:latin typeface="Calibri"/>
              </a:rPr>
              <a:t>             </a:t>
            </a:r>
            <a:r>
              <a:rPr lang="en-US" sz="3200" u="sng" dirty="0">
                <a:solidFill>
                  <a:srgbClr val="000099"/>
                </a:solidFill>
                <a:latin typeface="Calibri"/>
              </a:rPr>
              <a:t>3.75</a:t>
            </a:r>
            <a:r>
              <a:rPr lang="en-US" sz="3200" dirty="0">
                <a:solidFill>
                  <a:srgbClr val="000099"/>
                </a:solidFill>
                <a:latin typeface="Calibri"/>
              </a:rPr>
              <a:t>     </a:t>
            </a:r>
            <a:r>
              <a:rPr lang="en-US" sz="3200" u="sng" dirty="0">
                <a:solidFill>
                  <a:srgbClr val="000099"/>
                </a:solidFill>
                <a:latin typeface="Calibri"/>
              </a:rPr>
              <a:t> </a:t>
            </a:r>
            <a:br>
              <a:rPr lang="en-US" sz="3200" dirty="0">
                <a:solidFill>
                  <a:srgbClr val="000099"/>
                </a:solidFill>
                <a:latin typeface="Calibri"/>
              </a:rPr>
            </a:br>
            <a:r>
              <a:rPr lang="en-US" sz="3200" dirty="0">
                <a:solidFill>
                  <a:srgbClr val="000099"/>
                </a:solidFill>
                <a:latin typeface="Calibri"/>
              </a:rPr>
              <a:t>5                X   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F7DB6A-C498-413B-B742-D50BD364DAED}"/>
              </a:ext>
            </a:extLst>
          </p:cNvPr>
          <p:cNvSpPr txBox="1"/>
          <p:nvPr/>
        </p:nvSpPr>
        <p:spPr>
          <a:xfrm>
            <a:off x="3048000" y="3951496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99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14284078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18.  105 g of N</a:t>
            </a:r>
            <a:r>
              <a:rPr lang="en-US" sz="3200" baseline="-25000" dirty="0">
                <a:solidFill>
                  <a:srgbClr val="000099"/>
                </a:solidFill>
                <a:latin typeface="Comic Sans MS" panose="030F0702030302020204" pitchFamily="66" charset="0"/>
              </a:rPr>
              <a:t>2</a:t>
            </a: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react with oxygen to form   </a:t>
            </a:r>
            <a:b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      dinitrogen pentoxide.  How many molecules</a:t>
            </a:r>
            <a:b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      of O</a:t>
            </a:r>
            <a:r>
              <a:rPr lang="en-US" sz="3200" baseline="-25000" dirty="0">
                <a:solidFill>
                  <a:srgbClr val="000099"/>
                </a:solidFill>
                <a:latin typeface="Comic Sans MS" panose="030F0702030302020204" pitchFamily="66" charset="0"/>
              </a:rPr>
              <a:t>2</a:t>
            </a: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are required in this reaction?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2N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2(G) 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+ 5O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2(G)   </a:t>
            </a:r>
            <a:r>
              <a:rPr lang="en-US" sz="3600" kern="1400" dirty="0">
                <a:solidFill>
                  <a:srgbClr val="FF0000"/>
                </a:solidFill>
                <a:latin typeface="Comic Sans MS" panose="030F0702030302020204" pitchFamily="66" charset="0"/>
                <a:cs typeface="Calibri"/>
              </a:rPr>
              <a:t>→ 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2N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5(G)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002EB3-ECAC-4E63-83D9-1529D5056710}"/>
              </a:ext>
            </a:extLst>
          </p:cNvPr>
          <p:cNvSpPr txBox="1"/>
          <p:nvPr/>
        </p:nvSpPr>
        <p:spPr>
          <a:xfrm>
            <a:off x="228600" y="2743200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105 g N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2AC3D2-DB27-47A8-AB5B-360AE624A9ED}"/>
              </a:ext>
            </a:extLst>
          </p:cNvPr>
          <p:cNvSpPr txBox="1"/>
          <p:nvPr/>
        </p:nvSpPr>
        <p:spPr>
          <a:xfrm>
            <a:off x="1853837" y="279011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/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00152B-4315-4B6F-A1FD-74635FBAD352}"/>
              </a:ext>
            </a:extLst>
          </p:cNvPr>
          <p:cNvSpPr txBox="1"/>
          <p:nvPr/>
        </p:nvSpPr>
        <p:spPr>
          <a:xfrm>
            <a:off x="2362200" y="26670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 mole N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28 g N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9DBFED-D7BC-489E-BA3A-46A035CC84A1}"/>
              </a:ext>
            </a:extLst>
          </p:cNvPr>
          <p:cNvSpPr txBox="1"/>
          <p:nvPr/>
        </p:nvSpPr>
        <p:spPr>
          <a:xfrm>
            <a:off x="4417423" y="2820889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=  3.75 mole  N</a:t>
            </a:r>
            <a:r>
              <a:rPr lang="en-US" sz="3200" baseline="-25000" dirty="0">
                <a:solidFill>
                  <a:prstClr val="black"/>
                </a:solidFill>
                <a:latin typeface="Calibri"/>
              </a:rPr>
              <a:t>2(G</a:t>
            </a:r>
            <a:r>
              <a:rPr lang="en-US" sz="32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)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    (3 SF)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 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521447-7B8D-44A7-842A-40B40B63CCC7}"/>
              </a:ext>
            </a:extLst>
          </p:cNvPr>
          <p:cNvSpPr txBox="1"/>
          <p:nvPr/>
        </p:nvSpPr>
        <p:spPr>
          <a:xfrm>
            <a:off x="152400" y="3894463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00099"/>
                </a:solidFill>
                <a:latin typeface="Calibri"/>
              </a:rPr>
              <a:t>MR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6DC576-8844-4C94-B985-F7444332125D}"/>
              </a:ext>
            </a:extLst>
          </p:cNvPr>
          <p:cNvSpPr txBox="1"/>
          <p:nvPr/>
        </p:nvSpPr>
        <p:spPr>
          <a:xfrm>
            <a:off x="1524000" y="3752719"/>
            <a:ext cx="16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99"/>
                </a:solidFill>
                <a:latin typeface="Calibri"/>
              </a:rPr>
              <a:t>  </a:t>
            </a:r>
            <a:r>
              <a:rPr lang="en-US" sz="3200" u="sng" dirty="0">
                <a:solidFill>
                  <a:srgbClr val="000099"/>
                </a:solidFill>
                <a:latin typeface="Calibri"/>
              </a:rPr>
              <a:t>N</a:t>
            </a:r>
            <a:r>
              <a:rPr lang="en-US" sz="3200" u="sng" baseline="-25000" dirty="0">
                <a:solidFill>
                  <a:srgbClr val="000099"/>
                </a:solidFill>
                <a:latin typeface="Calibri"/>
              </a:rPr>
              <a:t>2 </a:t>
            </a:r>
            <a:br>
              <a:rPr lang="en-US" sz="3200" dirty="0">
                <a:solidFill>
                  <a:srgbClr val="000099"/>
                </a:solidFill>
                <a:latin typeface="Calibri"/>
              </a:rPr>
            </a:br>
            <a:r>
              <a:rPr lang="en-US" sz="3200" dirty="0">
                <a:solidFill>
                  <a:srgbClr val="000099"/>
                </a:solidFill>
                <a:latin typeface="Calibri"/>
              </a:rPr>
              <a:t>  O</a:t>
            </a:r>
            <a:r>
              <a:rPr lang="en-US" sz="3200" baseline="-25000" dirty="0">
                <a:solidFill>
                  <a:srgbClr val="000099"/>
                </a:solidFill>
                <a:latin typeface="Calibri"/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755358-1C48-4DE6-8FC6-0E0A5DD5D9AC}"/>
              </a:ext>
            </a:extLst>
          </p:cNvPr>
          <p:cNvSpPr txBox="1"/>
          <p:nvPr/>
        </p:nvSpPr>
        <p:spPr>
          <a:xfrm>
            <a:off x="2514600" y="3752719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srgbClr val="000099"/>
                </a:solidFill>
                <a:latin typeface="Calibri"/>
              </a:rPr>
              <a:t>2</a:t>
            </a:r>
            <a:r>
              <a:rPr lang="en-US" sz="3200" dirty="0">
                <a:solidFill>
                  <a:srgbClr val="000099"/>
                </a:solidFill>
                <a:latin typeface="Calibri"/>
              </a:rPr>
              <a:t>             </a:t>
            </a:r>
            <a:r>
              <a:rPr lang="en-US" sz="3200" u="sng" dirty="0">
                <a:solidFill>
                  <a:srgbClr val="000099"/>
                </a:solidFill>
                <a:latin typeface="Calibri"/>
              </a:rPr>
              <a:t>3.75</a:t>
            </a:r>
            <a:r>
              <a:rPr lang="en-US" sz="3200" dirty="0">
                <a:solidFill>
                  <a:srgbClr val="000099"/>
                </a:solidFill>
                <a:latin typeface="Calibri"/>
              </a:rPr>
              <a:t>     </a:t>
            </a:r>
            <a:r>
              <a:rPr lang="en-US" sz="3200" u="sng" dirty="0">
                <a:solidFill>
                  <a:srgbClr val="000099"/>
                </a:solidFill>
                <a:latin typeface="Calibri"/>
              </a:rPr>
              <a:t> </a:t>
            </a:r>
            <a:br>
              <a:rPr lang="en-US" sz="3200" dirty="0">
                <a:solidFill>
                  <a:srgbClr val="000099"/>
                </a:solidFill>
                <a:latin typeface="Calibri"/>
              </a:rPr>
            </a:br>
            <a:r>
              <a:rPr lang="en-US" sz="3200" dirty="0">
                <a:solidFill>
                  <a:srgbClr val="000099"/>
                </a:solidFill>
                <a:latin typeface="Calibri"/>
              </a:rPr>
              <a:t>5                X   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F7DB6A-C498-413B-B742-D50BD364DAED}"/>
              </a:ext>
            </a:extLst>
          </p:cNvPr>
          <p:cNvSpPr txBox="1"/>
          <p:nvPr/>
        </p:nvSpPr>
        <p:spPr>
          <a:xfrm>
            <a:off x="3048000" y="3951496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99"/>
                </a:solidFill>
              </a:rPr>
              <a:t>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7AD735-2596-4F49-8FFA-59C207450969}"/>
              </a:ext>
            </a:extLst>
          </p:cNvPr>
          <p:cNvSpPr txBox="1"/>
          <p:nvPr/>
        </p:nvSpPr>
        <p:spPr>
          <a:xfrm>
            <a:off x="5334000" y="3501023"/>
            <a:ext cx="3810000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99"/>
                </a:solidFill>
                <a:latin typeface="Calibri"/>
              </a:rPr>
              <a:t> 2X = 18.75 moles O</a:t>
            </a:r>
            <a:r>
              <a:rPr lang="en-US" sz="2800" b="1" baseline="-25000" dirty="0">
                <a:solidFill>
                  <a:srgbClr val="000099"/>
                </a:solidFill>
                <a:latin typeface="Calibri"/>
              </a:rPr>
              <a:t>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b="1" baseline="-25000" dirty="0">
              <a:solidFill>
                <a:srgbClr val="000099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99"/>
                </a:solidFill>
                <a:latin typeface="Calibri"/>
              </a:rPr>
              <a:t>   X = 9.38 moles O</a:t>
            </a:r>
            <a:r>
              <a:rPr lang="en-US" sz="2800" b="1" baseline="-25000" dirty="0">
                <a:solidFill>
                  <a:srgbClr val="000099"/>
                </a:solidFill>
                <a:latin typeface="Calibri"/>
              </a:rPr>
              <a:t>2</a:t>
            </a:r>
            <a:endParaRPr lang="en-US" sz="2800" b="1" dirty="0">
              <a:solidFill>
                <a:srgbClr val="000099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b="1" baseline="-25000" dirty="0">
              <a:solidFill>
                <a:srgbClr val="000099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57266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18.  105 g of N</a:t>
            </a:r>
            <a:r>
              <a:rPr lang="en-US" sz="3200" baseline="-25000" dirty="0">
                <a:solidFill>
                  <a:srgbClr val="000099"/>
                </a:solidFill>
                <a:latin typeface="Comic Sans MS" panose="030F0702030302020204" pitchFamily="66" charset="0"/>
              </a:rPr>
              <a:t>2</a:t>
            </a: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react with oxygen to form   </a:t>
            </a:r>
            <a:b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      dinitrogen pentoxide.  How many molecules</a:t>
            </a:r>
            <a:b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      of O</a:t>
            </a:r>
            <a:r>
              <a:rPr lang="en-US" sz="3200" baseline="-25000" dirty="0">
                <a:solidFill>
                  <a:srgbClr val="000099"/>
                </a:solidFill>
                <a:latin typeface="Comic Sans MS" panose="030F0702030302020204" pitchFamily="66" charset="0"/>
              </a:rPr>
              <a:t>2</a:t>
            </a: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are required in this reaction?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2N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2(G) 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+ 5O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2(G)   </a:t>
            </a:r>
            <a:r>
              <a:rPr lang="en-US" sz="3600" kern="1400" dirty="0">
                <a:solidFill>
                  <a:srgbClr val="FF0000"/>
                </a:solidFill>
                <a:latin typeface="Comic Sans MS" panose="030F0702030302020204" pitchFamily="66" charset="0"/>
                <a:cs typeface="Calibri"/>
              </a:rPr>
              <a:t>→ 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2N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5(G)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002EB3-ECAC-4E63-83D9-1529D5056710}"/>
              </a:ext>
            </a:extLst>
          </p:cNvPr>
          <p:cNvSpPr txBox="1"/>
          <p:nvPr/>
        </p:nvSpPr>
        <p:spPr>
          <a:xfrm>
            <a:off x="228600" y="2743200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105 g N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2AC3D2-DB27-47A8-AB5B-360AE624A9ED}"/>
              </a:ext>
            </a:extLst>
          </p:cNvPr>
          <p:cNvSpPr txBox="1"/>
          <p:nvPr/>
        </p:nvSpPr>
        <p:spPr>
          <a:xfrm>
            <a:off x="1853837" y="279011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/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00152B-4315-4B6F-A1FD-74635FBAD352}"/>
              </a:ext>
            </a:extLst>
          </p:cNvPr>
          <p:cNvSpPr txBox="1"/>
          <p:nvPr/>
        </p:nvSpPr>
        <p:spPr>
          <a:xfrm>
            <a:off x="2362200" y="26670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 mole N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28 g N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9DBFED-D7BC-489E-BA3A-46A035CC84A1}"/>
              </a:ext>
            </a:extLst>
          </p:cNvPr>
          <p:cNvSpPr txBox="1"/>
          <p:nvPr/>
        </p:nvSpPr>
        <p:spPr>
          <a:xfrm>
            <a:off x="4417423" y="2820889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=  3.75 mole  N</a:t>
            </a:r>
            <a:r>
              <a:rPr lang="en-US" sz="3200" baseline="-25000" dirty="0">
                <a:solidFill>
                  <a:prstClr val="black"/>
                </a:solidFill>
                <a:latin typeface="Calibri"/>
              </a:rPr>
              <a:t>2(G</a:t>
            </a:r>
            <a:r>
              <a:rPr lang="en-US" sz="32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)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    (3 SF)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 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521447-7B8D-44A7-842A-40B40B63CCC7}"/>
              </a:ext>
            </a:extLst>
          </p:cNvPr>
          <p:cNvSpPr txBox="1"/>
          <p:nvPr/>
        </p:nvSpPr>
        <p:spPr>
          <a:xfrm>
            <a:off x="152400" y="3894463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00099"/>
                </a:solidFill>
                <a:latin typeface="Calibri"/>
              </a:rPr>
              <a:t>MR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6DC576-8844-4C94-B985-F7444332125D}"/>
              </a:ext>
            </a:extLst>
          </p:cNvPr>
          <p:cNvSpPr txBox="1"/>
          <p:nvPr/>
        </p:nvSpPr>
        <p:spPr>
          <a:xfrm>
            <a:off x="1524000" y="3752719"/>
            <a:ext cx="16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99"/>
                </a:solidFill>
                <a:latin typeface="Calibri"/>
              </a:rPr>
              <a:t>  </a:t>
            </a:r>
            <a:r>
              <a:rPr lang="en-US" sz="3200" u="sng" dirty="0">
                <a:solidFill>
                  <a:srgbClr val="000099"/>
                </a:solidFill>
                <a:latin typeface="Calibri"/>
              </a:rPr>
              <a:t>N</a:t>
            </a:r>
            <a:r>
              <a:rPr lang="en-US" sz="3200" u="sng" baseline="-25000" dirty="0">
                <a:solidFill>
                  <a:srgbClr val="000099"/>
                </a:solidFill>
                <a:latin typeface="Calibri"/>
              </a:rPr>
              <a:t>2 </a:t>
            </a:r>
            <a:br>
              <a:rPr lang="en-US" sz="3200" dirty="0">
                <a:solidFill>
                  <a:srgbClr val="000099"/>
                </a:solidFill>
                <a:latin typeface="Calibri"/>
              </a:rPr>
            </a:br>
            <a:r>
              <a:rPr lang="en-US" sz="3200" dirty="0">
                <a:solidFill>
                  <a:srgbClr val="000099"/>
                </a:solidFill>
                <a:latin typeface="Calibri"/>
              </a:rPr>
              <a:t>  O</a:t>
            </a:r>
            <a:r>
              <a:rPr lang="en-US" sz="3200" baseline="-25000" dirty="0">
                <a:solidFill>
                  <a:srgbClr val="000099"/>
                </a:solidFill>
                <a:latin typeface="Calibri"/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755358-1C48-4DE6-8FC6-0E0A5DD5D9AC}"/>
              </a:ext>
            </a:extLst>
          </p:cNvPr>
          <p:cNvSpPr txBox="1"/>
          <p:nvPr/>
        </p:nvSpPr>
        <p:spPr>
          <a:xfrm>
            <a:off x="2514600" y="3752719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srgbClr val="000099"/>
                </a:solidFill>
                <a:latin typeface="Calibri"/>
              </a:rPr>
              <a:t>2</a:t>
            </a:r>
            <a:r>
              <a:rPr lang="en-US" sz="3200" dirty="0">
                <a:solidFill>
                  <a:srgbClr val="000099"/>
                </a:solidFill>
                <a:latin typeface="Calibri"/>
              </a:rPr>
              <a:t>             </a:t>
            </a:r>
            <a:r>
              <a:rPr lang="en-US" sz="3200" u="sng" dirty="0">
                <a:solidFill>
                  <a:srgbClr val="000099"/>
                </a:solidFill>
                <a:latin typeface="Calibri"/>
              </a:rPr>
              <a:t>3.75</a:t>
            </a:r>
            <a:r>
              <a:rPr lang="en-US" sz="3200" dirty="0">
                <a:solidFill>
                  <a:srgbClr val="000099"/>
                </a:solidFill>
                <a:latin typeface="Calibri"/>
              </a:rPr>
              <a:t>     </a:t>
            </a:r>
            <a:r>
              <a:rPr lang="en-US" sz="3200" u="sng" dirty="0">
                <a:solidFill>
                  <a:srgbClr val="000099"/>
                </a:solidFill>
                <a:latin typeface="Calibri"/>
              </a:rPr>
              <a:t> </a:t>
            </a:r>
            <a:br>
              <a:rPr lang="en-US" sz="3200" dirty="0">
                <a:solidFill>
                  <a:srgbClr val="000099"/>
                </a:solidFill>
                <a:latin typeface="Calibri"/>
              </a:rPr>
            </a:br>
            <a:r>
              <a:rPr lang="en-US" sz="3200" dirty="0">
                <a:solidFill>
                  <a:srgbClr val="000099"/>
                </a:solidFill>
                <a:latin typeface="Calibri"/>
              </a:rPr>
              <a:t>5                X   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F7DB6A-C498-413B-B742-D50BD364DAED}"/>
              </a:ext>
            </a:extLst>
          </p:cNvPr>
          <p:cNvSpPr txBox="1"/>
          <p:nvPr/>
        </p:nvSpPr>
        <p:spPr>
          <a:xfrm>
            <a:off x="3048000" y="3951496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99"/>
                </a:solidFill>
              </a:rPr>
              <a:t>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7AD735-2596-4F49-8FFA-59C207450969}"/>
              </a:ext>
            </a:extLst>
          </p:cNvPr>
          <p:cNvSpPr txBox="1"/>
          <p:nvPr/>
        </p:nvSpPr>
        <p:spPr>
          <a:xfrm>
            <a:off x="5334000" y="3501023"/>
            <a:ext cx="3810000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99"/>
                </a:solidFill>
                <a:latin typeface="Calibri"/>
              </a:rPr>
              <a:t> 2X = 18.75 moles O</a:t>
            </a:r>
            <a:r>
              <a:rPr lang="en-US" sz="2800" b="1" baseline="-25000" dirty="0">
                <a:solidFill>
                  <a:srgbClr val="000099"/>
                </a:solidFill>
                <a:latin typeface="Calibri"/>
              </a:rPr>
              <a:t>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b="1" baseline="-25000" dirty="0">
              <a:solidFill>
                <a:srgbClr val="000099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99"/>
                </a:solidFill>
                <a:latin typeface="Calibri"/>
              </a:rPr>
              <a:t>   X = 9.38 moles O</a:t>
            </a:r>
            <a:r>
              <a:rPr lang="en-US" sz="2800" b="1" baseline="-25000" dirty="0">
                <a:solidFill>
                  <a:srgbClr val="000099"/>
                </a:solidFill>
                <a:latin typeface="Calibri"/>
              </a:rPr>
              <a:t>2</a:t>
            </a:r>
            <a:endParaRPr lang="en-US" sz="2800" b="1" dirty="0">
              <a:solidFill>
                <a:srgbClr val="000099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b="1" baseline="-25000" dirty="0">
              <a:solidFill>
                <a:srgbClr val="000099"/>
              </a:solidFill>
              <a:latin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C8859AF-2111-4C1E-8F76-D464E86ED633}"/>
              </a:ext>
            </a:extLst>
          </p:cNvPr>
          <p:cNvSpPr txBox="1"/>
          <p:nvPr/>
        </p:nvSpPr>
        <p:spPr>
          <a:xfrm>
            <a:off x="25401" y="5517702"/>
            <a:ext cx="2362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u="sng" dirty="0">
                <a:solidFill>
                  <a:prstClr val="black"/>
                </a:solidFill>
                <a:latin typeface="Calibri"/>
              </a:rPr>
              <a:t>9.38 moles O</a:t>
            </a:r>
            <a:r>
              <a:rPr lang="en-US" sz="2800" b="1" u="sng" baseline="-25000" dirty="0">
                <a:solidFill>
                  <a:prstClr val="black"/>
                </a:solidFill>
                <a:latin typeface="Calibri"/>
              </a:rPr>
              <a:t>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028110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18.  105 g of N</a:t>
            </a:r>
            <a:r>
              <a:rPr lang="en-US" sz="3200" baseline="-25000" dirty="0">
                <a:solidFill>
                  <a:srgbClr val="000099"/>
                </a:solidFill>
                <a:latin typeface="Comic Sans MS" panose="030F0702030302020204" pitchFamily="66" charset="0"/>
              </a:rPr>
              <a:t>2</a:t>
            </a: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react with oxygen to form   </a:t>
            </a:r>
            <a:b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      dinitrogen pentoxide.  How many molecules</a:t>
            </a:r>
            <a:b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      of O</a:t>
            </a:r>
            <a:r>
              <a:rPr lang="en-US" sz="3200" baseline="-25000" dirty="0">
                <a:solidFill>
                  <a:srgbClr val="000099"/>
                </a:solidFill>
                <a:latin typeface="Comic Sans MS" panose="030F0702030302020204" pitchFamily="66" charset="0"/>
              </a:rPr>
              <a:t>2</a:t>
            </a: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are required in this reaction?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2N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2(G) 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+ 5O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2(G)   </a:t>
            </a:r>
            <a:r>
              <a:rPr lang="en-US" sz="3600" kern="1400" dirty="0">
                <a:solidFill>
                  <a:srgbClr val="FF0000"/>
                </a:solidFill>
                <a:latin typeface="Comic Sans MS" panose="030F0702030302020204" pitchFamily="66" charset="0"/>
                <a:cs typeface="Calibri"/>
              </a:rPr>
              <a:t>→ 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2N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5(G)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002EB3-ECAC-4E63-83D9-1529D5056710}"/>
              </a:ext>
            </a:extLst>
          </p:cNvPr>
          <p:cNvSpPr txBox="1"/>
          <p:nvPr/>
        </p:nvSpPr>
        <p:spPr>
          <a:xfrm>
            <a:off x="228600" y="2743200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105 g N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2AC3D2-DB27-47A8-AB5B-360AE624A9ED}"/>
              </a:ext>
            </a:extLst>
          </p:cNvPr>
          <p:cNvSpPr txBox="1"/>
          <p:nvPr/>
        </p:nvSpPr>
        <p:spPr>
          <a:xfrm>
            <a:off x="1853837" y="279011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/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00152B-4315-4B6F-A1FD-74635FBAD352}"/>
              </a:ext>
            </a:extLst>
          </p:cNvPr>
          <p:cNvSpPr txBox="1"/>
          <p:nvPr/>
        </p:nvSpPr>
        <p:spPr>
          <a:xfrm>
            <a:off x="2362200" y="26670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 mole N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28 g N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9DBFED-D7BC-489E-BA3A-46A035CC84A1}"/>
              </a:ext>
            </a:extLst>
          </p:cNvPr>
          <p:cNvSpPr txBox="1"/>
          <p:nvPr/>
        </p:nvSpPr>
        <p:spPr>
          <a:xfrm>
            <a:off x="4417423" y="2820889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=  3.75 mole  N</a:t>
            </a:r>
            <a:r>
              <a:rPr lang="en-US" sz="3200" baseline="-25000" dirty="0">
                <a:solidFill>
                  <a:prstClr val="black"/>
                </a:solidFill>
                <a:latin typeface="Calibri"/>
              </a:rPr>
              <a:t>2(G</a:t>
            </a:r>
            <a:r>
              <a:rPr lang="en-US" sz="32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)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    (3 SF)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 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521447-7B8D-44A7-842A-40B40B63CCC7}"/>
              </a:ext>
            </a:extLst>
          </p:cNvPr>
          <p:cNvSpPr txBox="1"/>
          <p:nvPr/>
        </p:nvSpPr>
        <p:spPr>
          <a:xfrm>
            <a:off x="152400" y="3894463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00099"/>
                </a:solidFill>
                <a:latin typeface="Calibri"/>
              </a:rPr>
              <a:t>MR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6DC576-8844-4C94-B985-F7444332125D}"/>
              </a:ext>
            </a:extLst>
          </p:cNvPr>
          <p:cNvSpPr txBox="1"/>
          <p:nvPr/>
        </p:nvSpPr>
        <p:spPr>
          <a:xfrm>
            <a:off x="1524000" y="3752719"/>
            <a:ext cx="16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99"/>
                </a:solidFill>
                <a:latin typeface="Calibri"/>
              </a:rPr>
              <a:t>  </a:t>
            </a:r>
            <a:r>
              <a:rPr lang="en-US" sz="3200" u="sng" dirty="0">
                <a:solidFill>
                  <a:srgbClr val="000099"/>
                </a:solidFill>
                <a:latin typeface="Calibri"/>
              </a:rPr>
              <a:t>N</a:t>
            </a:r>
            <a:r>
              <a:rPr lang="en-US" sz="3200" u="sng" baseline="-25000" dirty="0">
                <a:solidFill>
                  <a:srgbClr val="000099"/>
                </a:solidFill>
                <a:latin typeface="Calibri"/>
              </a:rPr>
              <a:t>2 </a:t>
            </a:r>
            <a:br>
              <a:rPr lang="en-US" sz="3200" dirty="0">
                <a:solidFill>
                  <a:srgbClr val="000099"/>
                </a:solidFill>
                <a:latin typeface="Calibri"/>
              </a:rPr>
            </a:br>
            <a:r>
              <a:rPr lang="en-US" sz="3200" dirty="0">
                <a:solidFill>
                  <a:srgbClr val="000099"/>
                </a:solidFill>
                <a:latin typeface="Calibri"/>
              </a:rPr>
              <a:t>  O</a:t>
            </a:r>
            <a:r>
              <a:rPr lang="en-US" sz="3200" baseline="-25000" dirty="0">
                <a:solidFill>
                  <a:srgbClr val="000099"/>
                </a:solidFill>
                <a:latin typeface="Calibri"/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755358-1C48-4DE6-8FC6-0E0A5DD5D9AC}"/>
              </a:ext>
            </a:extLst>
          </p:cNvPr>
          <p:cNvSpPr txBox="1"/>
          <p:nvPr/>
        </p:nvSpPr>
        <p:spPr>
          <a:xfrm>
            <a:off x="2514600" y="3752719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srgbClr val="000099"/>
                </a:solidFill>
                <a:latin typeface="Calibri"/>
              </a:rPr>
              <a:t>2</a:t>
            </a:r>
            <a:r>
              <a:rPr lang="en-US" sz="3200" dirty="0">
                <a:solidFill>
                  <a:srgbClr val="000099"/>
                </a:solidFill>
                <a:latin typeface="Calibri"/>
              </a:rPr>
              <a:t>             </a:t>
            </a:r>
            <a:r>
              <a:rPr lang="en-US" sz="3200" u="sng" dirty="0">
                <a:solidFill>
                  <a:srgbClr val="000099"/>
                </a:solidFill>
                <a:latin typeface="Calibri"/>
              </a:rPr>
              <a:t>3.75</a:t>
            </a:r>
            <a:r>
              <a:rPr lang="en-US" sz="3200" dirty="0">
                <a:solidFill>
                  <a:srgbClr val="000099"/>
                </a:solidFill>
                <a:latin typeface="Calibri"/>
              </a:rPr>
              <a:t>     </a:t>
            </a:r>
            <a:r>
              <a:rPr lang="en-US" sz="3200" u="sng" dirty="0">
                <a:solidFill>
                  <a:srgbClr val="000099"/>
                </a:solidFill>
                <a:latin typeface="Calibri"/>
              </a:rPr>
              <a:t> </a:t>
            </a:r>
            <a:br>
              <a:rPr lang="en-US" sz="3200" dirty="0">
                <a:solidFill>
                  <a:srgbClr val="000099"/>
                </a:solidFill>
                <a:latin typeface="Calibri"/>
              </a:rPr>
            </a:br>
            <a:r>
              <a:rPr lang="en-US" sz="3200" dirty="0">
                <a:solidFill>
                  <a:srgbClr val="000099"/>
                </a:solidFill>
                <a:latin typeface="Calibri"/>
              </a:rPr>
              <a:t>5                X   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F7DB6A-C498-413B-B742-D50BD364DAED}"/>
              </a:ext>
            </a:extLst>
          </p:cNvPr>
          <p:cNvSpPr txBox="1"/>
          <p:nvPr/>
        </p:nvSpPr>
        <p:spPr>
          <a:xfrm>
            <a:off x="3048000" y="3951496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99"/>
                </a:solidFill>
              </a:rPr>
              <a:t>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7AD735-2596-4F49-8FFA-59C207450969}"/>
              </a:ext>
            </a:extLst>
          </p:cNvPr>
          <p:cNvSpPr txBox="1"/>
          <p:nvPr/>
        </p:nvSpPr>
        <p:spPr>
          <a:xfrm>
            <a:off x="5334000" y="3501023"/>
            <a:ext cx="3810000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99"/>
                </a:solidFill>
                <a:latin typeface="Calibri"/>
              </a:rPr>
              <a:t> 2X = 18.75 moles O</a:t>
            </a:r>
            <a:r>
              <a:rPr lang="en-US" sz="2800" b="1" baseline="-25000" dirty="0">
                <a:solidFill>
                  <a:srgbClr val="000099"/>
                </a:solidFill>
                <a:latin typeface="Calibri"/>
              </a:rPr>
              <a:t>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b="1" baseline="-25000" dirty="0">
              <a:solidFill>
                <a:srgbClr val="000099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99"/>
                </a:solidFill>
                <a:latin typeface="Calibri"/>
              </a:rPr>
              <a:t>   X = 9.38 moles O</a:t>
            </a:r>
            <a:r>
              <a:rPr lang="en-US" sz="2800" b="1" baseline="-25000" dirty="0">
                <a:solidFill>
                  <a:srgbClr val="000099"/>
                </a:solidFill>
                <a:latin typeface="Calibri"/>
              </a:rPr>
              <a:t>2</a:t>
            </a:r>
            <a:endParaRPr lang="en-US" sz="2800" b="1" dirty="0">
              <a:solidFill>
                <a:srgbClr val="000099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b="1" baseline="-25000" dirty="0">
              <a:solidFill>
                <a:srgbClr val="000099"/>
              </a:solidFill>
              <a:latin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C8859AF-2111-4C1E-8F76-D464E86ED633}"/>
              </a:ext>
            </a:extLst>
          </p:cNvPr>
          <p:cNvSpPr txBox="1"/>
          <p:nvPr/>
        </p:nvSpPr>
        <p:spPr>
          <a:xfrm>
            <a:off x="25401" y="5517702"/>
            <a:ext cx="2362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u="sng" dirty="0">
                <a:solidFill>
                  <a:prstClr val="black"/>
                </a:solidFill>
                <a:latin typeface="Calibri"/>
              </a:rPr>
              <a:t>9.38 moles O</a:t>
            </a:r>
            <a:r>
              <a:rPr lang="en-US" sz="2800" b="1" u="sng" baseline="-25000" dirty="0">
                <a:solidFill>
                  <a:prstClr val="black"/>
                </a:solidFill>
                <a:latin typeface="Calibri"/>
              </a:rPr>
              <a:t>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0261350-833F-4264-BD17-B7AACC18374F}"/>
              </a:ext>
            </a:extLst>
          </p:cNvPr>
          <p:cNvSpPr txBox="1"/>
          <p:nvPr/>
        </p:nvSpPr>
        <p:spPr>
          <a:xfrm>
            <a:off x="2362200" y="564028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/>
              </a:rPr>
              <a:t>X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DA6B32-302A-4632-BE02-39E26CC8DCA1}"/>
              </a:ext>
            </a:extLst>
          </p:cNvPr>
          <p:cNvSpPr txBox="1"/>
          <p:nvPr/>
        </p:nvSpPr>
        <p:spPr>
          <a:xfrm>
            <a:off x="2729050" y="5487889"/>
            <a:ext cx="335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6.02 x 10</a:t>
            </a:r>
            <a:r>
              <a:rPr lang="en-US" sz="2800" u="sng" baseline="30000" dirty="0">
                <a:solidFill>
                  <a:prstClr val="black"/>
                </a:solidFill>
                <a:latin typeface="Calibri"/>
              </a:rPr>
              <a:t>23</a:t>
            </a:r>
            <a:r>
              <a:rPr lang="en-US" sz="2800" u="sng" dirty="0">
                <a:solidFill>
                  <a:prstClr val="black"/>
                </a:solidFill>
                <a:latin typeface="Calibri"/>
              </a:rPr>
              <a:t> molecules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1 mole</a:t>
            </a:r>
          </a:p>
        </p:txBody>
      </p:sp>
    </p:spTree>
    <p:extLst>
      <p:ext uri="{BB962C8B-B14F-4D97-AF65-F5344CB8AC3E}">
        <p14:creationId xmlns:p14="http://schemas.microsoft.com/office/powerpoint/2010/main" val="10841048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18.  105 g of N</a:t>
            </a:r>
            <a:r>
              <a:rPr lang="en-US" sz="3200" baseline="-25000" dirty="0">
                <a:solidFill>
                  <a:srgbClr val="000099"/>
                </a:solidFill>
                <a:latin typeface="Comic Sans MS" panose="030F0702030302020204" pitchFamily="66" charset="0"/>
              </a:rPr>
              <a:t>2</a:t>
            </a: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react with oxygen to form   </a:t>
            </a:r>
            <a:b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      dinitrogen pentoxide.  How many molecules</a:t>
            </a:r>
            <a:b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      of O</a:t>
            </a:r>
            <a:r>
              <a:rPr lang="en-US" sz="3200" baseline="-25000" dirty="0">
                <a:solidFill>
                  <a:srgbClr val="000099"/>
                </a:solidFill>
                <a:latin typeface="Comic Sans MS" panose="030F0702030302020204" pitchFamily="66" charset="0"/>
              </a:rPr>
              <a:t>2</a:t>
            </a: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are required in this reaction?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2N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2(G) 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+ 5O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2(G)   </a:t>
            </a:r>
            <a:r>
              <a:rPr lang="en-US" sz="3600" kern="1400" dirty="0">
                <a:solidFill>
                  <a:srgbClr val="FF0000"/>
                </a:solidFill>
                <a:latin typeface="Comic Sans MS" panose="030F0702030302020204" pitchFamily="66" charset="0"/>
                <a:cs typeface="Calibri"/>
              </a:rPr>
              <a:t>→ 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2N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5(G)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002EB3-ECAC-4E63-83D9-1529D5056710}"/>
              </a:ext>
            </a:extLst>
          </p:cNvPr>
          <p:cNvSpPr txBox="1"/>
          <p:nvPr/>
        </p:nvSpPr>
        <p:spPr>
          <a:xfrm>
            <a:off x="228600" y="2743200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105 g N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2AC3D2-DB27-47A8-AB5B-360AE624A9ED}"/>
              </a:ext>
            </a:extLst>
          </p:cNvPr>
          <p:cNvSpPr txBox="1"/>
          <p:nvPr/>
        </p:nvSpPr>
        <p:spPr>
          <a:xfrm>
            <a:off x="1853837" y="279011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/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00152B-4315-4B6F-A1FD-74635FBAD352}"/>
              </a:ext>
            </a:extLst>
          </p:cNvPr>
          <p:cNvSpPr txBox="1"/>
          <p:nvPr/>
        </p:nvSpPr>
        <p:spPr>
          <a:xfrm>
            <a:off x="2362200" y="26670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 mole N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28 g N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9DBFED-D7BC-489E-BA3A-46A035CC84A1}"/>
              </a:ext>
            </a:extLst>
          </p:cNvPr>
          <p:cNvSpPr txBox="1"/>
          <p:nvPr/>
        </p:nvSpPr>
        <p:spPr>
          <a:xfrm>
            <a:off x="4417423" y="2820889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=  3.75 mole  N</a:t>
            </a:r>
            <a:r>
              <a:rPr lang="en-US" sz="3200" baseline="-25000" dirty="0">
                <a:solidFill>
                  <a:prstClr val="black"/>
                </a:solidFill>
                <a:latin typeface="Calibri"/>
              </a:rPr>
              <a:t>2(G</a:t>
            </a:r>
            <a:r>
              <a:rPr lang="en-US" sz="32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)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    (3 SF)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 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521447-7B8D-44A7-842A-40B40B63CCC7}"/>
              </a:ext>
            </a:extLst>
          </p:cNvPr>
          <p:cNvSpPr txBox="1"/>
          <p:nvPr/>
        </p:nvSpPr>
        <p:spPr>
          <a:xfrm>
            <a:off x="152400" y="3894463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00099"/>
                </a:solidFill>
                <a:latin typeface="Calibri"/>
              </a:rPr>
              <a:t>MR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6DC576-8844-4C94-B985-F7444332125D}"/>
              </a:ext>
            </a:extLst>
          </p:cNvPr>
          <p:cNvSpPr txBox="1"/>
          <p:nvPr/>
        </p:nvSpPr>
        <p:spPr>
          <a:xfrm>
            <a:off x="1524000" y="3752719"/>
            <a:ext cx="16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99"/>
                </a:solidFill>
                <a:latin typeface="Calibri"/>
              </a:rPr>
              <a:t>  </a:t>
            </a:r>
            <a:r>
              <a:rPr lang="en-US" sz="3200" u="sng" dirty="0">
                <a:solidFill>
                  <a:srgbClr val="000099"/>
                </a:solidFill>
                <a:latin typeface="Calibri"/>
              </a:rPr>
              <a:t>N</a:t>
            </a:r>
            <a:r>
              <a:rPr lang="en-US" sz="3200" u="sng" baseline="-25000" dirty="0">
                <a:solidFill>
                  <a:srgbClr val="000099"/>
                </a:solidFill>
                <a:latin typeface="Calibri"/>
              </a:rPr>
              <a:t>2 </a:t>
            </a:r>
            <a:br>
              <a:rPr lang="en-US" sz="3200" dirty="0">
                <a:solidFill>
                  <a:srgbClr val="000099"/>
                </a:solidFill>
                <a:latin typeface="Calibri"/>
              </a:rPr>
            </a:br>
            <a:r>
              <a:rPr lang="en-US" sz="3200" dirty="0">
                <a:solidFill>
                  <a:srgbClr val="000099"/>
                </a:solidFill>
                <a:latin typeface="Calibri"/>
              </a:rPr>
              <a:t>  O</a:t>
            </a:r>
            <a:r>
              <a:rPr lang="en-US" sz="3200" baseline="-25000" dirty="0">
                <a:solidFill>
                  <a:srgbClr val="000099"/>
                </a:solidFill>
                <a:latin typeface="Calibri"/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755358-1C48-4DE6-8FC6-0E0A5DD5D9AC}"/>
              </a:ext>
            </a:extLst>
          </p:cNvPr>
          <p:cNvSpPr txBox="1"/>
          <p:nvPr/>
        </p:nvSpPr>
        <p:spPr>
          <a:xfrm>
            <a:off x="2514600" y="3752719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srgbClr val="000099"/>
                </a:solidFill>
                <a:latin typeface="Calibri"/>
              </a:rPr>
              <a:t>2</a:t>
            </a:r>
            <a:r>
              <a:rPr lang="en-US" sz="3200" dirty="0">
                <a:solidFill>
                  <a:srgbClr val="000099"/>
                </a:solidFill>
                <a:latin typeface="Calibri"/>
              </a:rPr>
              <a:t>             </a:t>
            </a:r>
            <a:r>
              <a:rPr lang="en-US" sz="3200" u="sng" dirty="0">
                <a:solidFill>
                  <a:srgbClr val="000099"/>
                </a:solidFill>
                <a:latin typeface="Calibri"/>
              </a:rPr>
              <a:t>3.75</a:t>
            </a:r>
            <a:r>
              <a:rPr lang="en-US" sz="3200" dirty="0">
                <a:solidFill>
                  <a:srgbClr val="000099"/>
                </a:solidFill>
                <a:latin typeface="Calibri"/>
              </a:rPr>
              <a:t>     </a:t>
            </a:r>
            <a:r>
              <a:rPr lang="en-US" sz="3200" u="sng" dirty="0">
                <a:solidFill>
                  <a:srgbClr val="000099"/>
                </a:solidFill>
                <a:latin typeface="Calibri"/>
              </a:rPr>
              <a:t> </a:t>
            </a:r>
            <a:br>
              <a:rPr lang="en-US" sz="3200" dirty="0">
                <a:solidFill>
                  <a:srgbClr val="000099"/>
                </a:solidFill>
                <a:latin typeface="Calibri"/>
              </a:rPr>
            </a:br>
            <a:r>
              <a:rPr lang="en-US" sz="3200" dirty="0">
                <a:solidFill>
                  <a:srgbClr val="000099"/>
                </a:solidFill>
                <a:latin typeface="Calibri"/>
              </a:rPr>
              <a:t>5                X   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F7DB6A-C498-413B-B742-D50BD364DAED}"/>
              </a:ext>
            </a:extLst>
          </p:cNvPr>
          <p:cNvSpPr txBox="1"/>
          <p:nvPr/>
        </p:nvSpPr>
        <p:spPr>
          <a:xfrm>
            <a:off x="3048000" y="3951496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99"/>
                </a:solidFill>
              </a:rPr>
              <a:t>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7AD735-2596-4F49-8FFA-59C207450969}"/>
              </a:ext>
            </a:extLst>
          </p:cNvPr>
          <p:cNvSpPr txBox="1"/>
          <p:nvPr/>
        </p:nvSpPr>
        <p:spPr>
          <a:xfrm>
            <a:off x="5334000" y="3501023"/>
            <a:ext cx="3810000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99"/>
                </a:solidFill>
                <a:latin typeface="Calibri"/>
              </a:rPr>
              <a:t> 2X = 18.75 moles O</a:t>
            </a:r>
            <a:r>
              <a:rPr lang="en-US" sz="2800" b="1" baseline="-25000" dirty="0">
                <a:solidFill>
                  <a:srgbClr val="000099"/>
                </a:solidFill>
                <a:latin typeface="Calibri"/>
              </a:rPr>
              <a:t>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b="1" baseline="-25000" dirty="0">
              <a:solidFill>
                <a:srgbClr val="000099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99"/>
                </a:solidFill>
                <a:latin typeface="Calibri"/>
              </a:rPr>
              <a:t>   X = 9.38 moles O</a:t>
            </a:r>
            <a:r>
              <a:rPr lang="en-US" sz="2800" b="1" baseline="-25000" dirty="0">
                <a:solidFill>
                  <a:srgbClr val="000099"/>
                </a:solidFill>
                <a:latin typeface="Calibri"/>
              </a:rPr>
              <a:t>2</a:t>
            </a:r>
            <a:endParaRPr lang="en-US" sz="2800" b="1" dirty="0">
              <a:solidFill>
                <a:srgbClr val="000099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b="1" baseline="-25000" dirty="0">
              <a:solidFill>
                <a:srgbClr val="000099"/>
              </a:solidFill>
              <a:latin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C8859AF-2111-4C1E-8F76-D464E86ED633}"/>
              </a:ext>
            </a:extLst>
          </p:cNvPr>
          <p:cNvSpPr txBox="1"/>
          <p:nvPr/>
        </p:nvSpPr>
        <p:spPr>
          <a:xfrm>
            <a:off x="25401" y="5517702"/>
            <a:ext cx="2362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u="sng" dirty="0">
                <a:solidFill>
                  <a:prstClr val="black"/>
                </a:solidFill>
                <a:latin typeface="Calibri"/>
              </a:rPr>
              <a:t>9.38 moles O</a:t>
            </a:r>
            <a:r>
              <a:rPr lang="en-US" sz="2800" b="1" u="sng" baseline="-25000" dirty="0">
                <a:solidFill>
                  <a:prstClr val="black"/>
                </a:solidFill>
                <a:latin typeface="Calibri"/>
              </a:rPr>
              <a:t>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0261350-833F-4264-BD17-B7AACC18374F}"/>
              </a:ext>
            </a:extLst>
          </p:cNvPr>
          <p:cNvSpPr txBox="1"/>
          <p:nvPr/>
        </p:nvSpPr>
        <p:spPr>
          <a:xfrm>
            <a:off x="2362200" y="564028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/>
              </a:rPr>
              <a:t>X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DA6B32-302A-4632-BE02-39E26CC8DCA1}"/>
              </a:ext>
            </a:extLst>
          </p:cNvPr>
          <p:cNvSpPr txBox="1"/>
          <p:nvPr/>
        </p:nvSpPr>
        <p:spPr>
          <a:xfrm>
            <a:off x="2729050" y="5487889"/>
            <a:ext cx="335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6.02 x 10</a:t>
            </a:r>
            <a:r>
              <a:rPr lang="en-US" sz="2800" u="sng" baseline="30000" dirty="0">
                <a:solidFill>
                  <a:prstClr val="black"/>
                </a:solidFill>
                <a:latin typeface="Calibri"/>
              </a:rPr>
              <a:t>23</a:t>
            </a:r>
            <a:r>
              <a:rPr lang="en-US" sz="2800" u="sng" dirty="0">
                <a:solidFill>
                  <a:prstClr val="black"/>
                </a:solidFill>
                <a:latin typeface="Calibri"/>
              </a:rPr>
              <a:t> molecules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1 mole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C047F3-C78D-4370-AEEB-CE91A00A3F51}"/>
              </a:ext>
            </a:extLst>
          </p:cNvPr>
          <p:cNvSpPr txBox="1"/>
          <p:nvPr/>
        </p:nvSpPr>
        <p:spPr>
          <a:xfrm>
            <a:off x="6172200" y="5241667"/>
            <a:ext cx="2971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= 56.4676 x 10</a:t>
            </a:r>
            <a:r>
              <a:rPr lang="en-US" baseline="30000" dirty="0">
                <a:solidFill>
                  <a:prstClr val="black"/>
                </a:solidFill>
                <a:latin typeface="Calibri"/>
              </a:rPr>
              <a:t>23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= 56.5 x 10</a:t>
            </a:r>
            <a:r>
              <a:rPr lang="en-US" baseline="30000" dirty="0">
                <a:solidFill>
                  <a:prstClr val="black"/>
                </a:solidFill>
                <a:latin typeface="Calibri"/>
              </a:rPr>
              <a:t>23</a:t>
            </a:r>
            <a:endParaRPr lang="en-US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latin typeface="Calibri"/>
              </a:rPr>
              <a:t>= </a:t>
            </a:r>
            <a:r>
              <a:rPr lang="en-US" sz="2000" b="1" dirty="0">
                <a:solidFill>
                  <a:srgbClr val="FF0000"/>
                </a:solidFill>
                <a:latin typeface="Calibri"/>
              </a:rPr>
              <a:t>5.65 x 10</a:t>
            </a:r>
            <a:r>
              <a:rPr lang="en-US" sz="2000" b="1" baseline="30000" dirty="0">
                <a:solidFill>
                  <a:srgbClr val="FF0000"/>
                </a:solidFill>
                <a:latin typeface="Calibri"/>
              </a:rPr>
              <a:t>24  </a:t>
            </a:r>
            <a:r>
              <a:rPr lang="en-US" sz="2000" b="1" dirty="0">
                <a:solidFill>
                  <a:srgbClr val="FF0000"/>
                </a:solidFill>
                <a:latin typeface="Calibri"/>
              </a:rPr>
              <a:t>molecules O</a:t>
            </a:r>
            <a:r>
              <a:rPr lang="en-US" sz="2000" b="1" baseline="-25000" dirty="0">
                <a:solidFill>
                  <a:srgbClr val="FF0000"/>
                </a:solidFill>
                <a:latin typeface="Calibri"/>
              </a:rPr>
              <a:t>2</a:t>
            </a:r>
            <a:endParaRPr lang="en-US" b="1" baseline="-25000" dirty="0">
              <a:solidFill>
                <a:srgbClr val="FF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023792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19. In an odd chemical reaction, </a:t>
            </a:r>
            <a:b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      0.135 moles of H</a:t>
            </a:r>
            <a:r>
              <a:rPr lang="en-US" sz="32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2 </a:t>
            </a: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reacts. How many grams</a:t>
            </a:r>
            <a:b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      of NH</a:t>
            </a:r>
            <a:r>
              <a:rPr lang="en-US" sz="32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3 </a:t>
            </a: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form in this reaction?</a:t>
            </a:r>
            <a:br>
              <a:rPr lang="en-US" sz="900" dirty="0">
                <a:solidFill>
                  <a:srgbClr val="339933"/>
                </a:solidFill>
                <a:latin typeface="Comic Sans MS" panose="030F0702030302020204" pitchFamily="66" charset="0"/>
              </a:rPr>
            </a:br>
            <a:r>
              <a:rPr lang="en-US" sz="900" dirty="0">
                <a:solidFill>
                  <a:srgbClr val="339933"/>
                </a:solidFill>
                <a:latin typeface="Comic Sans MS" panose="030F0702030302020204" pitchFamily="66" charset="0"/>
              </a:rPr>
              <a:t>   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2NO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2(G) 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+ 7H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2(G)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  </a:t>
            </a:r>
            <a:r>
              <a:rPr lang="en-US" sz="4000" kern="1400" dirty="0">
                <a:solidFill>
                  <a:srgbClr val="000000"/>
                </a:solidFill>
                <a:latin typeface="Comic Sans MS" panose="030F0702030302020204" pitchFamily="66" charset="0"/>
                <a:cs typeface="Calibri"/>
              </a:rPr>
              <a:t>→ 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 2NH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3(G) 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+ 4H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O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(L)</a:t>
            </a:r>
            <a:endParaRPr lang="en-US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680658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19. In an odd chemical reaction, </a:t>
            </a:r>
            <a:b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      0.135 moles of H</a:t>
            </a:r>
            <a:r>
              <a:rPr lang="en-US" sz="32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2 </a:t>
            </a: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reacts. How many grams</a:t>
            </a:r>
            <a:b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      of NH</a:t>
            </a:r>
            <a:r>
              <a:rPr lang="en-US" sz="32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3 </a:t>
            </a: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form in this reaction?</a:t>
            </a:r>
            <a:br>
              <a:rPr lang="en-US" sz="900">
                <a:solidFill>
                  <a:srgbClr val="339933"/>
                </a:solidFill>
                <a:latin typeface="Comic Sans MS" panose="030F0702030302020204" pitchFamily="66" charset="0"/>
              </a:rPr>
            </a:br>
            <a:r>
              <a:rPr lang="en-US" sz="900">
                <a:solidFill>
                  <a:srgbClr val="339933"/>
                </a:solidFill>
                <a:latin typeface="Comic Sans MS" panose="030F0702030302020204" pitchFamily="66" charset="0"/>
              </a:rPr>
              <a:t>   </a:t>
            </a:r>
            <a:r>
              <a:rPr lang="en-US" sz="4000">
                <a:solidFill>
                  <a:prstClr val="black"/>
                </a:solidFill>
                <a:latin typeface="Comic Sans MS" panose="030F0702030302020204" pitchFamily="66" charset="0"/>
              </a:rPr>
              <a:t>2NO</a:t>
            </a:r>
            <a:r>
              <a:rPr lang="en-US" sz="4000" baseline="-2500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(G) 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+ 7H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2(G)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  </a:t>
            </a:r>
            <a:r>
              <a:rPr lang="en-US" sz="4000" kern="1400" dirty="0">
                <a:solidFill>
                  <a:srgbClr val="000000"/>
                </a:solidFill>
                <a:latin typeface="Comic Sans MS" panose="030F0702030302020204" pitchFamily="66" charset="0"/>
                <a:cs typeface="Calibri"/>
              </a:rPr>
              <a:t>→ 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 2NH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3(G) 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+ 4H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O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(L)</a:t>
            </a:r>
            <a:endParaRPr lang="en-US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220820-F55B-4076-BD98-50BF94B4ED78}"/>
              </a:ext>
            </a:extLst>
          </p:cNvPr>
          <p:cNvSpPr txBox="1"/>
          <p:nvPr/>
        </p:nvSpPr>
        <p:spPr>
          <a:xfrm>
            <a:off x="33867" y="2918461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89FD07-EED7-4271-A0F1-EF15843E9495}"/>
              </a:ext>
            </a:extLst>
          </p:cNvPr>
          <p:cNvSpPr txBox="1"/>
          <p:nvPr/>
        </p:nvSpPr>
        <p:spPr>
          <a:xfrm>
            <a:off x="1253067" y="2776717"/>
            <a:ext cx="16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u="sng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b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48A041-7396-4574-B052-9721F535C106}"/>
              </a:ext>
            </a:extLst>
          </p:cNvPr>
          <p:cNvSpPr txBox="1"/>
          <p:nvPr/>
        </p:nvSpPr>
        <p:spPr>
          <a:xfrm>
            <a:off x="2472267" y="2684384"/>
            <a:ext cx="2743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74666494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19. In an odd chemical reaction, </a:t>
            </a:r>
            <a:b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      0.135 moles of H</a:t>
            </a:r>
            <a:r>
              <a:rPr lang="en-US" sz="32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2 </a:t>
            </a: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reacts. How many grams</a:t>
            </a:r>
            <a:b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      of NH</a:t>
            </a:r>
            <a:r>
              <a:rPr lang="en-US" sz="32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3 </a:t>
            </a: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form in this reaction?</a:t>
            </a:r>
            <a:br>
              <a:rPr lang="en-US" sz="900">
                <a:solidFill>
                  <a:srgbClr val="339933"/>
                </a:solidFill>
                <a:latin typeface="Comic Sans MS" panose="030F0702030302020204" pitchFamily="66" charset="0"/>
              </a:rPr>
            </a:br>
            <a:r>
              <a:rPr lang="en-US" sz="900">
                <a:solidFill>
                  <a:srgbClr val="339933"/>
                </a:solidFill>
                <a:latin typeface="Comic Sans MS" panose="030F0702030302020204" pitchFamily="66" charset="0"/>
              </a:rPr>
              <a:t>   </a:t>
            </a:r>
            <a:r>
              <a:rPr lang="en-US" sz="4000">
                <a:solidFill>
                  <a:prstClr val="black"/>
                </a:solidFill>
                <a:latin typeface="Comic Sans MS" panose="030F0702030302020204" pitchFamily="66" charset="0"/>
              </a:rPr>
              <a:t>2NO</a:t>
            </a:r>
            <a:r>
              <a:rPr lang="en-US" sz="4000" baseline="-2500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(G) 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+ 7H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2(G)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  </a:t>
            </a:r>
            <a:r>
              <a:rPr lang="en-US" sz="4000" kern="1400" dirty="0">
                <a:solidFill>
                  <a:srgbClr val="000000"/>
                </a:solidFill>
                <a:latin typeface="Comic Sans MS" panose="030F0702030302020204" pitchFamily="66" charset="0"/>
                <a:cs typeface="Calibri"/>
              </a:rPr>
              <a:t>→ 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 2NH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3(G) 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+ 4H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O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(L)</a:t>
            </a:r>
            <a:endParaRPr lang="en-US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220820-F55B-4076-BD98-50BF94B4ED78}"/>
              </a:ext>
            </a:extLst>
          </p:cNvPr>
          <p:cNvSpPr txBox="1"/>
          <p:nvPr/>
        </p:nvSpPr>
        <p:spPr>
          <a:xfrm>
            <a:off x="33867" y="2918461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89FD07-EED7-4271-A0F1-EF15843E9495}"/>
              </a:ext>
            </a:extLst>
          </p:cNvPr>
          <p:cNvSpPr txBox="1"/>
          <p:nvPr/>
        </p:nvSpPr>
        <p:spPr>
          <a:xfrm>
            <a:off x="1253067" y="2776717"/>
            <a:ext cx="16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u="sng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b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AA9306-D575-448F-87B5-0B757BF4C921}"/>
              </a:ext>
            </a:extLst>
          </p:cNvPr>
          <p:cNvSpPr txBox="1"/>
          <p:nvPr/>
        </p:nvSpPr>
        <p:spPr>
          <a:xfrm>
            <a:off x="2472267" y="2684384"/>
            <a:ext cx="2743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0.135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           X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CDC613-9FD8-4BAC-9266-86F503FB6F71}"/>
              </a:ext>
            </a:extLst>
          </p:cNvPr>
          <p:cNvSpPr txBox="1"/>
          <p:nvPr/>
        </p:nvSpPr>
        <p:spPr>
          <a:xfrm>
            <a:off x="3124200" y="2980015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91384394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19. In an odd chemical reaction, </a:t>
            </a:r>
            <a:b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      0.135 moles of H</a:t>
            </a:r>
            <a:r>
              <a:rPr lang="en-US" sz="32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2 </a:t>
            </a: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reacts. How many grams</a:t>
            </a:r>
            <a:b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      of NH</a:t>
            </a:r>
            <a:r>
              <a:rPr lang="en-US" sz="32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3 </a:t>
            </a: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form in this reaction?</a:t>
            </a:r>
            <a:br>
              <a:rPr lang="en-US" sz="900">
                <a:solidFill>
                  <a:srgbClr val="339933"/>
                </a:solidFill>
                <a:latin typeface="Comic Sans MS" panose="030F0702030302020204" pitchFamily="66" charset="0"/>
              </a:rPr>
            </a:br>
            <a:r>
              <a:rPr lang="en-US" sz="900">
                <a:solidFill>
                  <a:srgbClr val="339933"/>
                </a:solidFill>
                <a:latin typeface="Comic Sans MS" panose="030F0702030302020204" pitchFamily="66" charset="0"/>
              </a:rPr>
              <a:t>   </a:t>
            </a:r>
            <a:r>
              <a:rPr lang="en-US" sz="4000">
                <a:solidFill>
                  <a:prstClr val="black"/>
                </a:solidFill>
                <a:latin typeface="Comic Sans MS" panose="030F0702030302020204" pitchFamily="66" charset="0"/>
              </a:rPr>
              <a:t>2NO</a:t>
            </a:r>
            <a:r>
              <a:rPr lang="en-US" sz="4000" baseline="-2500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(G) 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+ 7H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2(G)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  </a:t>
            </a:r>
            <a:r>
              <a:rPr lang="en-US" sz="4000" kern="1400" dirty="0">
                <a:solidFill>
                  <a:srgbClr val="000000"/>
                </a:solidFill>
                <a:latin typeface="Comic Sans MS" panose="030F0702030302020204" pitchFamily="66" charset="0"/>
                <a:cs typeface="Calibri"/>
              </a:rPr>
              <a:t>→ 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 2NH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3(G) 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+ 4H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O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(L)</a:t>
            </a:r>
            <a:endParaRPr lang="en-US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220820-F55B-4076-BD98-50BF94B4ED78}"/>
              </a:ext>
            </a:extLst>
          </p:cNvPr>
          <p:cNvSpPr txBox="1"/>
          <p:nvPr/>
        </p:nvSpPr>
        <p:spPr>
          <a:xfrm>
            <a:off x="33867" y="2918461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89FD07-EED7-4271-A0F1-EF15843E9495}"/>
              </a:ext>
            </a:extLst>
          </p:cNvPr>
          <p:cNvSpPr txBox="1"/>
          <p:nvPr/>
        </p:nvSpPr>
        <p:spPr>
          <a:xfrm>
            <a:off x="1253067" y="2776717"/>
            <a:ext cx="16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u="sng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b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AA9306-D575-448F-87B5-0B757BF4C921}"/>
              </a:ext>
            </a:extLst>
          </p:cNvPr>
          <p:cNvSpPr txBox="1"/>
          <p:nvPr/>
        </p:nvSpPr>
        <p:spPr>
          <a:xfrm>
            <a:off x="2472267" y="2684384"/>
            <a:ext cx="2743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0.135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           X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CDC613-9FD8-4BAC-9266-86F503FB6F71}"/>
              </a:ext>
            </a:extLst>
          </p:cNvPr>
          <p:cNvSpPr txBox="1"/>
          <p:nvPr/>
        </p:nvSpPr>
        <p:spPr>
          <a:xfrm>
            <a:off x="3124200" y="2980015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6A7EA3-5101-4452-8768-E9E5CC04E41B}"/>
              </a:ext>
            </a:extLst>
          </p:cNvPr>
          <p:cNvSpPr txBox="1"/>
          <p:nvPr/>
        </p:nvSpPr>
        <p:spPr>
          <a:xfrm>
            <a:off x="5274733" y="2747705"/>
            <a:ext cx="3810000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7X = 0.270</a:t>
            </a:r>
            <a:b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X = 0.0386 moles NH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b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411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4Al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(S)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+ 3O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 2Al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3(S)          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   If you used up only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mole of Aluminum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how many moles of     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Aluminum oxide would form?  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046133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19. In an odd chemical reaction, </a:t>
            </a:r>
            <a:b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      0.135 moles of H</a:t>
            </a:r>
            <a:r>
              <a:rPr lang="en-US" sz="32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2 </a:t>
            </a: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reacts. How many grams</a:t>
            </a:r>
            <a:b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      of NH</a:t>
            </a:r>
            <a:r>
              <a:rPr lang="en-US" sz="32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3 </a:t>
            </a: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form in this reaction?</a:t>
            </a:r>
            <a:br>
              <a:rPr lang="en-US" sz="900">
                <a:solidFill>
                  <a:srgbClr val="339933"/>
                </a:solidFill>
                <a:latin typeface="Comic Sans MS" panose="030F0702030302020204" pitchFamily="66" charset="0"/>
              </a:rPr>
            </a:br>
            <a:r>
              <a:rPr lang="en-US" sz="900">
                <a:solidFill>
                  <a:srgbClr val="339933"/>
                </a:solidFill>
                <a:latin typeface="Comic Sans MS" panose="030F0702030302020204" pitchFamily="66" charset="0"/>
              </a:rPr>
              <a:t>   </a:t>
            </a:r>
            <a:r>
              <a:rPr lang="en-US" sz="4000">
                <a:solidFill>
                  <a:prstClr val="black"/>
                </a:solidFill>
                <a:latin typeface="Comic Sans MS" panose="030F0702030302020204" pitchFamily="66" charset="0"/>
              </a:rPr>
              <a:t>2NO</a:t>
            </a:r>
            <a:r>
              <a:rPr lang="en-US" sz="4000" baseline="-2500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(G) 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+ 7H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2(G)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  </a:t>
            </a:r>
            <a:r>
              <a:rPr lang="en-US" sz="4000" kern="1400" dirty="0">
                <a:solidFill>
                  <a:srgbClr val="000000"/>
                </a:solidFill>
                <a:latin typeface="Comic Sans MS" panose="030F0702030302020204" pitchFamily="66" charset="0"/>
                <a:cs typeface="Calibri"/>
              </a:rPr>
              <a:t>→ 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 2NH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3(G) 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+ 4H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O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(L)</a:t>
            </a:r>
            <a:endParaRPr lang="en-US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220820-F55B-4076-BD98-50BF94B4ED78}"/>
              </a:ext>
            </a:extLst>
          </p:cNvPr>
          <p:cNvSpPr txBox="1"/>
          <p:nvPr/>
        </p:nvSpPr>
        <p:spPr>
          <a:xfrm>
            <a:off x="33867" y="2918461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89FD07-EED7-4271-A0F1-EF15843E9495}"/>
              </a:ext>
            </a:extLst>
          </p:cNvPr>
          <p:cNvSpPr txBox="1"/>
          <p:nvPr/>
        </p:nvSpPr>
        <p:spPr>
          <a:xfrm>
            <a:off x="1253067" y="2776717"/>
            <a:ext cx="16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u="sng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b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AA9306-D575-448F-87B5-0B757BF4C921}"/>
              </a:ext>
            </a:extLst>
          </p:cNvPr>
          <p:cNvSpPr txBox="1"/>
          <p:nvPr/>
        </p:nvSpPr>
        <p:spPr>
          <a:xfrm>
            <a:off x="2472267" y="2684384"/>
            <a:ext cx="2743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0.135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           X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CDC613-9FD8-4BAC-9266-86F503FB6F71}"/>
              </a:ext>
            </a:extLst>
          </p:cNvPr>
          <p:cNvSpPr txBox="1"/>
          <p:nvPr/>
        </p:nvSpPr>
        <p:spPr>
          <a:xfrm>
            <a:off x="3124200" y="2980015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6A7EA3-5101-4452-8768-E9E5CC04E41B}"/>
              </a:ext>
            </a:extLst>
          </p:cNvPr>
          <p:cNvSpPr txBox="1"/>
          <p:nvPr/>
        </p:nvSpPr>
        <p:spPr>
          <a:xfrm>
            <a:off x="5274733" y="2747705"/>
            <a:ext cx="3810000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7X = 0.270</a:t>
            </a:r>
            <a:b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X = 0.0386 moles NH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b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F86131-7765-4A49-B92C-E22C2CB29BB2}"/>
              </a:ext>
            </a:extLst>
          </p:cNvPr>
          <p:cNvSpPr txBox="1"/>
          <p:nvPr/>
        </p:nvSpPr>
        <p:spPr>
          <a:xfrm>
            <a:off x="0" y="5410200"/>
            <a:ext cx="350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0.0386 moles NH</a:t>
            </a:r>
            <a:r>
              <a:rPr lang="en-US" sz="2800" u="sng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br>
              <a:rPr lang="en-US" sz="28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42530107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19. In an odd chemical reaction, </a:t>
            </a:r>
            <a:b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      0.135 moles of H</a:t>
            </a:r>
            <a:r>
              <a:rPr lang="en-US" sz="32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2 </a:t>
            </a: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reacts. How many grams</a:t>
            </a:r>
            <a:b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      of NH</a:t>
            </a:r>
            <a:r>
              <a:rPr lang="en-US" sz="32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3 </a:t>
            </a: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form in this reaction?</a:t>
            </a:r>
            <a:br>
              <a:rPr lang="en-US" sz="900">
                <a:solidFill>
                  <a:srgbClr val="339933"/>
                </a:solidFill>
                <a:latin typeface="Comic Sans MS" panose="030F0702030302020204" pitchFamily="66" charset="0"/>
              </a:rPr>
            </a:br>
            <a:r>
              <a:rPr lang="en-US" sz="900">
                <a:solidFill>
                  <a:srgbClr val="339933"/>
                </a:solidFill>
                <a:latin typeface="Comic Sans MS" panose="030F0702030302020204" pitchFamily="66" charset="0"/>
              </a:rPr>
              <a:t>   </a:t>
            </a:r>
            <a:r>
              <a:rPr lang="en-US" sz="4000">
                <a:solidFill>
                  <a:prstClr val="black"/>
                </a:solidFill>
                <a:latin typeface="Comic Sans MS" panose="030F0702030302020204" pitchFamily="66" charset="0"/>
              </a:rPr>
              <a:t>2NO</a:t>
            </a:r>
            <a:r>
              <a:rPr lang="en-US" sz="4000" baseline="-2500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(G) 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+ 7H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2(G)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  </a:t>
            </a:r>
            <a:r>
              <a:rPr lang="en-US" sz="4000" kern="1400" dirty="0">
                <a:solidFill>
                  <a:srgbClr val="000000"/>
                </a:solidFill>
                <a:latin typeface="Comic Sans MS" panose="030F0702030302020204" pitchFamily="66" charset="0"/>
                <a:cs typeface="Calibri"/>
              </a:rPr>
              <a:t>→ 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 2NH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3(G) 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+ 4H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O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(L)</a:t>
            </a:r>
            <a:endParaRPr lang="en-US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220820-F55B-4076-BD98-50BF94B4ED78}"/>
              </a:ext>
            </a:extLst>
          </p:cNvPr>
          <p:cNvSpPr txBox="1"/>
          <p:nvPr/>
        </p:nvSpPr>
        <p:spPr>
          <a:xfrm>
            <a:off x="33867" y="2918461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89FD07-EED7-4271-A0F1-EF15843E9495}"/>
              </a:ext>
            </a:extLst>
          </p:cNvPr>
          <p:cNvSpPr txBox="1"/>
          <p:nvPr/>
        </p:nvSpPr>
        <p:spPr>
          <a:xfrm>
            <a:off x="1253067" y="2776717"/>
            <a:ext cx="16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u="sng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b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AA9306-D575-448F-87B5-0B757BF4C921}"/>
              </a:ext>
            </a:extLst>
          </p:cNvPr>
          <p:cNvSpPr txBox="1"/>
          <p:nvPr/>
        </p:nvSpPr>
        <p:spPr>
          <a:xfrm>
            <a:off x="2472267" y="2684384"/>
            <a:ext cx="2743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0.135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           X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CDC613-9FD8-4BAC-9266-86F503FB6F71}"/>
              </a:ext>
            </a:extLst>
          </p:cNvPr>
          <p:cNvSpPr txBox="1"/>
          <p:nvPr/>
        </p:nvSpPr>
        <p:spPr>
          <a:xfrm>
            <a:off x="3124200" y="2980015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6A7EA3-5101-4452-8768-E9E5CC04E41B}"/>
              </a:ext>
            </a:extLst>
          </p:cNvPr>
          <p:cNvSpPr txBox="1"/>
          <p:nvPr/>
        </p:nvSpPr>
        <p:spPr>
          <a:xfrm>
            <a:off x="5274733" y="2747705"/>
            <a:ext cx="3810000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7X = 0.270</a:t>
            </a:r>
            <a:b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X = 0.0386 moles NH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b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F86131-7765-4A49-B92C-E22C2CB29BB2}"/>
              </a:ext>
            </a:extLst>
          </p:cNvPr>
          <p:cNvSpPr txBox="1"/>
          <p:nvPr/>
        </p:nvSpPr>
        <p:spPr>
          <a:xfrm>
            <a:off x="0" y="5410200"/>
            <a:ext cx="350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0.0386 moles NH</a:t>
            </a:r>
            <a:r>
              <a:rPr lang="en-US" sz="2800" u="sng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br>
              <a:rPr lang="en-US" sz="28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204285-B96A-47C3-85FC-C4B0C6407AB7}"/>
              </a:ext>
            </a:extLst>
          </p:cNvPr>
          <p:cNvSpPr txBox="1"/>
          <p:nvPr/>
        </p:nvSpPr>
        <p:spPr>
          <a:xfrm>
            <a:off x="3162300" y="5504934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59A450-6CA1-4ED2-B48D-8236B10B9D49}"/>
              </a:ext>
            </a:extLst>
          </p:cNvPr>
          <p:cNvSpPr txBox="1"/>
          <p:nvPr/>
        </p:nvSpPr>
        <p:spPr>
          <a:xfrm>
            <a:off x="3599599" y="5351045"/>
            <a:ext cx="22860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g NH</a:t>
            </a:r>
            <a:r>
              <a:rPr lang="en-US" sz="2800" u="sng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br>
              <a:rPr lang="en-US" sz="28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NH</a:t>
            </a:r>
            <a:r>
              <a:rPr lang="en-US" sz="28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6388087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19. In an odd chemical reaction, </a:t>
            </a:r>
            <a:b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      0.135 moles of H</a:t>
            </a:r>
            <a:r>
              <a:rPr lang="en-US" sz="32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2 </a:t>
            </a: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reacts. How many grams</a:t>
            </a:r>
            <a:b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      of NH</a:t>
            </a:r>
            <a:r>
              <a:rPr lang="en-US" sz="32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3 </a:t>
            </a: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form in this reaction?</a:t>
            </a:r>
            <a:br>
              <a:rPr lang="en-US" sz="900">
                <a:solidFill>
                  <a:srgbClr val="339933"/>
                </a:solidFill>
                <a:latin typeface="Comic Sans MS" panose="030F0702030302020204" pitchFamily="66" charset="0"/>
              </a:rPr>
            </a:br>
            <a:r>
              <a:rPr lang="en-US" sz="900">
                <a:solidFill>
                  <a:srgbClr val="339933"/>
                </a:solidFill>
                <a:latin typeface="Comic Sans MS" panose="030F0702030302020204" pitchFamily="66" charset="0"/>
              </a:rPr>
              <a:t>   </a:t>
            </a:r>
            <a:r>
              <a:rPr lang="en-US" sz="4000">
                <a:solidFill>
                  <a:prstClr val="black"/>
                </a:solidFill>
                <a:latin typeface="Comic Sans MS" panose="030F0702030302020204" pitchFamily="66" charset="0"/>
              </a:rPr>
              <a:t>2NO</a:t>
            </a:r>
            <a:r>
              <a:rPr lang="en-US" sz="4000" baseline="-2500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(G) 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+ 7H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2(G)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  </a:t>
            </a:r>
            <a:r>
              <a:rPr lang="en-US" sz="4000" kern="1400" dirty="0">
                <a:solidFill>
                  <a:srgbClr val="000000"/>
                </a:solidFill>
                <a:latin typeface="Comic Sans MS" panose="030F0702030302020204" pitchFamily="66" charset="0"/>
                <a:cs typeface="Calibri"/>
              </a:rPr>
              <a:t>→ 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 2NH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3(G) 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+ 4H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O</a:t>
            </a:r>
            <a:r>
              <a:rPr lang="en-US" sz="4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(L)</a:t>
            </a:r>
            <a:endParaRPr lang="en-US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220820-F55B-4076-BD98-50BF94B4ED78}"/>
              </a:ext>
            </a:extLst>
          </p:cNvPr>
          <p:cNvSpPr txBox="1"/>
          <p:nvPr/>
        </p:nvSpPr>
        <p:spPr>
          <a:xfrm>
            <a:off x="33867" y="2918461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89FD07-EED7-4271-A0F1-EF15843E9495}"/>
              </a:ext>
            </a:extLst>
          </p:cNvPr>
          <p:cNvSpPr txBox="1"/>
          <p:nvPr/>
        </p:nvSpPr>
        <p:spPr>
          <a:xfrm>
            <a:off x="1253067" y="2776717"/>
            <a:ext cx="16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u="sng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b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AA9306-D575-448F-87B5-0B757BF4C921}"/>
              </a:ext>
            </a:extLst>
          </p:cNvPr>
          <p:cNvSpPr txBox="1"/>
          <p:nvPr/>
        </p:nvSpPr>
        <p:spPr>
          <a:xfrm>
            <a:off x="2472267" y="2684384"/>
            <a:ext cx="2743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0.135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           X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CDC613-9FD8-4BAC-9266-86F503FB6F71}"/>
              </a:ext>
            </a:extLst>
          </p:cNvPr>
          <p:cNvSpPr txBox="1"/>
          <p:nvPr/>
        </p:nvSpPr>
        <p:spPr>
          <a:xfrm>
            <a:off x="3124200" y="2980015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6A7EA3-5101-4452-8768-E9E5CC04E41B}"/>
              </a:ext>
            </a:extLst>
          </p:cNvPr>
          <p:cNvSpPr txBox="1"/>
          <p:nvPr/>
        </p:nvSpPr>
        <p:spPr>
          <a:xfrm>
            <a:off x="5274733" y="2747705"/>
            <a:ext cx="3810000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7X = 0.270</a:t>
            </a:r>
            <a:b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X = 0.0386 moles NH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b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F86131-7765-4A49-B92C-E22C2CB29BB2}"/>
              </a:ext>
            </a:extLst>
          </p:cNvPr>
          <p:cNvSpPr txBox="1"/>
          <p:nvPr/>
        </p:nvSpPr>
        <p:spPr>
          <a:xfrm>
            <a:off x="0" y="5410200"/>
            <a:ext cx="350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0.0386 moles NH</a:t>
            </a:r>
            <a:r>
              <a:rPr lang="en-US" sz="2800" u="sng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br>
              <a:rPr lang="en-US" sz="28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204285-B96A-47C3-85FC-C4B0C6407AB7}"/>
              </a:ext>
            </a:extLst>
          </p:cNvPr>
          <p:cNvSpPr txBox="1"/>
          <p:nvPr/>
        </p:nvSpPr>
        <p:spPr>
          <a:xfrm>
            <a:off x="3162300" y="5504934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59A450-6CA1-4ED2-B48D-8236B10B9D49}"/>
              </a:ext>
            </a:extLst>
          </p:cNvPr>
          <p:cNvSpPr txBox="1"/>
          <p:nvPr/>
        </p:nvSpPr>
        <p:spPr>
          <a:xfrm>
            <a:off x="3599599" y="5351045"/>
            <a:ext cx="22860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g NH</a:t>
            </a:r>
            <a:r>
              <a:rPr lang="en-US" sz="2800" u="sng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br>
              <a:rPr lang="en-US" sz="28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NH</a:t>
            </a:r>
            <a:r>
              <a:rPr lang="en-US" sz="28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3DA989-D1D2-43F2-B21E-C7FC49DB97CF}"/>
              </a:ext>
            </a:extLst>
          </p:cNvPr>
          <p:cNvSpPr txBox="1"/>
          <p:nvPr/>
        </p:nvSpPr>
        <p:spPr>
          <a:xfrm>
            <a:off x="5791203" y="5504934"/>
            <a:ext cx="3352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0.656 grams NH</a:t>
            </a:r>
            <a:r>
              <a:rPr lang="en-US" sz="32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2200191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20"/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9.42 x 10</a:t>
            </a:r>
            <a:r>
              <a:rPr lang="en-US" sz="2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of phosphorous react with sufficient chlorine to make phosphorous pentachloride, how many molecules of chlorine gas are necessary? </a:t>
            </a:r>
            <a:b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_P</a:t>
            </a:r>
            <a:r>
              <a:rPr lang="en-US" sz="4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_Cl</a:t>
            </a:r>
            <a:r>
              <a:rPr lang="en-US" sz="4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_PCl</a:t>
            </a:r>
            <a:r>
              <a:rPr lang="en-US" sz="4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5(G)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3DB453-BE37-417E-ADC7-C64966484828}"/>
              </a:ext>
            </a:extLst>
          </p:cNvPr>
          <p:cNvSpPr txBox="1"/>
          <p:nvPr/>
        </p:nvSpPr>
        <p:spPr>
          <a:xfrm>
            <a:off x="0" y="1615827"/>
            <a:ext cx="9144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hardest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stoich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problem in </a:t>
            </a:r>
            <a:b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history of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stoich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problems, </a:t>
            </a:r>
            <a:b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it’s the last one you have to do.</a:t>
            </a:r>
          </a:p>
          <a:p>
            <a:pPr algn="ctr"/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with a balanced equation!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43254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20"/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9.42 x 10</a:t>
            </a:r>
            <a:r>
              <a:rPr lang="en-US" sz="2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of phosphorous react with sufficient chlorine to make phosphorous pentachloride, how many molecules of chlorine gas are necessary? </a:t>
            </a:r>
            <a:b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3DB453-BE37-417E-ADC7-C64966484828}"/>
              </a:ext>
            </a:extLst>
          </p:cNvPr>
          <p:cNvSpPr txBox="1"/>
          <p:nvPr/>
        </p:nvSpPr>
        <p:spPr>
          <a:xfrm>
            <a:off x="0" y="161582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5Cl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→  2PCl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5(G)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454295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20"/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9.42 x 10</a:t>
            </a:r>
            <a:r>
              <a:rPr lang="en-US" sz="2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of phosphorous react with sufficient chlorine to make phosphorous pentachloride, how many molecules of chlorine gas are necessary? </a:t>
            </a:r>
            <a:b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3DB453-BE37-417E-ADC7-C64966484828}"/>
              </a:ext>
            </a:extLst>
          </p:cNvPr>
          <p:cNvSpPr txBox="1"/>
          <p:nvPr/>
        </p:nvSpPr>
        <p:spPr>
          <a:xfrm>
            <a:off x="0" y="161582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5Cl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→  2PCl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5(G)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2CBC03-FF01-4C6E-B326-636B1F4B6F72}"/>
              </a:ext>
            </a:extLst>
          </p:cNvPr>
          <p:cNvSpPr txBox="1"/>
          <p:nvPr/>
        </p:nvSpPr>
        <p:spPr>
          <a:xfrm>
            <a:off x="0" y="2598003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9.42 x 10</a:t>
            </a:r>
            <a:r>
              <a:rPr lang="en-US" sz="2400" u="sng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P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D70BE7-064A-49AC-A853-83E17F632264}"/>
              </a:ext>
            </a:extLst>
          </p:cNvPr>
          <p:cNvSpPr txBox="1"/>
          <p:nvPr/>
        </p:nvSpPr>
        <p:spPr>
          <a:xfrm>
            <a:off x="2590800" y="274593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786982300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20"/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9.42 x 10</a:t>
            </a:r>
            <a:r>
              <a:rPr lang="en-US" sz="2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of phosphorous react with sufficient chlorine to make phosphorous pentachloride, how many molecules of chlorine gas are necessary? </a:t>
            </a:r>
            <a:b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3DB453-BE37-417E-ADC7-C64966484828}"/>
              </a:ext>
            </a:extLst>
          </p:cNvPr>
          <p:cNvSpPr txBox="1"/>
          <p:nvPr/>
        </p:nvSpPr>
        <p:spPr>
          <a:xfrm>
            <a:off x="0" y="161582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5Cl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→  2PCl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5(G)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2CBC03-FF01-4C6E-B326-636B1F4B6F72}"/>
              </a:ext>
            </a:extLst>
          </p:cNvPr>
          <p:cNvSpPr txBox="1"/>
          <p:nvPr/>
        </p:nvSpPr>
        <p:spPr>
          <a:xfrm>
            <a:off x="0" y="2598003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9.42 </a:t>
            </a:r>
            <a:r>
              <a:rPr lang="en-US" sz="2400" u="sng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10</a:t>
            </a:r>
            <a:r>
              <a:rPr lang="en-US" sz="2400" u="sng" baseline="300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400" u="sng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atoms P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D70BE7-064A-49AC-A853-83E17F632264}"/>
              </a:ext>
            </a:extLst>
          </p:cNvPr>
          <p:cNvSpPr txBox="1"/>
          <p:nvPr/>
        </p:nvSpPr>
        <p:spPr>
          <a:xfrm>
            <a:off x="2590800" y="274593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A4132C-FBF8-4F0E-B5DE-CE2B8CB7F0A6}"/>
              </a:ext>
            </a:extLst>
          </p:cNvPr>
          <p:cNvSpPr txBox="1"/>
          <p:nvPr/>
        </p:nvSpPr>
        <p:spPr>
          <a:xfrm>
            <a:off x="3086100" y="2561271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P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6.02 x 10</a:t>
            </a:r>
            <a:r>
              <a:rPr lang="en-US" sz="2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P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392548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20"/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9.42 x 10</a:t>
            </a:r>
            <a:r>
              <a:rPr lang="en-US" sz="2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of phosphorous react with sufficient chlorine to make phosphorous pentachloride, how many molecules of chlorine gas are necessary? </a:t>
            </a:r>
            <a:b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3DB453-BE37-417E-ADC7-C64966484828}"/>
              </a:ext>
            </a:extLst>
          </p:cNvPr>
          <p:cNvSpPr txBox="1"/>
          <p:nvPr/>
        </p:nvSpPr>
        <p:spPr>
          <a:xfrm>
            <a:off x="0" y="161582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5Cl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→  2PCl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5(G)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2CBC03-FF01-4C6E-B326-636B1F4B6F72}"/>
              </a:ext>
            </a:extLst>
          </p:cNvPr>
          <p:cNvSpPr txBox="1"/>
          <p:nvPr/>
        </p:nvSpPr>
        <p:spPr>
          <a:xfrm>
            <a:off x="0" y="2598003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9.42 </a:t>
            </a:r>
            <a:r>
              <a:rPr lang="en-US" sz="2400" u="sng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10</a:t>
            </a:r>
            <a:r>
              <a:rPr lang="en-US" sz="2400" u="sng" baseline="300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400" u="sng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atoms P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D70BE7-064A-49AC-A853-83E17F632264}"/>
              </a:ext>
            </a:extLst>
          </p:cNvPr>
          <p:cNvSpPr txBox="1"/>
          <p:nvPr/>
        </p:nvSpPr>
        <p:spPr>
          <a:xfrm>
            <a:off x="2590800" y="274593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A4132C-FBF8-4F0E-B5DE-CE2B8CB7F0A6}"/>
              </a:ext>
            </a:extLst>
          </p:cNvPr>
          <p:cNvSpPr txBox="1"/>
          <p:nvPr/>
        </p:nvSpPr>
        <p:spPr>
          <a:xfrm>
            <a:off x="3086100" y="2561271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P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6.02 x 10</a:t>
            </a:r>
            <a:r>
              <a:rPr lang="en-US" sz="2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P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D6DC4-9E67-4738-A4A3-DC2120CFBBA8}"/>
              </a:ext>
            </a:extLst>
          </p:cNvPr>
          <p:cNvSpPr txBox="1"/>
          <p:nvPr/>
        </p:nvSpPr>
        <p:spPr>
          <a:xfrm>
            <a:off x="5847645" y="2684384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F881A5-D438-4FC4-880C-B680D45C8769}"/>
              </a:ext>
            </a:extLst>
          </p:cNvPr>
          <p:cNvSpPr txBox="1"/>
          <p:nvPr/>
        </p:nvSpPr>
        <p:spPr>
          <a:xfrm>
            <a:off x="6374118" y="2596187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9.42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6.02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FA4426-9D4F-4B53-B64A-E7A3BEBA5512}"/>
              </a:ext>
            </a:extLst>
          </p:cNvPr>
          <p:cNvSpPr txBox="1"/>
          <p:nvPr/>
        </p:nvSpPr>
        <p:spPr>
          <a:xfrm>
            <a:off x="7163827" y="2745938"/>
            <a:ext cx="196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10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moles P</a:t>
            </a:r>
          </a:p>
        </p:txBody>
      </p:sp>
    </p:spTree>
    <p:extLst>
      <p:ext uri="{BB962C8B-B14F-4D97-AF65-F5344CB8AC3E}">
        <p14:creationId xmlns:p14="http://schemas.microsoft.com/office/powerpoint/2010/main" val="3063544933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56" y="0"/>
            <a:ext cx="9144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20"/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9.42 x 10</a:t>
            </a:r>
            <a:r>
              <a:rPr lang="en-US" sz="2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of phosphorous react with sufficient chlorine to make phosphorous pentachloride, how many molecules of chlorine gas are necessary? </a:t>
            </a:r>
            <a:b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3DB453-BE37-417E-ADC7-C64966484828}"/>
              </a:ext>
            </a:extLst>
          </p:cNvPr>
          <p:cNvSpPr txBox="1"/>
          <p:nvPr/>
        </p:nvSpPr>
        <p:spPr>
          <a:xfrm>
            <a:off x="0" y="161582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5Cl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→  2PCl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5(G)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2CBC03-FF01-4C6E-B326-636B1F4B6F72}"/>
              </a:ext>
            </a:extLst>
          </p:cNvPr>
          <p:cNvSpPr txBox="1"/>
          <p:nvPr/>
        </p:nvSpPr>
        <p:spPr>
          <a:xfrm>
            <a:off x="0" y="2598003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9.42 </a:t>
            </a:r>
            <a:r>
              <a:rPr lang="en-US" sz="2400" u="sng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10</a:t>
            </a:r>
            <a:r>
              <a:rPr lang="en-US" sz="2400" u="sng" baseline="300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400" u="sng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atoms P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D70BE7-064A-49AC-A853-83E17F632264}"/>
              </a:ext>
            </a:extLst>
          </p:cNvPr>
          <p:cNvSpPr txBox="1"/>
          <p:nvPr/>
        </p:nvSpPr>
        <p:spPr>
          <a:xfrm>
            <a:off x="2590800" y="274593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A4132C-FBF8-4F0E-B5DE-CE2B8CB7F0A6}"/>
              </a:ext>
            </a:extLst>
          </p:cNvPr>
          <p:cNvSpPr txBox="1"/>
          <p:nvPr/>
        </p:nvSpPr>
        <p:spPr>
          <a:xfrm>
            <a:off x="3086100" y="2561271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P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6.02 x 10</a:t>
            </a:r>
            <a:r>
              <a:rPr lang="en-US" sz="2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P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D6DC4-9E67-4738-A4A3-DC2120CFBBA8}"/>
              </a:ext>
            </a:extLst>
          </p:cNvPr>
          <p:cNvSpPr txBox="1"/>
          <p:nvPr/>
        </p:nvSpPr>
        <p:spPr>
          <a:xfrm>
            <a:off x="5847645" y="2684384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F881A5-D438-4FC4-880C-B680D45C8769}"/>
              </a:ext>
            </a:extLst>
          </p:cNvPr>
          <p:cNvSpPr txBox="1"/>
          <p:nvPr/>
        </p:nvSpPr>
        <p:spPr>
          <a:xfrm>
            <a:off x="6374118" y="2596187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9.42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6.02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FA4426-9D4F-4B53-B64A-E7A3BEBA5512}"/>
              </a:ext>
            </a:extLst>
          </p:cNvPr>
          <p:cNvSpPr txBox="1"/>
          <p:nvPr/>
        </p:nvSpPr>
        <p:spPr>
          <a:xfrm>
            <a:off x="7163827" y="2745938"/>
            <a:ext cx="196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10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moles 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0F28AA-1BDA-48AE-B792-63358DBED1AD}"/>
              </a:ext>
            </a:extLst>
          </p:cNvPr>
          <p:cNvSpPr txBox="1"/>
          <p:nvPr/>
        </p:nvSpPr>
        <p:spPr>
          <a:xfrm>
            <a:off x="6553200" y="3467918"/>
            <a:ext cx="2571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156 moles P </a:t>
            </a:r>
          </a:p>
        </p:txBody>
      </p:sp>
    </p:spTree>
    <p:extLst>
      <p:ext uri="{BB962C8B-B14F-4D97-AF65-F5344CB8AC3E}">
        <p14:creationId xmlns:p14="http://schemas.microsoft.com/office/powerpoint/2010/main" val="1139834238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56" y="0"/>
            <a:ext cx="9144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20"/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9.42 x 10</a:t>
            </a:r>
            <a:r>
              <a:rPr lang="en-US" sz="2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of phosphorous react with sufficient chlorine to make phosphorous pentachloride, how many molecules of chlorine gas are necessary? </a:t>
            </a:r>
            <a:b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3DB453-BE37-417E-ADC7-C64966484828}"/>
              </a:ext>
            </a:extLst>
          </p:cNvPr>
          <p:cNvSpPr txBox="1"/>
          <p:nvPr/>
        </p:nvSpPr>
        <p:spPr>
          <a:xfrm>
            <a:off x="0" y="161582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5Cl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→  2PCl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5(G)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2CBC03-FF01-4C6E-B326-636B1F4B6F72}"/>
              </a:ext>
            </a:extLst>
          </p:cNvPr>
          <p:cNvSpPr txBox="1"/>
          <p:nvPr/>
        </p:nvSpPr>
        <p:spPr>
          <a:xfrm>
            <a:off x="0" y="2598003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9.42 </a:t>
            </a:r>
            <a:r>
              <a:rPr lang="en-US" sz="2400" u="sng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10</a:t>
            </a:r>
            <a:r>
              <a:rPr lang="en-US" sz="2400" u="sng" baseline="300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400" u="sng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atoms P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D70BE7-064A-49AC-A853-83E17F632264}"/>
              </a:ext>
            </a:extLst>
          </p:cNvPr>
          <p:cNvSpPr txBox="1"/>
          <p:nvPr/>
        </p:nvSpPr>
        <p:spPr>
          <a:xfrm>
            <a:off x="2590800" y="274593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A4132C-FBF8-4F0E-B5DE-CE2B8CB7F0A6}"/>
              </a:ext>
            </a:extLst>
          </p:cNvPr>
          <p:cNvSpPr txBox="1"/>
          <p:nvPr/>
        </p:nvSpPr>
        <p:spPr>
          <a:xfrm>
            <a:off x="3086100" y="2561271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P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6.02 x 10</a:t>
            </a:r>
            <a:r>
              <a:rPr lang="en-US" sz="2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P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D6DC4-9E67-4738-A4A3-DC2120CFBBA8}"/>
              </a:ext>
            </a:extLst>
          </p:cNvPr>
          <p:cNvSpPr txBox="1"/>
          <p:nvPr/>
        </p:nvSpPr>
        <p:spPr>
          <a:xfrm>
            <a:off x="5847645" y="2684384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F881A5-D438-4FC4-880C-B680D45C8769}"/>
              </a:ext>
            </a:extLst>
          </p:cNvPr>
          <p:cNvSpPr txBox="1"/>
          <p:nvPr/>
        </p:nvSpPr>
        <p:spPr>
          <a:xfrm>
            <a:off x="6374118" y="2596187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9.42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6.02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FA4426-9D4F-4B53-B64A-E7A3BEBA5512}"/>
              </a:ext>
            </a:extLst>
          </p:cNvPr>
          <p:cNvSpPr txBox="1"/>
          <p:nvPr/>
        </p:nvSpPr>
        <p:spPr>
          <a:xfrm>
            <a:off x="7163827" y="2745938"/>
            <a:ext cx="196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10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moles 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0F28AA-1BDA-48AE-B792-63358DBED1AD}"/>
              </a:ext>
            </a:extLst>
          </p:cNvPr>
          <p:cNvSpPr txBox="1"/>
          <p:nvPr/>
        </p:nvSpPr>
        <p:spPr>
          <a:xfrm>
            <a:off x="6553200" y="3467918"/>
            <a:ext cx="2571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156 moles P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F6DE23-A81B-4549-BB48-DA81A375867E}"/>
              </a:ext>
            </a:extLst>
          </p:cNvPr>
          <p:cNvSpPr txBox="1"/>
          <p:nvPr/>
        </p:nvSpPr>
        <p:spPr>
          <a:xfrm>
            <a:off x="152400" y="426925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7F9FA2-1E4E-4607-AB51-8FF3F5EDF1F5}"/>
              </a:ext>
            </a:extLst>
          </p:cNvPr>
          <p:cNvSpPr txBox="1"/>
          <p:nvPr/>
        </p:nvSpPr>
        <p:spPr>
          <a:xfrm>
            <a:off x="1447800" y="4268633"/>
            <a:ext cx="616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F1C4D7-CDE4-4206-A55E-BD6B75255682}"/>
              </a:ext>
            </a:extLst>
          </p:cNvPr>
          <p:cNvSpPr txBox="1"/>
          <p:nvPr/>
        </p:nvSpPr>
        <p:spPr>
          <a:xfrm>
            <a:off x="1059873" y="4267761"/>
            <a:ext cx="616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b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588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4Al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(S)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+ 3O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 2Al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3(S)          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   If you used up only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mole of Aluminum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how many moles of     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Aluminum oxide would form?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8B7C65A-B972-431A-BC57-514B496EBD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534905"/>
              </p:ext>
            </p:extLst>
          </p:nvPr>
        </p:nvGraphicFramePr>
        <p:xfrm>
          <a:off x="533400" y="2862410"/>
          <a:ext cx="7391400" cy="1477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2216">
                  <a:extLst>
                    <a:ext uri="{9D8B030D-6E8A-4147-A177-3AD203B41FA5}">
                      <a16:colId xmlns:a16="http://schemas.microsoft.com/office/drawing/2014/main" val="3735567128"/>
                    </a:ext>
                  </a:extLst>
                </a:gridCol>
                <a:gridCol w="492760">
                  <a:extLst>
                    <a:ext uri="{9D8B030D-6E8A-4147-A177-3AD203B41FA5}">
                      <a16:colId xmlns:a16="http://schemas.microsoft.com/office/drawing/2014/main" val="4132899571"/>
                    </a:ext>
                  </a:extLst>
                </a:gridCol>
                <a:gridCol w="3646424">
                  <a:extLst>
                    <a:ext uri="{9D8B030D-6E8A-4147-A177-3AD203B41FA5}">
                      <a16:colId xmlns:a16="http://schemas.microsoft.com/office/drawing/2014/main" val="2035769635"/>
                    </a:ext>
                  </a:extLst>
                </a:gridCol>
              </a:tblGrid>
              <a:tr h="1477151">
                <a:tc>
                  <a:txBody>
                    <a:bodyPr/>
                    <a:lstStyle/>
                    <a:p>
                      <a:pPr algn="ctr"/>
                      <a:r>
                        <a:rPr lang="en-US" sz="3600" b="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Moles Al</a:t>
                      </a:r>
                      <a:br>
                        <a:rPr lang="en-US" sz="3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36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Moles Al</a:t>
                      </a:r>
                      <a:r>
                        <a:rPr lang="en-US" sz="3600" b="0" baseline="-25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36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3600" b="0" baseline="-25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Moles Al</a:t>
                      </a:r>
                      <a:br>
                        <a:rPr lang="en-US" sz="3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Moles </a:t>
                      </a:r>
                      <a:r>
                        <a:rPr lang="en-US" sz="36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en-US" sz="3600" b="0" baseline="-25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36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3600" b="0" baseline="-25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3600" b="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534021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A68286A-1D16-4C63-AF79-1070C513AC1B}"/>
              </a:ext>
            </a:extLst>
          </p:cNvPr>
          <p:cNvSpPr txBox="1"/>
          <p:nvPr/>
        </p:nvSpPr>
        <p:spPr>
          <a:xfrm>
            <a:off x="3581400" y="4699039"/>
            <a:ext cx="4038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4X = 2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sz="4000" dirty="0">
                <a:solidFill>
                  <a:srgbClr val="0000FF"/>
                </a:solidFill>
              </a:rPr>
              <a:t>  X = 0.5 </a:t>
            </a:r>
            <a:r>
              <a:rPr lang="en-US" sz="4000" b="0" baseline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en-US" sz="4000" b="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0" baseline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000" b="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4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513462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56" y="0"/>
            <a:ext cx="9144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20"/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9.42 x 10</a:t>
            </a:r>
            <a:r>
              <a:rPr lang="en-US" sz="2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of phosphorous react with sufficient chlorine to make phosphorous pentachloride, how many molecules of chlorine gas are necessary? </a:t>
            </a:r>
            <a:b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3DB453-BE37-417E-ADC7-C64966484828}"/>
              </a:ext>
            </a:extLst>
          </p:cNvPr>
          <p:cNvSpPr txBox="1"/>
          <p:nvPr/>
        </p:nvSpPr>
        <p:spPr>
          <a:xfrm>
            <a:off x="0" y="161582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5Cl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→  2PCl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5(G)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2CBC03-FF01-4C6E-B326-636B1F4B6F72}"/>
              </a:ext>
            </a:extLst>
          </p:cNvPr>
          <p:cNvSpPr txBox="1"/>
          <p:nvPr/>
        </p:nvSpPr>
        <p:spPr>
          <a:xfrm>
            <a:off x="0" y="2598003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9.42 </a:t>
            </a:r>
            <a:r>
              <a:rPr lang="en-US" sz="2400" u="sng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10</a:t>
            </a:r>
            <a:r>
              <a:rPr lang="en-US" sz="2400" u="sng" baseline="300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400" u="sng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atoms P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D70BE7-064A-49AC-A853-83E17F632264}"/>
              </a:ext>
            </a:extLst>
          </p:cNvPr>
          <p:cNvSpPr txBox="1"/>
          <p:nvPr/>
        </p:nvSpPr>
        <p:spPr>
          <a:xfrm>
            <a:off x="2590800" y="274593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A4132C-FBF8-4F0E-B5DE-CE2B8CB7F0A6}"/>
              </a:ext>
            </a:extLst>
          </p:cNvPr>
          <p:cNvSpPr txBox="1"/>
          <p:nvPr/>
        </p:nvSpPr>
        <p:spPr>
          <a:xfrm>
            <a:off x="3086100" y="2561271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P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6.02 x 10</a:t>
            </a:r>
            <a:r>
              <a:rPr lang="en-US" sz="2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P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D6DC4-9E67-4738-A4A3-DC2120CFBBA8}"/>
              </a:ext>
            </a:extLst>
          </p:cNvPr>
          <p:cNvSpPr txBox="1"/>
          <p:nvPr/>
        </p:nvSpPr>
        <p:spPr>
          <a:xfrm>
            <a:off x="5847645" y="2684384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F881A5-D438-4FC4-880C-B680D45C8769}"/>
              </a:ext>
            </a:extLst>
          </p:cNvPr>
          <p:cNvSpPr txBox="1"/>
          <p:nvPr/>
        </p:nvSpPr>
        <p:spPr>
          <a:xfrm>
            <a:off x="6374118" y="2596187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9.42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6.02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FA4426-9D4F-4B53-B64A-E7A3BEBA5512}"/>
              </a:ext>
            </a:extLst>
          </p:cNvPr>
          <p:cNvSpPr txBox="1"/>
          <p:nvPr/>
        </p:nvSpPr>
        <p:spPr>
          <a:xfrm>
            <a:off x="7163827" y="2745938"/>
            <a:ext cx="196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10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moles 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0F28AA-1BDA-48AE-B792-63358DBED1AD}"/>
              </a:ext>
            </a:extLst>
          </p:cNvPr>
          <p:cNvSpPr txBox="1"/>
          <p:nvPr/>
        </p:nvSpPr>
        <p:spPr>
          <a:xfrm>
            <a:off x="6553200" y="3467918"/>
            <a:ext cx="2571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156 moles P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F6DE23-A81B-4549-BB48-DA81A375867E}"/>
              </a:ext>
            </a:extLst>
          </p:cNvPr>
          <p:cNvSpPr txBox="1"/>
          <p:nvPr/>
        </p:nvSpPr>
        <p:spPr>
          <a:xfrm>
            <a:off x="152400" y="426925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7F9FA2-1E4E-4607-AB51-8FF3F5EDF1F5}"/>
              </a:ext>
            </a:extLst>
          </p:cNvPr>
          <p:cNvSpPr txBox="1"/>
          <p:nvPr/>
        </p:nvSpPr>
        <p:spPr>
          <a:xfrm>
            <a:off x="1447800" y="4268633"/>
            <a:ext cx="616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F1C4D7-CDE4-4206-A55E-BD6B75255682}"/>
              </a:ext>
            </a:extLst>
          </p:cNvPr>
          <p:cNvSpPr txBox="1"/>
          <p:nvPr/>
        </p:nvSpPr>
        <p:spPr>
          <a:xfrm>
            <a:off x="1059873" y="4267761"/>
            <a:ext cx="616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b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5395BC-6E94-44EB-9FFC-6533209BB16E}"/>
              </a:ext>
            </a:extLst>
          </p:cNvPr>
          <p:cNvSpPr txBox="1"/>
          <p:nvPr/>
        </p:nvSpPr>
        <p:spPr>
          <a:xfrm>
            <a:off x="2322175" y="4291953"/>
            <a:ext cx="788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156 </a:t>
            </a:r>
            <a:b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196370-2A91-46F5-8638-8F5BFAD9C59A}"/>
              </a:ext>
            </a:extLst>
          </p:cNvPr>
          <p:cNvSpPr txBox="1"/>
          <p:nvPr/>
        </p:nvSpPr>
        <p:spPr>
          <a:xfrm>
            <a:off x="2054735" y="4489158"/>
            <a:ext cx="526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349846557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56" y="0"/>
            <a:ext cx="9144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20"/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9.42 x 10</a:t>
            </a:r>
            <a:r>
              <a:rPr lang="en-US" sz="2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of phosphorous react with sufficient chlorine to make phosphorous pentachloride, how many molecules of chlorine gas are necessary? </a:t>
            </a:r>
            <a:b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3DB453-BE37-417E-ADC7-C64966484828}"/>
              </a:ext>
            </a:extLst>
          </p:cNvPr>
          <p:cNvSpPr txBox="1"/>
          <p:nvPr/>
        </p:nvSpPr>
        <p:spPr>
          <a:xfrm>
            <a:off x="0" y="161582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5Cl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→  2PCl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5(G)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2CBC03-FF01-4C6E-B326-636B1F4B6F72}"/>
              </a:ext>
            </a:extLst>
          </p:cNvPr>
          <p:cNvSpPr txBox="1"/>
          <p:nvPr/>
        </p:nvSpPr>
        <p:spPr>
          <a:xfrm>
            <a:off x="0" y="2598003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9.42 </a:t>
            </a:r>
            <a:r>
              <a:rPr lang="en-US" sz="2400" u="sng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10</a:t>
            </a:r>
            <a:r>
              <a:rPr lang="en-US" sz="2400" u="sng" baseline="300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400" u="sng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atoms P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D70BE7-064A-49AC-A853-83E17F632264}"/>
              </a:ext>
            </a:extLst>
          </p:cNvPr>
          <p:cNvSpPr txBox="1"/>
          <p:nvPr/>
        </p:nvSpPr>
        <p:spPr>
          <a:xfrm>
            <a:off x="2590800" y="274593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A4132C-FBF8-4F0E-B5DE-CE2B8CB7F0A6}"/>
              </a:ext>
            </a:extLst>
          </p:cNvPr>
          <p:cNvSpPr txBox="1"/>
          <p:nvPr/>
        </p:nvSpPr>
        <p:spPr>
          <a:xfrm>
            <a:off x="3086100" y="2561271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P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6.02 x 10</a:t>
            </a:r>
            <a:r>
              <a:rPr lang="en-US" sz="2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P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D6DC4-9E67-4738-A4A3-DC2120CFBBA8}"/>
              </a:ext>
            </a:extLst>
          </p:cNvPr>
          <p:cNvSpPr txBox="1"/>
          <p:nvPr/>
        </p:nvSpPr>
        <p:spPr>
          <a:xfrm>
            <a:off x="5847645" y="2684384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F881A5-D438-4FC4-880C-B680D45C8769}"/>
              </a:ext>
            </a:extLst>
          </p:cNvPr>
          <p:cNvSpPr txBox="1"/>
          <p:nvPr/>
        </p:nvSpPr>
        <p:spPr>
          <a:xfrm>
            <a:off x="6374118" y="2596187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9.42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6.02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FA4426-9D4F-4B53-B64A-E7A3BEBA5512}"/>
              </a:ext>
            </a:extLst>
          </p:cNvPr>
          <p:cNvSpPr txBox="1"/>
          <p:nvPr/>
        </p:nvSpPr>
        <p:spPr>
          <a:xfrm>
            <a:off x="7163827" y="2745938"/>
            <a:ext cx="196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10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moles 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0F28AA-1BDA-48AE-B792-63358DBED1AD}"/>
              </a:ext>
            </a:extLst>
          </p:cNvPr>
          <p:cNvSpPr txBox="1"/>
          <p:nvPr/>
        </p:nvSpPr>
        <p:spPr>
          <a:xfrm>
            <a:off x="6553200" y="3467918"/>
            <a:ext cx="2571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156 moles P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F6DE23-A81B-4549-BB48-DA81A375867E}"/>
              </a:ext>
            </a:extLst>
          </p:cNvPr>
          <p:cNvSpPr txBox="1"/>
          <p:nvPr/>
        </p:nvSpPr>
        <p:spPr>
          <a:xfrm>
            <a:off x="152400" y="426925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7F9FA2-1E4E-4607-AB51-8FF3F5EDF1F5}"/>
              </a:ext>
            </a:extLst>
          </p:cNvPr>
          <p:cNvSpPr txBox="1"/>
          <p:nvPr/>
        </p:nvSpPr>
        <p:spPr>
          <a:xfrm>
            <a:off x="1447800" y="4268633"/>
            <a:ext cx="616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F1C4D7-CDE4-4206-A55E-BD6B75255682}"/>
              </a:ext>
            </a:extLst>
          </p:cNvPr>
          <p:cNvSpPr txBox="1"/>
          <p:nvPr/>
        </p:nvSpPr>
        <p:spPr>
          <a:xfrm>
            <a:off x="1059873" y="4267761"/>
            <a:ext cx="616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b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5395BC-6E94-44EB-9FFC-6533209BB16E}"/>
              </a:ext>
            </a:extLst>
          </p:cNvPr>
          <p:cNvSpPr txBox="1"/>
          <p:nvPr/>
        </p:nvSpPr>
        <p:spPr>
          <a:xfrm>
            <a:off x="2322175" y="4291953"/>
            <a:ext cx="788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156 </a:t>
            </a:r>
            <a:b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196370-2A91-46F5-8638-8F5BFAD9C59A}"/>
              </a:ext>
            </a:extLst>
          </p:cNvPr>
          <p:cNvSpPr txBox="1"/>
          <p:nvPr/>
        </p:nvSpPr>
        <p:spPr>
          <a:xfrm>
            <a:off x="2054735" y="4489158"/>
            <a:ext cx="526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DCF937-9A4D-4A17-A583-E85BC146BD0A}"/>
              </a:ext>
            </a:extLst>
          </p:cNvPr>
          <p:cNvSpPr txBox="1"/>
          <p:nvPr/>
        </p:nvSpPr>
        <p:spPr>
          <a:xfrm>
            <a:off x="3589333" y="4383765"/>
            <a:ext cx="3273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 = 780</a:t>
            </a:r>
            <a:endParaRPr lang="en-US" sz="28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168097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56" y="0"/>
            <a:ext cx="9144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20"/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9.42 x 10</a:t>
            </a:r>
            <a:r>
              <a:rPr lang="en-US" sz="2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of phosphorous react with sufficient chlorine to make phosphorous pentachloride, how many molecules of chlorine gas are necessary? </a:t>
            </a:r>
            <a:b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3DB453-BE37-417E-ADC7-C64966484828}"/>
              </a:ext>
            </a:extLst>
          </p:cNvPr>
          <p:cNvSpPr txBox="1"/>
          <p:nvPr/>
        </p:nvSpPr>
        <p:spPr>
          <a:xfrm>
            <a:off x="0" y="161582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5Cl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→  2PCl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5(G)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2CBC03-FF01-4C6E-B326-636B1F4B6F72}"/>
              </a:ext>
            </a:extLst>
          </p:cNvPr>
          <p:cNvSpPr txBox="1"/>
          <p:nvPr/>
        </p:nvSpPr>
        <p:spPr>
          <a:xfrm>
            <a:off x="0" y="2598003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9.42 </a:t>
            </a:r>
            <a:r>
              <a:rPr lang="en-US" sz="2400" u="sng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10</a:t>
            </a:r>
            <a:r>
              <a:rPr lang="en-US" sz="2400" u="sng" baseline="300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400" u="sng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atoms P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D70BE7-064A-49AC-A853-83E17F632264}"/>
              </a:ext>
            </a:extLst>
          </p:cNvPr>
          <p:cNvSpPr txBox="1"/>
          <p:nvPr/>
        </p:nvSpPr>
        <p:spPr>
          <a:xfrm>
            <a:off x="2590800" y="274593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A4132C-FBF8-4F0E-B5DE-CE2B8CB7F0A6}"/>
              </a:ext>
            </a:extLst>
          </p:cNvPr>
          <p:cNvSpPr txBox="1"/>
          <p:nvPr/>
        </p:nvSpPr>
        <p:spPr>
          <a:xfrm>
            <a:off x="3086100" y="2561271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P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6.02 x 10</a:t>
            </a:r>
            <a:r>
              <a:rPr lang="en-US" sz="2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P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D6DC4-9E67-4738-A4A3-DC2120CFBBA8}"/>
              </a:ext>
            </a:extLst>
          </p:cNvPr>
          <p:cNvSpPr txBox="1"/>
          <p:nvPr/>
        </p:nvSpPr>
        <p:spPr>
          <a:xfrm>
            <a:off x="5847645" y="2684384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F881A5-D438-4FC4-880C-B680D45C8769}"/>
              </a:ext>
            </a:extLst>
          </p:cNvPr>
          <p:cNvSpPr txBox="1"/>
          <p:nvPr/>
        </p:nvSpPr>
        <p:spPr>
          <a:xfrm>
            <a:off x="6374118" y="2596187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9.42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6.02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FA4426-9D4F-4B53-B64A-E7A3BEBA5512}"/>
              </a:ext>
            </a:extLst>
          </p:cNvPr>
          <p:cNvSpPr txBox="1"/>
          <p:nvPr/>
        </p:nvSpPr>
        <p:spPr>
          <a:xfrm>
            <a:off x="7163827" y="2745938"/>
            <a:ext cx="196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10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moles 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0F28AA-1BDA-48AE-B792-63358DBED1AD}"/>
              </a:ext>
            </a:extLst>
          </p:cNvPr>
          <p:cNvSpPr txBox="1"/>
          <p:nvPr/>
        </p:nvSpPr>
        <p:spPr>
          <a:xfrm>
            <a:off x="6553200" y="3467918"/>
            <a:ext cx="2571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156 moles P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F6DE23-A81B-4549-BB48-DA81A375867E}"/>
              </a:ext>
            </a:extLst>
          </p:cNvPr>
          <p:cNvSpPr txBox="1"/>
          <p:nvPr/>
        </p:nvSpPr>
        <p:spPr>
          <a:xfrm>
            <a:off x="152400" y="426925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7F9FA2-1E4E-4607-AB51-8FF3F5EDF1F5}"/>
              </a:ext>
            </a:extLst>
          </p:cNvPr>
          <p:cNvSpPr txBox="1"/>
          <p:nvPr/>
        </p:nvSpPr>
        <p:spPr>
          <a:xfrm>
            <a:off x="1447800" y="4268633"/>
            <a:ext cx="616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F1C4D7-CDE4-4206-A55E-BD6B75255682}"/>
              </a:ext>
            </a:extLst>
          </p:cNvPr>
          <p:cNvSpPr txBox="1"/>
          <p:nvPr/>
        </p:nvSpPr>
        <p:spPr>
          <a:xfrm>
            <a:off x="1059873" y="4267761"/>
            <a:ext cx="616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b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5395BC-6E94-44EB-9FFC-6533209BB16E}"/>
              </a:ext>
            </a:extLst>
          </p:cNvPr>
          <p:cNvSpPr txBox="1"/>
          <p:nvPr/>
        </p:nvSpPr>
        <p:spPr>
          <a:xfrm>
            <a:off x="2322175" y="4291953"/>
            <a:ext cx="788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156 </a:t>
            </a:r>
            <a:b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196370-2A91-46F5-8638-8F5BFAD9C59A}"/>
              </a:ext>
            </a:extLst>
          </p:cNvPr>
          <p:cNvSpPr txBox="1"/>
          <p:nvPr/>
        </p:nvSpPr>
        <p:spPr>
          <a:xfrm>
            <a:off x="2054735" y="4489158"/>
            <a:ext cx="526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DCF937-9A4D-4A17-A583-E85BC146BD0A}"/>
              </a:ext>
            </a:extLst>
          </p:cNvPr>
          <p:cNvSpPr txBox="1"/>
          <p:nvPr/>
        </p:nvSpPr>
        <p:spPr>
          <a:xfrm>
            <a:off x="3589332" y="4383765"/>
            <a:ext cx="5554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 = 780          X = 390. moles Cl</a:t>
            </a:r>
            <a:r>
              <a:rPr lang="en-US" sz="2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7389486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56" y="0"/>
            <a:ext cx="9144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20"/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9.42 x 10</a:t>
            </a:r>
            <a:r>
              <a:rPr lang="en-US" sz="2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of phosphorous react with sufficient chlorine to make phosphorous pentachloride, how many molecules of chlorine gas are necessary? </a:t>
            </a:r>
            <a:b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3DB453-BE37-417E-ADC7-C64966484828}"/>
              </a:ext>
            </a:extLst>
          </p:cNvPr>
          <p:cNvSpPr txBox="1"/>
          <p:nvPr/>
        </p:nvSpPr>
        <p:spPr>
          <a:xfrm>
            <a:off x="0" y="161582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5Cl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→  2PCl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5(G)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2CBC03-FF01-4C6E-B326-636B1F4B6F72}"/>
              </a:ext>
            </a:extLst>
          </p:cNvPr>
          <p:cNvSpPr txBox="1"/>
          <p:nvPr/>
        </p:nvSpPr>
        <p:spPr>
          <a:xfrm>
            <a:off x="0" y="2598003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9.42 </a:t>
            </a:r>
            <a:r>
              <a:rPr lang="en-US" sz="2400" u="sng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10</a:t>
            </a:r>
            <a:r>
              <a:rPr lang="en-US" sz="2400" u="sng" baseline="300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400" u="sng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atoms P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D70BE7-064A-49AC-A853-83E17F632264}"/>
              </a:ext>
            </a:extLst>
          </p:cNvPr>
          <p:cNvSpPr txBox="1"/>
          <p:nvPr/>
        </p:nvSpPr>
        <p:spPr>
          <a:xfrm>
            <a:off x="2590800" y="274593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A4132C-FBF8-4F0E-B5DE-CE2B8CB7F0A6}"/>
              </a:ext>
            </a:extLst>
          </p:cNvPr>
          <p:cNvSpPr txBox="1"/>
          <p:nvPr/>
        </p:nvSpPr>
        <p:spPr>
          <a:xfrm>
            <a:off x="3086100" y="2561271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P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6.02 x 10</a:t>
            </a:r>
            <a:r>
              <a:rPr lang="en-US" sz="2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P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D6DC4-9E67-4738-A4A3-DC2120CFBBA8}"/>
              </a:ext>
            </a:extLst>
          </p:cNvPr>
          <p:cNvSpPr txBox="1"/>
          <p:nvPr/>
        </p:nvSpPr>
        <p:spPr>
          <a:xfrm>
            <a:off x="5847645" y="2684384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F881A5-D438-4FC4-880C-B680D45C8769}"/>
              </a:ext>
            </a:extLst>
          </p:cNvPr>
          <p:cNvSpPr txBox="1"/>
          <p:nvPr/>
        </p:nvSpPr>
        <p:spPr>
          <a:xfrm>
            <a:off x="6374118" y="2596187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9.42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6.02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FA4426-9D4F-4B53-B64A-E7A3BEBA5512}"/>
              </a:ext>
            </a:extLst>
          </p:cNvPr>
          <p:cNvSpPr txBox="1"/>
          <p:nvPr/>
        </p:nvSpPr>
        <p:spPr>
          <a:xfrm>
            <a:off x="7163827" y="2745938"/>
            <a:ext cx="196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10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moles 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0F28AA-1BDA-48AE-B792-63358DBED1AD}"/>
              </a:ext>
            </a:extLst>
          </p:cNvPr>
          <p:cNvSpPr txBox="1"/>
          <p:nvPr/>
        </p:nvSpPr>
        <p:spPr>
          <a:xfrm>
            <a:off x="6553200" y="3467918"/>
            <a:ext cx="2571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156 moles P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F6DE23-A81B-4549-BB48-DA81A375867E}"/>
              </a:ext>
            </a:extLst>
          </p:cNvPr>
          <p:cNvSpPr txBox="1"/>
          <p:nvPr/>
        </p:nvSpPr>
        <p:spPr>
          <a:xfrm>
            <a:off x="152400" y="426925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7F9FA2-1E4E-4607-AB51-8FF3F5EDF1F5}"/>
              </a:ext>
            </a:extLst>
          </p:cNvPr>
          <p:cNvSpPr txBox="1"/>
          <p:nvPr/>
        </p:nvSpPr>
        <p:spPr>
          <a:xfrm>
            <a:off x="1447800" y="4268633"/>
            <a:ext cx="616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F1C4D7-CDE4-4206-A55E-BD6B75255682}"/>
              </a:ext>
            </a:extLst>
          </p:cNvPr>
          <p:cNvSpPr txBox="1"/>
          <p:nvPr/>
        </p:nvSpPr>
        <p:spPr>
          <a:xfrm>
            <a:off x="1059873" y="4267761"/>
            <a:ext cx="616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b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5395BC-6E94-44EB-9FFC-6533209BB16E}"/>
              </a:ext>
            </a:extLst>
          </p:cNvPr>
          <p:cNvSpPr txBox="1"/>
          <p:nvPr/>
        </p:nvSpPr>
        <p:spPr>
          <a:xfrm>
            <a:off x="2322175" y="4291953"/>
            <a:ext cx="788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156 </a:t>
            </a:r>
            <a:b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196370-2A91-46F5-8638-8F5BFAD9C59A}"/>
              </a:ext>
            </a:extLst>
          </p:cNvPr>
          <p:cNvSpPr txBox="1"/>
          <p:nvPr/>
        </p:nvSpPr>
        <p:spPr>
          <a:xfrm>
            <a:off x="2054735" y="4489158"/>
            <a:ext cx="526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DCF937-9A4D-4A17-A583-E85BC146BD0A}"/>
              </a:ext>
            </a:extLst>
          </p:cNvPr>
          <p:cNvSpPr txBox="1"/>
          <p:nvPr/>
        </p:nvSpPr>
        <p:spPr>
          <a:xfrm>
            <a:off x="3589332" y="4383765"/>
            <a:ext cx="5554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 = 780          X = 390. moles Cl</a:t>
            </a:r>
            <a:r>
              <a:rPr lang="en-US" sz="2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D2163D-0875-4AF1-B36A-1EE3DBB1AB45}"/>
              </a:ext>
            </a:extLst>
          </p:cNvPr>
          <p:cNvSpPr txBox="1"/>
          <p:nvPr/>
        </p:nvSpPr>
        <p:spPr>
          <a:xfrm>
            <a:off x="31174" y="5786376"/>
            <a:ext cx="2550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390. moles Cl</a:t>
            </a:r>
            <a:r>
              <a:rPr lang="en-US" sz="2400" u="sng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588874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56" y="0"/>
            <a:ext cx="9144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20"/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9.42 x 10</a:t>
            </a:r>
            <a:r>
              <a:rPr lang="en-US" sz="2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of phosphorous react with sufficient chlorine to make phosphorous pentachloride, how many molecules of chlorine gas are necessary? </a:t>
            </a:r>
            <a:b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3DB453-BE37-417E-ADC7-C64966484828}"/>
              </a:ext>
            </a:extLst>
          </p:cNvPr>
          <p:cNvSpPr txBox="1"/>
          <p:nvPr/>
        </p:nvSpPr>
        <p:spPr>
          <a:xfrm>
            <a:off x="0" y="161582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5Cl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→  2PCl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5(G)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2CBC03-FF01-4C6E-B326-636B1F4B6F72}"/>
              </a:ext>
            </a:extLst>
          </p:cNvPr>
          <p:cNvSpPr txBox="1"/>
          <p:nvPr/>
        </p:nvSpPr>
        <p:spPr>
          <a:xfrm>
            <a:off x="0" y="2598003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9.42 </a:t>
            </a:r>
            <a:r>
              <a:rPr lang="en-US" sz="2400" u="sng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10</a:t>
            </a:r>
            <a:r>
              <a:rPr lang="en-US" sz="2400" u="sng" baseline="300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400" u="sng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atoms P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D70BE7-064A-49AC-A853-83E17F632264}"/>
              </a:ext>
            </a:extLst>
          </p:cNvPr>
          <p:cNvSpPr txBox="1"/>
          <p:nvPr/>
        </p:nvSpPr>
        <p:spPr>
          <a:xfrm>
            <a:off x="2590800" y="274593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A4132C-FBF8-4F0E-B5DE-CE2B8CB7F0A6}"/>
              </a:ext>
            </a:extLst>
          </p:cNvPr>
          <p:cNvSpPr txBox="1"/>
          <p:nvPr/>
        </p:nvSpPr>
        <p:spPr>
          <a:xfrm>
            <a:off x="3086100" y="2561271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P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6.02 x 10</a:t>
            </a:r>
            <a:r>
              <a:rPr lang="en-US" sz="2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P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D6DC4-9E67-4738-A4A3-DC2120CFBBA8}"/>
              </a:ext>
            </a:extLst>
          </p:cNvPr>
          <p:cNvSpPr txBox="1"/>
          <p:nvPr/>
        </p:nvSpPr>
        <p:spPr>
          <a:xfrm>
            <a:off x="5847645" y="2684384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F881A5-D438-4FC4-880C-B680D45C8769}"/>
              </a:ext>
            </a:extLst>
          </p:cNvPr>
          <p:cNvSpPr txBox="1"/>
          <p:nvPr/>
        </p:nvSpPr>
        <p:spPr>
          <a:xfrm>
            <a:off x="6374118" y="2596187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9.42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6.02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FA4426-9D4F-4B53-B64A-E7A3BEBA5512}"/>
              </a:ext>
            </a:extLst>
          </p:cNvPr>
          <p:cNvSpPr txBox="1"/>
          <p:nvPr/>
        </p:nvSpPr>
        <p:spPr>
          <a:xfrm>
            <a:off x="7163827" y="2745938"/>
            <a:ext cx="196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10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moles 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0F28AA-1BDA-48AE-B792-63358DBED1AD}"/>
              </a:ext>
            </a:extLst>
          </p:cNvPr>
          <p:cNvSpPr txBox="1"/>
          <p:nvPr/>
        </p:nvSpPr>
        <p:spPr>
          <a:xfrm>
            <a:off x="6553200" y="3467918"/>
            <a:ext cx="2571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156 moles P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F6DE23-A81B-4549-BB48-DA81A375867E}"/>
              </a:ext>
            </a:extLst>
          </p:cNvPr>
          <p:cNvSpPr txBox="1"/>
          <p:nvPr/>
        </p:nvSpPr>
        <p:spPr>
          <a:xfrm>
            <a:off x="152400" y="426925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7F9FA2-1E4E-4607-AB51-8FF3F5EDF1F5}"/>
              </a:ext>
            </a:extLst>
          </p:cNvPr>
          <p:cNvSpPr txBox="1"/>
          <p:nvPr/>
        </p:nvSpPr>
        <p:spPr>
          <a:xfrm>
            <a:off x="1447800" y="4268633"/>
            <a:ext cx="616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F1C4D7-CDE4-4206-A55E-BD6B75255682}"/>
              </a:ext>
            </a:extLst>
          </p:cNvPr>
          <p:cNvSpPr txBox="1"/>
          <p:nvPr/>
        </p:nvSpPr>
        <p:spPr>
          <a:xfrm>
            <a:off x="1059873" y="4267761"/>
            <a:ext cx="616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b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5395BC-6E94-44EB-9FFC-6533209BB16E}"/>
              </a:ext>
            </a:extLst>
          </p:cNvPr>
          <p:cNvSpPr txBox="1"/>
          <p:nvPr/>
        </p:nvSpPr>
        <p:spPr>
          <a:xfrm>
            <a:off x="2322175" y="4291953"/>
            <a:ext cx="788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156 </a:t>
            </a:r>
            <a:b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196370-2A91-46F5-8638-8F5BFAD9C59A}"/>
              </a:ext>
            </a:extLst>
          </p:cNvPr>
          <p:cNvSpPr txBox="1"/>
          <p:nvPr/>
        </p:nvSpPr>
        <p:spPr>
          <a:xfrm>
            <a:off x="2054735" y="4489158"/>
            <a:ext cx="526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DCF937-9A4D-4A17-A583-E85BC146BD0A}"/>
              </a:ext>
            </a:extLst>
          </p:cNvPr>
          <p:cNvSpPr txBox="1"/>
          <p:nvPr/>
        </p:nvSpPr>
        <p:spPr>
          <a:xfrm>
            <a:off x="3589332" y="4383765"/>
            <a:ext cx="5554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 = </a:t>
            </a:r>
            <a:r>
              <a:rPr 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780         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390. moles Cl</a:t>
            </a:r>
            <a:r>
              <a:rPr lang="en-US" sz="2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9D19785-6DD8-40FE-9876-CB856F98A59C}"/>
              </a:ext>
            </a:extLst>
          </p:cNvPr>
          <p:cNvSpPr txBox="1"/>
          <p:nvPr/>
        </p:nvSpPr>
        <p:spPr>
          <a:xfrm>
            <a:off x="31174" y="5786376"/>
            <a:ext cx="2550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390. moles Cl</a:t>
            </a:r>
            <a:r>
              <a:rPr lang="en-US" sz="2400" u="sng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812589-99E8-46D6-9283-71435B08A6D6}"/>
              </a:ext>
            </a:extLst>
          </p:cNvPr>
          <p:cNvSpPr txBox="1"/>
          <p:nvPr/>
        </p:nvSpPr>
        <p:spPr>
          <a:xfrm>
            <a:off x="2276408" y="5881394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47D3806-21DB-4411-897C-73401D538D17}"/>
              </a:ext>
            </a:extLst>
          </p:cNvPr>
          <p:cNvSpPr txBox="1"/>
          <p:nvPr/>
        </p:nvSpPr>
        <p:spPr>
          <a:xfrm>
            <a:off x="2581208" y="5761550"/>
            <a:ext cx="34948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6.02 x 10</a:t>
            </a:r>
            <a:r>
              <a:rPr lang="en-US" sz="2400" u="sng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molecules Cl</a:t>
            </a:r>
            <a:r>
              <a:rPr lang="en-US" sz="2400" u="sng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Cl</a:t>
            </a:r>
            <a:r>
              <a:rPr 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baseline="-25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95689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56" y="0"/>
            <a:ext cx="9144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20"/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9.42 x 10</a:t>
            </a:r>
            <a:r>
              <a:rPr lang="en-US" sz="2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of phosphorous react with sufficient chlorine to make phosphorous pentachloride, how many molecules of chlorine gas are necessary? </a:t>
            </a:r>
            <a:b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3DB453-BE37-417E-ADC7-C64966484828}"/>
              </a:ext>
            </a:extLst>
          </p:cNvPr>
          <p:cNvSpPr txBox="1"/>
          <p:nvPr/>
        </p:nvSpPr>
        <p:spPr>
          <a:xfrm>
            <a:off x="0" y="161582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5Cl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→  2PCl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5(G)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2CBC03-FF01-4C6E-B326-636B1F4B6F72}"/>
              </a:ext>
            </a:extLst>
          </p:cNvPr>
          <p:cNvSpPr txBox="1"/>
          <p:nvPr/>
        </p:nvSpPr>
        <p:spPr>
          <a:xfrm>
            <a:off x="0" y="2598003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9.42 </a:t>
            </a:r>
            <a:r>
              <a:rPr lang="en-US" sz="2400" u="sng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10</a:t>
            </a:r>
            <a:r>
              <a:rPr lang="en-US" sz="2400" u="sng" baseline="300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400" u="sng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atoms P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D70BE7-064A-49AC-A853-83E17F632264}"/>
              </a:ext>
            </a:extLst>
          </p:cNvPr>
          <p:cNvSpPr txBox="1"/>
          <p:nvPr/>
        </p:nvSpPr>
        <p:spPr>
          <a:xfrm>
            <a:off x="2590800" y="274593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A4132C-FBF8-4F0E-B5DE-CE2B8CB7F0A6}"/>
              </a:ext>
            </a:extLst>
          </p:cNvPr>
          <p:cNvSpPr txBox="1"/>
          <p:nvPr/>
        </p:nvSpPr>
        <p:spPr>
          <a:xfrm>
            <a:off x="3086100" y="2561271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P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6.02 x 10</a:t>
            </a:r>
            <a:r>
              <a:rPr lang="en-US" sz="2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P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D6DC4-9E67-4738-A4A3-DC2120CFBBA8}"/>
              </a:ext>
            </a:extLst>
          </p:cNvPr>
          <p:cNvSpPr txBox="1"/>
          <p:nvPr/>
        </p:nvSpPr>
        <p:spPr>
          <a:xfrm>
            <a:off x="5847645" y="2684384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F881A5-D438-4FC4-880C-B680D45C8769}"/>
              </a:ext>
            </a:extLst>
          </p:cNvPr>
          <p:cNvSpPr txBox="1"/>
          <p:nvPr/>
        </p:nvSpPr>
        <p:spPr>
          <a:xfrm>
            <a:off x="6374118" y="2596187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9.42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6.02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FA4426-9D4F-4B53-B64A-E7A3BEBA5512}"/>
              </a:ext>
            </a:extLst>
          </p:cNvPr>
          <p:cNvSpPr txBox="1"/>
          <p:nvPr/>
        </p:nvSpPr>
        <p:spPr>
          <a:xfrm>
            <a:off x="7163827" y="2745938"/>
            <a:ext cx="196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10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moles 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0F28AA-1BDA-48AE-B792-63358DBED1AD}"/>
              </a:ext>
            </a:extLst>
          </p:cNvPr>
          <p:cNvSpPr txBox="1"/>
          <p:nvPr/>
        </p:nvSpPr>
        <p:spPr>
          <a:xfrm>
            <a:off x="6553200" y="3467918"/>
            <a:ext cx="2571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156 moles P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F6DE23-A81B-4549-BB48-DA81A375867E}"/>
              </a:ext>
            </a:extLst>
          </p:cNvPr>
          <p:cNvSpPr txBox="1"/>
          <p:nvPr/>
        </p:nvSpPr>
        <p:spPr>
          <a:xfrm>
            <a:off x="152400" y="426925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7F9FA2-1E4E-4607-AB51-8FF3F5EDF1F5}"/>
              </a:ext>
            </a:extLst>
          </p:cNvPr>
          <p:cNvSpPr txBox="1"/>
          <p:nvPr/>
        </p:nvSpPr>
        <p:spPr>
          <a:xfrm>
            <a:off x="1447800" y="4268633"/>
            <a:ext cx="616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F1C4D7-CDE4-4206-A55E-BD6B75255682}"/>
              </a:ext>
            </a:extLst>
          </p:cNvPr>
          <p:cNvSpPr txBox="1"/>
          <p:nvPr/>
        </p:nvSpPr>
        <p:spPr>
          <a:xfrm>
            <a:off x="1059873" y="4267761"/>
            <a:ext cx="616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b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5395BC-6E94-44EB-9FFC-6533209BB16E}"/>
              </a:ext>
            </a:extLst>
          </p:cNvPr>
          <p:cNvSpPr txBox="1"/>
          <p:nvPr/>
        </p:nvSpPr>
        <p:spPr>
          <a:xfrm>
            <a:off x="2322175" y="4291953"/>
            <a:ext cx="788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156 </a:t>
            </a:r>
            <a:b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196370-2A91-46F5-8638-8F5BFAD9C59A}"/>
              </a:ext>
            </a:extLst>
          </p:cNvPr>
          <p:cNvSpPr txBox="1"/>
          <p:nvPr/>
        </p:nvSpPr>
        <p:spPr>
          <a:xfrm>
            <a:off x="2054735" y="4489158"/>
            <a:ext cx="526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DCF937-9A4D-4A17-A583-E85BC146BD0A}"/>
              </a:ext>
            </a:extLst>
          </p:cNvPr>
          <p:cNvSpPr txBox="1"/>
          <p:nvPr/>
        </p:nvSpPr>
        <p:spPr>
          <a:xfrm>
            <a:off x="3589332" y="4383765"/>
            <a:ext cx="5554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 = </a:t>
            </a:r>
            <a:r>
              <a:rPr 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780         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390. moles Cl</a:t>
            </a:r>
            <a:r>
              <a:rPr lang="en-US" sz="2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9D19785-6DD8-40FE-9876-CB856F98A59C}"/>
              </a:ext>
            </a:extLst>
          </p:cNvPr>
          <p:cNvSpPr txBox="1"/>
          <p:nvPr/>
        </p:nvSpPr>
        <p:spPr>
          <a:xfrm>
            <a:off x="31174" y="5786376"/>
            <a:ext cx="2550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390. moles Cl</a:t>
            </a:r>
            <a:r>
              <a:rPr lang="en-US" sz="2400" u="sng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812589-99E8-46D6-9283-71435B08A6D6}"/>
              </a:ext>
            </a:extLst>
          </p:cNvPr>
          <p:cNvSpPr txBox="1"/>
          <p:nvPr/>
        </p:nvSpPr>
        <p:spPr>
          <a:xfrm>
            <a:off x="2276408" y="5881394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47D3806-21DB-4411-897C-73401D538D17}"/>
              </a:ext>
            </a:extLst>
          </p:cNvPr>
          <p:cNvSpPr txBox="1"/>
          <p:nvPr/>
        </p:nvSpPr>
        <p:spPr>
          <a:xfrm>
            <a:off x="2581208" y="5761550"/>
            <a:ext cx="34948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6.02 x 10</a:t>
            </a:r>
            <a:r>
              <a:rPr lang="en-US" sz="2400" u="sng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molecules Cl</a:t>
            </a:r>
            <a:r>
              <a:rPr lang="en-US" sz="2400" u="sng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Cl</a:t>
            </a:r>
            <a:r>
              <a:rPr 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baseline="-25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100E44-DAC9-4308-8B44-E0EAF6440670}"/>
              </a:ext>
            </a:extLst>
          </p:cNvPr>
          <p:cNvSpPr txBox="1"/>
          <p:nvPr/>
        </p:nvSpPr>
        <p:spPr>
          <a:xfrm>
            <a:off x="6036962" y="5574832"/>
            <a:ext cx="3087282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2347.8 x 10</a:t>
            </a:r>
            <a:r>
              <a:rPr lang="en-US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molecules Cl</a:t>
            </a:r>
            <a:r>
              <a:rPr lang="en-US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2350 x 10</a:t>
            </a:r>
            <a:r>
              <a:rPr lang="en-US" sz="16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molecules Cl</a:t>
            </a:r>
            <a:r>
              <a:rPr lang="en-US" sz="16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endParaRPr lang="en-US" sz="1600" baseline="-25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2.35 x 10</a:t>
            </a:r>
            <a:r>
              <a:rPr lang="en-US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molecules Cl</a:t>
            </a:r>
            <a:r>
              <a:rPr lang="en-US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700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Now… take out table H and we will draw in the Stoich Mole Map now.  That will be our guide through all of stoichiometry, now &amp; even in college. </a:t>
            </a:r>
            <a:r>
              <a:rPr lang="en-US" sz="36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problems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on this map.   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406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>
            <a:extLst>
              <a:ext uri="{FF2B5EF4-FFF2-40B4-BE49-F238E27FC236}">
                <a16:creationId xmlns:a16="http://schemas.microsoft.com/office/drawing/2014/main" id="{15B80927-E3B0-4647-AF2D-EDC4E90A1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1" y="2919412"/>
            <a:ext cx="1304925" cy="101917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Oval 3">
            <a:extLst>
              <a:ext uri="{FF2B5EF4-FFF2-40B4-BE49-F238E27FC236}">
                <a16:creationId xmlns:a16="http://schemas.microsoft.com/office/drawing/2014/main" id="{A799DFB0-F7B3-4BF7-8095-03DA3789B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551" y="631825"/>
            <a:ext cx="1304925" cy="101917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Oval 4">
            <a:extLst>
              <a:ext uri="{FF2B5EF4-FFF2-40B4-BE49-F238E27FC236}">
                <a16:creationId xmlns:a16="http://schemas.microsoft.com/office/drawing/2014/main" id="{3F5E3DB7-5170-4056-96B4-A55DB9047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338762"/>
            <a:ext cx="1304926" cy="101917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338AD985-3DDA-4FF1-BC60-7A299E256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026" y="5310187"/>
            <a:ext cx="1304925" cy="101917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F4B669F2-1C63-402A-894C-8AC6C6578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1151" y="3128962"/>
            <a:ext cx="8572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Mole </a:t>
            </a:r>
            <a:b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Island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9E22C6AF-0913-4C5E-9BDA-F3CE7F009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0676" y="831850"/>
            <a:ext cx="8572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Volume</a:t>
            </a:r>
            <a:b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Island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06C3072F-AEE3-4732-80D6-C28E35E15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1" y="5567362"/>
            <a:ext cx="85725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Mass</a:t>
            </a:r>
            <a:b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Island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CE37B16C-D9AB-466C-B574-B67A6691A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6" y="5576887"/>
            <a:ext cx="85725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Particle</a:t>
            </a:r>
            <a:b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Island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34" name="AutoShape 10">
            <a:extLst>
              <a:ext uri="{FF2B5EF4-FFF2-40B4-BE49-F238E27FC236}">
                <a16:creationId xmlns:a16="http://schemas.microsoft.com/office/drawing/2014/main" id="{85FD8F66-CDAE-4E7D-8F40-0CB4D45C55D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009776" y="1660525"/>
            <a:ext cx="0" cy="125730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1035" name="AutoShape 11">
            <a:extLst>
              <a:ext uri="{FF2B5EF4-FFF2-40B4-BE49-F238E27FC236}">
                <a16:creationId xmlns:a16="http://schemas.microsoft.com/office/drawing/2014/main" id="{7D400855-BA9C-431E-B4B7-D4B2DA29518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08038" y="3843337"/>
            <a:ext cx="849313" cy="1516063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1036" name="AutoShape 12">
            <a:extLst>
              <a:ext uri="{FF2B5EF4-FFF2-40B4-BE49-F238E27FC236}">
                <a16:creationId xmlns:a16="http://schemas.microsoft.com/office/drawing/2014/main" id="{472A4563-5730-4997-9EFD-A014ABED51C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71726" y="3852862"/>
            <a:ext cx="466725" cy="146685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10" name="Text Box 13">
            <a:extLst>
              <a:ext uri="{FF2B5EF4-FFF2-40B4-BE49-F238E27FC236}">
                <a16:creationId xmlns:a16="http://schemas.microsoft.com/office/drawing/2014/main" id="{F4D5470F-2DA8-4858-9C0F-BA376FBBF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1" y="2070100"/>
            <a:ext cx="1895475" cy="2952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 mole = 22.4 Liters of Gas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6A35AA62-08DE-4646-93FE-3ACEAC8ADD67}"/>
              </a:ext>
            </a:extLst>
          </p:cNvPr>
          <p:cNvSpPr txBox="1">
            <a:spLocks noChangeArrowheads="1"/>
          </p:cNvSpPr>
          <p:nvPr/>
        </p:nvSpPr>
        <p:spPr bwMode="auto">
          <a:xfrm rot="1933097">
            <a:off x="107951" y="4122737"/>
            <a:ext cx="2060575" cy="2698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 mole = 6.02 x 10</a:t>
            </a:r>
            <a:r>
              <a:rPr kumimoji="0" lang="en-US" altLang="en-US" sz="1200" b="1" i="0" u="none" strike="noStrike" cap="none" normalizeH="0" baseline="3000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23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particles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28C0E712-DF1F-4E3C-90FD-3E6E00D19BE6}"/>
              </a:ext>
            </a:extLst>
          </p:cNvPr>
          <p:cNvSpPr txBox="1">
            <a:spLocks noChangeArrowheads="1"/>
          </p:cNvSpPr>
          <p:nvPr/>
        </p:nvSpPr>
        <p:spPr bwMode="auto">
          <a:xfrm rot="-1150935">
            <a:off x="1979613" y="4637087"/>
            <a:ext cx="1681163" cy="2492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 mole = molar mass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Oval 16">
            <a:extLst>
              <a:ext uri="{FF2B5EF4-FFF2-40B4-BE49-F238E27FC236}">
                <a16:creationId xmlns:a16="http://schemas.microsoft.com/office/drawing/2014/main" id="{42E0858F-3A5A-4085-80FC-8A29AA646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376" y="2919412"/>
            <a:ext cx="1304925" cy="101917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7">
            <a:extLst>
              <a:ext uri="{FF2B5EF4-FFF2-40B4-BE49-F238E27FC236}">
                <a16:creationId xmlns:a16="http://schemas.microsoft.com/office/drawing/2014/main" id="{12468FB5-484D-4801-A514-79C885E82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6326" y="631825"/>
            <a:ext cx="1304925" cy="101917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8">
            <a:extLst>
              <a:ext uri="{FF2B5EF4-FFF2-40B4-BE49-F238E27FC236}">
                <a16:creationId xmlns:a16="http://schemas.microsoft.com/office/drawing/2014/main" id="{5D7FE4D6-77F8-43F1-8AD0-0457D6423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9051" y="5338762"/>
            <a:ext cx="1304925" cy="101917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9">
            <a:extLst>
              <a:ext uri="{FF2B5EF4-FFF2-40B4-BE49-F238E27FC236}">
                <a16:creationId xmlns:a16="http://schemas.microsoft.com/office/drawing/2014/main" id="{16746314-4922-4D6A-8D3D-60609CDAA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0276" y="5310187"/>
            <a:ext cx="1304925" cy="101917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BF0147EA-138F-407C-9A3F-60930FA04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4926" y="3128962"/>
            <a:ext cx="85725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Mole </a:t>
            </a:r>
            <a:b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Island 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21">
            <a:extLst>
              <a:ext uri="{FF2B5EF4-FFF2-40B4-BE49-F238E27FC236}">
                <a16:creationId xmlns:a16="http://schemas.microsoft.com/office/drawing/2014/main" id="{FB203F84-B879-4B5D-B4D3-03090E8A4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451" y="831850"/>
            <a:ext cx="8572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Volume</a:t>
            </a:r>
            <a:b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Island 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22">
            <a:extLst>
              <a:ext uri="{FF2B5EF4-FFF2-40B4-BE49-F238E27FC236}">
                <a16:creationId xmlns:a16="http://schemas.microsoft.com/office/drawing/2014/main" id="{E50259B8-975E-4824-9B39-AE2C5EED5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1" y="5567362"/>
            <a:ext cx="8572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Mass</a:t>
            </a:r>
            <a:b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Island 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23">
            <a:extLst>
              <a:ext uri="{FF2B5EF4-FFF2-40B4-BE49-F238E27FC236}">
                <a16:creationId xmlns:a16="http://schemas.microsoft.com/office/drawing/2014/main" id="{3BD4C237-221F-4157-A7C6-E74CC9EBB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126" y="5595937"/>
            <a:ext cx="85725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Particle</a:t>
            </a:r>
            <a:b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Island 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48" name="AutoShape 24">
            <a:extLst>
              <a:ext uri="{FF2B5EF4-FFF2-40B4-BE49-F238E27FC236}">
                <a16:creationId xmlns:a16="http://schemas.microsoft.com/office/drawing/2014/main" id="{C355411D-666A-4FB3-B0F4-38762B4A841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543551" y="1660525"/>
            <a:ext cx="0" cy="125730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1049" name="AutoShape 25">
            <a:extLst>
              <a:ext uri="{FF2B5EF4-FFF2-40B4-BE49-F238E27FC236}">
                <a16:creationId xmlns:a16="http://schemas.microsoft.com/office/drawing/2014/main" id="{D017CA3D-D216-46FF-89B3-9567E43F99B0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572001" y="3838575"/>
            <a:ext cx="608012" cy="1500187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1050" name="AutoShape 26">
            <a:extLst>
              <a:ext uri="{FF2B5EF4-FFF2-40B4-BE49-F238E27FC236}">
                <a16:creationId xmlns:a16="http://schemas.microsoft.com/office/drawing/2014/main" id="{97E9FB81-8A4F-447A-8CEE-762D7A255C7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970588" y="3806825"/>
            <a:ext cx="744538" cy="1512887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21" name="Text Box 27">
            <a:extLst>
              <a:ext uri="{FF2B5EF4-FFF2-40B4-BE49-F238E27FC236}">
                <a16:creationId xmlns:a16="http://schemas.microsoft.com/office/drawing/2014/main" id="{7CEE3B1A-1EE6-4933-9987-9360F7881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3426" y="2070100"/>
            <a:ext cx="1895475" cy="2952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 mole = 22.4 Liters of Gas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28">
            <a:extLst>
              <a:ext uri="{FF2B5EF4-FFF2-40B4-BE49-F238E27FC236}">
                <a16:creationId xmlns:a16="http://schemas.microsoft.com/office/drawing/2014/main" id="{386B48C3-4C3C-487E-93ED-D978786FBD5D}"/>
              </a:ext>
            </a:extLst>
          </p:cNvPr>
          <p:cNvSpPr txBox="1">
            <a:spLocks noChangeArrowheads="1"/>
          </p:cNvSpPr>
          <p:nvPr/>
        </p:nvSpPr>
        <p:spPr bwMode="auto">
          <a:xfrm rot="1492407">
            <a:off x="3814763" y="4513262"/>
            <a:ext cx="2028825" cy="279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 mole = 6.02 x 10</a:t>
            </a:r>
            <a:r>
              <a:rPr kumimoji="0" lang="en-US" altLang="en-US" sz="1200" b="1" i="0" u="none" strike="noStrike" cap="none" normalizeH="0" baseline="3000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23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particles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29">
            <a:extLst>
              <a:ext uri="{FF2B5EF4-FFF2-40B4-BE49-F238E27FC236}">
                <a16:creationId xmlns:a16="http://schemas.microsoft.com/office/drawing/2014/main" id="{C9CF1A70-A315-4315-87A0-0FE17D3D2A7F}"/>
              </a:ext>
            </a:extLst>
          </p:cNvPr>
          <p:cNvSpPr txBox="1">
            <a:spLocks noChangeArrowheads="1"/>
          </p:cNvSpPr>
          <p:nvPr/>
        </p:nvSpPr>
        <p:spPr bwMode="auto">
          <a:xfrm rot="-1845517">
            <a:off x="5713413" y="4608512"/>
            <a:ext cx="1681163" cy="2492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 mole = molar mass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54" name="AutoShape 30">
            <a:extLst>
              <a:ext uri="{FF2B5EF4-FFF2-40B4-BE49-F238E27FC236}">
                <a16:creationId xmlns:a16="http://schemas.microsoft.com/office/drawing/2014/main" id="{4BF2D648-AB67-4248-BC25-0B21475D244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67001" y="3519487"/>
            <a:ext cx="2247900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1055" name="AutoShape 31">
            <a:extLst>
              <a:ext uri="{FF2B5EF4-FFF2-40B4-BE49-F238E27FC236}">
                <a16:creationId xmlns:a16="http://schemas.microsoft.com/office/drawing/2014/main" id="{456345C0-9B2F-4848-8164-1B305ECDE3E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76526" y="3357562"/>
            <a:ext cx="2247900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24" name="Text Box 32">
            <a:extLst>
              <a:ext uri="{FF2B5EF4-FFF2-40B4-BE49-F238E27FC236}">
                <a16:creationId xmlns:a16="http://schemas.microsoft.com/office/drawing/2014/main" id="{F84BD5DB-C672-408D-BDEA-3165A4EC1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3226" y="3071812"/>
            <a:ext cx="16764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Mole Ratio Tunnel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58" name="Picture 34" descr="Angry shark cartoon Royalty Free Vector Image - VectorStock">
            <a:extLst>
              <a:ext uri="{FF2B5EF4-FFF2-40B4-BE49-F238E27FC236}">
                <a16:creationId xmlns:a16="http://schemas.microsoft.com/office/drawing/2014/main" id="{F9D405FE-2CE6-4848-ADEB-3FD04EC123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62" t="16108" b="22386"/>
          <a:stretch/>
        </p:blipFill>
        <p:spPr bwMode="auto">
          <a:xfrm rot="21086853">
            <a:off x="6578777" y="441324"/>
            <a:ext cx="2133602" cy="1400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89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F400A1-867E-4B73-93C2-201442CDA42C}"/>
              </a:ext>
            </a:extLst>
          </p:cNvPr>
          <p:cNvSpPr txBox="1"/>
          <p:nvPr/>
        </p:nvSpPr>
        <p:spPr>
          <a:xfrm>
            <a:off x="0" y="0"/>
            <a:ext cx="9144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 If you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react 316.5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grams of Al, how many liters of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would be necessary to complete the reaction?</a:t>
            </a:r>
          </a:p>
          <a:p>
            <a:pPr algn="ctr"/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4Al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(S)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+ 3O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2Al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3(S)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7200" dirty="0">
                <a:solidFill>
                  <a:srgbClr val="0000FF"/>
                </a:solidFill>
              </a:rPr>
              <a:t>First, think….  </a:t>
            </a:r>
            <a:br>
              <a:rPr lang="en-US" sz="7200" dirty="0">
                <a:solidFill>
                  <a:srgbClr val="0000FF"/>
                </a:solidFill>
              </a:rPr>
            </a:br>
            <a:r>
              <a:rPr lang="en-US" sz="7200" dirty="0">
                <a:solidFill>
                  <a:srgbClr val="0000FF"/>
                </a:solidFill>
              </a:rPr>
              <a:t>What’s the plan?</a:t>
            </a:r>
          </a:p>
        </p:txBody>
      </p:sp>
    </p:spTree>
    <p:extLst>
      <p:ext uri="{BB962C8B-B14F-4D97-AF65-F5344CB8AC3E}">
        <p14:creationId xmlns:p14="http://schemas.microsoft.com/office/powerpoint/2010/main" val="336445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F400A1-867E-4B73-93C2-201442CDA42C}"/>
              </a:ext>
            </a:extLst>
          </p:cNvPr>
          <p:cNvSpPr txBox="1"/>
          <p:nvPr/>
        </p:nvSpPr>
        <p:spPr>
          <a:xfrm>
            <a:off x="0" y="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 If you react 316.5 grams of Al, how many liters of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would be necessary to complete the reaction?</a:t>
            </a:r>
          </a:p>
          <a:p>
            <a:pPr algn="ctr"/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4Al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(S)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+ 3O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2Al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3(S)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39107E-4ABA-4E22-A481-9F46305D9F5D}"/>
              </a:ext>
            </a:extLst>
          </p:cNvPr>
          <p:cNvSpPr txBox="1"/>
          <p:nvPr/>
        </p:nvSpPr>
        <p:spPr>
          <a:xfrm>
            <a:off x="152400" y="1686818"/>
            <a:ext cx="312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316.5 grams of Al</a:t>
            </a:r>
            <a:b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598EFD-EBC2-4ED1-8DF6-3F4D126367C1}"/>
              </a:ext>
            </a:extLst>
          </p:cNvPr>
          <p:cNvSpPr txBox="1"/>
          <p:nvPr/>
        </p:nvSpPr>
        <p:spPr>
          <a:xfrm>
            <a:off x="3270913" y="1902261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6972B3-3828-4A6C-A6BD-E547689F79C0}"/>
              </a:ext>
            </a:extLst>
          </p:cNvPr>
          <p:cNvSpPr txBox="1"/>
          <p:nvPr/>
        </p:nvSpPr>
        <p:spPr>
          <a:xfrm>
            <a:off x="3733800" y="1676400"/>
            <a:ext cx="205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mole Al</a:t>
            </a:r>
            <a:b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g Al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D204BD-4D18-4B64-BF89-DE67D83D0791}"/>
              </a:ext>
            </a:extLst>
          </p:cNvPr>
          <p:cNvSpPr txBox="1"/>
          <p:nvPr/>
        </p:nvSpPr>
        <p:spPr>
          <a:xfrm>
            <a:off x="5712724" y="1878068"/>
            <a:ext cx="3431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11.72 moles Al</a:t>
            </a:r>
          </a:p>
        </p:txBody>
      </p:sp>
    </p:spTree>
    <p:extLst>
      <p:ext uri="{BB962C8B-B14F-4D97-AF65-F5344CB8AC3E}">
        <p14:creationId xmlns:p14="http://schemas.microsoft.com/office/powerpoint/2010/main" val="963578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F400A1-867E-4B73-93C2-201442CDA42C}"/>
              </a:ext>
            </a:extLst>
          </p:cNvPr>
          <p:cNvSpPr txBox="1"/>
          <p:nvPr/>
        </p:nvSpPr>
        <p:spPr>
          <a:xfrm>
            <a:off x="0" y="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 If you react 316.5 grams of Al, how many liters of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would be necessary to complete the reaction?</a:t>
            </a:r>
          </a:p>
          <a:p>
            <a:pPr algn="ctr"/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4Al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(S)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+ 3O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2Al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3(S)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39107E-4ABA-4E22-A481-9F46305D9F5D}"/>
              </a:ext>
            </a:extLst>
          </p:cNvPr>
          <p:cNvSpPr txBox="1"/>
          <p:nvPr/>
        </p:nvSpPr>
        <p:spPr>
          <a:xfrm>
            <a:off x="152400" y="1686818"/>
            <a:ext cx="312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316.5 grams of Al</a:t>
            </a:r>
            <a:b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598EFD-EBC2-4ED1-8DF6-3F4D126367C1}"/>
              </a:ext>
            </a:extLst>
          </p:cNvPr>
          <p:cNvSpPr txBox="1"/>
          <p:nvPr/>
        </p:nvSpPr>
        <p:spPr>
          <a:xfrm>
            <a:off x="3270913" y="1902261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6972B3-3828-4A6C-A6BD-E547689F79C0}"/>
              </a:ext>
            </a:extLst>
          </p:cNvPr>
          <p:cNvSpPr txBox="1"/>
          <p:nvPr/>
        </p:nvSpPr>
        <p:spPr>
          <a:xfrm>
            <a:off x="3733800" y="1676400"/>
            <a:ext cx="205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mole Al</a:t>
            </a:r>
            <a:b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g Al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D204BD-4D18-4B64-BF89-DE67D83D0791}"/>
              </a:ext>
            </a:extLst>
          </p:cNvPr>
          <p:cNvSpPr txBox="1"/>
          <p:nvPr/>
        </p:nvSpPr>
        <p:spPr>
          <a:xfrm>
            <a:off x="5712724" y="1878068"/>
            <a:ext cx="3431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11.72 moles 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20A8D6-9A62-4378-B164-3E52FE7C0E6B}"/>
              </a:ext>
            </a:extLst>
          </p:cNvPr>
          <p:cNvSpPr txBox="1"/>
          <p:nvPr/>
        </p:nvSpPr>
        <p:spPr>
          <a:xfrm>
            <a:off x="-31847" y="3535851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00FF"/>
                </a:solidFill>
                <a:latin typeface="Comic Sans MS" panose="030F0702030302020204" pitchFamily="66" charset="0"/>
              </a:rPr>
              <a:t>MR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85819F-EDEC-4D5D-84D4-2C07BE8736D0}"/>
              </a:ext>
            </a:extLst>
          </p:cNvPr>
          <p:cNvSpPr txBox="1"/>
          <p:nvPr/>
        </p:nvSpPr>
        <p:spPr>
          <a:xfrm>
            <a:off x="918947" y="3165269"/>
            <a:ext cx="8780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>
                <a:solidFill>
                  <a:srgbClr val="0000FF"/>
                </a:solidFill>
                <a:latin typeface="Comic Sans MS" panose="030F0702030302020204" pitchFamily="66" charset="0"/>
              </a:rPr>
              <a:t>Al</a:t>
            </a:r>
            <a:b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</a:br>
            <a: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  <a:t>O</a:t>
            </a:r>
            <a:r>
              <a:rPr lang="en-US" sz="44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CE3F15-240E-40A9-BC87-68DE159B3BE3}"/>
              </a:ext>
            </a:extLst>
          </p:cNvPr>
          <p:cNvSpPr txBox="1"/>
          <p:nvPr/>
        </p:nvSpPr>
        <p:spPr>
          <a:xfrm>
            <a:off x="1853819" y="3175687"/>
            <a:ext cx="7415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>
                <a:solidFill>
                  <a:srgbClr val="0000FF"/>
                </a:solidFill>
                <a:latin typeface="Comic Sans MS" panose="030F0702030302020204" pitchFamily="66" charset="0"/>
              </a:rPr>
              <a:t>4</a:t>
            </a:r>
            <a:b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</a:br>
            <a: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endParaRPr lang="en-US" sz="4400" baseline="-250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E424B5-B745-4E2D-8431-8ED1265A82EA}"/>
              </a:ext>
            </a:extLst>
          </p:cNvPr>
          <p:cNvSpPr txBox="1"/>
          <p:nvPr/>
        </p:nvSpPr>
        <p:spPr>
          <a:xfrm>
            <a:off x="2281448" y="3517485"/>
            <a:ext cx="741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A02318-854E-423C-8035-2FACE2166E75}"/>
              </a:ext>
            </a:extLst>
          </p:cNvPr>
          <p:cNvSpPr txBox="1"/>
          <p:nvPr/>
        </p:nvSpPr>
        <p:spPr>
          <a:xfrm>
            <a:off x="2959288" y="3165269"/>
            <a:ext cx="16570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>
                <a:solidFill>
                  <a:srgbClr val="0000FF"/>
                </a:solidFill>
                <a:latin typeface="Comic Sans MS" panose="030F0702030302020204" pitchFamily="66" charset="0"/>
              </a:rPr>
              <a:t>11.72</a:t>
            </a:r>
            <a:b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</a:br>
            <a: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  <a:t>x</a:t>
            </a:r>
            <a:endParaRPr lang="en-US" sz="4400" baseline="-250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79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F400A1-867E-4B73-93C2-201442CDA42C}"/>
              </a:ext>
            </a:extLst>
          </p:cNvPr>
          <p:cNvSpPr txBox="1"/>
          <p:nvPr/>
        </p:nvSpPr>
        <p:spPr>
          <a:xfrm>
            <a:off x="0" y="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 If you react 316.5 grams of Al, how many liters of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would be necessary to complete the reaction?</a:t>
            </a:r>
          </a:p>
          <a:p>
            <a:pPr algn="ctr"/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4Al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(S)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+ 3O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2Al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3(S)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39107E-4ABA-4E22-A481-9F46305D9F5D}"/>
              </a:ext>
            </a:extLst>
          </p:cNvPr>
          <p:cNvSpPr txBox="1"/>
          <p:nvPr/>
        </p:nvSpPr>
        <p:spPr>
          <a:xfrm>
            <a:off x="152400" y="1686818"/>
            <a:ext cx="312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316.5 grams of Al</a:t>
            </a:r>
            <a:b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598EFD-EBC2-4ED1-8DF6-3F4D126367C1}"/>
              </a:ext>
            </a:extLst>
          </p:cNvPr>
          <p:cNvSpPr txBox="1"/>
          <p:nvPr/>
        </p:nvSpPr>
        <p:spPr>
          <a:xfrm>
            <a:off x="3270913" y="1902261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6972B3-3828-4A6C-A6BD-E547689F79C0}"/>
              </a:ext>
            </a:extLst>
          </p:cNvPr>
          <p:cNvSpPr txBox="1"/>
          <p:nvPr/>
        </p:nvSpPr>
        <p:spPr>
          <a:xfrm>
            <a:off x="3733800" y="1676400"/>
            <a:ext cx="205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mole Al</a:t>
            </a:r>
            <a:b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g Al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D204BD-4D18-4B64-BF89-DE67D83D0791}"/>
              </a:ext>
            </a:extLst>
          </p:cNvPr>
          <p:cNvSpPr txBox="1"/>
          <p:nvPr/>
        </p:nvSpPr>
        <p:spPr>
          <a:xfrm>
            <a:off x="5712724" y="1878068"/>
            <a:ext cx="3431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11.72 moles 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325708-706D-47AB-9525-63010A488442}"/>
              </a:ext>
            </a:extLst>
          </p:cNvPr>
          <p:cNvSpPr txBox="1"/>
          <p:nvPr/>
        </p:nvSpPr>
        <p:spPr>
          <a:xfrm>
            <a:off x="-31847" y="3535851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00FF"/>
                </a:solidFill>
                <a:latin typeface="Comic Sans MS" panose="030F0702030302020204" pitchFamily="66" charset="0"/>
              </a:rPr>
              <a:t>MR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30ADF3-4377-4110-B7A0-4C8BAEE6D660}"/>
              </a:ext>
            </a:extLst>
          </p:cNvPr>
          <p:cNvSpPr txBox="1"/>
          <p:nvPr/>
        </p:nvSpPr>
        <p:spPr>
          <a:xfrm>
            <a:off x="918947" y="3165269"/>
            <a:ext cx="8780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>
                <a:solidFill>
                  <a:srgbClr val="0000FF"/>
                </a:solidFill>
                <a:latin typeface="Comic Sans MS" panose="030F0702030302020204" pitchFamily="66" charset="0"/>
              </a:rPr>
              <a:t>Al</a:t>
            </a:r>
            <a:b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</a:br>
            <a: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  <a:t>O</a:t>
            </a:r>
            <a:r>
              <a:rPr lang="en-US" sz="44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B75F99-77B7-4175-8D71-98CCA0BA02AE}"/>
              </a:ext>
            </a:extLst>
          </p:cNvPr>
          <p:cNvSpPr txBox="1"/>
          <p:nvPr/>
        </p:nvSpPr>
        <p:spPr>
          <a:xfrm>
            <a:off x="1853819" y="3175687"/>
            <a:ext cx="7415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>
                <a:solidFill>
                  <a:srgbClr val="0000FF"/>
                </a:solidFill>
                <a:latin typeface="Comic Sans MS" panose="030F0702030302020204" pitchFamily="66" charset="0"/>
              </a:rPr>
              <a:t>4</a:t>
            </a:r>
            <a:b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</a:br>
            <a: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endParaRPr lang="en-US" sz="4400" baseline="-250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F17DB6-158E-461F-87D2-4AA1170E39EA}"/>
              </a:ext>
            </a:extLst>
          </p:cNvPr>
          <p:cNvSpPr txBox="1"/>
          <p:nvPr/>
        </p:nvSpPr>
        <p:spPr>
          <a:xfrm>
            <a:off x="2281448" y="3517485"/>
            <a:ext cx="741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53B445-38C5-4EF3-A4A8-CF4D1E334140}"/>
              </a:ext>
            </a:extLst>
          </p:cNvPr>
          <p:cNvSpPr txBox="1"/>
          <p:nvPr/>
        </p:nvSpPr>
        <p:spPr>
          <a:xfrm>
            <a:off x="2959288" y="3165269"/>
            <a:ext cx="16570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>
                <a:solidFill>
                  <a:srgbClr val="0000FF"/>
                </a:solidFill>
                <a:latin typeface="Comic Sans MS" panose="030F0702030302020204" pitchFamily="66" charset="0"/>
              </a:rPr>
              <a:t>11.72</a:t>
            </a:r>
            <a:b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</a:br>
            <a: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  <a:t>x</a:t>
            </a:r>
            <a:endParaRPr lang="en-US" sz="4400" baseline="-250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60A393-A619-430A-9E8B-C791DD7F3856}"/>
              </a:ext>
            </a:extLst>
          </p:cNvPr>
          <p:cNvSpPr txBox="1"/>
          <p:nvPr/>
        </p:nvSpPr>
        <p:spPr>
          <a:xfrm>
            <a:off x="5257800" y="3062026"/>
            <a:ext cx="38861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4 x = 35.16</a:t>
            </a:r>
          </a:p>
          <a:p>
            <a:endParaRPr lang="en-US" sz="32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r>
              <a:rPr lang="en-US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X = 8.790 moles O</a:t>
            </a:r>
            <a:r>
              <a:rPr lang="en-US" sz="32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89527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F400A1-867E-4B73-93C2-201442CDA42C}"/>
              </a:ext>
            </a:extLst>
          </p:cNvPr>
          <p:cNvSpPr txBox="1"/>
          <p:nvPr/>
        </p:nvSpPr>
        <p:spPr>
          <a:xfrm>
            <a:off x="0" y="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 If you react 316.5 grams of Al, how many liters of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would be necessary to complete the reaction?</a:t>
            </a:r>
          </a:p>
          <a:p>
            <a:pPr algn="ctr"/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4Al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(S)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+ 3O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2Al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3(S)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39107E-4ABA-4E22-A481-9F46305D9F5D}"/>
              </a:ext>
            </a:extLst>
          </p:cNvPr>
          <p:cNvSpPr txBox="1"/>
          <p:nvPr/>
        </p:nvSpPr>
        <p:spPr>
          <a:xfrm>
            <a:off x="152400" y="1686818"/>
            <a:ext cx="312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316.5 grams of Al</a:t>
            </a:r>
            <a:b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598EFD-EBC2-4ED1-8DF6-3F4D126367C1}"/>
              </a:ext>
            </a:extLst>
          </p:cNvPr>
          <p:cNvSpPr txBox="1"/>
          <p:nvPr/>
        </p:nvSpPr>
        <p:spPr>
          <a:xfrm>
            <a:off x="3270913" y="1902261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6972B3-3828-4A6C-A6BD-E547689F79C0}"/>
              </a:ext>
            </a:extLst>
          </p:cNvPr>
          <p:cNvSpPr txBox="1"/>
          <p:nvPr/>
        </p:nvSpPr>
        <p:spPr>
          <a:xfrm>
            <a:off x="3733800" y="1676400"/>
            <a:ext cx="205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mole Al</a:t>
            </a:r>
            <a:b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g Al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D204BD-4D18-4B64-BF89-DE67D83D0791}"/>
              </a:ext>
            </a:extLst>
          </p:cNvPr>
          <p:cNvSpPr txBox="1"/>
          <p:nvPr/>
        </p:nvSpPr>
        <p:spPr>
          <a:xfrm>
            <a:off x="5712724" y="1878068"/>
            <a:ext cx="3431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11.72 moles 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325708-706D-47AB-9525-63010A488442}"/>
              </a:ext>
            </a:extLst>
          </p:cNvPr>
          <p:cNvSpPr txBox="1"/>
          <p:nvPr/>
        </p:nvSpPr>
        <p:spPr>
          <a:xfrm>
            <a:off x="-31847" y="3535851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00FF"/>
                </a:solidFill>
                <a:latin typeface="Comic Sans MS" panose="030F0702030302020204" pitchFamily="66" charset="0"/>
              </a:rPr>
              <a:t>MR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30ADF3-4377-4110-B7A0-4C8BAEE6D660}"/>
              </a:ext>
            </a:extLst>
          </p:cNvPr>
          <p:cNvSpPr txBox="1"/>
          <p:nvPr/>
        </p:nvSpPr>
        <p:spPr>
          <a:xfrm>
            <a:off x="918947" y="3165269"/>
            <a:ext cx="8780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>
                <a:solidFill>
                  <a:srgbClr val="0000FF"/>
                </a:solidFill>
                <a:latin typeface="Comic Sans MS" panose="030F0702030302020204" pitchFamily="66" charset="0"/>
              </a:rPr>
              <a:t>Al</a:t>
            </a:r>
            <a:b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</a:br>
            <a: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  <a:t>O</a:t>
            </a:r>
            <a:r>
              <a:rPr lang="en-US" sz="44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B75F99-77B7-4175-8D71-98CCA0BA02AE}"/>
              </a:ext>
            </a:extLst>
          </p:cNvPr>
          <p:cNvSpPr txBox="1"/>
          <p:nvPr/>
        </p:nvSpPr>
        <p:spPr>
          <a:xfrm>
            <a:off x="1853819" y="3175687"/>
            <a:ext cx="7415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>
                <a:solidFill>
                  <a:srgbClr val="0000FF"/>
                </a:solidFill>
                <a:latin typeface="Comic Sans MS" panose="030F0702030302020204" pitchFamily="66" charset="0"/>
              </a:rPr>
              <a:t>4</a:t>
            </a:r>
            <a:b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</a:br>
            <a: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endParaRPr lang="en-US" sz="4400" baseline="-250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F17DB6-158E-461F-87D2-4AA1170E39EA}"/>
              </a:ext>
            </a:extLst>
          </p:cNvPr>
          <p:cNvSpPr txBox="1"/>
          <p:nvPr/>
        </p:nvSpPr>
        <p:spPr>
          <a:xfrm>
            <a:off x="2281448" y="3517485"/>
            <a:ext cx="741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53B445-38C5-4EF3-A4A8-CF4D1E334140}"/>
              </a:ext>
            </a:extLst>
          </p:cNvPr>
          <p:cNvSpPr txBox="1"/>
          <p:nvPr/>
        </p:nvSpPr>
        <p:spPr>
          <a:xfrm>
            <a:off x="2959288" y="3165269"/>
            <a:ext cx="16570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>
                <a:solidFill>
                  <a:srgbClr val="0000FF"/>
                </a:solidFill>
                <a:latin typeface="Comic Sans MS" panose="030F0702030302020204" pitchFamily="66" charset="0"/>
              </a:rPr>
              <a:t>11.72</a:t>
            </a:r>
            <a:b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</a:br>
            <a: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  <a:t>x</a:t>
            </a:r>
            <a:endParaRPr lang="en-US" sz="4400" baseline="-250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60A393-A619-430A-9E8B-C791DD7F3856}"/>
              </a:ext>
            </a:extLst>
          </p:cNvPr>
          <p:cNvSpPr txBox="1"/>
          <p:nvPr/>
        </p:nvSpPr>
        <p:spPr>
          <a:xfrm>
            <a:off x="5257800" y="3062026"/>
            <a:ext cx="38861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4 x = 35.16</a:t>
            </a:r>
          </a:p>
          <a:p>
            <a:endParaRPr lang="en-US" sz="32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r>
              <a:rPr lang="en-US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X </a:t>
            </a:r>
            <a:r>
              <a:rPr lang="en-US" sz="3200">
                <a:solidFill>
                  <a:srgbClr val="0000FF"/>
                </a:solidFill>
                <a:latin typeface="Comic Sans MS" panose="030F0702030302020204" pitchFamily="66" charset="0"/>
              </a:rPr>
              <a:t>= 8.790 </a:t>
            </a:r>
            <a:r>
              <a:rPr lang="en-US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moles O</a:t>
            </a:r>
            <a:r>
              <a:rPr lang="en-US" sz="32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600434-CFF1-442C-B9DA-B6B3F5FC74EE}"/>
              </a:ext>
            </a:extLst>
          </p:cNvPr>
          <p:cNvSpPr txBox="1"/>
          <p:nvPr/>
        </p:nvSpPr>
        <p:spPr>
          <a:xfrm>
            <a:off x="0" y="5410200"/>
            <a:ext cx="243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8.790 moles O</a:t>
            </a:r>
            <a:r>
              <a:rPr lang="en-US" sz="2800" u="sng" baseline="-250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sz="2800" u="sng" baseline="-250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802934C-10AD-4774-9397-6D0D25032406}"/>
              </a:ext>
            </a:extLst>
          </p:cNvPr>
          <p:cNvSpPr txBox="1"/>
          <p:nvPr/>
        </p:nvSpPr>
        <p:spPr>
          <a:xfrm>
            <a:off x="2438400" y="5564087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A8F91F-BF92-45F8-9AF3-A160C949CEEB}"/>
              </a:ext>
            </a:extLst>
          </p:cNvPr>
          <p:cNvSpPr txBox="1"/>
          <p:nvPr/>
        </p:nvSpPr>
        <p:spPr>
          <a:xfrm>
            <a:off x="2855792" y="5410200"/>
            <a:ext cx="243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22.4 Liters O</a:t>
            </a:r>
            <a:r>
              <a:rPr lang="en-US" sz="2800" u="sng" baseline="-250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sz="2800" u="sng" baseline="-250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O</a:t>
            </a:r>
            <a:r>
              <a:rPr lang="en-US" sz="2800" baseline="-250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solidFill>
                <a:srgbClr val="0808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883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578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1.  What is stoichiometry?</a:t>
            </a:r>
          </a:p>
          <a:p>
            <a:endParaRPr lang="en-US" sz="2400" dirty="0"/>
          </a:p>
          <a:p>
            <a:r>
              <a:rPr lang="en-US" sz="3200" dirty="0"/>
              <a:t>Chemistry math that follows the </a:t>
            </a:r>
            <a:br>
              <a:rPr lang="en-US" sz="3200" dirty="0"/>
            </a:br>
            <a:r>
              <a:rPr lang="en-US" sz="3200" dirty="0"/>
              <a:t>Law of Conservation of Matter, </a:t>
            </a:r>
            <a:br>
              <a:rPr lang="en-US" sz="3200" dirty="0"/>
            </a:br>
            <a:r>
              <a:rPr lang="en-US" sz="3200" dirty="0"/>
              <a:t>starting with a balanced equation.</a:t>
            </a:r>
          </a:p>
          <a:p>
            <a:endParaRPr lang="en-US" sz="3200" dirty="0"/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 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3921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F400A1-867E-4B73-93C2-201442CDA42C}"/>
              </a:ext>
            </a:extLst>
          </p:cNvPr>
          <p:cNvSpPr txBox="1"/>
          <p:nvPr/>
        </p:nvSpPr>
        <p:spPr>
          <a:xfrm>
            <a:off x="0" y="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 If you react 316.5 grams of Al, how many liters of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would be necessary to complete the reaction?</a:t>
            </a:r>
          </a:p>
          <a:p>
            <a:pPr algn="ctr"/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4Al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(S)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+ 3O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2Al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3(S)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39107E-4ABA-4E22-A481-9F46305D9F5D}"/>
              </a:ext>
            </a:extLst>
          </p:cNvPr>
          <p:cNvSpPr txBox="1"/>
          <p:nvPr/>
        </p:nvSpPr>
        <p:spPr>
          <a:xfrm>
            <a:off x="152400" y="1686818"/>
            <a:ext cx="312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316.5 grams of Al</a:t>
            </a:r>
            <a:b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598EFD-EBC2-4ED1-8DF6-3F4D126367C1}"/>
              </a:ext>
            </a:extLst>
          </p:cNvPr>
          <p:cNvSpPr txBox="1"/>
          <p:nvPr/>
        </p:nvSpPr>
        <p:spPr>
          <a:xfrm>
            <a:off x="3270913" y="1902261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6972B3-3828-4A6C-A6BD-E547689F79C0}"/>
              </a:ext>
            </a:extLst>
          </p:cNvPr>
          <p:cNvSpPr txBox="1"/>
          <p:nvPr/>
        </p:nvSpPr>
        <p:spPr>
          <a:xfrm>
            <a:off x="3733800" y="1676400"/>
            <a:ext cx="205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mole Al</a:t>
            </a:r>
            <a:b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g Al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D204BD-4D18-4B64-BF89-DE67D83D0791}"/>
              </a:ext>
            </a:extLst>
          </p:cNvPr>
          <p:cNvSpPr txBox="1"/>
          <p:nvPr/>
        </p:nvSpPr>
        <p:spPr>
          <a:xfrm>
            <a:off x="5712724" y="1878068"/>
            <a:ext cx="3431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11.72 moles 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325708-706D-47AB-9525-63010A488442}"/>
              </a:ext>
            </a:extLst>
          </p:cNvPr>
          <p:cNvSpPr txBox="1"/>
          <p:nvPr/>
        </p:nvSpPr>
        <p:spPr>
          <a:xfrm>
            <a:off x="-31847" y="3535851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00FF"/>
                </a:solidFill>
                <a:latin typeface="Comic Sans MS" panose="030F0702030302020204" pitchFamily="66" charset="0"/>
              </a:rPr>
              <a:t>MR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30ADF3-4377-4110-B7A0-4C8BAEE6D660}"/>
              </a:ext>
            </a:extLst>
          </p:cNvPr>
          <p:cNvSpPr txBox="1"/>
          <p:nvPr/>
        </p:nvSpPr>
        <p:spPr>
          <a:xfrm>
            <a:off x="918947" y="3165269"/>
            <a:ext cx="8780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>
                <a:solidFill>
                  <a:srgbClr val="0000FF"/>
                </a:solidFill>
                <a:latin typeface="Comic Sans MS" panose="030F0702030302020204" pitchFamily="66" charset="0"/>
              </a:rPr>
              <a:t>Al</a:t>
            </a:r>
            <a:b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</a:br>
            <a: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  <a:t>O</a:t>
            </a:r>
            <a:r>
              <a:rPr lang="en-US" sz="44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B75F99-77B7-4175-8D71-98CCA0BA02AE}"/>
              </a:ext>
            </a:extLst>
          </p:cNvPr>
          <p:cNvSpPr txBox="1"/>
          <p:nvPr/>
        </p:nvSpPr>
        <p:spPr>
          <a:xfrm>
            <a:off x="1853819" y="3175687"/>
            <a:ext cx="7415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>
                <a:solidFill>
                  <a:srgbClr val="0000FF"/>
                </a:solidFill>
                <a:latin typeface="Comic Sans MS" panose="030F0702030302020204" pitchFamily="66" charset="0"/>
              </a:rPr>
              <a:t>4</a:t>
            </a:r>
            <a:b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</a:br>
            <a: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endParaRPr lang="en-US" sz="4400" baseline="-250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F17DB6-158E-461F-87D2-4AA1170E39EA}"/>
              </a:ext>
            </a:extLst>
          </p:cNvPr>
          <p:cNvSpPr txBox="1"/>
          <p:nvPr/>
        </p:nvSpPr>
        <p:spPr>
          <a:xfrm>
            <a:off x="2281448" y="3517485"/>
            <a:ext cx="741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53B445-38C5-4EF3-A4A8-CF4D1E334140}"/>
              </a:ext>
            </a:extLst>
          </p:cNvPr>
          <p:cNvSpPr txBox="1"/>
          <p:nvPr/>
        </p:nvSpPr>
        <p:spPr>
          <a:xfrm>
            <a:off x="2959288" y="3165269"/>
            <a:ext cx="16570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>
                <a:solidFill>
                  <a:srgbClr val="0000FF"/>
                </a:solidFill>
                <a:latin typeface="Comic Sans MS" panose="030F0702030302020204" pitchFamily="66" charset="0"/>
              </a:rPr>
              <a:t>11.72</a:t>
            </a:r>
            <a:b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</a:br>
            <a: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  <a:t>x</a:t>
            </a:r>
            <a:endParaRPr lang="en-US" sz="4400" baseline="-250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60A393-A619-430A-9E8B-C791DD7F3856}"/>
              </a:ext>
            </a:extLst>
          </p:cNvPr>
          <p:cNvSpPr txBox="1"/>
          <p:nvPr/>
        </p:nvSpPr>
        <p:spPr>
          <a:xfrm>
            <a:off x="5257800" y="3062026"/>
            <a:ext cx="38861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4 x = 35.16</a:t>
            </a:r>
          </a:p>
          <a:p>
            <a:endParaRPr lang="en-US" sz="32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r>
              <a:rPr lang="en-US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X </a:t>
            </a:r>
            <a:r>
              <a:rPr lang="en-US" sz="3200">
                <a:solidFill>
                  <a:srgbClr val="0000FF"/>
                </a:solidFill>
                <a:latin typeface="Comic Sans MS" panose="030F0702030302020204" pitchFamily="66" charset="0"/>
              </a:rPr>
              <a:t>= 8.790 </a:t>
            </a:r>
            <a:r>
              <a:rPr lang="en-US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moles O</a:t>
            </a:r>
            <a:r>
              <a:rPr lang="en-US" sz="32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600434-CFF1-442C-B9DA-B6B3F5FC74EE}"/>
              </a:ext>
            </a:extLst>
          </p:cNvPr>
          <p:cNvSpPr txBox="1"/>
          <p:nvPr/>
        </p:nvSpPr>
        <p:spPr>
          <a:xfrm>
            <a:off x="0" y="5410200"/>
            <a:ext cx="243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8.790 moles O</a:t>
            </a:r>
            <a:r>
              <a:rPr lang="en-US" sz="2800" u="sng" baseline="-250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sz="2800" u="sng" baseline="-250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802934C-10AD-4774-9397-6D0D25032406}"/>
              </a:ext>
            </a:extLst>
          </p:cNvPr>
          <p:cNvSpPr txBox="1"/>
          <p:nvPr/>
        </p:nvSpPr>
        <p:spPr>
          <a:xfrm>
            <a:off x="2438400" y="5564087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A8F91F-BF92-45F8-9AF3-A160C949CEEB}"/>
              </a:ext>
            </a:extLst>
          </p:cNvPr>
          <p:cNvSpPr txBox="1"/>
          <p:nvPr/>
        </p:nvSpPr>
        <p:spPr>
          <a:xfrm>
            <a:off x="2855792" y="5410200"/>
            <a:ext cx="243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22.4 Liters O</a:t>
            </a:r>
            <a:r>
              <a:rPr lang="en-US" sz="2800" u="sng" baseline="-250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sz="2800" u="sng" baseline="-250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O</a:t>
            </a:r>
            <a:r>
              <a:rPr lang="en-US" sz="2800" baseline="-250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solidFill>
                <a:srgbClr val="0808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D6D494E-3410-48CA-9C22-03A5BE9BF2E3}"/>
              </a:ext>
            </a:extLst>
          </p:cNvPr>
          <p:cNvSpPr txBox="1"/>
          <p:nvPr/>
        </p:nvSpPr>
        <p:spPr>
          <a:xfrm>
            <a:off x="5105400" y="5410200"/>
            <a:ext cx="40385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196.9 </a:t>
            </a:r>
            <a:r>
              <a:rPr lang="en-US" sz="44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Liters O</a:t>
            </a:r>
            <a:r>
              <a:rPr lang="en-US" sz="4400" baseline="-250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149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7CE19A-1206-46A3-BB6D-30E40231C7E2}"/>
              </a:ext>
            </a:extLst>
          </p:cNvPr>
          <p:cNvSpPr txBox="1"/>
          <p:nvPr/>
        </p:nvSpPr>
        <p:spPr>
          <a:xfrm>
            <a:off x="0" y="0"/>
            <a:ext cx="9144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latin typeface="Comic Sans MS" panose="030F0702030302020204" pitchFamily="66" charset="0"/>
              </a:rPr>
              <a:t>7. There are 3 “levels” of questions in </a:t>
            </a:r>
            <a:r>
              <a:rPr lang="en-US" sz="2700" dirty="0" err="1">
                <a:latin typeface="Comic Sans MS" panose="030F0702030302020204" pitchFamily="66" charset="0"/>
              </a:rPr>
              <a:t>stoich</a:t>
            </a:r>
            <a:r>
              <a:rPr lang="en-US" sz="2700" dirty="0">
                <a:latin typeface="Comic Sans MS" panose="030F0702030302020204" pitchFamily="66" charset="0"/>
              </a:rPr>
              <a:t>.  </a:t>
            </a:r>
            <a:br>
              <a:rPr lang="en-US" sz="2700" dirty="0">
                <a:latin typeface="Comic Sans MS" panose="030F0702030302020204" pitchFamily="66" charset="0"/>
              </a:rPr>
            </a:br>
            <a:r>
              <a:rPr lang="en-US" sz="2700" dirty="0">
                <a:latin typeface="Comic Sans MS" panose="030F0702030302020204" pitchFamily="66" charset="0"/>
              </a:rPr>
              <a:t>       Not harder, just longer or shorter.  </a:t>
            </a:r>
            <a:br>
              <a:rPr lang="en-US" sz="2700" dirty="0">
                <a:latin typeface="Comic Sans MS" panose="030F0702030302020204" pitchFamily="66" charset="0"/>
              </a:rPr>
            </a:br>
            <a:endParaRPr lang="en-US" sz="2700" dirty="0">
              <a:latin typeface="Comic Sans MS" panose="030F0702030302020204" pitchFamily="66" charset="0"/>
            </a:endParaRPr>
          </a:p>
          <a:p>
            <a:r>
              <a:rPr lang="en-US" sz="2700" dirty="0">
                <a:latin typeface="Comic Sans MS" panose="030F0702030302020204" pitchFamily="66" charset="0"/>
              </a:rPr>
              <a:t>The longest are called 3 step </a:t>
            </a:r>
            <a:r>
              <a:rPr lang="en-US" sz="2700" dirty="0" err="1">
                <a:latin typeface="Comic Sans MS" panose="030F0702030302020204" pitchFamily="66" charset="0"/>
              </a:rPr>
              <a:t>stoich</a:t>
            </a:r>
            <a:r>
              <a:rPr lang="en-US" sz="2700" dirty="0">
                <a:latin typeface="Comic Sans MS" panose="030F0702030302020204" pitchFamily="66" charset="0"/>
              </a:rPr>
              <a:t> problems.  Examples include </a:t>
            </a:r>
            <a:r>
              <a:rPr lang="en-US" sz="2700" dirty="0">
                <a:solidFill>
                  <a:srgbClr val="0000FF"/>
                </a:solidFill>
                <a:latin typeface="Comic Sans MS" panose="030F0702030302020204" pitchFamily="66" charset="0"/>
              </a:rPr>
              <a:t>grams to grams, grams to liters, grams to particles, particles to liters, or liters to grams (etc.)</a:t>
            </a:r>
            <a:r>
              <a:rPr lang="en-US" sz="2700" dirty="0">
                <a:latin typeface="Comic Sans MS" panose="030F0702030302020204" pitchFamily="66" charset="0"/>
              </a:rPr>
              <a:t> </a:t>
            </a:r>
          </a:p>
          <a:p>
            <a:r>
              <a:rPr lang="en-US" sz="2700" dirty="0">
                <a:latin typeface="Comic Sans MS" panose="030F0702030302020204" pitchFamily="66" charset="0"/>
              </a:rPr>
              <a:t> </a:t>
            </a:r>
          </a:p>
          <a:p>
            <a:r>
              <a:rPr lang="en-US" sz="2700" dirty="0">
                <a:latin typeface="Comic Sans MS" panose="030F0702030302020204" pitchFamily="66" charset="0"/>
              </a:rPr>
              <a:t>The medium long ones are called 2 step </a:t>
            </a:r>
            <a:r>
              <a:rPr lang="en-US" sz="2700" dirty="0" err="1">
                <a:latin typeface="Comic Sans MS" panose="030F0702030302020204" pitchFamily="66" charset="0"/>
              </a:rPr>
              <a:t>stoich</a:t>
            </a:r>
            <a:r>
              <a:rPr lang="en-US" sz="2700" dirty="0">
                <a:latin typeface="Comic Sans MS" panose="030F0702030302020204" pitchFamily="66" charset="0"/>
              </a:rPr>
              <a:t> problems.  Examples include </a:t>
            </a:r>
            <a:r>
              <a:rPr lang="en-US" sz="2700" dirty="0">
                <a:solidFill>
                  <a:srgbClr val="0000FF"/>
                </a:solidFill>
                <a:latin typeface="Comic Sans MS" panose="030F0702030302020204" pitchFamily="66" charset="0"/>
              </a:rPr>
              <a:t>moles to grams, </a:t>
            </a:r>
            <a:br>
              <a:rPr lang="en-US" sz="2700" dirty="0">
                <a:solidFill>
                  <a:srgbClr val="0000FF"/>
                </a:solidFill>
                <a:latin typeface="Comic Sans MS" panose="030F0702030302020204" pitchFamily="66" charset="0"/>
              </a:rPr>
            </a:br>
            <a:r>
              <a:rPr lang="en-US" sz="2700" dirty="0">
                <a:solidFill>
                  <a:srgbClr val="0000FF"/>
                </a:solidFill>
                <a:latin typeface="Comic Sans MS" panose="030F0702030302020204" pitchFamily="66" charset="0"/>
              </a:rPr>
              <a:t>liters to moles, moles to particles, grams to moles (etc.)</a:t>
            </a:r>
            <a:endParaRPr lang="en-US" sz="2700" dirty="0">
              <a:latin typeface="Comic Sans MS" panose="030F0702030302020204" pitchFamily="66" charset="0"/>
            </a:endParaRPr>
          </a:p>
          <a:p>
            <a:r>
              <a:rPr lang="en-US" sz="2700" dirty="0">
                <a:latin typeface="Comic Sans MS" panose="030F0702030302020204" pitchFamily="66" charset="0"/>
              </a:rPr>
              <a:t> </a:t>
            </a:r>
          </a:p>
          <a:p>
            <a:r>
              <a:rPr lang="en-US" sz="2700" dirty="0">
                <a:latin typeface="Comic Sans MS" panose="030F0702030302020204" pitchFamily="66" charset="0"/>
              </a:rPr>
              <a:t>The shortest problems are called one-step—or moles to moles problems.  The only example is </a:t>
            </a:r>
            <a:r>
              <a:rPr lang="en-US" sz="2700" dirty="0">
                <a:solidFill>
                  <a:srgbClr val="0000FF"/>
                </a:solidFill>
                <a:latin typeface="Comic Sans MS" panose="030F0702030302020204" pitchFamily="66" charset="0"/>
              </a:rPr>
              <a:t>moles to moles.  </a:t>
            </a:r>
            <a:endParaRPr lang="en-US" sz="2700" dirty="0">
              <a:latin typeface="Comic Sans MS" panose="030F0702030302020204" pitchFamily="66" charset="0"/>
            </a:endParaRPr>
          </a:p>
          <a:p>
            <a:r>
              <a:rPr lang="en-US" dirty="0"/>
              <a:t> </a:t>
            </a:r>
          </a:p>
          <a:p>
            <a:pPr algn="ctr"/>
            <a:r>
              <a:rPr lang="en-US" sz="1100" dirty="0">
                <a:solidFill>
                  <a:srgbClr val="FF0000"/>
                </a:solidFill>
              </a:rPr>
              <a:t>End class #1</a:t>
            </a:r>
          </a:p>
        </p:txBody>
      </p:sp>
    </p:spTree>
    <p:extLst>
      <p:ext uri="{BB962C8B-B14F-4D97-AF65-F5344CB8AC3E}">
        <p14:creationId xmlns:p14="http://schemas.microsoft.com/office/powerpoint/2010/main" val="179384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F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6719" y="0"/>
            <a:ext cx="9144000" cy="2559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kern="120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Propane (C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gas burns with oxygen and forms carbon dioxide and water gases.  </a:t>
            </a:r>
            <a:b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If 56.8 grams of C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8(G)  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is used up, how many liters of CO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form?    </a:t>
            </a:r>
            <a:br>
              <a:rPr lang="en-US" sz="24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kern="120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(3 steps)  Start with a balanced equation:   </a:t>
            </a:r>
            <a:endParaRPr lang="en-US" sz="1800" kern="140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8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878108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F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6719" y="0"/>
            <a:ext cx="9144000" cy="196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kern="120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Propane (C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gas burns with oxygen and forms carbon dioxide and water gases.  </a:t>
            </a:r>
            <a:b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If 56.8 grams of C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8(G)  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is used up, how many liters of CO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form?    </a:t>
            </a:r>
            <a:br>
              <a:rPr lang="en-US" sz="24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kern="120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(3 steps)  Start with a balanced equation:   </a:t>
            </a:r>
            <a:endParaRPr lang="en-US" sz="1800" kern="140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sz="32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_C</a:t>
            </a:r>
            <a:r>
              <a:rPr lang="en-US" sz="32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lang="en-US" sz="32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</a:t>
            </a:r>
            <a:r>
              <a:rPr lang="en-US" sz="32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8(G)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+  _O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2(G)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 _CO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_H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869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F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6719" y="0"/>
            <a:ext cx="9144000" cy="3052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kern="120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Propane (C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gas burns with oxygen and forms carbon dioxide and water gases.  </a:t>
            </a:r>
            <a:b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If 56.8 grams of C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8(G)  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is used up, how many liters of CO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form?    </a:t>
            </a:r>
            <a:br>
              <a:rPr lang="en-US" sz="24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kern="120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(3 steps)  Start with a balanced equation:   </a:t>
            </a:r>
            <a:endParaRPr lang="en-US" sz="1800" kern="140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sz="32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_C</a:t>
            </a:r>
            <a:r>
              <a:rPr lang="en-US" sz="32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lang="en-US" sz="32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</a:t>
            </a:r>
            <a:r>
              <a:rPr lang="en-US" sz="32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8(G)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+ 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2(G)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b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a 1:5:3:4 ratio, John Dalton is happy.   </a:t>
            </a:r>
          </a:p>
          <a:p>
            <a:pPr algn="ctr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step, convert grams of propane → moles.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0415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F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6719" y="0"/>
            <a:ext cx="9144000" cy="246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kern="120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Propane (C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gas burns with oxygen and forms carbon dioxide and water gases.  </a:t>
            </a:r>
            <a:b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If 56.8 grams of C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8(G)  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is used up, how many liters of CO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form?    </a:t>
            </a:r>
            <a:br>
              <a:rPr lang="en-US" sz="24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kern="120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(3 steps)  Start with a balanced equation:   </a:t>
            </a:r>
            <a:endParaRPr lang="en-US" sz="1800" kern="140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sz="32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_C</a:t>
            </a:r>
            <a:r>
              <a:rPr lang="en-US" sz="32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lang="en-US" sz="32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</a:t>
            </a:r>
            <a:r>
              <a:rPr lang="en-US" sz="32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8(G)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+ 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2(G)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b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817378D-0841-4CF8-8818-CF8EF50399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685101"/>
              </p:ext>
            </p:extLst>
          </p:nvPr>
        </p:nvGraphicFramePr>
        <p:xfrm>
          <a:off x="0" y="2461315"/>
          <a:ext cx="88392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359">
                  <a:extLst>
                    <a:ext uri="{9D8B030D-6E8A-4147-A177-3AD203B41FA5}">
                      <a16:colId xmlns:a16="http://schemas.microsoft.com/office/drawing/2014/main" val="4130964611"/>
                    </a:ext>
                  </a:extLst>
                </a:gridCol>
                <a:gridCol w="1755295">
                  <a:extLst>
                    <a:ext uri="{9D8B030D-6E8A-4147-A177-3AD203B41FA5}">
                      <a16:colId xmlns:a16="http://schemas.microsoft.com/office/drawing/2014/main" val="528730730"/>
                    </a:ext>
                  </a:extLst>
                </a:gridCol>
                <a:gridCol w="317675">
                  <a:extLst>
                    <a:ext uri="{9D8B030D-6E8A-4147-A177-3AD203B41FA5}">
                      <a16:colId xmlns:a16="http://schemas.microsoft.com/office/drawing/2014/main" val="172990145"/>
                    </a:ext>
                  </a:extLst>
                </a:gridCol>
                <a:gridCol w="1906049">
                  <a:extLst>
                    <a:ext uri="{9D8B030D-6E8A-4147-A177-3AD203B41FA5}">
                      <a16:colId xmlns:a16="http://schemas.microsoft.com/office/drawing/2014/main" val="3280132888"/>
                    </a:ext>
                  </a:extLst>
                </a:gridCol>
                <a:gridCol w="3835822">
                  <a:extLst>
                    <a:ext uri="{9D8B030D-6E8A-4147-A177-3AD203B41FA5}">
                      <a16:colId xmlns:a16="http://schemas.microsoft.com/office/drawing/2014/main" val="922427099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b="0" baseline="30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u="sng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56.8 g </a:t>
                      </a:r>
                      <a:r>
                        <a:rPr lang="en-US" sz="2000" b="0" u="sng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  <a:r>
                        <a:rPr lang="en-US" sz="2000" b="0" u="sng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en-US" sz="2000" b="0" u="sng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H</a:t>
                      </a:r>
                      <a:r>
                        <a:rPr lang="en-US" sz="2000" b="0" u="sng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br>
                        <a:rPr lang="en-US" sz="2000" b="0" u="sng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2000" b="0" kern="120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en-US" sz="2000" b="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u="sng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mole </a:t>
                      </a:r>
                      <a:r>
                        <a:rPr lang="en-US" sz="2000" b="0" u="sng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  <a:r>
                        <a:rPr lang="en-US" sz="2000" b="0" u="sng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en-US" sz="2000" b="0" u="sng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H</a:t>
                      </a:r>
                      <a:r>
                        <a:rPr lang="en-US" sz="2000" b="0" u="sng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br>
                        <a:rPr lang="en-US" sz="2000" b="0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2000" b="0" kern="120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44 g </a:t>
                      </a:r>
                      <a:r>
                        <a:rPr lang="en-US" sz="2000" b="0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  <a:r>
                        <a:rPr lang="en-US" sz="2000" b="0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en-US" sz="2000" b="0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H</a:t>
                      </a:r>
                      <a:r>
                        <a:rPr lang="en-US" sz="2000" b="0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=   1.29 moles </a:t>
                      </a:r>
                      <a:r>
                        <a:rPr lang="en-US" sz="2000" b="0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  <a:r>
                        <a:rPr lang="en-US" sz="2000" b="0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en-US" sz="2000" b="0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H</a:t>
                      </a:r>
                      <a:r>
                        <a:rPr lang="en-US" sz="2000" b="0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13296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40C96F5-2143-440C-9FCF-ABBC93FA79C4}"/>
              </a:ext>
            </a:extLst>
          </p:cNvPr>
          <p:cNvSpPr txBox="1"/>
          <p:nvPr/>
        </p:nvSpPr>
        <p:spPr>
          <a:xfrm>
            <a:off x="1981200" y="42672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Now do the Mole ratio</a:t>
            </a:r>
          </a:p>
        </p:txBody>
      </p:sp>
    </p:spTree>
    <p:extLst>
      <p:ext uri="{BB962C8B-B14F-4D97-AF65-F5344CB8AC3E}">
        <p14:creationId xmlns:p14="http://schemas.microsoft.com/office/powerpoint/2010/main" val="17275037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F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6719" y="0"/>
            <a:ext cx="9144000" cy="246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kern="120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Propane (C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gas burns with oxygen and forms carbon dioxide and water gases.  </a:t>
            </a:r>
            <a:b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If 56.8 grams of C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8(G)  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is used up, how many liters of CO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form?    </a:t>
            </a:r>
            <a:br>
              <a:rPr lang="en-US" sz="24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kern="120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(3 steps)  Start with a balanced equation:   </a:t>
            </a:r>
            <a:endParaRPr lang="en-US" sz="1800" kern="140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sz="32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_C</a:t>
            </a:r>
            <a:r>
              <a:rPr lang="en-US" sz="32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lang="en-US" sz="32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</a:t>
            </a:r>
            <a:r>
              <a:rPr lang="en-US" sz="32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8(G)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+ 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2(G)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b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817378D-0841-4CF8-8818-CF8EF50399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969538"/>
              </p:ext>
            </p:extLst>
          </p:nvPr>
        </p:nvGraphicFramePr>
        <p:xfrm>
          <a:off x="0" y="2461315"/>
          <a:ext cx="88392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359">
                  <a:extLst>
                    <a:ext uri="{9D8B030D-6E8A-4147-A177-3AD203B41FA5}">
                      <a16:colId xmlns:a16="http://schemas.microsoft.com/office/drawing/2014/main" val="4130964611"/>
                    </a:ext>
                  </a:extLst>
                </a:gridCol>
                <a:gridCol w="1755295">
                  <a:extLst>
                    <a:ext uri="{9D8B030D-6E8A-4147-A177-3AD203B41FA5}">
                      <a16:colId xmlns:a16="http://schemas.microsoft.com/office/drawing/2014/main" val="528730730"/>
                    </a:ext>
                  </a:extLst>
                </a:gridCol>
                <a:gridCol w="317675">
                  <a:extLst>
                    <a:ext uri="{9D8B030D-6E8A-4147-A177-3AD203B41FA5}">
                      <a16:colId xmlns:a16="http://schemas.microsoft.com/office/drawing/2014/main" val="172990145"/>
                    </a:ext>
                  </a:extLst>
                </a:gridCol>
                <a:gridCol w="1906049">
                  <a:extLst>
                    <a:ext uri="{9D8B030D-6E8A-4147-A177-3AD203B41FA5}">
                      <a16:colId xmlns:a16="http://schemas.microsoft.com/office/drawing/2014/main" val="3280132888"/>
                    </a:ext>
                  </a:extLst>
                </a:gridCol>
                <a:gridCol w="3835822">
                  <a:extLst>
                    <a:ext uri="{9D8B030D-6E8A-4147-A177-3AD203B41FA5}">
                      <a16:colId xmlns:a16="http://schemas.microsoft.com/office/drawing/2014/main" val="922427099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b="0" baseline="30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u="sng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56.8 g </a:t>
                      </a:r>
                      <a:r>
                        <a:rPr lang="en-US" sz="2000" b="0" u="sng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  <a:r>
                        <a:rPr lang="en-US" sz="2000" b="0" u="sng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en-US" sz="2000" b="0" u="sng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H</a:t>
                      </a:r>
                      <a:r>
                        <a:rPr lang="en-US" sz="2000" b="0" u="sng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br>
                        <a:rPr lang="en-US" sz="2000" b="0" u="sng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2000" b="0" kern="120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en-US" sz="2000" b="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u="sng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mole </a:t>
                      </a:r>
                      <a:r>
                        <a:rPr lang="en-US" sz="2000" b="0" u="sng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  <a:r>
                        <a:rPr lang="en-US" sz="2000" b="0" u="sng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en-US" sz="2000" b="0" u="sng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H</a:t>
                      </a:r>
                      <a:r>
                        <a:rPr lang="en-US" sz="2000" b="0" u="sng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br>
                        <a:rPr lang="en-US" sz="2000" b="0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2000" b="0" kern="120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44 g </a:t>
                      </a:r>
                      <a:r>
                        <a:rPr lang="en-US" sz="2000" b="0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  <a:r>
                        <a:rPr lang="en-US" sz="2000" b="0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en-US" sz="2000" b="0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H</a:t>
                      </a:r>
                      <a:r>
                        <a:rPr lang="en-US" sz="2000" b="0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=   1.29 moles </a:t>
                      </a:r>
                      <a:r>
                        <a:rPr lang="en-US" sz="2000" b="0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  <a:r>
                        <a:rPr lang="en-US" sz="2000" b="0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en-US" sz="2000" b="0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H</a:t>
                      </a:r>
                      <a:r>
                        <a:rPr lang="en-US" sz="2000" b="0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132962"/>
                  </a:ext>
                </a:extLst>
              </a:tr>
            </a:tbl>
          </a:graphicData>
        </a:graphic>
      </p:graphicFrame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88CDA627-989A-4486-8309-C31BF86294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598643"/>
              </p:ext>
            </p:extLst>
          </p:nvPr>
        </p:nvGraphicFramePr>
        <p:xfrm>
          <a:off x="304800" y="3680515"/>
          <a:ext cx="8229601" cy="1348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4130964611"/>
                    </a:ext>
                  </a:extLst>
                </a:gridCol>
                <a:gridCol w="1296950">
                  <a:extLst>
                    <a:ext uri="{9D8B030D-6E8A-4147-A177-3AD203B41FA5}">
                      <a16:colId xmlns:a16="http://schemas.microsoft.com/office/drawing/2014/main" val="528730730"/>
                    </a:ext>
                  </a:extLst>
                </a:gridCol>
                <a:gridCol w="1268326">
                  <a:extLst>
                    <a:ext uri="{9D8B030D-6E8A-4147-A177-3AD203B41FA5}">
                      <a16:colId xmlns:a16="http://schemas.microsoft.com/office/drawing/2014/main" val="3280132888"/>
                    </a:ext>
                  </a:extLst>
                </a:gridCol>
                <a:gridCol w="455688">
                  <a:extLst>
                    <a:ext uri="{9D8B030D-6E8A-4147-A177-3AD203B41FA5}">
                      <a16:colId xmlns:a16="http://schemas.microsoft.com/office/drawing/2014/main" val="2051035450"/>
                    </a:ext>
                  </a:extLst>
                </a:gridCol>
                <a:gridCol w="546825">
                  <a:extLst>
                    <a:ext uri="{9D8B030D-6E8A-4147-A177-3AD203B41FA5}">
                      <a16:colId xmlns:a16="http://schemas.microsoft.com/office/drawing/2014/main" val="922427099"/>
                    </a:ext>
                  </a:extLst>
                </a:gridCol>
                <a:gridCol w="789989">
                  <a:extLst>
                    <a:ext uri="{9D8B030D-6E8A-4147-A177-3AD203B41FA5}">
                      <a16:colId xmlns:a16="http://schemas.microsoft.com/office/drawing/2014/main" val="1449989785"/>
                    </a:ext>
                  </a:extLst>
                </a:gridCol>
                <a:gridCol w="3338423">
                  <a:extLst>
                    <a:ext uri="{9D8B030D-6E8A-4147-A177-3AD203B41FA5}">
                      <a16:colId xmlns:a16="http://schemas.microsoft.com/office/drawing/2014/main" val="1097744983"/>
                    </a:ext>
                  </a:extLst>
                </a:gridCol>
              </a:tblGrid>
              <a:tr h="134868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="0" baseline="300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u="none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MR</a:t>
                      </a:r>
                      <a:endParaRPr lang="en-US" sz="4000" b="0" u="none" baseline="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u="sng" kern="12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  <a:r>
                        <a:rPr lang="en-US" sz="2000" b="0" u="sng" kern="120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en-US" sz="2000" b="0" u="sng" kern="12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H</a:t>
                      </a:r>
                      <a:r>
                        <a:rPr lang="en-US" sz="2000" b="0" u="sng" kern="120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br>
                        <a:rPr lang="en-US" sz="2000" b="0" kern="120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2000" b="0" kern="12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CO</a:t>
                      </a:r>
                      <a:r>
                        <a:rPr lang="en-US" sz="2000" b="0" kern="120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en-US" sz="2000" b="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u="sng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br>
                        <a:rPr 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=   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sng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1.29</a:t>
                      </a:r>
                      <a:br>
                        <a:rPr 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= 3.87 moles CO</a:t>
                      </a:r>
                      <a:r>
                        <a:rPr lang="en-US" sz="2000" b="0" baseline="-250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613296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03D3B93-BDC9-4B1B-A816-7496DCD7CC79}"/>
              </a:ext>
            </a:extLst>
          </p:cNvPr>
          <p:cNvSpPr txBox="1"/>
          <p:nvPr/>
        </p:nvSpPr>
        <p:spPr>
          <a:xfrm>
            <a:off x="609600" y="54864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Now, convert moles CO</a:t>
            </a:r>
            <a:r>
              <a:rPr lang="en-US" sz="32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2</a:t>
            </a:r>
            <a:r>
              <a:rPr lang="en-US" sz="3200" dirty="0">
                <a:solidFill>
                  <a:srgbClr val="339933"/>
                </a:solidFill>
                <a:latin typeface="Comic Sans MS" panose="030F0702030302020204" pitchFamily="66" charset="0"/>
              </a:rPr>
              <a:t> into liters.</a:t>
            </a:r>
          </a:p>
        </p:txBody>
      </p:sp>
    </p:spTree>
    <p:extLst>
      <p:ext uri="{BB962C8B-B14F-4D97-AF65-F5344CB8AC3E}">
        <p14:creationId xmlns:p14="http://schemas.microsoft.com/office/powerpoint/2010/main" val="16850457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F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6719" y="0"/>
            <a:ext cx="9144000" cy="246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kern="120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Propane (C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gas burns with oxygen and forms carbon dioxide and water gases.  </a:t>
            </a:r>
            <a:b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If 56.8 grams of C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8(G)  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is used up, how many liters of CO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form?    </a:t>
            </a:r>
            <a:br>
              <a:rPr lang="en-US" sz="24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kern="120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(3 steps)  Start with a balanced equation:   </a:t>
            </a:r>
            <a:endParaRPr lang="en-US" sz="1800" kern="140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sz="32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_C</a:t>
            </a:r>
            <a:r>
              <a:rPr lang="en-US" sz="32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lang="en-US" sz="32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</a:t>
            </a:r>
            <a:r>
              <a:rPr lang="en-US" sz="32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8(G)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+ 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2(G)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b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817378D-0841-4CF8-8818-CF8EF50399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225224"/>
              </p:ext>
            </p:extLst>
          </p:nvPr>
        </p:nvGraphicFramePr>
        <p:xfrm>
          <a:off x="0" y="2461315"/>
          <a:ext cx="88392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359">
                  <a:extLst>
                    <a:ext uri="{9D8B030D-6E8A-4147-A177-3AD203B41FA5}">
                      <a16:colId xmlns:a16="http://schemas.microsoft.com/office/drawing/2014/main" val="4130964611"/>
                    </a:ext>
                  </a:extLst>
                </a:gridCol>
                <a:gridCol w="1755295">
                  <a:extLst>
                    <a:ext uri="{9D8B030D-6E8A-4147-A177-3AD203B41FA5}">
                      <a16:colId xmlns:a16="http://schemas.microsoft.com/office/drawing/2014/main" val="528730730"/>
                    </a:ext>
                  </a:extLst>
                </a:gridCol>
                <a:gridCol w="317675">
                  <a:extLst>
                    <a:ext uri="{9D8B030D-6E8A-4147-A177-3AD203B41FA5}">
                      <a16:colId xmlns:a16="http://schemas.microsoft.com/office/drawing/2014/main" val="172990145"/>
                    </a:ext>
                  </a:extLst>
                </a:gridCol>
                <a:gridCol w="1906049">
                  <a:extLst>
                    <a:ext uri="{9D8B030D-6E8A-4147-A177-3AD203B41FA5}">
                      <a16:colId xmlns:a16="http://schemas.microsoft.com/office/drawing/2014/main" val="3280132888"/>
                    </a:ext>
                  </a:extLst>
                </a:gridCol>
                <a:gridCol w="3835822">
                  <a:extLst>
                    <a:ext uri="{9D8B030D-6E8A-4147-A177-3AD203B41FA5}">
                      <a16:colId xmlns:a16="http://schemas.microsoft.com/office/drawing/2014/main" val="922427099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b="0" baseline="30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u="sng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56.8 g </a:t>
                      </a:r>
                      <a:r>
                        <a:rPr lang="en-US" sz="2000" b="0" u="sng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  <a:r>
                        <a:rPr lang="en-US" sz="2000" b="0" u="sng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en-US" sz="2000" b="0" u="sng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H</a:t>
                      </a:r>
                      <a:r>
                        <a:rPr lang="en-US" sz="2000" b="0" u="sng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br>
                        <a:rPr lang="en-US" sz="2000" b="0" u="sng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2000" b="0" kern="120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en-US" sz="2000" b="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u="sng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mole </a:t>
                      </a:r>
                      <a:r>
                        <a:rPr lang="en-US" sz="2000" b="0" u="sng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  <a:r>
                        <a:rPr lang="en-US" sz="2000" b="0" u="sng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en-US" sz="2000" b="0" u="sng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H</a:t>
                      </a:r>
                      <a:r>
                        <a:rPr lang="en-US" sz="2000" b="0" u="sng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br>
                        <a:rPr lang="en-US" sz="2000" b="0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2000" b="0" kern="120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44 g </a:t>
                      </a:r>
                      <a:r>
                        <a:rPr lang="en-US" sz="2000" b="0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  <a:r>
                        <a:rPr lang="en-US" sz="2000" b="0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en-US" sz="2000" b="0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H</a:t>
                      </a:r>
                      <a:r>
                        <a:rPr lang="en-US" sz="2000" b="0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=   1.29 moles </a:t>
                      </a:r>
                      <a:r>
                        <a:rPr lang="en-US" sz="2000" b="0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  <a:r>
                        <a:rPr lang="en-US" sz="2000" b="0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en-US" sz="2000" b="0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H</a:t>
                      </a:r>
                      <a:r>
                        <a:rPr lang="en-US" sz="2000" b="0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132962"/>
                  </a:ext>
                </a:extLst>
              </a:tr>
            </a:tbl>
          </a:graphicData>
        </a:graphic>
      </p:graphicFrame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8820B01E-5707-4D54-915E-C1353A05EC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56758"/>
              </p:ext>
            </p:extLst>
          </p:nvPr>
        </p:nvGraphicFramePr>
        <p:xfrm>
          <a:off x="26719" y="5334000"/>
          <a:ext cx="88392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359">
                  <a:extLst>
                    <a:ext uri="{9D8B030D-6E8A-4147-A177-3AD203B41FA5}">
                      <a16:colId xmlns:a16="http://schemas.microsoft.com/office/drawing/2014/main" val="4130964611"/>
                    </a:ext>
                  </a:extLst>
                </a:gridCol>
                <a:gridCol w="2073122">
                  <a:extLst>
                    <a:ext uri="{9D8B030D-6E8A-4147-A177-3AD203B41FA5}">
                      <a16:colId xmlns:a16="http://schemas.microsoft.com/office/drawing/2014/main" val="528730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72990145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280132888"/>
                    </a:ext>
                  </a:extLst>
                </a:gridCol>
                <a:gridCol w="2769919">
                  <a:extLst>
                    <a:ext uri="{9D8B030D-6E8A-4147-A177-3AD203B41FA5}">
                      <a16:colId xmlns:a16="http://schemas.microsoft.com/office/drawing/2014/main" val="922427099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000" b="0" baseline="30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3.87 moles  CO</a:t>
                      </a:r>
                      <a:r>
                        <a:rPr lang="en-US" sz="2000" b="0" u="sng" kern="1200" baseline="-2500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br>
                        <a:rPr lang="en-US" sz="2000" b="0" u="sng" kern="1200" baseline="-2500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2000" b="0" kern="120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en-US" sz="2000" b="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22.4 Liters CO</a:t>
                      </a:r>
                      <a:r>
                        <a:rPr lang="en-US" sz="2000" b="0" u="sng" kern="1200" baseline="-2500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br>
                        <a:rPr lang="en-US" sz="2000" b="0" kern="1200" baseline="-2500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2000" b="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mole  CO</a:t>
                      </a:r>
                      <a:r>
                        <a:rPr lang="en-US" sz="2000" b="0" u="none" kern="1200" baseline="-2500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0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=   </a:t>
                      </a:r>
                      <a:r>
                        <a:rPr lang="en-US" sz="2000" b="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132962"/>
                  </a:ext>
                </a:extLst>
              </a:tr>
            </a:tbl>
          </a:graphicData>
        </a:graphic>
      </p:graphicFrame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FBEE6906-BE0D-4ED0-BD83-6813150662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467782"/>
              </p:ext>
            </p:extLst>
          </p:nvPr>
        </p:nvGraphicFramePr>
        <p:xfrm>
          <a:off x="304800" y="3680515"/>
          <a:ext cx="8229601" cy="1348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4130964611"/>
                    </a:ext>
                  </a:extLst>
                </a:gridCol>
                <a:gridCol w="1296950">
                  <a:extLst>
                    <a:ext uri="{9D8B030D-6E8A-4147-A177-3AD203B41FA5}">
                      <a16:colId xmlns:a16="http://schemas.microsoft.com/office/drawing/2014/main" val="528730730"/>
                    </a:ext>
                  </a:extLst>
                </a:gridCol>
                <a:gridCol w="1268326">
                  <a:extLst>
                    <a:ext uri="{9D8B030D-6E8A-4147-A177-3AD203B41FA5}">
                      <a16:colId xmlns:a16="http://schemas.microsoft.com/office/drawing/2014/main" val="3280132888"/>
                    </a:ext>
                  </a:extLst>
                </a:gridCol>
                <a:gridCol w="455688">
                  <a:extLst>
                    <a:ext uri="{9D8B030D-6E8A-4147-A177-3AD203B41FA5}">
                      <a16:colId xmlns:a16="http://schemas.microsoft.com/office/drawing/2014/main" val="2051035450"/>
                    </a:ext>
                  </a:extLst>
                </a:gridCol>
                <a:gridCol w="546825">
                  <a:extLst>
                    <a:ext uri="{9D8B030D-6E8A-4147-A177-3AD203B41FA5}">
                      <a16:colId xmlns:a16="http://schemas.microsoft.com/office/drawing/2014/main" val="922427099"/>
                    </a:ext>
                  </a:extLst>
                </a:gridCol>
                <a:gridCol w="789989">
                  <a:extLst>
                    <a:ext uri="{9D8B030D-6E8A-4147-A177-3AD203B41FA5}">
                      <a16:colId xmlns:a16="http://schemas.microsoft.com/office/drawing/2014/main" val="1449989785"/>
                    </a:ext>
                  </a:extLst>
                </a:gridCol>
                <a:gridCol w="3338423">
                  <a:extLst>
                    <a:ext uri="{9D8B030D-6E8A-4147-A177-3AD203B41FA5}">
                      <a16:colId xmlns:a16="http://schemas.microsoft.com/office/drawing/2014/main" val="1097744983"/>
                    </a:ext>
                  </a:extLst>
                </a:gridCol>
              </a:tblGrid>
              <a:tr h="134868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="0" baseline="300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u="none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MR</a:t>
                      </a:r>
                      <a:endParaRPr lang="en-US" sz="4000" b="0" u="none" baseline="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u="sng" kern="12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  <a:r>
                        <a:rPr lang="en-US" sz="2000" b="0" u="sng" kern="120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en-US" sz="2000" b="0" u="sng" kern="12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H</a:t>
                      </a:r>
                      <a:r>
                        <a:rPr lang="en-US" sz="2000" b="0" u="sng" kern="120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br>
                        <a:rPr lang="en-US" sz="2000" b="0" kern="120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2000" b="0" kern="12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CO</a:t>
                      </a:r>
                      <a:r>
                        <a:rPr lang="en-US" sz="2000" b="0" kern="120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en-US" sz="2000" b="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u="sng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br>
                        <a:rPr 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=   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sng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1.29</a:t>
                      </a:r>
                      <a:br>
                        <a:rPr 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= 3.87 moles CO</a:t>
                      </a:r>
                      <a:r>
                        <a:rPr lang="en-US" sz="2000" b="0" baseline="-250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6132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9932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F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6719" y="0"/>
            <a:ext cx="9144000" cy="246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kern="120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Propane (C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gas burns with oxygen and forms carbon dioxide and water gases.  </a:t>
            </a:r>
            <a:b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If 56.8 grams of C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8(G)  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is used up, how many liters of CO</a:t>
            </a:r>
            <a:r>
              <a:rPr lang="en-US" sz="18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en-US" sz="18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form?    </a:t>
            </a:r>
            <a:br>
              <a:rPr lang="en-US" sz="24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kern="120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(3 steps)  Start with a balanced equation:   </a:t>
            </a:r>
            <a:endParaRPr lang="en-US" sz="1800" kern="140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sz="32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_C</a:t>
            </a:r>
            <a:r>
              <a:rPr lang="en-US" sz="32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lang="en-US" sz="3200" kern="12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</a:t>
            </a:r>
            <a:r>
              <a:rPr lang="en-US" sz="3200" kern="12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8(G)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+ 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2(G)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b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817378D-0841-4CF8-8818-CF8EF50399C6}"/>
              </a:ext>
            </a:extLst>
          </p:cNvPr>
          <p:cNvGraphicFramePr>
            <a:graphicFrameLocks noGrp="1"/>
          </p:cNvGraphicFramePr>
          <p:nvPr/>
        </p:nvGraphicFramePr>
        <p:xfrm>
          <a:off x="0" y="2461315"/>
          <a:ext cx="88392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359">
                  <a:extLst>
                    <a:ext uri="{9D8B030D-6E8A-4147-A177-3AD203B41FA5}">
                      <a16:colId xmlns:a16="http://schemas.microsoft.com/office/drawing/2014/main" val="4130964611"/>
                    </a:ext>
                  </a:extLst>
                </a:gridCol>
                <a:gridCol w="1755295">
                  <a:extLst>
                    <a:ext uri="{9D8B030D-6E8A-4147-A177-3AD203B41FA5}">
                      <a16:colId xmlns:a16="http://schemas.microsoft.com/office/drawing/2014/main" val="528730730"/>
                    </a:ext>
                  </a:extLst>
                </a:gridCol>
                <a:gridCol w="317675">
                  <a:extLst>
                    <a:ext uri="{9D8B030D-6E8A-4147-A177-3AD203B41FA5}">
                      <a16:colId xmlns:a16="http://schemas.microsoft.com/office/drawing/2014/main" val="172990145"/>
                    </a:ext>
                  </a:extLst>
                </a:gridCol>
                <a:gridCol w="1906049">
                  <a:extLst>
                    <a:ext uri="{9D8B030D-6E8A-4147-A177-3AD203B41FA5}">
                      <a16:colId xmlns:a16="http://schemas.microsoft.com/office/drawing/2014/main" val="3280132888"/>
                    </a:ext>
                  </a:extLst>
                </a:gridCol>
                <a:gridCol w="3835822">
                  <a:extLst>
                    <a:ext uri="{9D8B030D-6E8A-4147-A177-3AD203B41FA5}">
                      <a16:colId xmlns:a16="http://schemas.microsoft.com/office/drawing/2014/main" val="922427099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b="0" baseline="30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u="sng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56.8 g </a:t>
                      </a:r>
                      <a:r>
                        <a:rPr lang="en-US" sz="2000" b="0" u="sng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  <a:r>
                        <a:rPr lang="en-US" sz="2000" b="0" u="sng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en-US" sz="2000" b="0" u="sng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H</a:t>
                      </a:r>
                      <a:r>
                        <a:rPr lang="en-US" sz="2000" b="0" u="sng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br>
                        <a:rPr lang="en-US" sz="2000" b="0" u="sng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2000" b="0" kern="120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en-US" sz="2000" b="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u="sng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mole </a:t>
                      </a:r>
                      <a:r>
                        <a:rPr lang="en-US" sz="2000" b="0" u="sng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  <a:r>
                        <a:rPr lang="en-US" sz="2000" b="0" u="sng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en-US" sz="2000" b="0" u="sng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H</a:t>
                      </a:r>
                      <a:r>
                        <a:rPr lang="en-US" sz="2000" b="0" u="sng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br>
                        <a:rPr lang="en-US" sz="2000" b="0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2000" b="0" kern="120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44 g </a:t>
                      </a:r>
                      <a:r>
                        <a:rPr lang="en-US" sz="2000" b="0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  <a:r>
                        <a:rPr lang="en-US" sz="2000" b="0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en-US" sz="2000" b="0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H</a:t>
                      </a:r>
                      <a:r>
                        <a:rPr lang="en-US" sz="2000" b="0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=   1.29 moles </a:t>
                      </a:r>
                      <a:r>
                        <a:rPr lang="en-US" sz="2000" b="0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  <a:r>
                        <a:rPr lang="en-US" sz="2000" b="0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en-US" sz="2000" b="0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H</a:t>
                      </a:r>
                      <a:r>
                        <a:rPr lang="en-US" sz="2000" b="0" kern="120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132962"/>
                  </a:ext>
                </a:extLst>
              </a:tr>
            </a:tbl>
          </a:graphicData>
        </a:graphic>
      </p:graphicFrame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8820B01E-5707-4D54-915E-C1353A05ECA0}"/>
              </a:ext>
            </a:extLst>
          </p:cNvPr>
          <p:cNvGraphicFramePr>
            <a:graphicFrameLocks noGrp="1"/>
          </p:cNvGraphicFramePr>
          <p:nvPr/>
        </p:nvGraphicFramePr>
        <p:xfrm>
          <a:off x="26719" y="5334000"/>
          <a:ext cx="88392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359">
                  <a:extLst>
                    <a:ext uri="{9D8B030D-6E8A-4147-A177-3AD203B41FA5}">
                      <a16:colId xmlns:a16="http://schemas.microsoft.com/office/drawing/2014/main" val="4130964611"/>
                    </a:ext>
                  </a:extLst>
                </a:gridCol>
                <a:gridCol w="2073122">
                  <a:extLst>
                    <a:ext uri="{9D8B030D-6E8A-4147-A177-3AD203B41FA5}">
                      <a16:colId xmlns:a16="http://schemas.microsoft.com/office/drawing/2014/main" val="528730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72990145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280132888"/>
                    </a:ext>
                  </a:extLst>
                </a:gridCol>
                <a:gridCol w="2769919">
                  <a:extLst>
                    <a:ext uri="{9D8B030D-6E8A-4147-A177-3AD203B41FA5}">
                      <a16:colId xmlns:a16="http://schemas.microsoft.com/office/drawing/2014/main" val="922427099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000" b="0" baseline="30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3.87 moles  CO</a:t>
                      </a:r>
                      <a:r>
                        <a:rPr lang="en-US" sz="2000" b="0" u="sng" kern="1200" baseline="-2500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br>
                        <a:rPr lang="en-US" sz="2000" b="0" u="sng" kern="1200" baseline="-2500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2000" b="0" kern="120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en-US" sz="2000" b="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22.4 Liters CO</a:t>
                      </a:r>
                      <a:r>
                        <a:rPr lang="en-US" sz="2000" b="0" u="sng" kern="1200" baseline="-2500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br>
                        <a:rPr lang="en-US" sz="2000" b="0" kern="1200" baseline="-2500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2000" b="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mole  CO</a:t>
                      </a:r>
                      <a:r>
                        <a:rPr lang="en-US" sz="2000" b="0" u="none" kern="1200" baseline="-2500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0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=   </a:t>
                      </a:r>
                      <a:r>
                        <a:rPr lang="en-US" sz="2000" b="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86.7 liters CO</a:t>
                      </a:r>
                      <a:r>
                        <a:rPr lang="en-US" sz="2000" b="0" u="none" kern="1200" baseline="-2500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132962"/>
                  </a:ext>
                </a:extLst>
              </a:tr>
            </a:tbl>
          </a:graphicData>
        </a:graphic>
      </p:graphicFrame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FBEE6906-BE0D-4ED0-BD83-681315066230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3680515"/>
          <a:ext cx="8229601" cy="1348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4130964611"/>
                    </a:ext>
                  </a:extLst>
                </a:gridCol>
                <a:gridCol w="1296950">
                  <a:extLst>
                    <a:ext uri="{9D8B030D-6E8A-4147-A177-3AD203B41FA5}">
                      <a16:colId xmlns:a16="http://schemas.microsoft.com/office/drawing/2014/main" val="528730730"/>
                    </a:ext>
                  </a:extLst>
                </a:gridCol>
                <a:gridCol w="1268326">
                  <a:extLst>
                    <a:ext uri="{9D8B030D-6E8A-4147-A177-3AD203B41FA5}">
                      <a16:colId xmlns:a16="http://schemas.microsoft.com/office/drawing/2014/main" val="3280132888"/>
                    </a:ext>
                  </a:extLst>
                </a:gridCol>
                <a:gridCol w="455688">
                  <a:extLst>
                    <a:ext uri="{9D8B030D-6E8A-4147-A177-3AD203B41FA5}">
                      <a16:colId xmlns:a16="http://schemas.microsoft.com/office/drawing/2014/main" val="2051035450"/>
                    </a:ext>
                  </a:extLst>
                </a:gridCol>
                <a:gridCol w="546825">
                  <a:extLst>
                    <a:ext uri="{9D8B030D-6E8A-4147-A177-3AD203B41FA5}">
                      <a16:colId xmlns:a16="http://schemas.microsoft.com/office/drawing/2014/main" val="922427099"/>
                    </a:ext>
                  </a:extLst>
                </a:gridCol>
                <a:gridCol w="789989">
                  <a:extLst>
                    <a:ext uri="{9D8B030D-6E8A-4147-A177-3AD203B41FA5}">
                      <a16:colId xmlns:a16="http://schemas.microsoft.com/office/drawing/2014/main" val="1449989785"/>
                    </a:ext>
                  </a:extLst>
                </a:gridCol>
                <a:gridCol w="3338423">
                  <a:extLst>
                    <a:ext uri="{9D8B030D-6E8A-4147-A177-3AD203B41FA5}">
                      <a16:colId xmlns:a16="http://schemas.microsoft.com/office/drawing/2014/main" val="1097744983"/>
                    </a:ext>
                  </a:extLst>
                </a:gridCol>
              </a:tblGrid>
              <a:tr h="134868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="0" baseline="300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u="none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MR</a:t>
                      </a:r>
                      <a:endParaRPr lang="en-US" sz="4000" b="0" u="none" baseline="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u="sng" kern="12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  <a:r>
                        <a:rPr lang="en-US" sz="2000" b="0" u="sng" kern="120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en-US" sz="2000" b="0" u="sng" kern="12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H</a:t>
                      </a:r>
                      <a:r>
                        <a:rPr lang="en-US" sz="2000" b="0" u="sng" kern="120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br>
                        <a:rPr lang="en-US" sz="2000" b="0" kern="120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2000" b="0" kern="12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CO</a:t>
                      </a:r>
                      <a:r>
                        <a:rPr lang="en-US" sz="2000" b="0" kern="120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en-US" sz="2000" b="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u="sng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br>
                        <a:rPr 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=   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sng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1.29</a:t>
                      </a:r>
                      <a:br>
                        <a:rPr 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= 3.87 moles CO</a:t>
                      </a:r>
                      <a:r>
                        <a:rPr lang="en-US" sz="2000" b="0" baseline="-250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6132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1795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5021" y="995465"/>
            <a:ext cx="9144000" cy="173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_Al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_HCl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 </a:t>
            </a:r>
            <a:endParaRPr lang="en-US" altLang="en-US" sz="4000" baseline="-25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altLang="en-US" sz="4000" baseline="-25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25021" y="47322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If you want to use up 23.1 moles of HCl, how many formula units 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of aluminum chloride form?  </a:t>
            </a: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Just 2 steps.</a:t>
            </a:r>
          </a:p>
        </p:txBody>
      </p:sp>
    </p:spTree>
    <p:extLst>
      <p:ext uri="{BB962C8B-B14F-4D97-AF65-F5344CB8AC3E}">
        <p14:creationId xmlns:p14="http://schemas.microsoft.com/office/powerpoint/2010/main" val="330931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1.  What is stoichiometry?</a:t>
            </a:r>
          </a:p>
          <a:p>
            <a:endParaRPr lang="en-US" sz="2400" dirty="0"/>
          </a:p>
          <a:p>
            <a:r>
              <a:rPr lang="en-US" sz="3200" dirty="0"/>
              <a:t>Chemistry math that follows the </a:t>
            </a:r>
            <a:br>
              <a:rPr lang="en-US" sz="3200" dirty="0"/>
            </a:br>
            <a:r>
              <a:rPr lang="en-US" sz="3200" dirty="0"/>
              <a:t>Law of Conservation of Matter, </a:t>
            </a:r>
            <a:br>
              <a:rPr lang="en-US" sz="3200" dirty="0"/>
            </a:br>
            <a:r>
              <a:rPr lang="en-US" sz="3200" dirty="0"/>
              <a:t>starting with a balanced equation.</a:t>
            </a:r>
          </a:p>
          <a:p>
            <a:endParaRPr lang="en-US" sz="3200" dirty="0"/>
          </a:p>
          <a:p>
            <a:pPr algn="ctr"/>
            <a:r>
              <a:rPr lang="en-US" sz="2800" dirty="0">
                <a:solidFill>
                  <a:srgbClr val="0000FF"/>
                </a:solidFill>
              </a:rPr>
              <a:t>The recipe for Brownies </a:t>
            </a:r>
          </a:p>
          <a:p>
            <a:pPr algn="ctr"/>
            <a:r>
              <a:rPr lang="en-US" sz="2800" dirty="0">
                <a:solidFill>
                  <a:srgbClr val="0000FF"/>
                </a:solidFill>
              </a:rPr>
              <a:t> is 1 box mix : 3 eggs : 1 cup of water : ½ cup of oil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976189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5021" y="995465"/>
            <a:ext cx="9144000" cy="173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_Al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_HCl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_AlCl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3(AQ)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_H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altLang="en-US" sz="4000" baseline="-25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25021" y="47322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If you want to use up 23.1 moles of HCl, how many formula units 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of aluminum chloride form?  </a:t>
            </a: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Just 2 steps.</a:t>
            </a:r>
          </a:p>
        </p:txBody>
      </p:sp>
    </p:spTree>
    <p:extLst>
      <p:ext uri="{BB962C8B-B14F-4D97-AF65-F5344CB8AC3E}">
        <p14:creationId xmlns:p14="http://schemas.microsoft.com/office/powerpoint/2010/main" val="42176599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5021" y="995465"/>
            <a:ext cx="9144000" cy="173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AlCl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3(AQ)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altLang="en-US" sz="4000" baseline="-25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25021" y="47322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If you want to use up 23.1 moles of HCl, how many formula units 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of aluminum chloride form?  </a:t>
            </a: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Just 2 steps.</a:t>
            </a:r>
          </a:p>
        </p:txBody>
      </p:sp>
    </p:spTree>
    <p:extLst>
      <p:ext uri="{BB962C8B-B14F-4D97-AF65-F5344CB8AC3E}">
        <p14:creationId xmlns:p14="http://schemas.microsoft.com/office/powerpoint/2010/main" val="17593521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5021" y="995465"/>
            <a:ext cx="9144000" cy="173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2Al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+ 6HCl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2AlCl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3(AQ)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+ 3H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altLang="en-US" sz="4000" baseline="-25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25021" y="47322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If you want to use up 23.1 moles of HCl, how many formula units 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of aluminum chloride form?  </a:t>
            </a: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Just 2 steps.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533400" y="3072774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MR</a:t>
            </a: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1371600" y="2920374"/>
            <a:ext cx="2286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 HCl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      </a:t>
            </a: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       </a:t>
            </a: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b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AlCl</a:t>
            </a:r>
            <a:r>
              <a:rPr lang="en-US" altLang="en-US" sz="2800" baseline="-25000" dirty="0">
                <a:solidFill>
                  <a:srgbClr val="FF0000"/>
                </a:solidFill>
                <a:latin typeface="Comic Sans MS" pitchFamily="66" charset="0"/>
              </a:rPr>
              <a:t>3       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2          </a:t>
            </a:r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4152900" y="4212084"/>
            <a:ext cx="4495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6600"/>
                </a:solidFill>
                <a:latin typeface="Comic Sans MS" pitchFamily="66" charset="0"/>
              </a:rPr>
              <a:t>THINK FIRST…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6600"/>
                </a:solidFill>
                <a:latin typeface="Comic Sans MS" pitchFamily="66" charset="0"/>
              </a:rPr>
              <a:t>Should we change this to 3:1 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5128" name="Line 10"/>
          <p:cNvSpPr>
            <a:spLocks noChangeShapeType="1"/>
          </p:cNvSpPr>
          <p:nvPr/>
        </p:nvSpPr>
        <p:spPr bwMode="auto">
          <a:xfrm flipH="1" flipV="1">
            <a:off x="3505200" y="3427749"/>
            <a:ext cx="1295400" cy="610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0583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5021" y="995465"/>
            <a:ext cx="9144000" cy="173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2Al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+ 6HCl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2AlCl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3(AQ)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+ 3H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altLang="en-US" sz="4000" baseline="-25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25021" y="47322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If you want to use up 23.1 moles of HCl, how many formula units 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of aluminum chloride form?  </a:t>
            </a: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Just 2 steps.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533400" y="3072774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MR</a:t>
            </a: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1371600" y="2920374"/>
            <a:ext cx="2286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 HCl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      </a:t>
            </a: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       </a:t>
            </a: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b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AlCl</a:t>
            </a:r>
            <a:r>
              <a:rPr lang="en-US" altLang="en-US" sz="2800" baseline="-25000" dirty="0">
                <a:solidFill>
                  <a:srgbClr val="FF0000"/>
                </a:solidFill>
                <a:latin typeface="Comic Sans MS" pitchFamily="66" charset="0"/>
              </a:rPr>
              <a:t>3       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2          </a:t>
            </a:r>
          </a:p>
        </p:txBody>
      </p:sp>
      <p:sp>
        <p:nvSpPr>
          <p:cNvPr id="8" name="Line 10">
            <a:extLst>
              <a:ext uri="{FF2B5EF4-FFF2-40B4-BE49-F238E27FC236}">
                <a16:creationId xmlns:a16="http://schemas.microsoft.com/office/drawing/2014/main" id="{4D622EFA-6238-4B8E-8C97-735E81CE4F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2724408"/>
            <a:ext cx="990600" cy="5191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D6F20742-A7C7-4198-ACCB-576A663A9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903962"/>
            <a:ext cx="38862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8000" dirty="0">
                <a:solidFill>
                  <a:srgbClr val="000000"/>
                </a:solidFill>
                <a:latin typeface="Comic Sans MS" pitchFamily="66" charset="0"/>
              </a:rPr>
              <a:t>NO!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Never change the MR.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</a:rPr>
              <a:t>It’s not worth it! </a:t>
            </a:r>
            <a:b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</a:rPr>
              <a:t>You’ll probably make a boo-boo, and the </a:t>
            </a:r>
            <a:b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</a:rPr>
              <a:t>math works fine at 6:2</a:t>
            </a: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3A449CF8-BC69-4F4F-A598-38588DD96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316667"/>
            <a:ext cx="4495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6600"/>
                </a:solidFill>
                <a:latin typeface="Comic Sans MS" pitchFamily="66" charset="0"/>
              </a:rPr>
              <a:t>Should we change this to 3:1 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01025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5021" y="995465"/>
            <a:ext cx="9144000" cy="173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2Al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+ 6HCl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2AlCl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3(AQ)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+ 3H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altLang="en-US" sz="4000" baseline="-25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25021" y="47322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If you want to use up 23.1 moles of HCl, how many formula units 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of aluminum chloride form?  </a:t>
            </a: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Just 2 steps.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533400" y="3072774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MR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76D617C7-5151-4CAA-9489-84645B366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859255"/>
            <a:ext cx="4038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 HCl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      </a:t>
            </a: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      </a:t>
            </a: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   </a:t>
            </a: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b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AlCl</a:t>
            </a:r>
            <a:r>
              <a:rPr lang="en-US" altLang="en-US" sz="2800" baseline="-25000" dirty="0">
                <a:solidFill>
                  <a:srgbClr val="FF0000"/>
                </a:solidFill>
                <a:latin typeface="Comic Sans MS" pitchFamily="66" charset="0"/>
              </a:rPr>
              <a:t>3       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2             </a:t>
            </a:r>
          </a:p>
        </p:txBody>
      </p:sp>
    </p:spTree>
    <p:extLst>
      <p:ext uri="{BB962C8B-B14F-4D97-AF65-F5344CB8AC3E}">
        <p14:creationId xmlns:p14="http://schemas.microsoft.com/office/powerpoint/2010/main" val="37348452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5021" y="995465"/>
            <a:ext cx="9144000" cy="173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2Al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+ 6HCl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2AlCl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3(AQ)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+ 3H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altLang="en-US" sz="4000" baseline="-25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25021" y="47322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If you want to use up 23.1 moles of HCl, how many formula units 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of aluminum chloride form?  </a:t>
            </a: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Just 2 steps.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533400" y="3072774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MR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76D617C7-5151-4CAA-9489-84645B366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859255"/>
            <a:ext cx="4038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 HCl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      </a:t>
            </a: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      </a:t>
            </a: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23.1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   </a:t>
            </a: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b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AlCl</a:t>
            </a:r>
            <a:r>
              <a:rPr lang="en-US" altLang="en-US" sz="2800" baseline="-25000" dirty="0">
                <a:solidFill>
                  <a:srgbClr val="FF0000"/>
                </a:solidFill>
                <a:latin typeface="Comic Sans MS" pitchFamily="66" charset="0"/>
              </a:rPr>
              <a:t>3       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2        x 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F866D0-4FEA-4636-82FC-866966AC0B2B}"/>
              </a:ext>
            </a:extLst>
          </p:cNvPr>
          <p:cNvSpPr txBox="1"/>
          <p:nvPr/>
        </p:nvSpPr>
        <p:spPr>
          <a:xfrm>
            <a:off x="3048000" y="3009164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3869082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5021" y="995465"/>
            <a:ext cx="9144000" cy="173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2Al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+ 6HCl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2AlCl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3(AQ)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+ 3H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altLang="en-US" sz="4000" baseline="-25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25021" y="47322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If you want to use up 23.1 moles of HCl, how many formula units 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of aluminum chloride form?  </a:t>
            </a: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Just 2 steps.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533400" y="3072774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MR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76D617C7-5151-4CAA-9489-84645B366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859255"/>
            <a:ext cx="4038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 HCl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      </a:t>
            </a: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      </a:t>
            </a: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23.1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   </a:t>
            </a: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b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AlCl</a:t>
            </a:r>
            <a:r>
              <a:rPr lang="en-US" altLang="en-US" sz="2800" baseline="-25000" dirty="0">
                <a:solidFill>
                  <a:srgbClr val="FF0000"/>
                </a:solidFill>
                <a:latin typeface="Comic Sans MS" pitchFamily="66" charset="0"/>
              </a:rPr>
              <a:t>3       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2        x 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F866D0-4FEA-4636-82FC-866966AC0B2B}"/>
              </a:ext>
            </a:extLst>
          </p:cNvPr>
          <p:cNvSpPr txBox="1"/>
          <p:nvPr/>
        </p:nvSpPr>
        <p:spPr>
          <a:xfrm>
            <a:off x="3048000" y="3009164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B06B90E3-7CF8-4D03-A369-D3A1E7731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3689" y="2783054"/>
            <a:ext cx="3685822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Comic Sans MS" pitchFamily="66" charset="0"/>
              </a:rPr>
              <a:t> 6x = 46.2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Comic Sans MS" pitchFamily="66" charset="0"/>
              </a:rPr>
              <a:t>  x =  7.70 moles 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AlCl</a:t>
            </a:r>
            <a:r>
              <a:rPr lang="en-US" altLang="en-US" sz="2800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588300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5021" y="995465"/>
            <a:ext cx="9144000" cy="173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2Al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+ 6HCl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2AlCl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3(AQ)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+ 3H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altLang="en-US" sz="4000" baseline="-25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25021" y="47322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If you want to use up 23.1 moles of HCl, how many formula units 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of aluminum chloride form?  </a:t>
            </a: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Just 2 steps.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533400" y="3072774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MR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76D617C7-5151-4CAA-9489-84645B366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859255"/>
            <a:ext cx="4038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 HCl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      </a:t>
            </a: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      </a:t>
            </a: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23.1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   </a:t>
            </a: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b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AlCl</a:t>
            </a:r>
            <a:r>
              <a:rPr lang="en-US" altLang="en-US" sz="2800" baseline="-25000" dirty="0">
                <a:solidFill>
                  <a:srgbClr val="FF0000"/>
                </a:solidFill>
                <a:latin typeface="Comic Sans MS" pitchFamily="66" charset="0"/>
              </a:rPr>
              <a:t>3       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2        x 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F866D0-4FEA-4636-82FC-866966AC0B2B}"/>
              </a:ext>
            </a:extLst>
          </p:cNvPr>
          <p:cNvSpPr txBox="1"/>
          <p:nvPr/>
        </p:nvSpPr>
        <p:spPr>
          <a:xfrm>
            <a:off x="3048000" y="3009164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B06B90E3-7CF8-4D03-A369-D3A1E7731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3689" y="2783054"/>
            <a:ext cx="3685822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Comic Sans MS" pitchFamily="66" charset="0"/>
              </a:rPr>
              <a:t> 6x = 46.2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Comic Sans MS" pitchFamily="66" charset="0"/>
              </a:rPr>
              <a:t>  x =  7.70 moles 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AlCl</a:t>
            </a:r>
            <a:r>
              <a:rPr lang="en-US" altLang="en-US" sz="2800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06F5A01-F301-4734-9A48-BCEC27B71758}"/>
              </a:ext>
            </a:extLst>
          </p:cNvPr>
          <p:cNvCxnSpPr>
            <a:cxnSpLocks/>
          </p:cNvCxnSpPr>
          <p:nvPr/>
        </p:nvCxnSpPr>
        <p:spPr>
          <a:xfrm flipH="1">
            <a:off x="1828800" y="3881604"/>
            <a:ext cx="4419600" cy="9951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 Box 10">
            <a:extLst>
              <a:ext uri="{FF2B5EF4-FFF2-40B4-BE49-F238E27FC236}">
                <a16:creationId xmlns:a16="http://schemas.microsoft.com/office/drawing/2014/main" id="{084D4A66-C179-43DA-B366-83908CC5E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21" y="5130447"/>
            <a:ext cx="2667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u="sng" dirty="0">
                <a:solidFill>
                  <a:srgbClr val="000000"/>
                </a:solidFill>
                <a:latin typeface="Calibri" pitchFamily="34" charset="0"/>
              </a:rPr>
              <a:t>7.70 moles AlCl</a:t>
            </a:r>
            <a:r>
              <a:rPr lang="en-US" altLang="en-US" sz="2400" u="sng" baseline="-25000" dirty="0">
                <a:solidFill>
                  <a:srgbClr val="000000"/>
                </a:solidFill>
                <a:latin typeface="Calibri" pitchFamily="34" charset="0"/>
              </a:rPr>
              <a:t>3</a:t>
            </a:r>
            <a:br>
              <a:rPr lang="en-US" altLang="en-US" sz="24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154081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5021" y="995465"/>
            <a:ext cx="9144000" cy="173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2Al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+ 6HCl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2AlCl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3(AQ)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+ 3H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altLang="en-US" sz="4000" baseline="-25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25021" y="47322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If you want to use up 23.1 moles of HCl, how many formula units 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of aluminum chloride form?  </a:t>
            </a: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Just 2 steps.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533400" y="3072774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MR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76D617C7-5151-4CAA-9489-84645B366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859255"/>
            <a:ext cx="4038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 HCl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      </a:t>
            </a: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      </a:t>
            </a: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23.1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   </a:t>
            </a: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b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AlCl</a:t>
            </a:r>
            <a:r>
              <a:rPr lang="en-US" altLang="en-US" sz="2800" baseline="-25000" dirty="0">
                <a:solidFill>
                  <a:srgbClr val="FF0000"/>
                </a:solidFill>
                <a:latin typeface="Comic Sans MS" pitchFamily="66" charset="0"/>
              </a:rPr>
              <a:t>3       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2        x 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F866D0-4FEA-4636-82FC-866966AC0B2B}"/>
              </a:ext>
            </a:extLst>
          </p:cNvPr>
          <p:cNvSpPr txBox="1"/>
          <p:nvPr/>
        </p:nvSpPr>
        <p:spPr>
          <a:xfrm>
            <a:off x="3048000" y="3009164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B06B90E3-7CF8-4D03-A369-D3A1E7731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3689" y="2783054"/>
            <a:ext cx="3685822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Comic Sans MS" pitchFamily="66" charset="0"/>
              </a:rPr>
              <a:t> 6x = 46.2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Comic Sans MS" pitchFamily="66" charset="0"/>
              </a:rPr>
              <a:t>  x =  7.70 moles 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AlCl</a:t>
            </a:r>
            <a:r>
              <a:rPr lang="en-US" altLang="en-US" sz="2800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06F5A01-F301-4734-9A48-BCEC27B71758}"/>
              </a:ext>
            </a:extLst>
          </p:cNvPr>
          <p:cNvCxnSpPr>
            <a:cxnSpLocks/>
          </p:cNvCxnSpPr>
          <p:nvPr/>
        </p:nvCxnSpPr>
        <p:spPr>
          <a:xfrm flipH="1">
            <a:off x="1828800" y="3881604"/>
            <a:ext cx="4419600" cy="9951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 Box 10">
            <a:extLst>
              <a:ext uri="{FF2B5EF4-FFF2-40B4-BE49-F238E27FC236}">
                <a16:creationId xmlns:a16="http://schemas.microsoft.com/office/drawing/2014/main" id="{084D4A66-C179-43DA-B366-83908CC5E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21" y="5130447"/>
            <a:ext cx="2667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u="sng" dirty="0">
                <a:solidFill>
                  <a:srgbClr val="000000"/>
                </a:solidFill>
                <a:latin typeface="Calibri" pitchFamily="34" charset="0"/>
              </a:rPr>
              <a:t>7.70 moles AlCl</a:t>
            </a:r>
            <a:r>
              <a:rPr lang="en-US" altLang="en-US" sz="2400" u="sng" baseline="-25000" dirty="0">
                <a:solidFill>
                  <a:srgbClr val="000000"/>
                </a:solidFill>
                <a:latin typeface="Calibri" pitchFamily="34" charset="0"/>
              </a:rPr>
              <a:t>3</a:t>
            </a:r>
            <a:br>
              <a:rPr lang="en-US" altLang="en-US" sz="24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3C75EBD2-6759-4722-A5DC-5DA76C267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00" y="5229225"/>
            <a:ext cx="662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alibri" pitchFamily="34" charset="0"/>
              </a:rPr>
              <a:t>X                                            =   7.70 x 6.02 x 10</a:t>
            </a:r>
            <a:r>
              <a:rPr lang="en-US" altLang="en-US" sz="2400" baseline="30000" dirty="0">
                <a:solidFill>
                  <a:srgbClr val="000000"/>
                </a:solidFill>
                <a:latin typeface="Calibri" pitchFamily="34" charset="0"/>
              </a:rPr>
              <a:t>23</a:t>
            </a:r>
            <a:r>
              <a:rPr lang="en-US" altLang="en-US" sz="2400" dirty="0">
                <a:solidFill>
                  <a:srgbClr val="000000"/>
                </a:solidFill>
                <a:latin typeface="Calibri" pitchFamily="34" charset="0"/>
              </a:rPr>
              <a:t> FU               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A15281A1-68DB-4522-8B0A-06A102678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8600" y="5153025"/>
            <a:ext cx="2971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u="sng" dirty="0">
                <a:solidFill>
                  <a:srgbClr val="000000"/>
                </a:solidFill>
                <a:latin typeface="Calibri" pitchFamily="34" charset="0"/>
              </a:rPr>
              <a:t>6.02 x 10</a:t>
            </a:r>
            <a:r>
              <a:rPr lang="en-US" altLang="en-US" sz="2400" u="sng" baseline="30000" dirty="0">
                <a:solidFill>
                  <a:srgbClr val="000000"/>
                </a:solidFill>
                <a:latin typeface="Calibri" pitchFamily="34" charset="0"/>
              </a:rPr>
              <a:t>23</a:t>
            </a:r>
            <a:r>
              <a:rPr lang="en-US" altLang="en-US" sz="2400" u="sng" dirty="0">
                <a:solidFill>
                  <a:srgbClr val="000000"/>
                </a:solidFill>
                <a:latin typeface="Calibri" pitchFamily="34" charset="0"/>
              </a:rPr>
              <a:t> FU AlCl</a:t>
            </a:r>
            <a:r>
              <a:rPr lang="en-US" altLang="en-US" sz="2400" u="sng" baseline="-25000" dirty="0">
                <a:solidFill>
                  <a:srgbClr val="000000"/>
                </a:solidFill>
                <a:latin typeface="Calibri" pitchFamily="34" charset="0"/>
              </a:rPr>
              <a:t>3</a:t>
            </a:r>
            <a:br>
              <a:rPr lang="en-US" altLang="en-US" sz="24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Calibri" pitchFamily="34" charset="0"/>
              </a:rPr>
              <a:t>1 mole AlCl</a:t>
            </a:r>
            <a:r>
              <a:rPr lang="en-US" altLang="en-US" sz="2400" baseline="-25000" dirty="0">
                <a:solidFill>
                  <a:srgbClr val="000000"/>
                </a:solidFill>
                <a:latin typeface="Calibri" pitchFamily="34" charset="0"/>
              </a:rPr>
              <a:t>3</a:t>
            </a: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13" name="Line 14">
            <a:extLst>
              <a:ext uri="{FF2B5EF4-FFF2-40B4-BE49-F238E27FC236}">
                <a16:creationId xmlns:a16="http://schemas.microsoft.com/office/drawing/2014/main" id="{21730F1E-B630-40A4-B02D-3176A7F37D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59200" y="5686425"/>
            <a:ext cx="1371600" cy="152400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0515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5021" y="995465"/>
            <a:ext cx="9144000" cy="173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2Al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+ 6HCl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2AlCl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3(AQ)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+ 3H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altLang="en-US" sz="4000" baseline="-25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25021" y="47322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If you want to use up 23.1 moles of HCl, how many formula units 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of aluminum chloride form?  </a:t>
            </a: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Just 2 steps.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533400" y="3072774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MR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76D617C7-5151-4CAA-9489-84645B366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859255"/>
            <a:ext cx="4038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 HCl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      </a:t>
            </a: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      </a:t>
            </a: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23.1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   </a:t>
            </a: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b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AlCl</a:t>
            </a:r>
            <a:r>
              <a:rPr lang="en-US" altLang="en-US" sz="2800" baseline="-25000" dirty="0">
                <a:solidFill>
                  <a:srgbClr val="FF0000"/>
                </a:solidFill>
                <a:latin typeface="Comic Sans MS" pitchFamily="66" charset="0"/>
              </a:rPr>
              <a:t>3       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2        x 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F866D0-4FEA-4636-82FC-866966AC0B2B}"/>
              </a:ext>
            </a:extLst>
          </p:cNvPr>
          <p:cNvSpPr txBox="1"/>
          <p:nvPr/>
        </p:nvSpPr>
        <p:spPr>
          <a:xfrm>
            <a:off x="3048000" y="3009164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B06B90E3-7CF8-4D03-A369-D3A1E7731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3689" y="2783054"/>
            <a:ext cx="3685822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Comic Sans MS" pitchFamily="66" charset="0"/>
              </a:rPr>
              <a:t> 6x = 46.2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Comic Sans MS" pitchFamily="66" charset="0"/>
              </a:rPr>
              <a:t>  x =  7.70 moles 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AlCl</a:t>
            </a:r>
            <a:r>
              <a:rPr lang="en-US" altLang="en-US" sz="2800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06F5A01-F301-4734-9A48-BCEC27B71758}"/>
              </a:ext>
            </a:extLst>
          </p:cNvPr>
          <p:cNvCxnSpPr>
            <a:cxnSpLocks/>
          </p:cNvCxnSpPr>
          <p:nvPr/>
        </p:nvCxnSpPr>
        <p:spPr>
          <a:xfrm flipH="1">
            <a:off x="1828800" y="3881604"/>
            <a:ext cx="4419600" cy="9951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 Box 10">
            <a:extLst>
              <a:ext uri="{FF2B5EF4-FFF2-40B4-BE49-F238E27FC236}">
                <a16:creationId xmlns:a16="http://schemas.microsoft.com/office/drawing/2014/main" id="{084D4A66-C179-43DA-B366-83908CC5E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21" y="5130447"/>
            <a:ext cx="2667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u="sng" dirty="0">
                <a:solidFill>
                  <a:srgbClr val="000000"/>
                </a:solidFill>
                <a:latin typeface="Calibri" pitchFamily="34" charset="0"/>
              </a:rPr>
              <a:t>7.70 moles AlCl</a:t>
            </a:r>
            <a:r>
              <a:rPr lang="en-US" altLang="en-US" sz="2400" u="sng" baseline="-25000" dirty="0">
                <a:solidFill>
                  <a:srgbClr val="000000"/>
                </a:solidFill>
                <a:latin typeface="Calibri" pitchFamily="34" charset="0"/>
              </a:rPr>
              <a:t>3</a:t>
            </a:r>
            <a:br>
              <a:rPr lang="en-US" altLang="en-US" sz="24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3C75EBD2-6759-4722-A5DC-5DA76C267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00" y="5229225"/>
            <a:ext cx="662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alibri" pitchFamily="34" charset="0"/>
              </a:rPr>
              <a:t>X                                            =    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A15281A1-68DB-4522-8B0A-06A102678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8600" y="5153025"/>
            <a:ext cx="2971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u="sng" dirty="0">
                <a:solidFill>
                  <a:srgbClr val="000000"/>
                </a:solidFill>
                <a:latin typeface="Calibri" pitchFamily="34" charset="0"/>
              </a:rPr>
              <a:t>6.02 x 10</a:t>
            </a:r>
            <a:r>
              <a:rPr lang="en-US" altLang="en-US" sz="2400" u="sng" baseline="30000" dirty="0">
                <a:solidFill>
                  <a:srgbClr val="000000"/>
                </a:solidFill>
                <a:latin typeface="Calibri" pitchFamily="34" charset="0"/>
              </a:rPr>
              <a:t>23</a:t>
            </a:r>
            <a:r>
              <a:rPr lang="en-US" altLang="en-US" sz="2400" u="sng" dirty="0">
                <a:solidFill>
                  <a:srgbClr val="000000"/>
                </a:solidFill>
                <a:latin typeface="Calibri" pitchFamily="34" charset="0"/>
              </a:rPr>
              <a:t> FU AlCl</a:t>
            </a:r>
            <a:r>
              <a:rPr lang="en-US" altLang="en-US" sz="2400" u="sng" baseline="-25000" dirty="0">
                <a:solidFill>
                  <a:srgbClr val="000000"/>
                </a:solidFill>
                <a:latin typeface="Calibri" pitchFamily="34" charset="0"/>
              </a:rPr>
              <a:t>3</a:t>
            </a:r>
            <a:br>
              <a:rPr lang="en-US" altLang="en-US" sz="24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Calibri" pitchFamily="34" charset="0"/>
              </a:rPr>
              <a:t>1 mole AlCl</a:t>
            </a:r>
            <a:r>
              <a:rPr lang="en-US" altLang="en-US" sz="2400" baseline="-25000" dirty="0">
                <a:solidFill>
                  <a:srgbClr val="000000"/>
                </a:solidFill>
                <a:latin typeface="Calibri" pitchFamily="34" charset="0"/>
              </a:rPr>
              <a:t>3</a:t>
            </a:r>
            <a:endParaRPr lang="en-US" alt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56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1.  What is stoichiometry?</a:t>
            </a:r>
          </a:p>
          <a:p>
            <a:endParaRPr lang="en-US" sz="2400" dirty="0"/>
          </a:p>
          <a:p>
            <a:r>
              <a:rPr lang="en-US" sz="3200" dirty="0"/>
              <a:t>Chemistry math that follows the </a:t>
            </a:r>
            <a:br>
              <a:rPr lang="en-US" sz="3200" dirty="0"/>
            </a:br>
            <a:r>
              <a:rPr lang="en-US" sz="3200" dirty="0"/>
              <a:t>Law of Conservation of Matter, </a:t>
            </a:r>
            <a:br>
              <a:rPr lang="en-US" sz="3200" dirty="0"/>
            </a:br>
            <a:r>
              <a:rPr lang="en-US" sz="3200" dirty="0"/>
              <a:t>starting with a balanced equation.</a:t>
            </a:r>
          </a:p>
          <a:p>
            <a:endParaRPr lang="en-US" sz="3200" dirty="0"/>
          </a:p>
          <a:p>
            <a:pPr algn="ctr"/>
            <a:r>
              <a:rPr lang="en-US" sz="2800" dirty="0">
                <a:solidFill>
                  <a:srgbClr val="0000FF"/>
                </a:solidFill>
              </a:rPr>
              <a:t>The recipe for Brownies </a:t>
            </a:r>
          </a:p>
          <a:p>
            <a:pPr algn="ctr"/>
            <a:r>
              <a:rPr lang="en-US" sz="2800" dirty="0">
                <a:solidFill>
                  <a:srgbClr val="0000FF"/>
                </a:solidFill>
              </a:rPr>
              <a:t> is 1 box mix : 3 eggs : 1 cup of water : ½ cup of oil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2.  A double batch would call for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3200" dirty="0"/>
              <a:t>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37E3752-AE84-429F-9CEF-2139F462F7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927845"/>
              </p:ext>
            </p:extLst>
          </p:nvPr>
        </p:nvGraphicFramePr>
        <p:xfrm>
          <a:off x="2822" y="4495800"/>
          <a:ext cx="9144000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25">
                  <a:extLst>
                    <a:ext uri="{9D8B030D-6E8A-4147-A177-3AD203B41FA5}">
                      <a16:colId xmlns:a16="http://schemas.microsoft.com/office/drawing/2014/main" val="2202044579"/>
                    </a:ext>
                  </a:extLst>
                </a:gridCol>
                <a:gridCol w="2143125">
                  <a:extLst>
                    <a:ext uri="{9D8B030D-6E8A-4147-A177-3AD203B41FA5}">
                      <a16:colId xmlns:a16="http://schemas.microsoft.com/office/drawing/2014/main" val="916814103"/>
                    </a:ext>
                  </a:extLst>
                </a:gridCol>
                <a:gridCol w="2786062">
                  <a:extLst>
                    <a:ext uri="{9D8B030D-6E8A-4147-A177-3AD203B41FA5}">
                      <a16:colId xmlns:a16="http://schemas.microsoft.com/office/drawing/2014/main" val="2328040149"/>
                    </a:ext>
                  </a:extLst>
                </a:gridCol>
                <a:gridCol w="2071688">
                  <a:extLst>
                    <a:ext uri="{9D8B030D-6E8A-4147-A177-3AD203B41FA5}">
                      <a16:colId xmlns:a16="http://schemas.microsoft.com/office/drawing/2014/main" val="156798485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Box mix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Eggs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Cup of water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Cup of oil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76264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810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3883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5021" y="995465"/>
            <a:ext cx="9144000" cy="173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2Al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+ 6HCl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2AlCl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3(AQ)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+ 3H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altLang="en-US" sz="4000" baseline="-25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25021" y="47322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If you want to use up 23.1 moles of HCl, how many formula units 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of aluminum chloride form?  </a:t>
            </a: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Just 2 steps.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533400" y="3072774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MR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76D617C7-5151-4CAA-9489-84645B366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859255"/>
            <a:ext cx="4038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 HCl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      </a:t>
            </a: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      </a:t>
            </a: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23.1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   </a:t>
            </a: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b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AlCl</a:t>
            </a:r>
            <a:r>
              <a:rPr lang="en-US" altLang="en-US" sz="2800" baseline="-25000" dirty="0">
                <a:solidFill>
                  <a:srgbClr val="FF0000"/>
                </a:solidFill>
                <a:latin typeface="Comic Sans MS" pitchFamily="66" charset="0"/>
              </a:rPr>
              <a:t>3       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2        x 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F866D0-4FEA-4636-82FC-866966AC0B2B}"/>
              </a:ext>
            </a:extLst>
          </p:cNvPr>
          <p:cNvSpPr txBox="1"/>
          <p:nvPr/>
        </p:nvSpPr>
        <p:spPr>
          <a:xfrm>
            <a:off x="3048000" y="3009164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B06B90E3-7CF8-4D03-A369-D3A1E7731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3689" y="2783054"/>
            <a:ext cx="3685822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Comic Sans MS" pitchFamily="66" charset="0"/>
              </a:rPr>
              <a:t> 6x = 46.2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Comic Sans MS" pitchFamily="66" charset="0"/>
              </a:rPr>
              <a:t>  x =  7.70 moles 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AlCl</a:t>
            </a:r>
            <a:r>
              <a:rPr lang="en-US" altLang="en-US" sz="2800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06F5A01-F301-4734-9A48-BCEC27B71758}"/>
              </a:ext>
            </a:extLst>
          </p:cNvPr>
          <p:cNvCxnSpPr>
            <a:cxnSpLocks/>
          </p:cNvCxnSpPr>
          <p:nvPr/>
        </p:nvCxnSpPr>
        <p:spPr>
          <a:xfrm flipH="1">
            <a:off x="1828800" y="3881604"/>
            <a:ext cx="4419600" cy="9951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 Box 10">
            <a:extLst>
              <a:ext uri="{FF2B5EF4-FFF2-40B4-BE49-F238E27FC236}">
                <a16:creationId xmlns:a16="http://schemas.microsoft.com/office/drawing/2014/main" id="{084D4A66-C179-43DA-B366-83908CC5E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21" y="5130447"/>
            <a:ext cx="2667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u="sng" dirty="0">
                <a:solidFill>
                  <a:srgbClr val="000000"/>
                </a:solidFill>
                <a:latin typeface="Calibri" pitchFamily="34" charset="0"/>
              </a:rPr>
              <a:t>7.70 moles AlCl</a:t>
            </a:r>
            <a:r>
              <a:rPr lang="en-US" altLang="en-US" sz="2400" u="sng" baseline="-25000" dirty="0">
                <a:solidFill>
                  <a:srgbClr val="000000"/>
                </a:solidFill>
                <a:latin typeface="Calibri" pitchFamily="34" charset="0"/>
              </a:rPr>
              <a:t>3</a:t>
            </a:r>
            <a:br>
              <a:rPr lang="en-US" altLang="en-US" sz="24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3C75EBD2-6759-4722-A5DC-5DA76C267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00" y="5229225"/>
            <a:ext cx="662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alibri" pitchFamily="34" charset="0"/>
              </a:rPr>
              <a:t>X                                            = 7.70 x 6.02 x 10</a:t>
            </a:r>
            <a:r>
              <a:rPr lang="en-US" altLang="en-US" sz="2400" baseline="30000" dirty="0">
                <a:solidFill>
                  <a:srgbClr val="000000"/>
                </a:solidFill>
                <a:latin typeface="Calibri" pitchFamily="34" charset="0"/>
              </a:rPr>
              <a:t>23</a:t>
            </a:r>
            <a:r>
              <a:rPr lang="en-US" altLang="en-US" sz="2400" dirty="0">
                <a:solidFill>
                  <a:srgbClr val="000000"/>
                </a:solidFill>
                <a:latin typeface="Calibri" pitchFamily="34" charset="0"/>
              </a:rPr>
              <a:t> FU   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A15281A1-68DB-4522-8B0A-06A102678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8600" y="5153025"/>
            <a:ext cx="2971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u="sng" dirty="0">
                <a:solidFill>
                  <a:srgbClr val="000000"/>
                </a:solidFill>
                <a:latin typeface="Calibri" pitchFamily="34" charset="0"/>
              </a:rPr>
              <a:t>6.02 x 10</a:t>
            </a:r>
            <a:r>
              <a:rPr lang="en-US" altLang="en-US" sz="2400" u="sng" baseline="30000" dirty="0">
                <a:solidFill>
                  <a:srgbClr val="000000"/>
                </a:solidFill>
                <a:latin typeface="Calibri" pitchFamily="34" charset="0"/>
              </a:rPr>
              <a:t>23</a:t>
            </a:r>
            <a:r>
              <a:rPr lang="en-US" altLang="en-US" sz="2400" u="sng" dirty="0">
                <a:solidFill>
                  <a:srgbClr val="000000"/>
                </a:solidFill>
                <a:latin typeface="Calibri" pitchFamily="34" charset="0"/>
              </a:rPr>
              <a:t> FU AlCl</a:t>
            </a:r>
            <a:r>
              <a:rPr lang="en-US" altLang="en-US" sz="2400" u="sng" baseline="-25000" dirty="0">
                <a:solidFill>
                  <a:srgbClr val="000000"/>
                </a:solidFill>
                <a:latin typeface="Calibri" pitchFamily="34" charset="0"/>
              </a:rPr>
              <a:t>3</a:t>
            </a:r>
            <a:br>
              <a:rPr lang="en-US" altLang="en-US" sz="24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Calibri" pitchFamily="34" charset="0"/>
              </a:rPr>
              <a:t>1 mole AlCl</a:t>
            </a:r>
            <a:r>
              <a:rPr lang="en-US" altLang="en-US" sz="2400" baseline="-25000" dirty="0">
                <a:solidFill>
                  <a:srgbClr val="000000"/>
                </a:solidFill>
                <a:latin typeface="Calibri" pitchFamily="34" charset="0"/>
              </a:rPr>
              <a:t>3</a:t>
            </a:r>
            <a:endParaRPr lang="en-US" alt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9055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5021" y="995465"/>
            <a:ext cx="9144000" cy="173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2Al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+ 6HCl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2AlCl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3(AQ)</a:t>
            </a:r>
            <a: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+ 3H</a:t>
            </a:r>
            <a:r>
              <a:rPr lang="en-US" alt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en-US" alt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altLang="en-US" sz="4000" baseline="-25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25021" y="47322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If you want to use up 23.1 moles of HCl, how many formula units 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of aluminum chloride form?  </a:t>
            </a: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Just 2 steps.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533400" y="3072774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MR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76D617C7-5151-4CAA-9489-84645B366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859255"/>
            <a:ext cx="4038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 HCl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      </a:t>
            </a: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      </a:t>
            </a: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23.1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   </a:t>
            </a:r>
            <a: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br>
              <a:rPr lang="en-US" altLang="en-US" sz="2800" u="sng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AlCl</a:t>
            </a:r>
            <a:r>
              <a:rPr lang="en-US" altLang="en-US" sz="2800" baseline="-25000" dirty="0">
                <a:solidFill>
                  <a:srgbClr val="FF0000"/>
                </a:solidFill>
                <a:latin typeface="Comic Sans MS" pitchFamily="66" charset="0"/>
              </a:rPr>
              <a:t>3       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2        x 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F866D0-4FEA-4636-82FC-866966AC0B2B}"/>
              </a:ext>
            </a:extLst>
          </p:cNvPr>
          <p:cNvSpPr txBox="1"/>
          <p:nvPr/>
        </p:nvSpPr>
        <p:spPr>
          <a:xfrm>
            <a:off x="3048000" y="3009164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B06B90E3-7CF8-4D03-A369-D3A1E7731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3689" y="2783054"/>
            <a:ext cx="3685822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Comic Sans MS" pitchFamily="66" charset="0"/>
              </a:rPr>
              <a:t> 6x = 46.2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Comic Sans MS" pitchFamily="66" charset="0"/>
              </a:rPr>
              <a:t>  x =  7.70 moles 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AlCl</a:t>
            </a:r>
            <a:r>
              <a:rPr lang="en-US" altLang="en-US" sz="2800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06F5A01-F301-4734-9A48-BCEC27B71758}"/>
              </a:ext>
            </a:extLst>
          </p:cNvPr>
          <p:cNvCxnSpPr>
            <a:cxnSpLocks/>
          </p:cNvCxnSpPr>
          <p:nvPr/>
        </p:nvCxnSpPr>
        <p:spPr>
          <a:xfrm flipH="1">
            <a:off x="1828800" y="3881604"/>
            <a:ext cx="4419600" cy="9951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 Box 10">
            <a:extLst>
              <a:ext uri="{FF2B5EF4-FFF2-40B4-BE49-F238E27FC236}">
                <a16:creationId xmlns:a16="http://schemas.microsoft.com/office/drawing/2014/main" id="{084D4A66-C179-43DA-B366-83908CC5E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21" y="5130447"/>
            <a:ext cx="2667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u="sng" dirty="0">
                <a:solidFill>
                  <a:srgbClr val="000000"/>
                </a:solidFill>
                <a:latin typeface="Calibri" pitchFamily="34" charset="0"/>
              </a:rPr>
              <a:t>7.70 moles AlCl</a:t>
            </a:r>
            <a:r>
              <a:rPr lang="en-US" altLang="en-US" sz="2400" u="sng" baseline="-25000" dirty="0">
                <a:solidFill>
                  <a:srgbClr val="000000"/>
                </a:solidFill>
                <a:latin typeface="Calibri" pitchFamily="34" charset="0"/>
              </a:rPr>
              <a:t>3</a:t>
            </a:r>
            <a:br>
              <a:rPr lang="en-US" altLang="en-US" sz="24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3C75EBD2-6759-4722-A5DC-5DA76C267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00" y="5229225"/>
            <a:ext cx="662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alibri" pitchFamily="34" charset="0"/>
              </a:rPr>
              <a:t>X                                            = 7.70 x 6.02 x 10</a:t>
            </a:r>
            <a:r>
              <a:rPr lang="en-US" altLang="en-US" sz="2400" baseline="30000" dirty="0">
                <a:solidFill>
                  <a:srgbClr val="000000"/>
                </a:solidFill>
                <a:latin typeface="Calibri" pitchFamily="34" charset="0"/>
              </a:rPr>
              <a:t>23</a:t>
            </a:r>
            <a:r>
              <a:rPr lang="en-US" altLang="en-US" sz="2400" dirty="0">
                <a:solidFill>
                  <a:srgbClr val="000000"/>
                </a:solidFill>
                <a:latin typeface="Calibri" pitchFamily="34" charset="0"/>
              </a:rPr>
              <a:t> FU   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A15281A1-68DB-4522-8B0A-06A102678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8600" y="5153025"/>
            <a:ext cx="2971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u="sng" dirty="0">
                <a:solidFill>
                  <a:srgbClr val="000000"/>
                </a:solidFill>
                <a:latin typeface="Calibri" pitchFamily="34" charset="0"/>
              </a:rPr>
              <a:t>6.02 x 10</a:t>
            </a:r>
            <a:r>
              <a:rPr lang="en-US" altLang="en-US" sz="2400" u="sng" baseline="30000" dirty="0">
                <a:solidFill>
                  <a:srgbClr val="000000"/>
                </a:solidFill>
                <a:latin typeface="Calibri" pitchFamily="34" charset="0"/>
              </a:rPr>
              <a:t>23</a:t>
            </a:r>
            <a:r>
              <a:rPr lang="en-US" altLang="en-US" sz="2400" u="sng" dirty="0">
                <a:solidFill>
                  <a:srgbClr val="000000"/>
                </a:solidFill>
                <a:latin typeface="Calibri" pitchFamily="34" charset="0"/>
              </a:rPr>
              <a:t> FU AlCl</a:t>
            </a:r>
            <a:r>
              <a:rPr lang="en-US" altLang="en-US" sz="2400" u="sng" baseline="-25000" dirty="0">
                <a:solidFill>
                  <a:srgbClr val="000000"/>
                </a:solidFill>
                <a:latin typeface="Calibri" pitchFamily="34" charset="0"/>
              </a:rPr>
              <a:t>3</a:t>
            </a:r>
            <a:br>
              <a:rPr lang="en-US" altLang="en-US" sz="24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Calibri" pitchFamily="34" charset="0"/>
              </a:rPr>
              <a:t>1 mole AlCl</a:t>
            </a:r>
            <a:r>
              <a:rPr lang="en-US" altLang="en-US" sz="2400" baseline="-25000" dirty="0">
                <a:solidFill>
                  <a:srgbClr val="000000"/>
                </a:solidFill>
                <a:latin typeface="Calibri" pitchFamily="34" charset="0"/>
              </a:rPr>
              <a:t>3</a:t>
            </a: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13" name="Text Box 16">
            <a:extLst>
              <a:ext uri="{FF2B5EF4-FFF2-40B4-BE49-F238E27FC236}">
                <a16:creationId xmlns:a16="http://schemas.microsoft.com/office/drawing/2014/main" id="{5C1AB53E-8F06-43A3-9AE6-E78C0451E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263022"/>
            <a:ext cx="777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alibri" pitchFamily="34" charset="0"/>
              </a:rPr>
              <a:t>46.354 x 10</a:t>
            </a:r>
            <a:r>
              <a:rPr lang="en-US" altLang="en-US" sz="2400" baseline="30000" dirty="0">
                <a:solidFill>
                  <a:srgbClr val="000000"/>
                </a:solidFill>
                <a:latin typeface="Calibri" pitchFamily="34" charset="0"/>
              </a:rPr>
              <a:t>23</a:t>
            </a:r>
            <a:r>
              <a:rPr lang="en-US" altLang="en-US" sz="2400" dirty="0">
                <a:solidFill>
                  <a:srgbClr val="000000"/>
                </a:solidFill>
                <a:latin typeface="Calibri" pitchFamily="34" charset="0"/>
              </a:rPr>
              <a:t> FU =   46.4 x 10</a:t>
            </a:r>
            <a:r>
              <a:rPr lang="en-US" altLang="en-US" sz="2400" baseline="30000" dirty="0">
                <a:solidFill>
                  <a:srgbClr val="000000"/>
                </a:solidFill>
                <a:latin typeface="Calibri" pitchFamily="34" charset="0"/>
              </a:rPr>
              <a:t>23</a:t>
            </a:r>
            <a:r>
              <a:rPr lang="en-US" altLang="en-US" sz="2400" dirty="0">
                <a:solidFill>
                  <a:srgbClr val="000000"/>
                </a:solidFill>
                <a:latin typeface="Calibri" pitchFamily="34" charset="0"/>
              </a:rPr>
              <a:t> =   </a:t>
            </a:r>
            <a:r>
              <a:rPr lang="en-US" altLang="en-US" dirty="0">
                <a:solidFill>
                  <a:srgbClr val="006600"/>
                </a:solidFill>
                <a:latin typeface="Calibri" pitchFamily="34" charset="0"/>
              </a:rPr>
              <a:t>4.64 x 10</a:t>
            </a:r>
            <a:r>
              <a:rPr lang="en-US" altLang="en-US" baseline="30000" dirty="0">
                <a:solidFill>
                  <a:srgbClr val="006600"/>
                </a:solidFill>
                <a:latin typeface="Calibri" pitchFamily="34" charset="0"/>
              </a:rPr>
              <a:t>24</a:t>
            </a:r>
            <a:r>
              <a:rPr lang="en-US" altLang="en-US" dirty="0">
                <a:solidFill>
                  <a:srgbClr val="006600"/>
                </a:solidFill>
                <a:latin typeface="Calibri" pitchFamily="34" charset="0"/>
              </a:rPr>
              <a:t> FU AlCl</a:t>
            </a:r>
            <a:r>
              <a:rPr lang="en-US" altLang="en-US" baseline="-25000" dirty="0">
                <a:solidFill>
                  <a:srgbClr val="006600"/>
                </a:solidFill>
                <a:latin typeface="Calibri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570857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371.5 grams of candle wax (C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combusts.  How</a:t>
            </a:r>
            <a:b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many liters of CO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gas form?  Assume STP for the gas.    </a:t>
            </a:r>
            <a:b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3 steps.</a:t>
            </a:r>
            <a:b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with balancing this combustion reaction.</a:t>
            </a:r>
          </a:p>
        </p:txBody>
      </p:sp>
    </p:spTree>
    <p:extLst>
      <p:ext uri="{BB962C8B-B14F-4D97-AF65-F5344CB8AC3E}">
        <p14:creationId xmlns:p14="http://schemas.microsoft.com/office/powerpoint/2010/main" val="5024864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371.5 grams of candle wax (C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combusts.  How</a:t>
            </a:r>
            <a:b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many liters of CO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gas form?  Assume STP for the gas.    </a:t>
            </a:r>
            <a:b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3 steps.</a:t>
            </a:r>
            <a:b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with balancing this combustion reaction.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DF97D6F2-EBC4-4AE9-9939-6445AA69F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12" y="1928441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_C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+   _O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 _CO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+  _H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1772860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371.5 grams of candle wax (C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combusts.  How</a:t>
            </a:r>
            <a:b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many liters of CO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gas form?  Assume STP for the gas.    </a:t>
            </a:r>
            <a:b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3 steps.</a:t>
            </a:r>
            <a:b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with balancing this combustion reaction.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DF97D6F2-EBC4-4AE9-9939-6445AA69F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12" y="1928441"/>
            <a:ext cx="91440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+   32O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 21CO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+  22H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 ratio   1 : 32 : 21 : 22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36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slide do the math</a:t>
            </a:r>
          </a:p>
        </p:txBody>
      </p:sp>
    </p:spTree>
    <p:extLst>
      <p:ext uri="{BB962C8B-B14F-4D97-AF65-F5344CB8AC3E}">
        <p14:creationId xmlns:p14="http://schemas.microsoft.com/office/powerpoint/2010/main" val="18038069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   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371.5 grams of candle wax (C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combusts.  How</a:t>
            </a:r>
            <a:b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many liters of CO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gas form?  Assume STP for the gas. </a:t>
            </a:r>
            <a:b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DF97D6F2-EBC4-4AE9-9939-6445AA69F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7" y="1143000"/>
            <a:ext cx="9144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32O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 21CO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22H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36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3133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   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371.5 grams of candle wax (C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combusts.  How</a:t>
            </a:r>
            <a:b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many liters of CO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gas form?  Assume STP for the gas. </a:t>
            </a:r>
            <a:b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DF97D6F2-EBC4-4AE9-9939-6445AA69F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7" y="1143000"/>
            <a:ext cx="9144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32O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 21CO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22H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36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C3DE437E-8C70-464F-AA58-DE14283E0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09800"/>
            <a:ext cx="21923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371.5 g wax</a:t>
            </a:r>
            <a:b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0406347F-402A-49AA-836C-06B042785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362200"/>
            <a:ext cx="6324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FDBA34-3A0B-4F6A-B56D-AFE1025A33A9}"/>
              </a:ext>
            </a:extLst>
          </p:cNvPr>
          <p:cNvSpPr txBox="1"/>
          <p:nvPr/>
        </p:nvSpPr>
        <p:spPr>
          <a:xfrm>
            <a:off x="4800600" y="56388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What’s the molar mass of wax???</a:t>
            </a:r>
          </a:p>
        </p:txBody>
      </p:sp>
    </p:spTree>
    <p:extLst>
      <p:ext uri="{BB962C8B-B14F-4D97-AF65-F5344CB8AC3E}">
        <p14:creationId xmlns:p14="http://schemas.microsoft.com/office/powerpoint/2010/main" val="1342975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   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371.5 grams of candle wax (C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combusts.  How</a:t>
            </a:r>
            <a:b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many liters of CO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gas form?  Assume STP for the gas. </a:t>
            </a:r>
            <a:b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DF97D6F2-EBC4-4AE9-9939-6445AA69F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7" y="1143000"/>
            <a:ext cx="9144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32O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 21CO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22H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36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C3DE437E-8C70-464F-AA58-DE14283E0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09800"/>
            <a:ext cx="21923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371.5 g wax</a:t>
            </a:r>
            <a:b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D7FB0DAD-2392-4A9A-8646-E1B11AAED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2338759"/>
            <a:ext cx="6324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                           =   1.255 moles wax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761A9344-3D51-4206-8B60-21FD74428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8338" y="3405559"/>
            <a:ext cx="3048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 21 x 12 = 252 g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 44  x 1  =  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 g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296 g/mole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642A929B-D7B5-4D53-A8A9-1A052FF7F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7104" y="2147253"/>
            <a:ext cx="22764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wax</a:t>
            </a:r>
            <a:b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296 g wax</a:t>
            </a:r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6B3BE6A4-FE4A-445A-A930-4D8DFAA74E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8338" y="3938959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74171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   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371.5 grams of candle wax (C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combusts.  How</a:t>
            </a:r>
            <a:b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many liters of CO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gas form?  Assume STP for the gas. </a:t>
            </a:r>
            <a:b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DF97D6F2-EBC4-4AE9-9939-6445AA69F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7" y="1143000"/>
            <a:ext cx="9144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32O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 21CO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22H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36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C3DE437E-8C70-464F-AA58-DE14283E0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09800"/>
            <a:ext cx="21923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371.5 g wax</a:t>
            </a:r>
            <a:b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D7FB0DAD-2392-4A9A-8646-E1B11AAED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2338759"/>
            <a:ext cx="6324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                           =   1.255 moles wax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642A929B-D7B5-4D53-A8A9-1A052FF7F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7104" y="2147253"/>
            <a:ext cx="22764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wax</a:t>
            </a:r>
            <a:b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296 g wax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14A2B207-E2D7-4A12-82DE-1962C97B3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444" y="3586378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6600FF"/>
                </a:solidFill>
                <a:latin typeface="Comic Sans MS" pitchFamily="66" charset="0"/>
              </a:rPr>
              <a:t>MR               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66CDD5-81B9-4461-AFFD-8DBDD76F3F9F}"/>
              </a:ext>
            </a:extLst>
          </p:cNvPr>
          <p:cNvSpPr txBox="1"/>
          <p:nvPr/>
        </p:nvSpPr>
        <p:spPr>
          <a:xfrm>
            <a:off x="2857500" y="3532495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</a:rPr>
              <a:t>=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D84D1E1A-52BB-4AB7-87D8-3A0D103D9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340992"/>
            <a:ext cx="3733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 dirty="0">
                <a:solidFill>
                  <a:srgbClr val="6600FF"/>
                </a:solidFill>
                <a:latin typeface="Calibri" pitchFamily="34" charset="0"/>
              </a:rPr>
              <a:t>wax </a:t>
            </a:r>
            <a:r>
              <a:rPr lang="en-US" altLang="en-US" dirty="0">
                <a:solidFill>
                  <a:srgbClr val="6600FF"/>
                </a:solidFill>
                <a:latin typeface="Calibri" pitchFamily="34" charset="0"/>
              </a:rPr>
              <a:t>     </a:t>
            </a:r>
            <a:r>
              <a:rPr lang="en-US" altLang="en-US" u="sng" dirty="0">
                <a:solidFill>
                  <a:srgbClr val="6600FF"/>
                </a:solidFill>
                <a:latin typeface="Calibri" pitchFamily="34" charset="0"/>
              </a:rPr>
              <a:t>1</a:t>
            </a:r>
            <a:r>
              <a:rPr lang="en-US" altLang="en-US" dirty="0">
                <a:solidFill>
                  <a:srgbClr val="6600FF"/>
                </a:solidFill>
                <a:latin typeface="Calibri" pitchFamily="34" charset="0"/>
              </a:rPr>
              <a:t>          </a:t>
            </a:r>
            <a:r>
              <a:rPr lang="en-US" altLang="en-US" u="sng" dirty="0">
                <a:solidFill>
                  <a:srgbClr val="6600FF"/>
                </a:solidFill>
                <a:latin typeface="Calibri" pitchFamily="34" charset="0"/>
              </a:rPr>
              <a:t>1.255</a:t>
            </a:r>
            <a:br>
              <a:rPr lang="en-US" altLang="en-US" dirty="0">
                <a:solidFill>
                  <a:srgbClr val="6600FF"/>
                </a:solidFill>
                <a:latin typeface="Calibri" pitchFamily="34" charset="0"/>
              </a:rPr>
            </a:br>
            <a:r>
              <a:rPr lang="en-US" altLang="en-US" dirty="0">
                <a:solidFill>
                  <a:srgbClr val="6600FF"/>
                </a:solidFill>
                <a:latin typeface="Calibri" pitchFamily="34" charset="0"/>
              </a:rPr>
              <a:t>CO</a:t>
            </a:r>
            <a:r>
              <a:rPr lang="en-US" altLang="en-US" baseline="-25000" dirty="0">
                <a:solidFill>
                  <a:srgbClr val="6600FF"/>
                </a:solidFill>
                <a:latin typeface="Calibri" pitchFamily="34" charset="0"/>
              </a:rPr>
              <a:t>2</a:t>
            </a:r>
            <a:r>
              <a:rPr lang="en-US" altLang="en-US" dirty="0">
                <a:solidFill>
                  <a:srgbClr val="6600FF"/>
                </a:solidFill>
                <a:latin typeface="Calibri" pitchFamily="34" charset="0"/>
              </a:rPr>
              <a:t>      21            x</a:t>
            </a:r>
          </a:p>
        </p:txBody>
      </p:sp>
    </p:spTree>
    <p:extLst>
      <p:ext uri="{BB962C8B-B14F-4D97-AF65-F5344CB8AC3E}">
        <p14:creationId xmlns:p14="http://schemas.microsoft.com/office/powerpoint/2010/main" val="37681059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   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371.5 grams of candle wax (C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combusts.  How</a:t>
            </a:r>
            <a:b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many liters of CO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gas form?  Assume STP for the gas. </a:t>
            </a:r>
            <a:b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DF97D6F2-EBC4-4AE9-9939-6445AA69F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7" y="1143000"/>
            <a:ext cx="9144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32O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 21CO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22H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36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C3DE437E-8C70-464F-AA58-DE14283E0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09800"/>
            <a:ext cx="21923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371.5 g wax</a:t>
            </a:r>
            <a:b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D7FB0DAD-2392-4A9A-8646-E1B11AAED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2338759"/>
            <a:ext cx="6324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                           =   1.255 moles wax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642A929B-D7B5-4D53-A8A9-1A052FF7F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7104" y="2147253"/>
            <a:ext cx="22764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wax</a:t>
            </a:r>
            <a:b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296 g wax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14A2B207-E2D7-4A12-82DE-1962C97B3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444" y="3586378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6600FF"/>
                </a:solidFill>
                <a:latin typeface="Comic Sans MS" pitchFamily="66" charset="0"/>
              </a:rPr>
              <a:t>MR               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66CDD5-81B9-4461-AFFD-8DBDD76F3F9F}"/>
              </a:ext>
            </a:extLst>
          </p:cNvPr>
          <p:cNvSpPr txBox="1"/>
          <p:nvPr/>
        </p:nvSpPr>
        <p:spPr>
          <a:xfrm>
            <a:off x="2857500" y="3532495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</a:rPr>
              <a:t>=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D84D1E1A-52BB-4AB7-87D8-3A0D103D9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340992"/>
            <a:ext cx="3733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 dirty="0">
                <a:solidFill>
                  <a:srgbClr val="6600FF"/>
                </a:solidFill>
                <a:latin typeface="Calibri" pitchFamily="34" charset="0"/>
              </a:rPr>
              <a:t>wax </a:t>
            </a:r>
            <a:r>
              <a:rPr lang="en-US" altLang="en-US" dirty="0">
                <a:solidFill>
                  <a:srgbClr val="6600FF"/>
                </a:solidFill>
                <a:latin typeface="Calibri" pitchFamily="34" charset="0"/>
              </a:rPr>
              <a:t>     </a:t>
            </a:r>
            <a:r>
              <a:rPr lang="en-US" altLang="en-US" u="sng" dirty="0">
                <a:solidFill>
                  <a:srgbClr val="6600FF"/>
                </a:solidFill>
                <a:latin typeface="Calibri" pitchFamily="34" charset="0"/>
              </a:rPr>
              <a:t>1</a:t>
            </a:r>
            <a:r>
              <a:rPr lang="en-US" altLang="en-US" dirty="0">
                <a:solidFill>
                  <a:srgbClr val="6600FF"/>
                </a:solidFill>
                <a:latin typeface="Calibri" pitchFamily="34" charset="0"/>
              </a:rPr>
              <a:t>          </a:t>
            </a:r>
            <a:r>
              <a:rPr lang="en-US" altLang="en-US" u="sng" dirty="0">
                <a:solidFill>
                  <a:srgbClr val="6600FF"/>
                </a:solidFill>
                <a:latin typeface="Calibri" pitchFamily="34" charset="0"/>
              </a:rPr>
              <a:t>1.255</a:t>
            </a:r>
            <a:br>
              <a:rPr lang="en-US" altLang="en-US" dirty="0">
                <a:solidFill>
                  <a:srgbClr val="6600FF"/>
                </a:solidFill>
                <a:latin typeface="Calibri" pitchFamily="34" charset="0"/>
              </a:rPr>
            </a:br>
            <a:r>
              <a:rPr lang="en-US" altLang="en-US" dirty="0">
                <a:solidFill>
                  <a:srgbClr val="6600FF"/>
                </a:solidFill>
                <a:latin typeface="Calibri" pitchFamily="34" charset="0"/>
              </a:rPr>
              <a:t>CO</a:t>
            </a:r>
            <a:r>
              <a:rPr lang="en-US" altLang="en-US" baseline="-25000" dirty="0">
                <a:solidFill>
                  <a:srgbClr val="6600FF"/>
                </a:solidFill>
                <a:latin typeface="Calibri" pitchFamily="34" charset="0"/>
              </a:rPr>
              <a:t>2</a:t>
            </a:r>
            <a:r>
              <a:rPr lang="en-US" altLang="en-US" dirty="0">
                <a:solidFill>
                  <a:srgbClr val="6600FF"/>
                </a:solidFill>
                <a:latin typeface="Calibri" pitchFamily="34" charset="0"/>
              </a:rPr>
              <a:t>      21            x</a:t>
            </a:r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68A46B2A-2A2B-47F6-B335-C9FB89A42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0138" y="3521917"/>
            <a:ext cx="373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6600FF"/>
                </a:solidFill>
                <a:latin typeface="Calibri" pitchFamily="34" charset="0"/>
              </a:rPr>
              <a:t>x = 26.36 moles CO</a:t>
            </a:r>
            <a:r>
              <a:rPr lang="en-US" altLang="en-US" baseline="-25000" dirty="0">
                <a:solidFill>
                  <a:srgbClr val="6600FF"/>
                </a:solidFill>
                <a:latin typeface="Calibri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09091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289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1.  What is stoichiometry?</a:t>
            </a:r>
          </a:p>
          <a:p>
            <a:endParaRPr lang="en-US" sz="2400" dirty="0"/>
          </a:p>
          <a:p>
            <a:r>
              <a:rPr lang="en-US" sz="3200" dirty="0"/>
              <a:t>Chemistry math that follows the </a:t>
            </a:r>
            <a:br>
              <a:rPr lang="en-US" sz="3200" dirty="0"/>
            </a:br>
            <a:r>
              <a:rPr lang="en-US" sz="3200" dirty="0"/>
              <a:t>Law of Conservation of Matter, </a:t>
            </a:r>
            <a:br>
              <a:rPr lang="en-US" sz="3200" dirty="0"/>
            </a:br>
            <a:r>
              <a:rPr lang="en-US" sz="3200" dirty="0"/>
              <a:t>starting with a balanced equation.</a:t>
            </a:r>
          </a:p>
          <a:p>
            <a:endParaRPr lang="en-US" sz="3200" dirty="0"/>
          </a:p>
          <a:p>
            <a:pPr algn="ctr"/>
            <a:r>
              <a:rPr lang="en-US" sz="2800" dirty="0">
                <a:solidFill>
                  <a:srgbClr val="0000FF"/>
                </a:solidFill>
              </a:rPr>
              <a:t>The recipe for Brownies </a:t>
            </a:r>
          </a:p>
          <a:p>
            <a:pPr algn="ctr"/>
            <a:r>
              <a:rPr lang="en-US" sz="2800" dirty="0">
                <a:solidFill>
                  <a:srgbClr val="0000FF"/>
                </a:solidFill>
              </a:rPr>
              <a:t> is 1 box mix : 3 eggs : 1 cup of water : ½ cup of oil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pPr marL="457200" indent="-457200">
              <a:buAutoNum type="arabicPeriod" startAt="2"/>
            </a:pPr>
            <a:r>
              <a:rPr lang="en-US" sz="2400" dirty="0">
                <a:solidFill>
                  <a:srgbClr val="FF0000"/>
                </a:solidFill>
              </a:rPr>
              <a:t>A double batch would call for</a:t>
            </a:r>
          </a:p>
          <a:p>
            <a:pPr marL="457200" indent="-457200">
              <a:buAutoNum type="arabicPeriod" startAt="2"/>
            </a:pPr>
            <a:endParaRPr lang="en-US" sz="2400" dirty="0">
              <a:solidFill>
                <a:srgbClr val="FF0000"/>
              </a:solidFill>
            </a:endParaRPr>
          </a:p>
          <a:p>
            <a:pPr marL="457200" indent="-457200">
              <a:buAutoNum type="arabicPeriod" startAt="2"/>
            </a:pPr>
            <a:endParaRPr lang="en-US" sz="2400" dirty="0">
              <a:solidFill>
                <a:srgbClr val="FF0000"/>
              </a:solidFill>
            </a:endParaRPr>
          </a:p>
          <a:p>
            <a:pPr marL="457200" indent="-457200">
              <a:buAutoNum type="arabicPeriod" startAt="2"/>
            </a:pPr>
            <a:endParaRPr lang="en-US" sz="2400" dirty="0">
              <a:solidFill>
                <a:srgbClr val="FF0000"/>
              </a:solidFill>
            </a:endParaRPr>
          </a:p>
          <a:p>
            <a:pPr marL="457200" indent="-457200">
              <a:buAutoNum type="arabicPeriod" startAt="2"/>
            </a:pP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339933"/>
                </a:solidFill>
              </a:rPr>
              <a:t>How many cups of oil for 3.75 batches?</a:t>
            </a:r>
            <a:r>
              <a:rPr lang="en-US" sz="2000" dirty="0"/>
              <a:t>  </a:t>
            </a:r>
            <a:r>
              <a:rPr lang="en-US" sz="3200" dirty="0"/>
              <a:t> 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51E4C88-71E4-4C8E-A131-77A6E2624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865865"/>
              </p:ext>
            </p:extLst>
          </p:nvPr>
        </p:nvGraphicFramePr>
        <p:xfrm>
          <a:off x="2822" y="4495800"/>
          <a:ext cx="9144000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25">
                  <a:extLst>
                    <a:ext uri="{9D8B030D-6E8A-4147-A177-3AD203B41FA5}">
                      <a16:colId xmlns:a16="http://schemas.microsoft.com/office/drawing/2014/main" val="2202044579"/>
                    </a:ext>
                  </a:extLst>
                </a:gridCol>
                <a:gridCol w="2143125">
                  <a:extLst>
                    <a:ext uri="{9D8B030D-6E8A-4147-A177-3AD203B41FA5}">
                      <a16:colId xmlns:a16="http://schemas.microsoft.com/office/drawing/2014/main" val="916814103"/>
                    </a:ext>
                  </a:extLst>
                </a:gridCol>
                <a:gridCol w="2786062">
                  <a:extLst>
                    <a:ext uri="{9D8B030D-6E8A-4147-A177-3AD203B41FA5}">
                      <a16:colId xmlns:a16="http://schemas.microsoft.com/office/drawing/2014/main" val="2328040149"/>
                    </a:ext>
                  </a:extLst>
                </a:gridCol>
                <a:gridCol w="2071688">
                  <a:extLst>
                    <a:ext uri="{9D8B030D-6E8A-4147-A177-3AD203B41FA5}">
                      <a16:colId xmlns:a16="http://schemas.microsoft.com/office/drawing/2014/main" val="156798485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Box mix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Eggs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Cup of water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Cup of oil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76264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boxes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eggs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cups water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cup oil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810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07566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   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371.5 grams of candle wax (C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combusts.  How</a:t>
            </a:r>
            <a:b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many liters of CO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gas form?  Assume STP for the gas. </a:t>
            </a:r>
            <a:b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DF97D6F2-EBC4-4AE9-9939-6445AA69F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7" y="1143000"/>
            <a:ext cx="9144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32O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 21CO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22H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36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C3DE437E-8C70-464F-AA58-DE14283E0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09800"/>
            <a:ext cx="21923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371.5 g wax</a:t>
            </a:r>
            <a:b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D7FB0DAD-2392-4A9A-8646-E1B11AAED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2338759"/>
            <a:ext cx="6324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                           =   1.255 moles wax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642A929B-D7B5-4D53-A8A9-1A052FF7F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7104" y="2147253"/>
            <a:ext cx="22764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wax</a:t>
            </a:r>
            <a:b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296 g wax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14A2B207-E2D7-4A12-82DE-1962C97B3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444" y="3586378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6600FF"/>
                </a:solidFill>
                <a:latin typeface="Comic Sans MS" pitchFamily="66" charset="0"/>
              </a:rPr>
              <a:t>MR               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66CDD5-81B9-4461-AFFD-8DBDD76F3F9F}"/>
              </a:ext>
            </a:extLst>
          </p:cNvPr>
          <p:cNvSpPr txBox="1"/>
          <p:nvPr/>
        </p:nvSpPr>
        <p:spPr>
          <a:xfrm>
            <a:off x="2857500" y="3532495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</a:rPr>
              <a:t>=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D84D1E1A-52BB-4AB7-87D8-3A0D103D9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340992"/>
            <a:ext cx="3733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 dirty="0">
                <a:solidFill>
                  <a:srgbClr val="6600FF"/>
                </a:solidFill>
                <a:latin typeface="Calibri" pitchFamily="34" charset="0"/>
              </a:rPr>
              <a:t>wax </a:t>
            </a:r>
            <a:r>
              <a:rPr lang="en-US" altLang="en-US" dirty="0">
                <a:solidFill>
                  <a:srgbClr val="6600FF"/>
                </a:solidFill>
                <a:latin typeface="Calibri" pitchFamily="34" charset="0"/>
              </a:rPr>
              <a:t>     </a:t>
            </a:r>
            <a:r>
              <a:rPr lang="en-US" altLang="en-US" u="sng" dirty="0">
                <a:solidFill>
                  <a:srgbClr val="6600FF"/>
                </a:solidFill>
                <a:latin typeface="Calibri" pitchFamily="34" charset="0"/>
              </a:rPr>
              <a:t>1</a:t>
            </a:r>
            <a:r>
              <a:rPr lang="en-US" altLang="en-US" dirty="0">
                <a:solidFill>
                  <a:srgbClr val="6600FF"/>
                </a:solidFill>
                <a:latin typeface="Calibri" pitchFamily="34" charset="0"/>
              </a:rPr>
              <a:t>          </a:t>
            </a:r>
            <a:r>
              <a:rPr lang="en-US" altLang="en-US" u="sng" dirty="0">
                <a:solidFill>
                  <a:srgbClr val="6600FF"/>
                </a:solidFill>
                <a:latin typeface="Calibri" pitchFamily="34" charset="0"/>
              </a:rPr>
              <a:t>1.255</a:t>
            </a:r>
            <a:br>
              <a:rPr lang="en-US" altLang="en-US" dirty="0">
                <a:solidFill>
                  <a:srgbClr val="6600FF"/>
                </a:solidFill>
                <a:latin typeface="Calibri" pitchFamily="34" charset="0"/>
              </a:rPr>
            </a:br>
            <a:r>
              <a:rPr lang="en-US" altLang="en-US" dirty="0">
                <a:solidFill>
                  <a:srgbClr val="6600FF"/>
                </a:solidFill>
                <a:latin typeface="Calibri" pitchFamily="34" charset="0"/>
              </a:rPr>
              <a:t>CO</a:t>
            </a:r>
            <a:r>
              <a:rPr lang="en-US" altLang="en-US" baseline="-25000" dirty="0">
                <a:solidFill>
                  <a:srgbClr val="6600FF"/>
                </a:solidFill>
                <a:latin typeface="Calibri" pitchFamily="34" charset="0"/>
              </a:rPr>
              <a:t>2</a:t>
            </a:r>
            <a:r>
              <a:rPr lang="en-US" altLang="en-US" dirty="0">
                <a:solidFill>
                  <a:srgbClr val="6600FF"/>
                </a:solidFill>
                <a:latin typeface="Calibri" pitchFamily="34" charset="0"/>
              </a:rPr>
              <a:t>      21            x</a:t>
            </a:r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68A46B2A-2A2B-47F6-B335-C9FB89A42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0138" y="3521917"/>
            <a:ext cx="373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6600FF"/>
                </a:solidFill>
                <a:latin typeface="Calibri" pitchFamily="34" charset="0"/>
              </a:rPr>
              <a:t>x = 26.36 moles CO</a:t>
            </a:r>
            <a:r>
              <a:rPr lang="en-US" altLang="en-US" baseline="-25000" dirty="0">
                <a:solidFill>
                  <a:srgbClr val="6600FF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310C3684-F9C1-404A-A927-5211AF381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933" y="5241925"/>
            <a:ext cx="2895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26.36 moles CO</a:t>
            </a:r>
            <a:r>
              <a:rPr lang="en-US" altLang="en-US" sz="2800" u="sng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3418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   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371.5 grams of candle wax (C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combusts.  How</a:t>
            </a:r>
            <a:b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many liters of CO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gas form?  Assume STP for the gas. </a:t>
            </a:r>
            <a:b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DF97D6F2-EBC4-4AE9-9939-6445AA69F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7" y="1143000"/>
            <a:ext cx="9144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32O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 21CO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22H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36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C3DE437E-8C70-464F-AA58-DE14283E0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09800"/>
            <a:ext cx="21923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371.5 g wax</a:t>
            </a:r>
            <a:b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D7FB0DAD-2392-4A9A-8646-E1B11AAED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2338759"/>
            <a:ext cx="6324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                           =   1.255 moles wax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642A929B-D7B5-4D53-A8A9-1A052FF7F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7104" y="2147253"/>
            <a:ext cx="22764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wax</a:t>
            </a:r>
            <a:b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296 g wax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14A2B207-E2D7-4A12-82DE-1962C97B3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444" y="3586378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6600FF"/>
                </a:solidFill>
                <a:latin typeface="Comic Sans MS" pitchFamily="66" charset="0"/>
              </a:rPr>
              <a:t>MR               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66CDD5-81B9-4461-AFFD-8DBDD76F3F9F}"/>
              </a:ext>
            </a:extLst>
          </p:cNvPr>
          <p:cNvSpPr txBox="1"/>
          <p:nvPr/>
        </p:nvSpPr>
        <p:spPr>
          <a:xfrm>
            <a:off x="2857500" y="3532495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</a:rPr>
              <a:t>=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D84D1E1A-52BB-4AB7-87D8-3A0D103D9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340992"/>
            <a:ext cx="3733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 dirty="0">
                <a:solidFill>
                  <a:srgbClr val="6600FF"/>
                </a:solidFill>
                <a:latin typeface="Calibri" pitchFamily="34" charset="0"/>
              </a:rPr>
              <a:t>wax </a:t>
            </a:r>
            <a:r>
              <a:rPr lang="en-US" altLang="en-US" dirty="0">
                <a:solidFill>
                  <a:srgbClr val="6600FF"/>
                </a:solidFill>
                <a:latin typeface="Calibri" pitchFamily="34" charset="0"/>
              </a:rPr>
              <a:t>     </a:t>
            </a:r>
            <a:r>
              <a:rPr lang="en-US" altLang="en-US" u="sng" dirty="0">
                <a:solidFill>
                  <a:srgbClr val="6600FF"/>
                </a:solidFill>
                <a:latin typeface="Calibri" pitchFamily="34" charset="0"/>
              </a:rPr>
              <a:t>1</a:t>
            </a:r>
            <a:r>
              <a:rPr lang="en-US" altLang="en-US" dirty="0">
                <a:solidFill>
                  <a:srgbClr val="6600FF"/>
                </a:solidFill>
                <a:latin typeface="Calibri" pitchFamily="34" charset="0"/>
              </a:rPr>
              <a:t>          </a:t>
            </a:r>
            <a:r>
              <a:rPr lang="en-US" altLang="en-US" u="sng" dirty="0">
                <a:solidFill>
                  <a:srgbClr val="6600FF"/>
                </a:solidFill>
                <a:latin typeface="Calibri" pitchFamily="34" charset="0"/>
              </a:rPr>
              <a:t>1.255</a:t>
            </a:r>
            <a:br>
              <a:rPr lang="en-US" altLang="en-US" dirty="0">
                <a:solidFill>
                  <a:srgbClr val="6600FF"/>
                </a:solidFill>
                <a:latin typeface="Calibri" pitchFamily="34" charset="0"/>
              </a:rPr>
            </a:br>
            <a:r>
              <a:rPr lang="en-US" altLang="en-US" dirty="0">
                <a:solidFill>
                  <a:srgbClr val="6600FF"/>
                </a:solidFill>
                <a:latin typeface="Calibri" pitchFamily="34" charset="0"/>
              </a:rPr>
              <a:t>CO</a:t>
            </a:r>
            <a:r>
              <a:rPr lang="en-US" altLang="en-US" baseline="-25000" dirty="0">
                <a:solidFill>
                  <a:srgbClr val="6600FF"/>
                </a:solidFill>
                <a:latin typeface="Calibri" pitchFamily="34" charset="0"/>
              </a:rPr>
              <a:t>2</a:t>
            </a:r>
            <a:r>
              <a:rPr lang="en-US" altLang="en-US" dirty="0">
                <a:solidFill>
                  <a:srgbClr val="6600FF"/>
                </a:solidFill>
                <a:latin typeface="Calibri" pitchFamily="34" charset="0"/>
              </a:rPr>
              <a:t>      21            x</a:t>
            </a:r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68A46B2A-2A2B-47F6-B335-C9FB89A42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0138" y="3521917"/>
            <a:ext cx="373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6600FF"/>
                </a:solidFill>
                <a:latin typeface="Calibri" pitchFamily="34" charset="0"/>
              </a:rPr>
              <a:t>x = 26.36 moles CO</a:t>
            </a:r>
            <a:r>
              <a:rPr lang="en-US" altLang="en-US" baseline="-25000" dirty="0">
                <a:solidFill>
                  <a:srgbClr val="6600FF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310C3684-F9C1-404A-A927-5211AF381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933" y="5241925"/>
            <a:ext cx="2895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26.36 moles CO</a:t>
            </a:r>
            <a:r>
              <a:rPr lang="en-US" altLang="en-US" sz="2800" u="sng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E055F6AA-6246-4270-8B5A-A624BE09A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1122" y="5337422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6151F141-66AE-4DF0-8E17-8F661CEF2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522" y="5185022"/>
            <a:ext cx="2209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22.4 L CO</a:t>
            </a:r>
            <a:r>
              <a:rPr lang="en-US" altLang="en-US" sz="2800" u="sng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CO</a:t>
            </a:r>
            <a:r>
              <a:rPr lang="en-US" alt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771ED22D-66D5-4E8C-9BE5-12A50DACD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0922" y="5337422"/>
            <a:ext cx="396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 </a:t>
            </a:r>
            <a:r>
              <a:rPr lang="en-US" altLang="en-US" b="1" dirty="0">
                <a:solidFill>
                  <a:srgbClr val="000000">
                    <a:lumMod val="95000"/>
                    <a:lumOff val="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b="1" baseline="-25000" dirty="0">
              <a:solidFill>
                <a:srgbClr val="000000">
                  <a:lumMod val="95000"/>
                  <a:lumOff val="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5102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   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371.5 grams of candle wax (C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combusts.  How</a:t>
            </a:r>
            <a:b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many liters of CO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gas form?  Assume STP for the gas. </a:t>
            </a:r>
            <a:b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DF97D6F2-EBC4-4AE9-9939-6445AA69F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7" y="1143000"/>
            <a:ext cx="9144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32O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 21CO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22H</a:t>
            </a:r>
            <a:r>
              <a:rPr lang="en-US" altLang="en-US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36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C3DE437E-8C70-464F-AA58-DE14283E0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09800"/>
            <a:ext cx="21923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371.5 g wax</a:t>
            </a:r>
            <a:b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D7FB0DAD-2392-4A9A-8646-E1B11AAED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2338759"/>
            <a:ext cx="6324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                           =   1.255 moles wax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642A929B-D7B5-4D53-A8A9-1A052FF7F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7104" y="2147253"/>
            <a:ext cx="22764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wax</a:t>
            </a:r>
            <a:b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296 g wax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14A2B207-E2D7-4A12-82DE-1962C97B3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444" y="3586378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6600FF"/>
                </a:solidFill>
                <a:latin typeface="Comic Sans MS" pitchFamily="66" charset="0"/>
              </a:rPr>
              <a:t>MR               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66CDD5-81B9-4461-AFFD-8DBDD76F3F9F}"/>
              </a:ext>
            </a:extLst>
          </p:cNvPr>
          <p:cNvSpPr txBox="1"/>
          <p:nvPr/>
        </p:nvSpPr>
        <p:spPr>
          <a:xfrm>
            <a:off x="2857500" y="3532495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</a:rPr>
              <a:t>=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D84D1E1A-52BB-4AB7-87D8-3A0D103D9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340992"/>
            <a:ext cx="3733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 dirty="0">
                <a:solidFill>
                  <a:srgbClr val="6600FF"/>
                </a:solidFill>
                <a:latin typeface="Calibri" pitchFamily="34" charset="0"/>
              </a:rPr>
              <a:t>wax </a:t>
            </a:r>
            <a:r>
              <a:rPr lang="en-US" altLang="en-US" dirty="0">
                <a:solidFill>
                  <a:srgbClr val="6600FF"/>
                </a:solidFill>
                <a:latin typeface="Calibri" pitchFamily="34" charset="0"/>
              </a:rPr>
              <a:t>     </a:t>
            </a:r>
            <a:r>
              <a:rPr lang="en-US" altLang="en-US" u="sng" dirty="0">
                <a:solidFill>
                  <a:srgbClr val="6600FF"/>
                </a:solidFill>
                <a:latin typeface="Calibri" pitchFamily="34" charset="0"/>
              </a:rPr>
              <a:t>1</a:t>
            </a:r>
            <a:r>
              <a:rPr lang="en-US" altLang="en-US" dirty="0">
                <a:solidFill>
                  <a:srgbClr val="6600FF"/>
                </a:solidFill>
                <a:latin typeface="Calibri" pitchFamily="34" charset="0"/>
              </a:rPr>
              <a:t>          </a:t>
            </a:r>
            <a:r>
              <a:rPr lang="en-US" altLang="en-US" u="sng" dirty="0">
                <a:solidFill>
                  <a:srgbClr val="6600FF"/>
                </a:solidFill>
                <a:latin typeface="Calibri" pitchFamily="34" charset="0"/>
              </a:rPr>
              <a:t>1.255</a:t>
            </a:r>
            <a:br>
              <a:rPr lang="en-US" altLang="en-US" dirty="0">
                <a:solidFill>
                  <a:srgbClr val="6600FF"/>
                </a:solidFill>
                <a:latin typeface="Calibri" pitchFamily="34" charset="0"/>
              </a:rPr>
            </a:br>
            <a:r>
              <a:rPr lang="en-US" altLang="en-US" dirty="0">
                <a:solidFill>
                  <a:srgbClr val="6600FF"/>
                </a:solidFill>
                <a:latin typeface="Calibri" pitchFamily="34" charset="0"/>
              </a:rPr>
              <a:t>CO</a:t>
            </a:r>
            <a:r>
              <a:rPr lang="en-US" altLang="en-US" baseline="-25000" dirty="0">
                <a:solidFill>
                  <a:srgbClr val="6600FF"/>
                </a:solidFill>
                <a:latin typeface="Calibri" pitchFamily="34" charset="0"/>
              </a:rPr>
              <a:t>2</a:t>
            </a:r>
            <a:r>
              <a:rPr lang="en-US" altLang="en-US" dirty="0">
                <a:solidFill>
                  <a:srgbClr val="6600FF"/>
                </a:solidFill>
                <a:latin typeface="Calibri" pitchFamily="34" charset="0"/>
              </a:rPr>
              <a:t>      21            x</a:t>
            </a:r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68A46B2A-2A2B-47F6-B335-C9FB89A42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0138" y="3521917"/>
            <a:ext cx="373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6600FF"/>
                </a:solidFill>
                <a:latin typeface="Calibri" pitchFamily="34" charset="0"/>
              </a:rPr>
              <a:t>x = 26.36 moles CO</a:t>
            </a:r>
            <a:r>
              <a:rPr lang="en-US" altLang="en-US" baseline="-25000" dirty="0">
                <a:solidFill>
                  <a:srgbClr val="6600FF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310C3684-F9C1-404A-A927-5211AF381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933" y="5241925"/>
            <a:ext cx="2895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26.36 moles CO</a:t>
            </a:r>
            <a:r>
              <a:rPr lang="en-US" altLang="en-US" sz="2800" u="sng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E055F6AA-6246-4270-8B5A-A624BE09A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1122" y="5337422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6151F141-66AE-4DF0-8E17-8F661CEF2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522" y="5185022"/>
            <a:ext cx="2209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22.4 L CO</a:t>
            </a:r>
            <a:r>
              <a:rPr lang="en-US" altLang="en-US" sz="2800" u="sng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CO</a:t>
            </a:r>
            <a:r>
              <a:rPr lang="en-US" alt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771ED22D-66D5-4E8C-9BE5-12A50DACD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0922" y="5337422"/>
            <a:ext cx="396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 </a:t>
            </a:r>
            <a:r>
              <a:rPr lang="en-US" altLang="en-US" b="1" dirty="0">
                <a:solidFill>
                  <a:srgbClr val="000000">
                    <a:lumMod val="95000"/>
                    <a:lumOff val="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590.5 Liters CO</a:t>
            </a:r>
            <a:r>
              <a:rPr lang="en-US" altLang="en-US" b="1" baseline="-25000" dirty="0">
                <a:solidFill>
                  <a:srgbClr val="000000">
                    <a:lumMod val="95000"/>
                    <a:lumOff val="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774835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Using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 wax combustion reaction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if you consume 23.9 moles of oxygen, how</a:t>
            </a:r>
            <a:b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many moles of water form?  One step.                     </a:t>
            </a:r>
            <a:b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altLang="en-US" i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(sometimes it’s easy)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C</a:t>
            </a:r>
            <a:r>
              <a:rPr lang="en-US" alt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+   32O</a:t>
            </a:r>
            <a:r>
              <a:rPr lang="en-US" alt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 21CO</a:t>
            </a:r>
            <a:r>
              <a:rPr lang="en-US" alt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+  22H</a:t>
            </a:r>
            <a:r>
              <a:rPr lang="en-US" alt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8899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Using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 wax combustion reaction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if you consume 23.9 moles of oxygen, how</a:t>
            </a:r>
            <a:b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many moles of water form?  One step.                     </a:t>
            </a:r>
            <a:b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altLang="en-US" i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(sometimes it’s easy)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C</a:t>
            </a:r>
            <a:r>
              <a:rPr lang="en-US" alt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+   32O</a:t>
            </a:r>
            <a:r>
              <a:rPr lang="en-US" alt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 21CO</a:t>
            </a:r>
            <a:r>
              <a:rPr lang="en-US" alt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+  22H</a:t>
            </a:r>
            <a:r>
              <a:rPr lang="en-US" alt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207135" y="3591506"/>
            <a:ext cx="144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333399"/>
                </a:solidFill>
                <a:latin typeface="Comic Sans MS" pitchFamily="66" charset="0"/>
              </a:rPr>
              <a:t>MR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0A58512E-995F-49C4-BE8E-05C44AEDD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378781"/>
            <a:ext cx="6172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 dirty="0">
                <a:solidFill>
                  <a:srgbClr val="333399"/>
                </a:solidFill>
                <a:latin typeface="Comic Sans MS" pitchFamily="66" charset="0"/>
              </a:rPr>
              <a:t>Oxygen</a:t>
            </a:r>
            <a:r>
              <a:rPr lang="en-US" altLang="en-US" dirty="0">
                <a:solidFill>
                  <a:srgbClr val="333399"/>
                </a:solidFill>
                <a:latin typeface="Comic Sans MS" pitchFamily="66" charset="0"/>
              </a:rPr>
              <a:t>    </a:t>
            </a:r>
            <a:r>
              <a:rPr lang="en-US" altLang="en-US" u="sng" dirty="0">
                <a:solidFill>
                  <a:srgbClr val="333399"/>
                </a:solidFill>
                <a:latin typeface="Comic Sans MS" pitchFamily="66" charset="0"/>
              </a:rPr>
              <a:t>32</a:t>
            </a:r>
            <a:r>
              <a:rPr lang="en-US" altLang="en-US" dirty="0">
                <a:solidFill>
                  <a:srgbClr val="333399"/>
                </a:solidFill>
                <a:latin typeface="Comic Sans MS" pitchFamily="66" charset="0"/>
              </a:rPr>
              <a:t>     </a:t>
            </a:r>
            <a:r>
              <a:rPr lang="en-US" altLang="en-US" u="sng" dirty="0">
                <a:solidFill>
                  <a:srgbClr val="333399"/>
                </a:solidFill>
                <a:latin typeface="Comic Sans MS" pitchFamily="66" charset="0"/>
              </a:rPr>
              <a:t> </a:t>
            </a:r>
            <a:br>
              <a:rPr lang="en-US" altLang="en-US" u="sng" dirty="0">
                <a:solidFill>
                  <a:srgbClr val="333399"/>
                </a:solidFill>
                <a:latin typeface="Comic Sans MS" pitchFamily="66" charset="0"/>
              </a:rPr>
            </a:br>
            <a:r>
              <a:rPr lang="en-US" altLang="en-US" dirty="0">
                <a:solidFill>
                  <a:srgbClr val="333399"/>
                </a:solidFill>
                <a:latin typeface="Comic Sans MS" pitchFamily="66" charset="0"/>
              </a:rPr>
              <a:t>  water     </a:t>
            </a:r>
            <a:r>
              <a:rPr lang="en-US" altLang="en-US">
                <a:solidFill>
                  <a:srgbClr val="333399"/>
                </a:solidFill>
                <a:latin typeface="Comic Sans MS" pitchFamily="66" charset="0"/>
              </a:rPr>
              <a:t>22       </a:t>
            </a:r>
            <a:endParaRPr lang="en-US" altLang="en-US" dirty="0">
              <a:solidFill>
                <a:srgbClr val="333399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913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Using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 wax combustion reaction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if you consume 23.9 moles of oxygen, how</a:t>
            </a:r>
            <a:b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many moles of water form?  One step.                     </a:t>
            </a:r>
            <a:b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altLang="en-US" i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(sometimes it’s easy)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C</a:t>
            </a:r>
            <a:r>
              <a:rPr lang="en-US" alt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+   32O</a:t>
            </a:r>
            <a:r>
              <a:rPr lang="en-US" alt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 21CO</a:t>
            </a:r>
            <a:r>
              <a:rPr lang="en-US" alt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+  22H</a:t>
            </a:r>
            <a:r>
              <a:rPr lang="en-US" alt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207135" y="3591506"/>
            <a:ext cx="144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333399"/>
                </a:solidFill>
                <a:latin typeface="Comic Sans MS" pitchFamily="66" charset="0"/>
              </a:rPr>
              <a:t>MR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0A58512E-995F-49C4-BE8E-05C44AEDD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378781"/>
            <a:ext cx="6172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 dirty="0">
                <a:solidFill>
                  <a:srgbClr val="333399"/>
                </a:solidFill>
                <a:latin typeface="Comic Sans MS" pitchFamily="66" charset="0"/>
              </a:rPr>
              <a:t>Oxygen</a:t>
            </a:r>
            <a:r>
              <a:rPr lang="en-US" altLang="en-US" dirty="0">
                <a:solidFill>
                  <a:srgbClr val="333399"/>
                </a:solidFill>
                <a:latin typeface="Comic Sans MS" pitchFamily="66" charset="0"/>
              </a:rPr>
              <a:t>    </a:t>
            </a:r>
            <a:r>
              <a:rPr lang="en-US" altLang="en-US" u="sng" dirty="0">
                <a:solidFill>
                  <a:srgbClr val="333399"/>
                </a:solidFill>
                <a:latin typeface="Comic Sans MS" pitchFamily="66" charset="0"/>
              </a:rPr>
              <a:t>32</a:t>
            </a:r>
            <a:r>
              <a:rPr lang="en-US" altLang="en-US" dirty="0">
                <a:solidFill>
                  <a:srgbClr val="333399"/>
                </a:solidFill>
                <a:latin typeface="Comic Sans MS" pitchFamily="66" charset="0"/>
              </a:rPr>
              <a:t>       </a:t>
            </a:r>
            <a:r>
              <a:rPr lang="en-US" altLang="en-US" u="sng" dirty="0">
                <a:solidFill>
                  <a:srgbClr val="333399"/>
                </a:solidFill>
                <a:latin typeface="Comic Sans MS" pitchFamily="66" charset="0"/>
              </a:rPr>
              <a:t>23.9</a:t>
            </a:r>
            <a:br>
              <a:rPr lang="en-US" altLang="en-US" u="sng" dirty="0">
                <a:solidFill>
                  <a:srgbClr val="333399"/>
                </a:solidFill>
                <a:latin typeface="Comic Sans MS" pitchFamily="66" charset="0"/>
              </a:rPr>
            </a:br>
            <a:r>
              <a:rPr lang="en-US" altLang="en-US" dirty="0">
                <a:solidFill>
                  <a:srgbClr val="333399"/>
                </a:solidFill>
                <a:latin typeface="Comic Sans MS" pitchFamily="66" charset="0"/>
              </a:rPr>
              <a:t>  water     22         x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5CE876-1C58-4172-BDE3-D4A0A96FAD7B}"/>
              </a:ext>
            </a:extLst>
          </p:cNvPr>
          <p:cNvSpPr txBox="1"/>
          <p:nvPr/>
        </p:nvSpPr>
        <p:spPr>
          <a:xfrm>
            <a:off x="3962400" y="3650571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33399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41444780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Using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 wax combustion reaction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if you consume 23.9 moles of oxygen, how</a:t>
            </a:r>
            <a:b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many moles of water form?  One step.                     </a:t>
            </a:r>
            <a:b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altLang="en-US" i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(sometimes it’s easy)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C</a:t>
            </a:r>
            <a:r>
              <a:rPr lang="en-US" alt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+   32O</a:t>
            </a:r>
            <a:r>
              <a:rPr lang="en-US" alt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 21CO</a:t>
            </a:r>
            <a:r>
              <a:rPr lang="en-US" alt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+  22H</a:t>
            </a:r>
            <a:r>
              <a:rPr lang="en-US" alt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207135" y="3591506"/>
            <a:ext cx="144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333399"/>
                </a:solidFill>
                <a:latin typeface="Comic Sans MS" pitchFamily="66" charset="0"/>
              </a:rPr>
              <a:t>MR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0A58512E-995F-49C4-BE8E-05C44AEDD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378781"/>
            <a:ext cx="6172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 dirty="0">
                <a:solidFill>
                  <a:srgbClr val="333399"/>
                </a:solidFill>
                <a:latin typeface="Comic Sans MS" pitchFamily="66" charset="0"/>
              </a:rPr>
              <a:t>Oxygen</a:t>
            </a:r>
            <a:r>
              <a:rPr lang="en-US" altLang="en-US" dirty="0">
                <a:solidFill>
                  <a:srgbClr val="333399"/>
                </a:solidFill>
                <a:latin typeface="Comic Sans MS" pitchFamily="66" charset="0"/>
              </a:rPr>
              <a:t>    </a:t>
            </a:r>
            <a:r>
              <a:rPr lang="en-US" altLang="en-US" u="sng" dirty="0">
                <a:solidFill>
                  <a:srgbClr val="333399"/>
                </a:solidFill>
                <a:latin typeface="Comic Sans MS" pitchFamily="66" charset="0"/>
              </a:rPr>
              <a:t>32</a:t>
            </a:r>
            <a:r>
              <a:rPr lang="en-US" altLang="en-US" dirty="0">
                <a:solidFill>
                  <a:srgbClr val="333399"/>
                </a:solidFill>
                <a:latin typeface="Comic Sans MS" pitchFamily="66" charset="0"/>
              </a:rPr>
              <a:t>       </a:t>
            </a:r>
            <a:r>
              <a:rPr lang="en-US" altLang="en-US" u="sng" dirty="0">
                <a:solidFill>
                  <a:srgbClr val="333399"/>
                </a:solidFill>
                <a:latin typeface="Comic Sans MS" pitchFamily="66" charset="0"/>
              </a:rPr>
              <a:t>23.9</a:t>
            </a:r>
            <a:br>
              <a:rPr lang="en-US" altLang="en-US" u="sng" dirty="0">
                <a:solidFill>
                  <a:srgbClr val="333399"/>
                </a:solidFill>
                <a:latin typeface="Comic Sans MS" pitchFamily="66" charset="0"/>
              </a:rPr>
            </a:br>
            <a:r>
              <a:rPr lang="en-US" altLang="en-US" dirty="0">
                <a:solidFill>
                  <a:srgbClr val="333399"/>
                </a:solidFill>
                <a:latin typeface="Comic Sans MS" pitchFamily="66" charset="0"/>
              </a:rPr>
              <a:t>  water     22         x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5CE876-1C58-4172-BDE3-D4A0A96FAD7B}"/>
              </a:ext>
            </a:extLst>
          </p:cNvPr>
          <p:cNvSpPr txBox="1"/>
          <p:nvPr/>
        </p:nvSpPr>
        <p:spPr>
          <a:xfrm>
            <a:off x="3962400" y="3650571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33399"/>
                </a:solidFill>
              </a:rPr>
              <a:t>=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6E87E8D4-DF68-4123-B23E-3EA607FCF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35" y="4953000"/>
            <a:ext cx="61722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333399"/>
                </a:solidFill>
              </a:rPr>
              <a:t>         </a:t>
            </a:r>
            <a:r>
              <a:rPr lang="en-US" altLang="en-US" sz="4400" dirty="0">
                <a:solidFill>
                  <a:srgbClr val="333399"/>
                </a:solidFill>
                <a:latin typeface="Comic Sans MS" panose="030F0702030302020204" pitchFamily="66" charset="0"/>
              </a:rPr>
              <a:t>32x = 525.8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    x = 16.4 moles </a:t>
            </a:r>
            <a:r>
              <a:rPr lang="en-US" altLang="en-US" sz="4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wata</a:t>
            </a:r>
            <a:endParaRPr lang="en-US" altLang="en-US" sz="4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Picture 7" descr="glass-of-water">
            <a:extLst>
              <a:ext uri="{FF2B5EF4-FFF2-40B4-BE49-F238E27FC236}">
                <a16:creationId xmlns:a16="http://schemas.microsoft.com/office/drawing/2014/main" id="{7CC43436-52ED-4CEF-90E3-BFA2A944E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66" r="23199"/>
          <a:stretch>
            <a:fillRect/>
          </a:stretch>
        </p:blipFill>
        <p:spPr bwMode="auto">
          <a:xfrm flipH="1">
            <a:off x="7271028" y="3202934"/>
            <a:ext cx="1415772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8">
            <a:extLst>
              <a:ext uri="{FF2B5EF4-FFF2-40B4-BE49-F238E27FC236}">
                <a16:creationId xmlns:a16="http://schemas.microsoft.com/office/drawing/2014/main" id="{AF8AF79F-1C5B-4F84-81C2-0DF0B5030D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94628" y="5731252"/>
            <a:ext cx="16764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07567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0"/>
            <a:ext cx="9144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lvl="0" indent="-457200" eaLnBrk="1" hangingPunct="1">
              <a:spcBef>
                <a:spcPct val="50000"/>
              </a:spcBef>
              <a:buAutoNum type="arabicPeriod" startAt="12"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have 4.56 x 10</a:t>
            </a:r>
            <a:r>
              <a:rPr lang="en-US" altLang="en-US" sz="2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of Zn that you put into H</a:t>
            </a:r>
            <a: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4(AQ)</a:t>
            </a:r>
            <a:b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 them fizz away.  How many grams of hydrogen gas form?</a:t>
            </a:r>
            <a:b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_Z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 + _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(AQ)   </a:t>
            </a:r>
            <a:r>
              <a:rPr kumimoji="0" lang="en-US" sz="3600" b="0" i="0" u="none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→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_Zn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(AQ)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+_H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2(G)</a:t>
            </a:r>
            <a:endParaRPr kumimoji="0" lang="en-US" altLang="en-US" sz="2400" i="0" u="none" strike="noStrike" kern="120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 algn="ctr" eaLnBrk="1" hangingPunct="1">
              <a:spcBef>
                <a:spcPct val="50000"/>
              </a:spcBef>
              <a:buNone/>
            </a:pPr>
            <a:r>
              <a:rPr lang="en-US" alt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needs to be balanced first.</a:t>
            </a:r>
            <a:endParaRPr kumimoji="0" lang="en-US" altLang="en-US" sz="2400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7683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0"/>
            <a:ext cx="9144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lvl="0" indent="-457200" eaLnBrk="1" hangingPunct="1">
              <a:spcBef>
                <a:spcPct val="50000"/>
              </a:spcBef>
              <a:buAutoNum type="arabicPeriod" startAt="12"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have 4.56 x 10</a:t>
            </a:r>
            <a:r>
              <a:rPr lang="en-US" altLang="en-US" sz="2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of Zn that you put into H</a:t>
            </a:r>
            <a: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4(AQ)</a:t>
            </a:r>
            <a:b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 them fizz away.  How many grams of hydrogen gas form?</a:t>
            </a:r>
            <a:b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 + 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(AQ)   </a:t>
            </a:r>
            <a:r>
              <a:rPr kumimoji="0" lang="en-US" sz="3600" b="0" i="0" u="none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→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Zn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(AQ)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2(G)</a:t>
            </a:r>
            <a:endParaRPr kumimoji="0" lang="en-US" altLang="en-US" sz="2400" i="0" u="none" strike="noStrike" kern="120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 algn="ctr" eaLnBrk="1" hangingPunct="1">
              <a:spcBef>
                <a:spcPct val="50000"/>
              </a:spcBef>
              <a:buNone/>
            </a:pPr>
            <a:r>
              <a:rPr lang="en-US" alt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2400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59042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0"/>
            <a:ext cx="9144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lvl="0" indent="-457200" eaLnBrk="1" hangingPunct="1">
              <a:spcBef>
                <a:spcPct val="50000"/>
              </a:spcBef>
              <a:buAutoNum type="arabicPeriod" startAt="12"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have 4.56 x 10</a:t>
            </a:r>
            <a:r>
              <a:rPr lang="en-US" altLang="en-US" sz="2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of Zn that you put into H</a:t>
            </a:r>
            <a: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4(AQ)</a:t>
            </a:r>
            <a:b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 them fizz away.  How many grams of hydrogen gas form?</a:t>
            </a:r>
            <a:b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 + 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(AQ)   </a:t>
            </a:r>
            <a:r>
              <a:rPr kumimoji="0" lang="en-US" sz="3600" b="0" i="0" u="none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→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Zn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(AQ)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2(G)</a:t>
            </a:r>
            <a:endParaRPr kumimoji="0" lang="en-US" altLang="en-US" sz="2400" i="0" u="none" strike="noStrike" kern="120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 algn="ctr" eaLnBrk="1" hangingPunct="1">
              <a:spcBef>
                <a:spcPct val="50000"/>
              </a:spcBef>
              <a:buNone/>
            </a:pPr>
            <a:r>
              <a:rPr lang="en-US" alt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2400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20">
            <a:extLst>
              <a:ext uri="{FF2B5EF4-FFF2-40B4-BE49-F238E27FC236}">
                <a16:creationId xmlns:a16="http://schemas.microsoft.com/office/drawing/2014/main" id="{A4F94BC7-026F-4016-9603-090692361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57199"/>
            <a:ext cx="2514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4.56 x 10</a:t>
            </a:r>
            <a:r>
              <a:rPr kumimoji="0" lang="en-US" altLang="en-US" sz="2000" b="0" i="0" u="sng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atoms</a:t>
            </a:r>
            <a:b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1</a:t>
            </a:r>
            <a:endParaRPr kumimoji="0" lang="en-US" altLang="en-US" sz="2000" b="0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21">
            <a:extLst>
              <a:ext uri="{FF2B5EF4-FFF2-40B4-BE49-F238E27FC236}">
                <a16:creationId xmlns:a16="http://schemas.microsoft.com/office/drawing/2014/main" id="{97540E62-B135-4C30-88D4-4FCD0AD19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333399"/>
            <a:ext cx="76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" name="Text Box 22">
            <a:extLst>
              <a:ext uri="{FF2B5EF4-FFF2-40B4-BE49-F238E27FC236}">
                <a16:creationId xmlns:a16="http://schemas.microsoft.com/office/drawing/2014/main" id="{BFB32845-D6B4-408B-A11A-508AC3E3F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57199"/>
            <a:ext cx="2514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 mole Zn</a:t>
            </a:r>
            <a:b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6.02 x 10</a:t>
            </a:r>
            <a:r>
              <a:rPr kumimoji="0" lang="en-US" altLang="en-US" sz="20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atoms Zn</a:t>
            </a:r>
          </a:p>
        </p:txBody>
      </p:sp>
      <p:sp>
        <p:nvSpPr>
          <p:cNvPr id="6" name="Text Box 23">
            <a:extLst>
              <a:ext uri="{FF2B5EF4-FFF2-40B4-BE49-F238E27FC236}">
                <a16:creationId xmlns:a16="http://schemas.microsoft.com/office/drawing/2014/main" id="{BEF64A24-CC9B-4521-AA1C-DD7DC818D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409599"/>
            <a:ext cx="457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620482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Original recipe  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box mix : 3 eggs : 1 cup of water : </a:t>
            </a:r>
            <a:r>
              <a:rPr 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cup of oil</a:t>
            </a:r>
          </a:p>
          <a:p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cups of oil for 2.50 batches?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batch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2.50 batches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½ cups oil                 X cups oil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457200" indent="-457200">
              <a:buAutoNum type="arabicPeriod" startAt="2"/>
            </a:pP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X = 1.25 cups of oil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(this is stoichiometry)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A8BEB3-4339-4867-8253-1298309C008B}"/>
              </a:ext>
            </a:extLst>
          </p:cNvPr>
          <p:cNvSpPr txBox="1"/>
          <p:nvPr/>
        </p:nvSpPr>
        <p:spPr>
          <a:xfrm>
            <a:off x="2438400" y="121920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49946625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0"/>
            <a:ext cx="9144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lvl="0" indent="-457200" eaLnBrk="1" hangingPunct="1">
              <a:spcBef>
                <a:spcPct val="50000"/>
              </a:spcBef>
              <a:buAutoNum type="arabicPeriod" startAt="12"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have 4.56 x 10</a:t>
            </a:r>
            <a:r>
              <a:rPr lang="en-US" altLang="en-US" sz="2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of Zn that you put into H</a:t>
            </a:r>
            <a: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4(AQ)</a:t>
            </a:r>
            <a:b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 them fizz away.  How many grams of hydrogen gas form?</a:t>
            </a:r>
            <a:b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 + 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(AQ)   </a:t>
            </a:r>
            <a:r>
              <a:rPr kumimoji="0" lang="en-US" sz="3600" b="0" i="0" u="none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→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Zn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(AQ)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2(G)</a:t>
            </a:r>
            <a:endParaRPr kumimoji="0" lang="en-US" altLang="en-US" sz="2400" i="0" u="none" strike="noStrike" kern="120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 algn="ctr" eaLnBrk="1" hangingPunct="1">
              <a:spcBef>
                <a:spcPct val="50000"/>
              </a:spcBef>
              <a:buNone/>
            </a:pPr>
            <a:r>
              <a:rPr lang="en-US" alt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2400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20">
            <a:extLst>
              <a:ext uri="{FF2B5EF4-FFF2-40B4-BE49-F238E27FC236}">
                <a16:creationId xmlns:a16="http://schemas.microsoft.com/office/drawing/2014/main" id="{A4F94BC7-026F-4016-9603-090692361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57199"/>
            <a:ext cx="2514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4.56 x 10</a:t>
            </a:r>
            <a:r>
              <a:rPr kumimoji="0" lang="en-US" altLang="en-US" sz="2000" b="0" i="0" u="sng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atoms</a:t>
            </a:r>
            <a:b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1</a:t>
            </a:r>
            <a:endParaRPr kumimoji="0" lang="en-US" altLang="en-US" sz="2000" b="0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21">
            <a:extLst>
              <a:ext uri="{FF2B5EF4-FFF2-40B4-BE49-F238E27FC236}">
                <a16:creationId xmlns:a16="http://schemas.microsoft.com/office/drawing/2014/main" id="{97540E62-B135-4C30-88D4-4FCD0AD19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333399"/>
            <a:ext cx="76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" name="Text Box 22">
            <a:extLst>
              <a:ext uri="{FF2B5EF4-FFF2-40B4-BE49-F238E27FC236}">
                <a16:creationId xmlns:a16="http://schemas.microsoft.com/office/drawing/2014/main" id="{BFB32845-D6B4-408B-A11A-508AC3E3F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57199"/>
            <a:ext cx="2514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 mole Zn</a:t>
            </a:r>
            <a:b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6.02 x 10</a:t>
            </a:r>
            <a:r>
              <a:rPr kumimoji="0" lang="en-US" altLang="en-US" sz="20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atoms Zn</a:t>
            </a:r>
          </a:p>
        </p:txBody>
      </p:sp>
      <p:sp>
        <p:nvSpPr>
          <p:cNvPr id="6" name="Text Box 23">
            <a:extLst>
              <a:ext uri="{FF2B5EF4-FFF2-40B4-BE49-F238E27FC236}">
                <a16:creationId xmlns:a16="http://schemas.microsoft.com/office/drawing/2014/main" id="{BEF64A24-CC9B-4521-AA1C-DD7DC818D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409599"/>
            <a:ext cx="457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" name="Text Box 24">
            <a:extLst>
              <a:ext uri="{FF2B5EF4-FFF2-40B4-BE49-F238E27FC236}">
                <a16:creationId xmlns:a16="http://schemas.microsoft.com/office/drawing/2014/main" id="{FFB5A89E-8FF1-4A5B-A8D7-851D169CE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257199"/>
            <a:ext cx="685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4.56</a:t>
            </a:r>
            <a:b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6.02</a:t>
            </a:r>
          </a:p>
        </p:txBody>
      </p:sp>
      <p:sp>
        <p:nvSpPr>
          <p:cNvPr id="8" name="Text Box 25">
            <a:extLst>
              <a:ext uri="{FF2B5EF4-FFF2-40B4-BE49-F238E27FC236}">
                <a16:creationId xmlns:a16="http://schemas.microsoft.com/office/drawing/2014/main" id="{D7A20CB9-07AE-4CAA-AC71-3B3E05C00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409599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9" name="Text Box 26">
            <a:extLst>
              <a:ext uri="{FF2B5EF4-FFF2-40B4-BE49-F238E27FC236}">
                <a16:creationId xmlns:a16="http://schemas.microsoft.com/office/drawing/2014/main" id="{49FEC5EE-5674-4EF4-8251-7D0FCA612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257199"/>
            <a:ext cx="838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kumimoji="0" lang="en-US" altLang="en-US" sz="2000" b="0" i="0" u="sng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b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kumimoji="0" lang="en-US" altLang="en-US" sz="20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</a:p>
        </p:txBody>
      </p:sp>
      <p:sp>
        <p:nvSpPr>
          <p:cNvPr id="10" name="Text Box 27">
            <a:extLst>
              <a:ext uri="{FF2B5EF4-FFF2-40B4-BE49-F238E27FC236}">
                <a16:creationId xmlns:a16="http://schemas.microsoft.com/office/drawing/2014/main" id="{D08EB25B-C4C2-4270-821C-8ADA7CD14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485799"/>
            <a:ext cx="38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1" name="Text Box 28">
            <a:extLst>
              <a:ext uri="{FF2B5EF4-FFF2-40B4-BE49-F238E27FC236}">
                <a16:creationId xmlns:a16="http://schemas.microsoft.com/office/drawing/2014/main" id="{EC84C8FD-6107-4125-8955-E7CC86EC6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409599"/>
            <a:ext cx="1981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75.7 moles Zn</a:t>
            </a:r>
          </a:p>
        </p:txBody>
      </p:sp>
    </p:spTree>
    <p:extLst>
      <p:ext uri="{BB962C8B-B14F-4D97-AF65-F5344CB8AC3E}">
        <p14:creationId xmlns:p14="http://schemas.microsoft.com/office/powerpoint/2010/main" val="134961715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0"/>
            <a:ext cx="9144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lvl="0" indent="-457200" eaLnBrk="1" hangingPunct="1">
              <a:spcBef>
                <a:spcPct val="50000"/>
              </a:spcBef>
              <a:buAutoNum type="arabicPeriod" startAt="12"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have 4.56 x 10</a:t>
            </a:r>
            <a:r>
              <a:rPr lang="en-US" altLang="en-US" sz="2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of Zn that you put into H</a:t>
            </a:r>
            <a: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4(AQ)</a:t>
            </a:r>
            <a:b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 them fizz away.  How many grams of hydrogen gas form?</a:t>
            </a:r>
            <a:b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 + 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(AQ)   </a:t>
            </a:r>
            <a:r>
              <a:rPr kumimoji="0" lang="en-US" sz="3600" b="0" i="0" u="none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→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Zn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(AQ)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2(G)</a:t>
            </a:r>
            <a:endParaRPr kumimoji="0" lang="en-US" altLang="en-US" sz="2400" i="0" u="none" strike="noStrike" kern="120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 algn="ctr" eaLnBrk="1" hangingPunct="1">
              <a:spcBef>
                <a:spcPct val="50000"/>
              </a:spcBef>
              <a:buNone/>
            </a:pPr>
            <a:r>
              <a:rPr lang="en-US" alt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2400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20">
            <a:extLst>
              <a:ext uri="{FF2B5EF4-FFF2-40B4-BE49-F238E27FC236}">
                <a16:creationId xmlns:a16="http://schemas.microsoft.com/office/drawing/2014/main" id="{A4F94BC7-026F-4016-9603-090692361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57199"/>
            <a:ext cx="2514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4.56 x 10</a:t>
            </a:r>
            <a:r>
              <a:rPr kumimoji="0" lang="en-US" altLang="en-US" sz="2000" b="0" i="0" u="sng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atoms</a:t>
            </a:r>
            <a:b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1</a:t>
            </a:r>
            <a:endParaRPr kumimoji="0" lang="en-US" altLang="en-US" sz="2000" b="0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21">
            <a:extLst>
              <a:ext uri="{FF2B5EF4-FFF2-40B4-BE49-F238E27FC236}">
                <a16:creationId xmlns:a16="http://schemas.microsoft.com/office/drawing/2014/main" id="{97540E62-B135-4C30-88D4-4FCD0AD19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333399"/>
            <a:ext cx="76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" name="Text Box 22">
            <a:extLst>
              <a:ext uri="{FF2B5EF4-FFF2-40B4-BE49-F238E27FC236}">
                <a16:creationId xmlns:a16="http://schemas.microsoft.com/office/drawing/2014/main" id="{BFB32845-D6B4-408B-A11A-508AC3E3F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57199"/>
            <a:ext cx="2514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 mole Zn</a:t>
            </a:r>
            <a:b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6.02 x 10</a:t>
            </a:r>
            <a:r>
              <a:rPr kumimoji="0" lang="en-US" altLang="en-US" sz="20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atoms Zn</a:t>
            </a:r>
          </a:p>
        </p:txBody>
      </p:sp>
      <p:sp>
        <p:nvSpPr>
          <p:cNvPr id="6" name="Text Box 23">
            <a:extLst>
              <a:ext uri="{FF2B5EF4-FFF2-40B4-BE49-F238E27FC236}">
                <a16:creationId xmlns:a16="http://schemas.microsoft.com/office/drawing/2014/main" id="{BEF64A24-CC9B-4521-AA1C-DD7DC818D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409599"/>
            <a:ext cx="457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" name="Text Box 24">
            <a:extLst>
              <a:ext uri="{FF2B5EF4-FFF2-40B4-BE49-F238E27FC236}">
                <a16:creationId xmlns:a16="http://schemas.microsoft.com/office/drawing/2014/main" id="{FFB5A89E-8FF1-4A5B-A8D7-851D169CE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257199"/>
            <a:ext cx="685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4.56</a:t>
            </a:r>
            <a:b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6.02</a:t>
            </a:r>
          </a:p>
        </p:txBody>
      </p:sp>
      <p:sp>
        <p:nvSpPr>
          <p:cNvPr id="8" name="Text Box 25">
            <a:extLst>
              <a:ext uri="{FF2B5EF4-FFF2-40B4-BE49-F238E27FC236}">
                <a16:creationId xmlns:a16="http://schemas.microsoft.com/office/drawing/2014/main" id="{D7A20CB9-07AE-4CAA-AC71-3B3E05C00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409599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9" name="Text Box 26">
            <a:extLst>
              <a:ext uri="{FF2B5EF4-FFF2-40B4-BE49-F238E27FC236}">
                <a16:creationId xmlns:a16="http://schemas.microsoft.com/office/drawing/2014/main" id="{49FEC5EE-5674-4EF4-8251-7D0FCA612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257199"/>
            <a:ext cx="838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kumimoji="0" lang="en-US" altLang="en-US" sz="2000" b="0" i="0" u="sng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b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kumimoji="0" lang="en-US" altLang="en-US" sz="20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</a:p>
        </p:txBody>
      </p:sp>
      <p:sp>
        <p:nvSpPr>
          <p:cNvPr id="10" name="Text Box 27">
            <a:extLst>
              <a:ext uri="{FF2B5EF4-FFF2-40B4-BE49-F238E27FC236}">
                <a16:creationId xmlns:a16="http://schemas.microsoft.com/office/drawing/2014/main" id="{D08EB25B-C4C2-4270-821C-8ADA7CD14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485799"/>
            <a:ext cx="38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1" name="Text Box 28">
            <a:extLst>
              <a:ext uri="{FF2B5EF4-FFF2-40B4-BE49-F238E27FC236}">
                <a16:creationId xmlns:a16="http://schemas.microsoft.com/office/drawing/2014/main" id="{EC84C8FD-6107-4125-8955-E7CC86EC6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409599"/>
            <a:ext cx="1981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75.7 moles Zn</a:t>
            </a:r>
          </a:p>
        </p:txBody>
      </p:sp>
      <p:sp>
        <p:nvSpPr>
          <p:cNvPr id="12" name="Text Box 29">
            <a:extLst>
              <a:ext uri="{FF2B5EF4-FFF2-40B4-BE49-F238E27FC236}">
                <a16:creationId xmlns:a16="http://schemas.microsoft.com/office/drawing/2014/main" id="{C3883585-9948-43DA-92F6-1A8F75D46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711714"/>
            <a:ext cx="990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2.  MR</a:t>
            </a:r>
          </a:p>
        </p:txBody>
      </p:sp>
      <p:sp>
        <p:nvSpPr>
          <p:cNvPr id="13" name="Text Box 30">
            <a:extLst>
              <a:ext uri="{FF2B5EF4-FFF2-40B4-BE49-F238E27FC236}">
                <a16:creationId xmlns:a16="http://schemas.microsoft.com/office/drawing/2014/main" id="{C02B9225-543C-414C-A939-0EC8B2308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559314"/>
            <a:ext cx="533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b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0" lang="en-US" altLang="en-US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Text Box 31">
            <a:extLst>
              <a:ext uri="{FF2B5EF4-FFF2-40B4-BE49-F238E27FC236}">
                <a16:creationId xmlns:a16="http://schemas.microsoft.com/office/drawing/2014/main" id="{447A4187-DA8E-4534-B000-B8AE0491B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559314"/>
            <a:ext cx="457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b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kumimoji="0" lang="en-US" altLang="en-US" sz="2000" b="0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32">
            <a:extLst>
              <a:ext uri="{FF2B5EF4-FFF2-40B4-BE49-F238E27FC236}">
                <a16:creationId xmlns:a16="http://schemas.microsoft.com/office/drawing/2014/main" id="{C060FE6A-EA84-4094-83FF-457FE6EA5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559314"/>
            <a:ext cx="76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75.7</a:t>
            </a:r>
            <a:b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1A2102-B546-4488-AC7C-DBB063E4D6E8}"/>
              </a:ext>
            </a:extLst>
          </p:cNvPr>
          <p:cNvSpPr txBox="1"/>
          <p:nvPr/>
        </p:nvSpPr>
        <p:spPr>
          <a:xfrm>
            <a:off x="1950720" y="36576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21856185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0"/>
            <a:ext cx="9144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lvl="0" indent="-457200" eaLnBrk="1" hangingPunct="1">
              <a:spcBef>
                <a:spcPct val="50000"/>
              </a:spcBef>
              <a:buAutoNum type="arabicPeriod" startAt="12"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have 4.56 x 10</a:t>
            </a:r>
            <a:r>
              <a:rPr lang="en-US" altLang="en-US" sz="2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of Zn that you put into H</a:t>
            </a:r>
            <a: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4(AQ)</a:t>
            </a:r>
            <a:b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 them fizz away.  How many grams of hydrogen gas form?</a:t>
            </a:r>
            <a:b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 + 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(AQ)   </a:t>
            </a:r>
            <a:r>
              <a:rPr kumimoji="0" lang="en-US" sz="3600" b="0" i="0" u="none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→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Zn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(AQ)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2(G)</a:t>
            </a:r>
            <a:endParaRPr kumimoji="0" lang="en-US" altLang="en-US" sz="2400" i="0" u="none" strike="noStrike" kern="120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 algn="ctr" eaLnBrk="1" hangingPunct="1">
              <a:spcBef>
                <a:spcPct val="50000"/>
              </a:spcBef>
              <a:buNone/>
            </a:pPr>
            <a:r>
              <a:rPr lang="en-US" alt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2400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20">
            <a:extLst>
              <a:ext uri="{FF2B5EF4-FFF2-40B4-BE49-F238E27FC236}">
                <a16:creationId xmlns:a16="http://schemas.microsoft.com/office/drawing/2014/main" id="{A4F94BC7-026F-4016-9603-090692361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57199"/>
            <a:ext cx="2514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4.56 x 10</a:t>
            </a:r>
            <a:r>
              <a:rPr kumimoji="0" lang="en-US" altLang="en-US" sz="2000" b="0" i="0" u="sng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atoms</a:t>
            </a:r>
            <a:b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1</a:t>
            </a:r>
            <a:endParaRPr kumimoji="0" lang="en-US" altLang="en-US" sz="2000" b="0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21">
            <a:extLst>
              <a:ext uri="{FF2B5EF4-FFF2-40B4-BE49-F238E27FC236}">
                <a16:creationId xmlns:a16="http://schemas.microsoft.com/office/drawing/2014/main" id="{97540E62-B135-4C30-88D4-4FCD0AD19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333399"/>
            <a:ext cx="76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" name="Text Box 22">
            <a:extLst>
              <a:ext uri="{FF2B5EF4-FFF2-40B4-BE49-F238E27FC236}">
                <a16:creationId xmlns:a16="http://schemas.microsoft.com/office/drawing/2014/main" id="{BFB32845-D6B4-408B-A11A-508AC3E3F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57199"/>
            <a:ext cx="2514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 mole Zn</a:t>
            </a:r>
            <a:b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6.02 x 10</a:t>
            </a:r>
            <a:r>
              <a:rPr kumimoji="0" lang="en-US" altLang="en-US" sz="20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atoms Zn</a:t>
            </a:r>
          </a:p>
        </p:txBody>
      </p:sp>
      <p:sp>
        <p:nvSpPr>
          <p:cNvPr id="6" name="Text Box 23">
            <a:extLst>
              <a:ext uri="{FF2B5EF4-FFF2-40B4-BE49-F238E27FC236}">
                <a16:creationId xmlns:a16="http://schemas.microsoft.com/office/drawing/2014/main" id="{BEF64A24-CC9B-4521-AA1C-DD7DC818D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409599"/>
            <a:ext cx="457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" name="Text Box 24">
            <a:extLst>
              <a:ext uri="{FF2B5EF4-FFF2-40B4-BE49-F238E27FC236}">
                <a16:creationId xmlns:a16="http://schemas.microsoft.com/office/drawing/2014/main" id="{FFB5A89E-8FF1-4A5B-A8D7-851D169CE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257199"/>
            <a:ext cx="685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4.56</a:t>
            </a:r>
            <a:b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6.02</a:t>
            </a:r>
          </a:p>
        </p:txBody>
      </p:sp>
      <p:sp>
        <p:nvSpPr>
          <p:cNvPr id="8" name="Text Box 25">
            <a:extLst>
              <a:ext uri="{FF2B5EF4-FFF2-40B4-BE49-F238E27FC236}">
                <a16:creationId xmlns:a16="http://schemas.microsoft.com/office/drawing/2014/main" id="{D7A20CB9-07AE-4CAA-AC71-3B3E05C00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409599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9" name="Text Box 26">
            <a:extLst>
              <a:ext uri="{FF2B5EF4-FFF2-40B4-BE49-F238E27FC236}">
                <a16:creationId xmlns:a16="http://schemas.microsoft.com/office/drawing/2014/main" id="{49FEC5EE-5674-4EF4-8251-7D0FCA612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257199"/>
            <a:ext cx="838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kumimoji="0" lang="en-US" altLang="en-US" sz="2000" b="0" i="0" u="sng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b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kumimoji="0" lang="en-US" altLang="en-US" sz="20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</a:p>
        </p:txBody>
      </p:sp>
      <p:sp>
        <p:nvSpPr>
          <p:cNvPr id="10" name="Text Box 27">
            <a:extLst>
              <a:ext uri="{FF2B5EF4-FFF2-40B4-BE49-F238E27FC236}">
                <a16:creationId xmlns:a16="http://schemas.microsoft.com/office/drawing/2014/main" id="{D08EB25B-C4C2-4270-821C-8ADA7CD14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485799"/>
            <a:ext cx="38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1" name="Text Box 28">
            <a:extLst>
              <a:ext uri="{FF2B5EF4-FFF2-40B4-BE49-F238E27FC236}">
                <a16:creationId xmlns:a16="http://schemas.microsoft.com/office/drawing/2014/main" id="{EC84C8FD-6107-4125-8955-E7CC86EC6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409599"/>
            <a:ext cx="1981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75.7 moles Zn</a:t>
            </a:r>
          </a:p>
        </p:txBody>
      </p:sp>
      <p:sp>
        <p:nvSpPr>
          <p:cNvPr id="12" name="Text Box 29">
            <a:extLst>
              <a:ext uri="{FF2B5EF4-FFF2-40B4-BE49-F238E27FC236}">
                <a16:creationId xmlns:a16="http://schemas.microsoft.com/office/drawing/2014/main" id="{C3883585-9948-43DA-92F6-1A8F75D46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711714"/>
            <a:ext cx="990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2.  MR</a:t>
            </a:r>
          </a:p>
        </p:txBody>
      </p:sp>
      <p:sp>
        <p:nvSpPr>
          <p:cNvPr id="13" name="Text Box 30">
            <a:extLst>
              <a:ext uri="{FF2B5EF4-FFF2-40B4-BE49-F238E27FC236}">
                <a16:creationId xmlns:a16="http://schemas.microsoft.com/office/drawing/2014/main" id="{C02B9225-543C-414C-A939-0EC8B2308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559314"/>
            <a:ext cx="533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b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0" lang="en-US" altLang="en-US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Text Box 31">
            <a:extLst>
              <a:ext uri="{FF2B5EF4-FFF2-40B4-BE49-F238E27FC236}">
                <a16:creationId xmlns:a16="http://schemas.microsoft.com/office/drawing/2014/main" id="{447A4187-DA8E-4534-B000-B8AE0491B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559314"/>
            <a:ext cx="457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b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kumimoji="0" lang="en-US" altLang="en-US" sz="2000" b="0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32">
            <a:extLst>
              <a:ext uri="{FF2B5EF4-FFF2-40B4-BE49-F238E27FC236}">
                <a16:creationId xmlns:a16="http://schemas.microsoft.com/office/drawing/2014/main" id="{C060FE6A-EA84-4094-83FF-457FE6EA5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559314"/>
            <a:ext cx="76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75.7</a:t>
            </a:r>
            <a:b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1A2102-B546-4488-AC7C-DBB063E4D6E8}"/>
              </a:ext>
            </a:extLst>
          </p:cNvPr>
          <p:cNvSpPr txBox="1"/>
          <p:nvPr/>
        </p:nvSpPr>
        <p:spPr>
          <a:xfrm>
            <a:off x="1950720" y="36576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7" name="Text Box 33">
            <a:extLst>
              <a:ext uri="{FF2B5EF4-FFF2-40B4-BE49-F238E27FC236}">
                <a16:creationId xmlns:a16="http://schemas.microsoft.com/office/drawing/2014/main" id="{FDDEC8FA-46A5-471B-819C-1DC24EB26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4578" y="3692861"/>
            <a:ext cx="3048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 = 75.7 moles hydrogen</a:t>
            </a:r>
          </a:p>
        </p:txBody>
      </p:sp>
    </p:spTree>
    <p:extLst>
      <p:ext uri="{BB962C8B-B14F-4D97-AF65-F5344CB8AC3E}">
        <p14:creationId xmlns:p14="http://schemas.microsoft.com/office/powerpoint/2010/main" val="98634680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0"/>
            <a:ext cx="9144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lvl="0" indent="-457200" eaLnBrk="1" hangingPunct="1">
              <a:spcBef>
                <a:spcPct val="50000"/>
              </a:spcBef>
              <a:buAutoNum type="arabicPeriod" startAt="12"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have 4.56 x 10</a:t>
            </a:r>
            <a:r>
              <a:rPr lang="en-US" altLang="en-US" sz="2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of Zn that you put into H</a:t>
            </a:r>
            <a: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4(AQ)</a:t>
            </a:r>
            <a:b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 them fizz away.  How many grams of hydrogen gas form?</a:t>
            </a:r>
            <a:b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 + 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(AQ)   </a:t>
            </a:r>
            <a:r>
              <a:rPr kumimoji="0" lang="en-US" sz="3600" b="0" i="0" u="none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→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Zn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(AQ)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2(G)</a:t>
            </a:r>
            <a:endParaRPr kumimoji="0" lang="en-US" altLang="en-US" sz="2400" i="0" u="none" strike="noStrike" kern="120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 algn="ctr" eaLnBrk="1" hangingPunct="1">
              <a:spcBef>
                <a:spcPct val="50000"/>
              </a:spcBef>
              <a:buNone/>
            </a:pPr>
            <a:r>
              <a:rPr lang="en-US" alt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2400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20">
            <a:extLst>
              <a:ext uri="{FF2B5EF4-FFF2-40B4-BE49-F238E27FC236}">
                <a16:creationId xmlns:a16="http://schemas.microsoft.com/office/drawing/2014/main" id="{A4F94BC7-026F-4016-9603-090692361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57199"/>
            <a:ext cx="2514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4.56 x 10</a:t>
            </a:r>
            <a:r>
              <a:rPr kumimoji="0" lang="en-US" altLang="en-US" sz="2000" b="0" i="0" u="sng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atoms</a:t>
            </a:r>
            <a:b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1</a:t>
            </a:r>
            <a:endParaRPr kumimoji="0" lang="en-US" altLang="en-US" sz="2000" b="0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21">
            <a:extLst>
              <a:ext uri="{FF2B5EF4-FFF2-40B4-BE49-F238E27FC236}">
                <a16:creationId xmlns:a16="http://schemas.microsoft.com/office/drawing/2014/main" id="{97540E62-B135-4C30-88D4-4FCD0AD19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333399"/>
            <a:ext cx="76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" name="Text Box 22">
            <a:extLst>
              <a:ext uri="{FF2B5EF4-FFF2-40B4-BE49-F238E27FC236}">
                <a16:creationId xmlns:a16="http://schemas.microsoft.com/office/drawing/2014/main" id="{BFB32845-D6B4-408B-A11A-508AC3E3F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57199"/>
            <a:ext cx="2514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 mole Zn</a:t>
            </a:r>
            <a:b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6.02 x 10</a:t>
            </a:r>
            <a:r>
              <a:rPr kumimoji="0" lang="en-US" altLang="en-US" sz="20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atoms Zn</a:t>
            </a:r>
          </a:p>
        </p:txBody>
      </p:sp>
      <p:sp>
        <p:nvSpPr>
          <p:cNvPr id="6" name="Text Box 23">
            <a:extLst>
              <a:ext uri="{FF2B5EF4-FFF2-40B4-BE49-F238E27FC236}">
                <a16:creationId xmlns:a16="http://schemas.microsoft.com/office/drawing/2014/main" id="{BEF64A24-CC9B-4521-AA1C-DD7DC818D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409599"/>
            <a:ext cx="457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" name="Text Box 24">
            <a:extLst>
              <a:ext uri="{FF2B5EF4-FFF2-40B4-BE49-F238E27FC236}">
                <a16:creationId xmlns:a16="http://schemas.microsoft.com/office/drawing/2014/main" id="{FFB5A89E-8FF1-4A5B-A8D7-851D169CE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257199"/>
            <a:ext cx="685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4.56</a:t>
            </a:r>
            <a:b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6.02</a:t>
            </a:r>
          </a:p>
        </p:txBody>
      </p:sp>
      <p:sp>
        <p:nvSpPr>
          <p:cNvPr id="8" name="Text Box 25">
            <a:extLst>
              <a:ext uri="{FF2B5EF4-FFF2-40B4-BE49-F238E27FC236}">
                <a16:creationId xmlns:a16="http://schemas.microsoft.com/office/drawing/2014/main" id="{D7A20CB9-07AE-4CAA-AC71-3B3E05C00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409599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9" name="Text Box 26">
            <a:extLst>
              <a:ext uri="{FF2B5EF4-FFF2-40B4-BE49-F238E27FC236}">
                <a16:creationId xmlns:a16="http://schemas.microsoft.com/office/drawing/2014/main" id="{49FEC5EE-5674-4EF4-8251-7D0FCA612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257199"/>
            <a:ext cx="838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kumimoji="0" lang="en-US" altLang="en-US" sz="2000" b="0" i="0" u="sng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b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kumimoji="0" lang="en-US" altLang="en-US" sz="20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</a:p>
        </p:txBody>
      </p:sp>
      <p:sp>
        <p:nvSpPr>
          <p:cNvPr id="10" name="Text Box 27">
            <a:extLst>
              <a:ext uri="{FF2B5EF4-FFF2-40B4-BE49-F238E27FC236}">
                <a16:creationId xmlns:a16="http://schemas.microsoft.com/office/drawing/2014/main" id="{D08EB25B-C4C2-4270-821C-8ADA7CD14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485799"/>
            <a:ext cx="38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1" name="Text Box 28">
            <a:extLst>
              <a:ext uri="{FF2B5EF4-FFF2-40B4-BE49-F238E27FC236}">
                <a16:creationId xmlns:a16="http://schemas.microsoft.com/office/drawing/2014/main" id="{EC84C8FD-6107-4125-8955-E7CC86EC6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409599"/>
            <a:ext cx="1981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75.7 moles Zn</a:t>
            </a:r>
          </a:p>
        </p:txBody>
      </p:sp>
      <p:sp>
        <p:nvSpPr>
          <p:cNvPr id="12" name="Text Box 29">
            <a:extLst>
              <a:ext uri="{FF2B5EF4-FFF2-40B4-BE49-F238E27FC236}">
                <a16:creationId xmlns:a16="http://schemas.microsoft.com/office/drawing/2014/main" id="{C3883585-9948-43DA-92F6-1A8F75D46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711714"/>
            <a:ext cx="990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2.  MR</a:t>
            </a:r>
          </a:p>
        </p:txBody>
      </p:sp>
      <p:sp>
        <p:nvSpPr>
          <p:cNvPr id="13" name="Text Box 30">
            <a:extLst>
              <a:ext uri="{FF2B5EF4-FFF2-40B4-BE49-F238E27FC236}">
                <a16:creationId xmlns:a16="http://schemas.microsoft.com/office/drawing/2014/main" id="{C02B9225-543C-414C-A939-0EC8B2308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559314"/>
            <a:ext cx="533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b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0" lang="en-US" altLang="en-US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Text Box 31">
            <a:extLst>
              <a:ext uri="{FF2B5EF4-FFF2-40B4-BE49-F238E27FC236}">
                <a16:creationId xmlns:a16="http://schemas.microsoft.com/office/drawing/2014/main" id="{447A4187-DA8E-4534-B000-B8AE0491B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559314"/>
            <a:ext cx="457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b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kumimoji="0" lang="en-US" altLang="en-US" sz="2000" b="0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32">
            <a:extLst>
              <a:ext uri="{FF2B5EF4-FFF2-40B4-BE49-F238E27FC236}">
                <a16:creationId xmlns:a16="http://schemas.microsoft.com/office/drawing/2014/main" id="{C060FE6A-EA84-4094-83FF-457FE6EA5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559314"/>
            <a:ext cx="76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75.7</a:t>
            </a:r>
            <a:b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1A2102-B546-4488-AC7C-DBB063E4D6E8}"/>
              </a:ext>
            </a:extLst>
          </p:cNvPr>
          <p:cNvSpPr txBox="1"/>
          <p:nvPr/>
        </p:nvSpPr>
        <p:spPr>
          <a:xfrm>
            <a:off x="1950720" y="36576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7" name="Text Box 33">
            <a:extLst>
              <a:ext uri="{FF2B5EF4-FFF2-40B4-BE49-F238E27FC236}">
                <a16:creationId xmlns:a16="http://schemas.microsoft.com/office/drawing/2014/main" id="{FDDEC8FA-46A5-471B-819C-1DC24EB26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4578" y="3692861"/>
            <a:ext cx="3048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 = 75.7 moles hydrogen</a:t>
            </a:r>
          </a:p>
        </p:txBody>
      </p:sp>
      <p:sp>
        <p:nvSpPr>
          <p:cNvPr id="18" name="Text Box 34">
            <a:extLst>
              <a:ext uri="{FF2B5EF4-FFF2-40B4-BE49-F238E27FC236}">
                <a16:creationId xmlns:a16="http://schemas.microsoft.com/office/drawing/2014/main" id="{8EDFF812-A457-4693-9EAC-2D2289CB3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54714"/>
            <a:ext cx="28955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3.    </a:t>
            </a:r>
            <a:r>
              <a:rPr kumimoji="0" lang="en-US" altLang="en-US" sz="2400" b="0" i="0" u="sng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75.7 moles H</a:t>
            </a:r>
            <a:r>
              <a:rPr kumimoji="0" lang="en-US" altLang="en-US" sz="2400" b="0" i="0" u="sng" strike="noStrike" kern="1200" cap="none" spc="0" normalizeH="0" baseline="-250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kumimoji="0" lang="en-US" altLang="en-US" sz="2400" b="0" i="0" u="sng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1</a:t>
            </a:r>
          </a:p>
        </p:txBody>
      </p:sp>
    </p:spTree>
    <p:extLst>
      <p:ext uri="{BB962C8B-B14F-4D97-AF65-F5344CB8AC3E}">
        <p14:creationId xmlns:p14="http://schemas.microsoft.com/office/powerpoint/2010/main" val="319403757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0"/>
            <a:ext cx="9144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lvl="0" indent="-457200" eaLnBrk="1" hangingPunct="1">
              <a:spcBef>
                <a:spcPct val="50000"/>
              </a:spcBef>
              <a:buAutoNum type="arabicPeriod" startAt="12"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have 4.56 x 10</a:t>
            </a:r>
            <a:r>
              <a:rPr lang="en-US" altLang="en-US" sz="2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of Zn that you put into H</a:t>
            </a:r>
            <a: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4(AQ)</a:t>
            </a:r>
            <a:b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 them fizz away.  How many grams of hydrogen gas form?</a:t>
            </a:r>
            <a:b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 + 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(AQ)   </a:t>
            </a:r>
            <a:r>
              <a:rPr kumimoji="0" lang="en-US" sz="3600" b="0" i="0" u="none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→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Zn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(AQ)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0" lang="en-US" alt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2(G)</a:t>
            </a:r>
            <a:endParaRPr kumimoji="0" lang="en-US" altLang="en-US" sz="2400" i="0" u="none" strike="noStrike" kern="120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 algn="ctr" eaLnBrk="1" hangingPunct="1">
              <a:spcBef>
                <a:spcPct val="50000"/>
              </a:spcBef>
              <a:buNone/>
            </a:pPr>
            <a:r>
              <a:rPr lang="en-US" alt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2400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20">
            <a:extLst>
              <a:ext uri="{FF2B5EF4-FFF2-40B4-BE49-F238E27FC236}">
                <a16:creationId xmlns:a16="http://schemas.microsoft.com/office/drawing/2014/main" id="{A4F94BC7-026F-4016-9603-090692361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57199"/>
            <a:ext cx="2514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4.56 x 10</a:t>
            </a:r>
            <a:r>
              <a:rPr kumimoji="0" lang="en-US" altLang="en-US" sz="2000" b="0" i="0" u="sng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atoms</a:t>
            </a:r>
            <a:b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1</a:t>
            </a:r>
            <a:endParaRPr kumimoji="0" lang="en-US" altLang="en-US" sz="2000" b="0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21">
            <a:extLst>
              <a:ext uri="{FF2B5EF4-FFF2-40B4-BE49-F238E27FC236}">
                <a16:creationId xmlns:a16="http://schemas.microsoft.com/office/drawing/2014/main" id="{97540E62-B135-4C30-88D4-4FCD0AD19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333399"/>
            <a:ext cx="76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" name="Text Box 22">
            <a:extLst>
              <a:ext uri="{FF2B5EF4-FFF2-40B4-BE49-F238E27FC236}">
                <a16:creationId xmlns:a16="http://schemas.microsoft.com/office/drawing/2014/main" id="{BFB32845-D6B4-408B-A11A-508AC3E3F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57199"/>
            <a:ext cx="2514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 mole Zn</a:t>
            </a:r>
            <a:b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6.02 x 10</a:t>
            </a:r>
            <a:r>
              <a:rPr kumimoji="0" lang="en-US" altLang="en-US" sz="20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atoms Zn</a:t>
            </a:r>
          </a:p>
        </p:txBody>
      </p:sp>
      <p:sp>
        <p:nvSpPr>
          <p:cNvPr id="6" name="Text Box 23">
            <a:extLst>
              <a:ext uri="{FF2B5EF4-FFF2-40B4-BE49-F238E27FC236}">
                <a16:creationId xmlns:a16="http://schemas.microsoft.com/office/drawing/2014/main" id="{BEF64A24-CC9B-4521-AA1C-DD7DC818D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409599"/>
            <a:ext cx="457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" name="Text Box 24">
            <a:extLst>
              <a:ext uri="{FF2B5EF4-FFF2-40B4-BE49-F238E27FC236}">
                <a16:creationId xmlns:a16="http://schemas.microsoft.com/office/drawing/2014/main" id="{FFB5A89E-8FF1-4A5B-A8D7-851D169CE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257199"/>
            <a:ext cx="685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4.56</a:t>
            </a:r>
            <a:b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6.02</a:t>
            </a:r>
          </a:p>
        </p:txBody>
      </p:sp>
      <p:sp>
        <p:nvSpPr>
          <p:cNvPr id="8" name="Text Box 25">
            <a:extLst>
              <a:ext uri="{FF2B5EF4-FFF2-40B4-BE49-F238E27FC236}">
                <a16:creationId xmlns:a16="http://schemas.microsoft.com/office/drawing/2014/main" id="{D7A20CB9-07AE-4CAA-AC71-3B3E05C00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409599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9" name="Text Box 26">
            <a:extLst>
              <a:ext uri="{FF2B5EF4-FFF2-40B4-BE49-F238E27FC236}">
                <a16:creationId xmlns:a16="http://schemas.microsoft.com/office/drawing/2014/main" id="{49FEC5EE-5674-4EF4-8251-7D0FCA612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257199"/>
            <a:ext cx="838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kumimoji="0" lang="en-US" altLang="en-US" sz="2000" b="0" i="0" u="sng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b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kumimoji="0" lang="en-US" altLang="en-US" sz="20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</a:p>
        </p:txBody>
      </p:sp>
      <p:sp>
        <p:nvSpPr>
          <p:cNvPr id="10" name="Text Box 27">
            <a:extLst>
              <a:ext uri="{FF2B5EF4-FFF2-40B4-BE49-F238E27FC236}">
                <a16:creationId xmlns:a16="http://schemas.microsoft.com/office/drawing/2014/main" id="{D08EB25B-C4C2-4270-821C-8ADA7CD14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485799"/>
            <a:ext cx="38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1" name="Text Box 28">
            <a:extLst>
              <a:ext uri="{FF2B5EF4-FFF2-40B4-BE49-F238E27FC236}">
                <a16:creationId xmlns:a16="http://schemas.microsoft.com/office/drawing/2014/main" id="{EC84C8FD-6107-4125-8955-E7CC86EC6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409599"/>
            <a:ext cx="1981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75.7 moles Zn</a:t>
            </a:r>
          </a:p>
        </p:txBody>
      </p:sp>
      <p:sp>
        <p:nvSpPr>
          <p:cNvPr id="12" name="Text Box 29">
            <a:extLst>
              <a:ext uri="{FF2B5EF4-FFF2-40B4-BE49-F238E27FC236}">
                <a16:creationId xmlns:a16="http://schemas.microsoft.com/office/drawing/2014/main" id="{C3883585-9948-43DA-92F6-1A8F75D46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711714"/>
            <a:ext cx="990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2.  MR</a:t>
            </a:r>
          </a:p>
        </p:txBody>
      </p:sp>
      <p:sp>
        <p:nvSpPr>
          <p:cNvPr id="13" name="Text Box 30">
            <a:extLst>
              <a:ext uri="{FF2B5EF4-FFF2-40B4-BE49-F238E27FC236}">
                <a16:creationId xmlns:a16="http://schemas.microsoft.com/office/drawing/2014/main" id="{C02B9225-543C-414C-A939-0EC8B2308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559314"/>
            <a:ext cx="533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b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0" lang="en-US" altLang="en-US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Text Box 31">
            <a:extLst>
              <a:ext uri="{FF2B5EF4-FFF2-40B4-BE49-F238E27FC236}">
                <a16:creationId xmlns:a16="http://schemas.microsoft.com/office/drawing/2014/main" id="{447A4187-DA8E-4534-B000-B8AE0491B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559314"/>
            <a:ext cx="457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b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kumimoji="0" lang="en-US" altLang="en-US" sz="2000" b="0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32">
            <a:extLst>
              <a:ext uri="{FF2B5EF4-FFF2-40B4-BE49-F238E27FC236}">
                <a16:creationId xmlns:a16="http://schemas.microsoft.com/office/drawing/2014/main" id="{C060FE6A-EA84-4094-83FF-457FE6EA5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559314"/>
            <a:ext cx="76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75.7</a:t>
            </a:r>
            <a:b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1A2102-B546-4488-AC7C-DBB063E4D6E8}"/>
              </a:ext>
            </a:extLst>
          </p:cNvPr>
          <p:cNvSpPr txBox="1"/>
          <p:nvPr/>
        </p:nvSpPr>
        <p:spPr>
          <a:xfrm>
            <a:off x="1950720" y="36576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7" name="Text Box 33">
            <a:extLst>
              <a:ext uri="{FF2B5EF4-FFF2-40B4-BE49-F238E27FC236}">
                <a16:creationId xmlns:a16="http://schemas.microsoft.com/office/drawing/2014/main" id="{FDDEC8FA-46A5-471B-819C-1DC24EB26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4578" y="3692861"/>
            <a:ext cx="3048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 = 75.7 moles hydrogen</a:t>
            </a:r>
          </a:p>
        </p:txBody>
      </p:sp>
      <p:sp>
        <p:nvSpPr>
          <p:cNvPr id="18" name="Text Box 34">
            <a:extLst>
              <a:ext uri="{FF2B5EF4-FFF2-40B4-BE49-F238E27FC236}">
                <a16:creationId xmlns:a16="http://schemas.microsoft.com/office/drawing/2014/main" id="{8EDFF812-A457-4693-9EAC-2D2289CB3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54714"/>
            <a:ext cx="28955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3.    </a:t>
            </a:r>
            <a:r>
              <a:rPr kumimoji="0" lang="en-US" altLang="en-US" sz="2400" b="0" i="0" u="sng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75.7 moles H</a:t>
            </a:r>
            <a:r>
              <a:rPr kumimoji="0" lang="en-US" altLang="en-US" sz="2400" b="0" i="0" u="sng" strike="noStrike" kern="1200" cap="none" spc="0" normalizeH="0" baseline="-250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kumimoji="0" lang="en-US" altLang="en-US" sz="2400" b="0" i="0" u="sng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1</a:t>
            </a:r>
          </a:p>
        </p:txBody>
      </p:sp>
      <p:sp>
        <p:nvSpPr>
          <p:cNvPr id="19" name="Text Box 35">
            <a:extLst>
              <a:ext uri="{FF2B5EF4-FFF2-40B4-BE49-F238E27FC236}">
                <a16:creationId xmlns:a16="http://schemas.microsoft.com/office/drawing/2014/main" id="{92B10266-0330-49C8-BB35-96C2DDF10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4378" y="4919034"/>
            <a:ext cx="53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0" name="Text Box 36">
            <a:extLst>
              <a:ext uri="{FF2B5EF4-FFF2-40B4-BE49-F238E27FC236}">
                <a16:creationId xmlns:a16="http://schemas.microsoft.com/office/drawing/2014/main" id="{B40EC9D2-8874-4BCD-9E8B-956D7FD76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2875" y="4820747"/>
            <a:ext cx="1828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sng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 grams H</a:t>
            </a:r>
            <a:r>
              <a:rPr kumimoji="0" lang="en-US" altLang="en-US" sz="2400" b="0" i="0" u="sng" strike="noStrike" kern="1200" cap="none" spc="0" normalizeH="0" baseline="-250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 mole H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1" name="Text Box 37">
            <a:extLst>
              <a:ext uri="{FF2B5EF4-FFF2-40B4-BE49-F238E27FC236}">
                <a16:creationId xmlns:a16="http://schemas.microsoft.com/office/drawing/2014/main" id="{DF0EA2BE-ADF7-4292-9074-B86CBD71A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2918" y="4952900"/>
            <a:ext cx="53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2" name="Text Box 38">
            <a:extLst>
              <a:ext uri="{FF2B5EF4-FFF2-40B4-BE49-F238E27FC236}">
                <a16:creationId xmlns:a16="http://schemas.microsoft.com/office/drawing/2014/main" id="{56E2C652-F111-4296-A73F-61EB8D731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3778" y="4979863"/>
            <a:ext cx="22742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151 grams H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8874718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5" name="Text Box 29"/>
          <p:cNvSpPr txBox="1">
            <a:spLocks noChangeArrowheads="1"/>
          </p:cNvSpPr>
          <p:nvPr/>
        </p:nvSpPr>
        <p:spPr bwMode="auto">
          <a:xfrm>
            <a:off x="0" y="0"/>
            <a:ext cx="9144000" cy="150810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 How many liters of nitrogen gas are required to combine</a:t>
            </a:r>
            <a:b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with 809 liters of hydrogen when ammonia forms.  </a:t>
            </a:r>
            <a:b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en-US" alt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3H</a:t>
            </a:r>
            <a:r>
              <a:rPr lang="en-US" altLang="en-US" sz="3600" baseline="-25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N</a:t>
            </a:r>
            <a:r>
              <a:rPr lang="en-US" altLang="en-US" sz="3600" baseline="-25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2NH</a:t>
            </a:r>
            <a:r>
              <a:rPr lang="en-US" altLang="en-US" sz="3600" baseline="-25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800" baseline="-25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0588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9">
            <a:extLst>
              <a:ext uri="{FF2B5EF4-FFF2-40B4-BE49-F238E27FC236}">
                <a16:creationId xmlns:a16="http://schemas.microsoft.com/office/drawing/2014/main" id="{D086E22B-7639-4D4A-977A-B924266B3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457510"/>
            <a:ext cx="1600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en-US" altLang="en-US" sz="20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809 L H</a:t>
            </a:r>
            <a:r>
              <a:rPr lang="en-US" altLang="en-US" sz="2000" u="sng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</a:t>
            </a:r>
          </a:p>
        </p:txBody>
      </p:sp>
      <p:sp>
        <p:nvSpPr>
          <p:cNvPr id="9" name="Line 25">
            <a:extLst>
              <a:ext uri="{FF2B5EF4-FFF2-40B4-BE49-F238E27FC236}">
                <a16:creationId xmlns:a16="http://schemas.microsoft.com/office/drawing/2014/main" id="{4B05BF41-B486-42D2-9337-1ABA48E797A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228910"/>
            <a:ext cx="457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29">
            <a:extLst>
              <a:ext uri="{FF2B5EF4-FFF2-40B4-BE49-F238E27FC236}">
                <a16:creationId xmlns:a16="http://schemas.microsoft.com/office/drawing/2014/main" id="{F58F7B8F-68C7-46D9-84A7-C1DAF14FF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50810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 How many liters of nitrogen gas are required to combine</a:t>
            </a:r>
            <a:b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with 809 liters of hydrogen when ammonia forms.  </a:t>
            </a:r>
            <a:b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en-US" alt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3H</a:t>
            </a:r>
            <a:r>
              <a:rPr lang="en-US" altLang="en-US" sz="3600" baseline="-25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N</a:t>
            </a:r>
            <a:r>
              <a:rPr lang="en-US" altLang="en-US" sz="3600" baseline="-25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2NH</a:t>
            </a:r>
            <a:r>
              <a:rPr lang="en-US" altLang="en-US" sz="3600" baseline="-25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800" baseline="-25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56573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9">
            <a:extLst>
              <a:ext uri="{FF2B5EF4-FFF2-40B4-BE49-F238E27FC236}">
                <a16:creationId xmlns:a16="http://schemas.microsoft.com/office/drawing/2014/main" id="{D086E22B-7639-4D4A-977A-B924266B3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457510"/>
            <a:ext cx="1600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en-US" altLang="en-US" sz="20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809 L H</a:t>
            </a:r>
            <a:r>
              <a:rPr lang="en-US" altLang="en-US" sz="2000" u="sng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</a:t>
            </a:r>
          </a:p>
        </p:txBody>
      </p:sp>
      <p:sp>
        <p:nvSpPr>
          <p:cNvPr id="4" name="Text Box 20">
            <a:extLst>
              <a:ext uri="{FF2B5EF4-FFF2-40B4-BE49-F238E27FC236}">
                <a16:creationId xmlns:a16="http://schemas.microsoft.com/office/drawing/2014/main" id="{B1C68A1F-F19F-4E27-9149-CE36F8EE0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533710"/>
            <a:ext cx="60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" name="Text Box 21">
            <a:extLst>
              <a:ext uri="{FF2B5EF4-FFF2-40B4-BE49-F238E27FC236}">
                <a16:creationId xmlns:a16="http://schemas.microsoft.com/office/drawing/2014/main" id="{464302B5-5164-4529-8D6D-4EE66C7EC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457510"/>
            <a:ext cx="1981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hydrogen</a:t>
            </a:r>
            <a:b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22.4 L H</a:t>
            </a:r>
            <a:r>
              <a:rPr lang="en-US" altLang="en-US" sz="20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" name="Text Box 22">
            <a:extLst>
              <a:ext uri="{FF2B5EF4-FFF2-40B4-BE49-F238E27FC236}">
                <a16:creationId xmlns:a16="http://schemas.microsoft.com/office/drawing/2014/main" id="{E596CF1D-1376-4D6A-8705-4EAF405E5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533710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" name="Text Box 23">
            <a:extLst>
              <a:ext uri="{FF2B5EF4-FFF2-40B4-BE49-F238E27FC236}">
                <a16:creationId xmlns:a16="http://schemas.microsoft.com/office/drawing/2014/main" id="{64F4DA8F-7D43-4085-8791-7E8CF1634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278" y="2533710"/>
            <a:ext cx="1676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36.1 moles H</a:t>
            </a:r>
            <a:r>
              <a:rPr lang="en-US" altLang="en-US" sz="20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" name="Line 25">
            <a:extLst>
              <a:ext uri="{FF2B5EF4-FFF2-40B4-BE49-F238E27FC236}">
                <a16:creationId xmlns:a16="http://schemas.microsoft.com/office/drawing/2014/main" id="{4B05BF41-B486-42D2-9337-1ABA48E797A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228910"/>
            <a:ext cx="457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29">
            <a:extLst>
              <a:ext uri="{FF2B5EF4-FFF2-40B4-BE49-F238E27FC236}">
                <a16:creationId xmlns:a16="http://schemas.microsoft.com/office/drawing/2014/main" id="{F58F7B8F-68C7-46D9-84A7-C1DAF14FF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50810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 How many liters of nitrogen gas are required to combine</a:t>
            </a:r>
            <a:b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with 809 liters of hydrogen when ammonia forms.  </a:t>
            </a:r>
            <a:b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en-US" alt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3H</a:t>
            </a:r>
            <a:r>
              <a:rPr lang="en-US" altLang="en-US" sz="3600" baseline="-25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N</a:t>
            </a:r>
            <a:r>
              <a:rPr lang="en-US" altLang="en-US" sz="3600" baseline="-25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2NH</a:t>
            </a:r>
            <a:r>
              <a:rPr lang="en-US" altLang="en-US" sz="3600" baseline="-25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800" baseline="-25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72036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9">
            <a:extLst>
              <a:ext uri="{FF2B5EF4-FFF2-40B4-BE49-F238E27FC236}">
                <a16:creationId xmlns:a16="http://schemas.microsoft.com/office/drawing/2014/main" id="{D086E22B-7639-4D4A-977A-B924266B3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457510"/>
            <a:ext cx="1600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en-US" altLang="en-US" sz="20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809 L H</a:t>
            </a:r>
            <a:r>
              <a:rPr lang="en-US" altLang="en-US" sz="2000" u="sng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</a:t>
            </a:r>
          </a:p>
        </p:txBody>
      </p:sp>
      <p:sp>
        <p:nvSpPr>
          <p:cNvPr id="4" name="Text Box 20">
            <a:extLst>
              <a:ext uri="{FF2B5EF4-FFF2-40B4-BE49-F238E27FC236}">
                <a16:creationId xmlns:a16="http://schemas.microsoft.com/office/drawing/2014/main" id="{B1C68A1F-F19F-4E27-9149-CE36F8EE0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533710"/>
            <a:ext cx="60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" name="Text Box 21">
            <a:extLst>
              <a:ext uri="{FF2B5EF4-FFF2-40B4-BE49-F238E27FC236}">
                <a16:creationId xmlns:a16="http://schemas.microsoft.com/office/drawing/2014/main" id="{464302B5-5164-4529-8D6D-4EE66C7EC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457510"/>
            <a:ext cx="1981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hydrogen</a:t>
            </a:r>
            <a:b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22.4 L H</a:t>
            </a:r>
            <a:r>
              <a:rPr lang="en-US" altLang="en-US" sz="20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" name="Text Box 22">
            <a:extLst>
              <a:ext uri="{FF2B5EF4-FFF2-40B4-BE49-F238E27FC236}">
                <a16:creationId xmlns:a16="http://schemas.microsoft.com/office/drawing/2014/main" id="{E596CF1D-1376-4D6A-8705-4EAF405E5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533710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" name="Text Box 23">
            <a:extLst>
              <a:ext uri="{FF2B5EF4-FFF2-40B4-BE49-F238E27FC236}">
                <a16:creationId xmlns:a16="http://schemas.microsoft.com/office/drawing/2014/main" id="{64F4DA8F-7D43-4085-8791-7E8CF1634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278" y="2533710"/>
            <a:ext cx="1676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36.1 moles H</a:t>
            </a:r>
            <a:r>
              <a:rPr lang="en-US" altLang="en-US" sz="20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" name="Line 25">
            <a:extLst>
              <a:ext uri="{FF2B5EF4-FFF2-40B4-BE49-F238E27FC236}">
                <a16:creationId xmlns:a16="http://schemas.microsoft.com/office/drawing/2014/main" id="{4B05BF41-B486-42D2-9337-1ABA48E797A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228910"/>
            <a:ext cx="457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29">
            <a:extLst>
              <a:ext uri="{FF2B5EF4-FFF2-40B4-BE49-F238E27FC236}">
                <a16:creationId xmlns:a16="http://schemas.microsoft.com/office/drawing/2014/main" id="{F58F7B8F-68C7-46D9-84A7-C1DAF14FF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50810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 How many liters of nitrogen gas are required to combine</a:t>
            </a:r>
            <a:b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with 809 liters of hydrogen when ammonia forms.  </a:t>
            </a:r>
            <a:b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en-US" alt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3H</a:t>
            </a:r>
            <a:r>
              <a:rPr lang="en-US" altLang="en-US" sz="3600" baseline="-25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N</a:t>
            </a:r>
            <a:r>
              <a:rPr lang="en-US" altLang="en-US" sz="3600" baseline="-25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2NH</a:t>
            </a:r>
            <a:r>
              <a:rPr lang="en-US" altLang="en-US" sz="3600" baseline="-25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800" baseline="-25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24">
            <a:extLst>
              <a:ext uri="{FF2B5EF4-FFF2-40B4-BE49-F238E27FC236}">
                <a16:creationId xmlns:a16="http://schemas.microsoft.com/office/drawing/2014/main" id="{6205F2DA-0217-45C7-BC6C-2A3A1E152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54450"/>
            <a:ext cx="1143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MR</a:t>
            </a:r>
          </a:p>
        </p:txBody>
      </p:sp>
      <p:sp>
        <p:nvSpPr>
          <p:cNvPr id="11" name="Text Box 26">
            <a:extLst>
              <a:ext uri="{FF2B5EF4-FFF2-40B4-BE49-F238E27FC236}">
                <a16:creationId xmlns:a16="http://schemas.microsoft.com/office/drawing/2014/main" id="{5E0B641D-3346-4B86-A7BD-4AE3EEE1B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690229"/>
            <a:ext cx="1752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nitrogen</a:t>
            </a:r>
            <a:b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hydrogen</a:t>
            </a:r>
          </a:p>
        </p:txBody>
      </p:sp>
      <p:sp>
        <p:nvSpPr>
          <p:cNvPr id="12" name="Text Box 27">
            <a:extLst>
              <a:ext uri="{FF2B5EF4-FFF2-40B4-BE49-F238E27FC236}">
                <a16:creationId xmlns:a16="http://schemas.microsoft.com/office/drawing/2014/main" id="{1650E1C6-576C-494B-BE4C-E4FE51E1C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702050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b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3" name="Text Box 28">
            <a:extLst>
              <a:ext uri="{FF2B5EF4-FFF2-40B4-BE49-F238E27FC236}">
                <a16:creationId xmlns:a16="http://schemas.microsoft.com/office/drawing/2014/main" id="{4D79A540-9076-4C84-85EB-30392BD2A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702050"/>
            <a:ext cx="76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br>
              <a:rPr lang="en-US" altLang="en-US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36.1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F40330-60D1-481E-A2F9-6ACC99A3D8C4}"/>
              </a:ext>
            </a:extLst>
          </p:cNvPr>
          <p:cNvSpPr txBox="1"/>
          <p:nvPr/>
        </p:nvSpPr>
        <p:spPr>
          <a:xfrm>
            <a:off x="2590800" y="385445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44610245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9">
            <a:extLst>
              <a:ext uri="{FF2B5EF4-FFF2-40B4-BE49-F238E27FC236}">
                <a16:creationId xmlns:a16="http://schemas.microsoft.com/office/drawing/2014/main" id="{D086E22B-7639-4D4A-977A-B924266B3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457510"/>
            <a:ext cx="1600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en-US" altLang="en-US" sz="20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809 L H</a:t>
            </a:r>
            <a:r>
              <a:rPr lang="en-US" altLang="en-US" sz="2000" u="sng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</a:t>
            </a:r>
          </a:p>
        </p:txBody>
      </p:sp>
      <p:sp>
        <p:nvSpPr>
          <p:cNvPr id="4" name="Text Box 20">
            <a:extLst>
              <a:ext uri="{FF2B5EF4-FFF2-40B4-BE49-F238E27FC236}">
                <a16:creationId xmlns:a16="http://schemas.microsoft.com/office/drawing/2014/main" id="{B1C68A1F-F19F-4E27-9149-CE36F8EE0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533710"/>
            <a:ext cx="60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" name="Text Box 21">
            <a:extLst>
              <a:ext uri="{FF2B5EF4-FFF2-40B4-BE49-F238E27FC236}">
                <a16:creationId xmlns:a16="http://schemas.microsoft.com/office/drawing/2014/main" id="{464302B5-5164-4529-8D6D-4EE66C7EC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457510"/>
            <a:ext cx="1981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hydrogen</a:t>
            </a:r>
            <a:b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22.4 L H</a:t>
            </a:r>
            <a:r>
              <a:rPr lang="en-US" altLang="en-US" sz="20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" name="Text Box 22">
            <a:extLst>
              <a:ext uri="{FF2B5EF4-FFF2-40B4-BE49-F238E27FC236}">
                <a16:creationId xmlns:a16="http://schemas.microsoft.com/office/drawing/2014/main" id="{E596CF1D-1376-4D6A-8705-4EAF405E5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533710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" name="Text Box 23">
            <a:extLst>
              <a:ext uri="{FF2B5EF4-FFF2-40B4-BE49-F238E27FC236}">
                <a16:creationId xmlns:a16="http://schemas.microsoft.com/office/drawing/2014/main" id="{64F4DA8F-7D43-4085-8791-7E8CF1634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278" y="2533710"/>
            <a:ext cx="1676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36.1 moles H</a:t>
            </a:r>
            <a:r>
              <a:rPr lang="en-US" altLang="en-US" sz="20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" name="Line 25">
            <a:extLst>
              <a:ext uri="{FF2B5EF4-FFF2-40B4-BE49-F238E27FC236}">
                <a16:creationId xmlns:a16="http://schemas.microsoft.com/office/drawing/2014/main" id="{4B05BF41-B486-42D2-9337-1ABA48E797A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228910"/>
            <a:ext cx="457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29">
            <a:extLst>
              <a:ext uri="{FF2B5EF4-FFF2-40B4-BE49-F238E27FC236}">
                <a16:creationId xmlns:a16="http://schemas.microsoft.com/office/drawing/2014/main" id="{F58F7B8F-68C7-46D9-84A7-C1DAF14FF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50810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 How many liters of nitrogen gas are required to combine</a:t>
            </a:r>
            <a:b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with 809 liters of hydrogen when ammonia forms.  </a:t>
            </a:r>
            <a:b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en-US" alt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3H</a:t>
            </a:r>
            <a:r>
              <a:rPr lang="en-US" altLang="en-US" sz="3600" baseline="-25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N</a:t>
            </a:r>
            <a:r>
              <a:rPr lang="en-US" altLang="en-US" sz="3600" baseline="-25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2NH</a:t>
            </a:r>
            <a:r>
              <a:rPr lang="en-US" altLang="en-US" sz="3600" baseline="-25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800" baseline="-25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24">
            <a:extLst>
              <a:ext uri="{FF2B5EF4-FFF2-40B4-BE49-F238E27FC236}">
                <a16:creationId xmlns:a16="http://schemas.microsoft.com/office/drawing/2014/main" id="{6205F2DA-0217-45C7-BC6C-2A3A1E152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54450"/>
            <a:ext cx="1143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MR</a:t>
            </a:r>
          </a:p>
        </p:txBody>
      </p:sp>
      <p:sp>
        <p:nvSpPr>
          <p:cNvPr id="11" name="Text Box 26">
            <a:extLst>
              <a:ext uri="{FF2B5EF4-FFF2-40B4-BE49-F238E27FC236}">
                <a16:creationId xmlns:a16="http://schemas.microsoft.com/office/drawing/2014/main" id="{5E0B641D-3346-4B86-A7BD-4AE3EEE1B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690229"/>
            <a:ext cx="1752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nitrogen</a:t>
            </a:r>
            <a:b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hydrogen</a:t>
            </a:r>
          </a:p>
        </p:txBody>
      </p:sp>
      <p:sp>
        <p:nvSpPr>
          <p:cNvPr id="12" name="Text Box 27">
            <a:extLst>
              <a:ext uri="{FF2B5EF4-FFF2-40B4-BE49-F238E27FC236}">
                <a16:creationId xmlns:a16="http://schemas.microsoft.com/office/drawing/2014/main" id="{1650E1C6-576C-494B-BE4C-E4FE51E1C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702050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b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3" name="Text Box 28">
            <a:extLst>
              <a:ext uri="{FF2B5EF4-FFF2-40B4-BE49-F238E27FC236}">
                <a16:creationId xmlns:a16="http://schemas.microsoft.com/office/drawing/2014/main" id="{4D79A540-9076-4C84-85EB-30392BD2A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702050"/>
            <a:ext cx="76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br>
              <a:rPr lang="en-US" altLang="en-US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36.1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F40330-60D1-481E-A2F9-6ACC99A3D8C4}"/>
              </a:ext>
            </a:extLst>
          </p:cNvPr>
          <p:cNvSpPr txBox="1"/>
          <p:nvPr/>
        </p:nvSpPr>
        <p:spPr>
          <a:xfrm>
            <a:off x="2590800" y="385445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5" name="Text Box 29">
            <a:extLst>
              <a:ext uri="{FF2B5EF4-FFF2-40B4-BE49-F238E27FC236}">
                <a16:creationId xmlns:a16="http://schemas.microsoft.com/office/drawing/2014/main" id="{DE1C02A7-8F6D-4A8F-96A5-70CB48106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6342" y="3787637"/>
            <a:ext cx="2819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 = 36.1 moles  </a:t>
            </a:r>
          </a:p>
        </p:txBody>
      </p:sp>
      <p:sp>
        <p:nvSpPr>
          <p:cNvPr id="16" name="TextBox 36">
            <a:extLst>
              <a:ext uri="{FF2B5EF4-FFF2-40B4-BE49-F238E27FC236}">
                <a16:creationId xmlns:a16="http://schemas.microsoft.com/office/drawing/2014/main" id="{E1F51296-223F-4D7F-8D2F-26CDAFFCA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787637"/>
            <a:ext cx="2819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12.0 moles nitrogen</a:t>
            </a:r>
          </a:p>
        </p:txBody>
      </p:sp>
    </p:spTree>
    <p:extLst>
      <p:ext uri="{BB962C8B-B14F-4D97-AF65-F5344CB8AC3E}">
        <p14:creationId xmlns:p14="http://schemas.microsoft.com/office/powerpoint/2010/main" val="12577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       4Al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(S)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+ 3O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 2Al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3(S)          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What is the mole ratio for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balanced equation?</a:t>
            </a:r>
          </a:p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34061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9">
            <a:extLst>
              <a:ext uri="{FF2B5EF4-FFF2-40B4-BE49-F238E27FC236}">
                <a16:creationId xmlns:a16="http://schemas.microsoft.com/office/drawing/2014/main" id="{D086E22B-7639-4D4A-977A-B924266B3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457510"/>
            <a:ext cx="1600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en-US" altLang="en-US" sz="20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809 L H</a:t>
            </a:r>
            <a:r>
              <a:rPr lang="en-US" altLang="en-US" sz="2000" u="sng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</a:t>
            </a:r>
          </a:p>
        </p:txBody>
      </p:sp>
      <p:sp>
        <p:nvSpPr>
          <p:cNvPr id="4" name="Text Box 20">
            <a:extLst>
              <a:ext uri="{FF2B5EF4-FFF2-40B4-BE49-F238E27FC236}">
                <a16:creationId xmlns:a16="http://schemas.microsoft.com/office/drawing/2014/main" id="{B1C68A1F-F19F-4E27-9149-CE36F8EE0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533710"/>
            <a:ext cx="60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" name="Text Box 21">
            <a:extLst>
              <a:ext uri="{FF2B5EF4-FFF2-40B4-BE49-F238E27FC236}">
                <a16:creationId xmlns:a16="http://schemas.microsoft.com/office/drawing/2014/main" id="{464302B5-5164-4529-8D6D-4EE66C7EC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457510"/>
            <a:ext cx="1981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hydrogen</a:t>
            </a:r>
            <a:b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22.4 L H</a:t>
            </a:r>
            <a:r>
              <a:rPr lang="en-US" altLang="en-US" sz="20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" name="Text Box 22">
            <a:extLst>
              <a:ext uri="{FF2B5EF4-FFF2-40B4-BE49-F238E27FC236}">
                <a16:creationId xmlns:a16="http://schemas.microsoft.com/office/drawing/2014/main" id="{E596CF1D-1376-4D6A-8705-4EAF405E5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533710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" name="Text Box 23">
            <a:extLst>
              <a:ext uri="{FF2B5EF4-FFF2-40B4-BE49-F238E27FC236}">
                <a16:creationId xmlns:a16="http://schemas.microsoft.com/office/drawing/2014/main" id="{64F4DA8F-7D43-4085-8791-7E8CF1634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278" y="2533710"/>
            <a:ext cx="1676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36.1 moles H</a:t>
            </a:r>
            <a:r>
              <a:rPr lang="en-US" altLang="en-US" sz="20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" name="Line 25">
            <a:extLst>
              <a:ext uri="{FF2B5EF4-FFF2-40B4-BE49-F238E27FC236}">
                <a16:creationId xmlns:a16="http://schemas.microsoft.com/office/drawing/2014/main" id="{4B05BF41-B486-42D2-9337-1ABA48E797A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228910"/>
            <a:ext cx="457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29">
            <a:extLst>
              <a:ext uri="{FF2B5EF4-FFF2-40B4-BE49-F238E27FC236}">
                <a16:creationId xmlns:a16="http://schemas.microsoft.com/office/drawing/2014/main" id="{F58F7B8F-68C7-46D9-84A7-C1DAF14FF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50810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 How many liters of nitrogen gas are required to combine</a:t>
            </a:r>
            <a:b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with 809 liters of hydrogen when ammonia forms.  </a:t>
            </a:r>
            <a:b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en-US" alt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3H</a:t>
            </a:r>
            <a:r>
              <a:rPr lang="en-US" altLang="en-US" sz="3600" baseline="-25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N</a:t>
            </a:r>
            <a:r>
              <a:rPr lang="en-US" altLang="en-US" sz="3600" baseline="-25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2NH</a:t>
            </a:r>
            <a:r>
              <a:rPr lang="en-US" altLang="en-US" sz="3600" baseline="-25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800" baseline="-25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24">
            <a:extLst>
              <a:ext uri="{FF2B5EF4-FFF2-40B4-BE49-F238E27FC236}">
                <a16:creationId xmlns:a16="http://schemas.microsoft.com/office/drawing/2014/main" id="{6205F2DA-0217-45C7-BC6C-2A3A1E152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54450"/>
            <a:ext cx="1143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MR</a:t>
            </a:r>
          </a:p>
        </p:txBody>
      </p:sp>
      <p:sp>
        <p:nvSpPr>
          <p:cNvPr id="11" name="Text Box 26">
            <a:extLst>
              <a:ext uri="{FF2B5EF4-FFF2-40B4-BE49-F238E27FC236}">
                <a16:creationId xmlns:a16="http://schemas.microsoft.com/office/drawing/2014/main" id="{5E0B641D-3346-4B86-A7BD-4AE3EEE1B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690229"/>
            <a:ext cx="1752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nitrogen</a:t>
            </a:r>
            <a:b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hydrogen</a:t>
            </a:r>
          </a:p>
        </p:txBody>
      </p:sp>
      <p:sp>
        <p:nvSpPr>
          <p:cNvPr id="12" name="Text Box 27">
            <a:extLst>
              <a:ext uri="{FF2B5EF4-FFF2-40B4-BE49-F238E27FC236}">
                <a16:creationId xmlns:a16="http://schemas.microsoft.com/office/drawing/2014/main" id="{1650E1C6-576C-494B-BE4C-E4FE51E1C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702050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b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3" name="Text Box 28">
            <a:extLst>
              <a:ext uri="{FF2B5EF4-FFF2-40B4-BE49-F238E27FC236}">
                <a16:creationId xmlns:a16="http://schemas.microsoft.com/office/drawing/2014/main" id="{4D79A540-9076-4C84-85EB-30392BD2A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702050"/>
            <a:ext cx="76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br>
              <a:rPr lang="en-US" altLang="en-US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36.1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F40330-60D1-481E-A2F9-6ACC99A3D8C4}"/>
              </a:ext>
            </a:extLst>
          </p:cNvPr>
          <p:cNvSpPr txBox="1"/>
          <p:nvPr/>
        </p:nvSpPr>
        <p:spPr>
          <a:xfrm>
            <a:off x="2590800" y="385445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5" name="Text Box 29">
            <a:extLst>
              <a:ext uri="{FF2B5EF4-FFF2-40B4-BE49-F238E27FC236}">
                <a16:creationId xmlns:a16="http://schemas.microsoft.com/office/drawing/2014/main" id="{DE1C02A7-8F6D-4A8F-96A5-70CB48106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6342" y="3787637"/>
            <a:ext cx="2819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 = 36.1 moles  </a:t>
            </a:r>
          </a:p>
        </p:txBody>
      </p:sp>
      <p:sp>
        <p:nvSpPr>
          <p:cNvPr id="16" name="TextBox 36">
            <a:extLst>
              <a:ext uri="{FF2B5EF4-FFF2-40B4-BE49-F238E27FC236}">
                <a16:creationId xmlns:a16="http://schemas.microsoft.com/office/drawing/2014/main" id="{E1F51296-223F-4D7F-8D2F-26CDAFFCA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787637"/>
            <a:ext cx="2819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12.0 moles nitrogen</a:t>
            </a:r>
          </a:p>
        </p:txBody>
      </p:sp>
      <p:sp>
        <p:nvSpPr>
          <p:cNvPr id="17" name="Text Box 30">
            <a:extLst>
              <a:ext uri="{FF2B5EF4-FFF2-40B4-BE49-F238E27FC236}">
                <a16:creationId xmlns:a16="http://schemas.microsoft.com/office/drawing/2014/main" id="{FBF104EA-22A6-43B6-AD05-8D9E1EA2C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95" y="5346520"/>
            <a:ext cx="2286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</a:t>
            </a:r>
            <a:r>
              <a:rPr lang="en-US" altLang="en-US" sz="2000" u="sng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12.0 moles N</a:t>
            </a:r>
            <a:r>
              <a:rPr lang="en-US" altLang="en-US" sz="2000" u="sng" baseline="-250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altLang="en-US" sz="20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</a:t>
            </a:r>
          </a:p>
        </p:txBody>
      </p:sp>
    </p:spTree>
    <p:extLst>
      <p:ext uri="{BB962C8B-B14F-4D97-AF65-F5344CB8AC3E}">
        <p14:creationId xmlns:p14="http://schemas.microsoft.com/office/powerpoint/2010/main" val="20625629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9">
            <a:extLst>
              <a:ext uri="{FF2B5EF4-FFF2-40B4-BE49-F238E27FC236}">
                <a16:creationId xmlns:a16="http://schemas.microsoft.com/office/drawing/2014/main" id="{D086E22B-7639-4D4A-977A-B924266B3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457510"/>
            <a:ext cx="1600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en-US" altLang="en-US" sz="20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809 L H</a:t>
            </a:r>
            <a:r>
              <a:rPr lang="en-US" altLang="en-US" sz="2000" u="sng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</a:t>
            </a:r>
          </a:p>
        </p:txBody>
      </p:sp>
      <p:sp>
        <p:nvSpPr>
          <p:cNvPr id="4" name="Text Box 20">
            <a:extLst>
              <a:ext uri="{FF2B5EF4-FFF2-40B4-BE49-F238E27FC236}">
                <a16:creationId xmlns:a16="http://schemas.microsoft.com/office/drawing/2014/main" id="{B1C68A1F-F19F-4E27-9149-CE36F8EE0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533710"/>
            <a:ext cx="60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" name="Text Box 21">
            <a:extLst>
              <a:ext uri="{FF2B5EF4-FFF2-40B4-BE49-F238E27FC236}">
                <a16:creationId xmlns:a16="http://schemas.microsoft.com/office/drawing/2014/main" id="{464302B5-5164-4529-8D6D-4EE66C7EC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457510"/>
            <a:ext cx="1981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hydrogen</a:t>
            </a:r>
            <a:b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22.4 L H</a:t>
            </a:r>
            <a:r>
              <a:rPr lang="en-US" altLang="en-US" sz="20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" name="Text Box 22">
            <a:extLst>
              <a:ext uri="{FF2B5EF4-FFF2-40B4-BE49-F238E27FC236}">
                <a16:creationId xmlns:a16="http://schemas.microsoft.com/office/drawing/2014/main" id="{E596CF1D-1376-4D6A-8705-4EAF405E5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533710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" name="Text Box 23">
            <a:extLst>
              <a:ext uri="{FF2B5EF4-FFF2-40B4-BE49-F238E27FC236}">
                <a16:creationId xmlns:a16="http://schemas.microsoft.com/office/drawing/2014/main" id="{64F4DA8F-7D43-4085-8791-7E8CF1634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278" y="2533710"/>
            <a:ext cx="1676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36.1 moles H</a:t>
            </a:r>
            <a:r>
              <a:rPr lang="en-US" altLang="en-US" sz="20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" name="Line 25">
            <a:extLst>
              <a:ext uri="{FF2B5EF4-FFF2-40B4-BE49-F238E27FC236}">
                <a16:creationId xmlns:a16="http://schemas.microsoft.com/office/drawing/2014/main" id="{4B05BF41-B486-42D2-9337-1ABA48E797A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228910"/>
            <a:ext cx="457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29">
            <a:extLst>
              <a:ext uri="{FF2B5EF4-FFF2-40B4-BE49-F238E27FC236}">
                <a16:creationId xmlns:a16="http://schemas.microsoft.com/office/drawing/2014/main" id="{F58F7B8F-68C7-46D9-84A7-C1DAF14FF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50810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 How many liters of nitrogen gas are required to combine</a:t>
            </a:r>
            <a:b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with 809 liters of hydrogen when ammonia forms.  </a:t>
            </a:r>
            <a:b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en-US" alt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3H</a:t>
            </a:r>
            <a:r>
              <a:rPr lang="en-US" altLang="en-US" sz="3600" baseline="-25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N</a:t>
            </a:r>
            <a:r>
              <a:rPr lang="en-US" altLang="en-US" sz="3600" baseline="-25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2NH</a:t>
            </a:r>
            <a:r>
              <a:rPr lang="en-US" altLang="en-US" sz="3600" baseline="-25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800" baseline="-25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24">
            <a:extLst>
              <a:ext uri="{FF2B5EF4-FFF2-40B4-BE49-F238E27FC236}">
                <a16:creationId xmlns:a16="http://schemas.microsoft.com/office/drawing/2014/main" id="{6205F2DA-0217-45C7-BC6C-2A3A1E152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54450"/>
            <a:ext cx="1143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MR</a:t>
            </a:r>
          </a:p>
        </p:txBody>
      </p:sp>
      <p:sp>
        <p:nvSpPr>
          <p:cNvPr id="11" name="Text Box 26">
            <a:extLst>
              <a:ext uri="{FF2B5EF4-FFF2-40B4-BE49-F238E27FC236}">
                <a16:creationId xmlns:a16="http://schemas.microsoft.com/office/drawing/2014/main" id="{5E0B641D-3346-4B86-A7BD-4AE3EEE1B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690229"/>
            <a:ext cx="1752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nitrogen</a:t>
            </a:r>
            <a:b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hydrogen</a:t>
            </a:r>
          </a:p>
        </p:txBody>
      </p:sp>
      <p:sp>
        <p:nvSpPr>
          <p:cNvPr id="12" name="Text Box 27">
            <a:extLst>
              <a:ext uri="{FF2B5EF4-FFF2-40B4-BE49-F238E27FC236}">
                <a16:creationId xmlns:a16="http://schemas.microsoft.com/office/drawing/2014/main" id="{1650E1C6-576C-494B-BE4C-E4FE51E1C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702050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b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3" name="Text Box 28">
            <a:extLst>
              <a:ext uri="{FF2B5EF4-FFF2-40B4-BE49-F238E27FC236}">
                <a16:creationId xmlns:a16="http://schemas.microsoft.com/office/drawing/2014/main" id="{4D79A540-9076-4C84-85EB-30392BD2A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702050"/>
            <a:ext cx="76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br>
              <a:rPr lang="en-US" altLang="en-US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36.1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F40330-60D1-481E-A2F9-6ACC99A3D8C4}"/>
              </a:ext>
            </a:extLst>
          </p:cNvPr>
          <p:cNvSpPr txBox="1"/>
          <p:nvPr/>
        </p:nvSpPr>
        <p:spPr>
          <a:xfrm>
            <a:off x="2590800" y="385445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5" name="Text Box 29">
            <a:extLst>
              <a:ext uri="{FF2B5EF4-FFF2-40B4-BE49-F238E27FC236}">
                <a16:creationId xmlns:a16="http://schemas.microsoft.com/office/drawing/2014/main" id="{DE1C02A7-8F6D-4A8F-96A5-70CB48106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6342" y="3787637"/>
            <a:ext cx="2819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 = 36.1 moles  </a:t>
            </a:r>
          </a:p>
        </p:txBody>
      </p:sp>
      <p:sp>
        <p:nvSpPr>
          <p:cNvPr id="16" name="TextBox 36">
            <a:extLst>
              <a:ext uri="{FF2B5EF4-FFF2-40B4-BE49-F238E27FC236}">
                <a16:creationId xmlns:a16="http://schemas.microsoft.com/office/drawing/2014/main" id="{E1F51296-223F-4D7F-8D2F-26CDAFFCA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787637"/>
            <a:ext cx="2819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12.0 moles nitrogen</a:t>
            </a:r>
          </a:p>
        </p:txBody>
      </p:sp>
      <p:sp>
        <p:nvSpPr>
          <p:cNvPr id="17" name="Text Box 30">
            <a:extLst>
              <a:ext uri="{FF2B5EF4-FFF2-40B4-BE49-F238E27FC236}">
                <a16:creationId xmlns:a16="http://schemas.microsoft.com/office/drawing/2014/main" id="{FBF104EA-22A6-43B6-AD05-8D9E1EA2C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95" y="5346520"/>
            <a:ext cx="2286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</a:t>
            </a:r>
            <a:r>
              <a:rPr lang="en-US" altLang="en-US" sz="2000" u="sng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12.0 moles N</a:t>
            </a:r>
            <a:r>
              <a:rPr lang="en-US" altLang="en-US" sz="2000" u="sng" baseline="-250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altLang="en-US" sz="20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</a:t>
            </a:r>
          </a:p>
        </p:txBody>
      </p:sp>
      <p:sp>
        <p:nvSpPr>
          <p:cNvPr id="18" name="Text Box 31">
            <a:extLst>
              <a:ext uri="{FF2B5EF4-FFF2-40B4-BE49-F238E27FC236}">
                <a16:creationId xmlns:a16="http://schemas.microsoft.com/office/drawing/2014/main" id="{56BB8991-C9E2-4666-8D0D-13057A935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8475" y="5404332"/>
            <a:ext cx="68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9" name="Text Box 32">
            <a:extLst>
              <a:ext uri="{FF2B5EF4-FFF2-40B4-BE49-F238E27FC236}">
                <a16:creationId xmlns:a16="http://schemas.microsoft.com/office/drawing/2014/main" id="{9FDF2328-446C-4A9D-B1E5-7BABE37CB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275" y="5251932"/>
            <a:ext cx="1295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u="sng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22.4 L N</a:t>
            </a:r>
            <a:r>
              <a:rPr lang="en-US" altLang="en-US" sz="2000" u="sng" baseline="-250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altLang="en-US" sz="2000" u="sng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N</a:t>
            </a:r>
            <a:r>
              <a:rPr lang="en-US" altLang="en-US" sz="2000" baseline="-250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9814860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9">
            <a:extLst>
              <a:ext uri="{FF2B5EF4-FFF2-40B4-BE49-F238E27FC236}">
                <a16:creationId xmlns:a16="http://schemas.microsoft.com/office/drawing/2014/main" id="{D086E22B-7639-4D4A-977A-B924266B3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457510"/>
            <a:ext cx="1600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en-US" altLang="en-US" sz="20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809 L H</a:t>
            </a:r>
            <a:r>
              <a:rPr lang="en-US" altLang="en-US" sz="2000" u="sng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</a:t>
            </a:r>
          </a:p>
        </p:txBody>
      </p:sp>
      <p:sp>
        <p:nvSpPr>
          <p:cNvPr id="4" name="Text Box 20">
            <a:extLst>
              <a:ext uri="{FF2B5EF4-FFF2-40B4-BE49-F238E27FC236}">
                <a16:creationId xmlns:a16="http://schemas.microsoft.com/office/drawing/2014/main" id="{B1C68A1F-F19F-4E27-9149-CE36F8EE0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533710"/>
            <a:ext cx="60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" name="Text Box 21">
            <a:extLst>
              <a:ext uri="{FF2B5EF4-FFF2-40B4-BE49-F238E27FC236}">
                <a16:creationId xmlns:a16="http://schemas.microsoft.com/office/drawing/2014/main" id="{464302B5-5164-4529-8D6D-4EE66C7EC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457510"/>
            <a:ext cx="1981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hydrogen</a:t>
            </a:r>
            <a:b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22.4 L H</a:t>
            </a:r>
            <a:r>
              <a:rPr lang="en-US" altLang="en-US" sz="20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" name="Text Box 22">
            <a:extLst>
              <a:ext uri="{FF2B5EF4-FFF2-40B4-BE49-F238E27FC236}">
                <a16:creationId xmlns:a16="http://schemas.microsoft.com/office/drawing/2014/main" id="{E596CF1D-1376-4D6A-8705-4EAF405E5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533710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" name="Text Box 23">
            <a:extLst>
              <a:ext uri="{FF2B5EF4-FFF2-40B4-BE49-F238E27FC236}">
                <a16:creationId xmlns:a16="http://schemas.microsoft.com/office/drawing/2014/main" id="{64F4DA8F-7D43-4085-8791-7E8CF1634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278" y="2533710"/>
            <a:ext cx="1676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36.1 moles H</a:t>
            </a:r>
            <a:r>
              <a:rPr lang="en-US" altLang="en-US" sz="20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" name="Line 25">
            <a:extLst>
              <a:ext uri="{FF2B5EF4-FFF2-40B4-BE49-F238E27FC236}">
                <a16:creationId xmlns:a16="http://schemas.microsoft.com/office/drawing/2014/main" id="{4B05BF41-B486-42D2-9337-1ABA48E797A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228910"/>
            <a:ext cx="457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29">
            <a:extLst>
              <a:ext uri="{FF2B5EF4-FFF2-40B4-BE49-F238E27FC236}">
                <a16:creationId xmlns:a16="http://schemas.microsoft.com/office/drawing/2014/main" id="{F58F7B8F-68C7-46D9-84A7-C1DAF14FF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50810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 How many liters of nitrogen gas are required to combine</a:t>
            </a:r>
            <a:b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with 809 liters of hydrogen when ammonia forms.  </a:t>
            </a:r>
            <a:b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en-US" alt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3H</a:t>
            </a:r>
            <a:r>
              <a:rPr lang="en-US" altLang="en-US" sz="3600" baseline="-25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N</a:t>
            </a:r>
            <a:r>
              <a:rPr lang="en-US" altLang="en-US" sz="3600" baseline="-25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2NH</a:t>
            </a:r>
            <a:r>
              <a:rPr lang="en-US" altLang="en-US" sz="3600" baseline="-25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800" baseline="-25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24">
            <a:extLst>
              <a:ext uri="{FF2B5EF4-FFF2-40B4-BE49-F238E27FC236}">
                <a16:creationId xmlns:a16="http://schemas.microsoft.com/office/drawing/2014/main" id="{6205F2DA-0217-45C7-BC6C-2A3A1E152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54450"/>
            <a:ext cx="1143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MR</a:t>
            </a:r>
          </a:p>
        </p:txBody>
      </p:sp>
      <p:sp>
        <p:nvSpPr>
          <p:cNvPr id="11" name="Text Box 26">
            <a:extLst>
              <a:ext uri="{FF2B5EF4-FFF2-40B4-BE49-F238E27FC236}">
                <a16:creationId xmlns:a16="http://schemas.microsoft.com/office/drawing/2014/main" id="{5E0B641D-3346-4B86-A7BD-4AE3EEE1B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690229"/>
            <a:ext cx="1752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nitrogen</a:t>
            </a:r>
            <a:b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hydrogen</a:t>
            </a:r>
          </a:p>
        </p:txBody>
      </p:sp>
      <p:sp>
        <p:nvSpPr>
          <p:cNvPr id="12" name="Text Box 27">
            <a:extLst>
              <a:ext uri="{FF2B5EF4-FFF2-40B4-BE49-F238E27FC236}">
                <a16:creationId xmlns:a16="http://schemas.microsoft.com/office/drawing/2014/main" id="{1650E1C6-576C-494B-BE4C-E4FE51E1C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702050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b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3" name="Text Box 28">
            <a:extLst>
              <a:ext uri="{FF2B5EF4-FFF2-40B4-BE49-F238E27FC236}">
                <a16:creationId xmlns:a16="http://schemas.microsoft.com/office/drawing/2014/main" id="{4D79A540-9076-4C84-85EB-30392BD2A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702050"/>
            <a:ext cx="76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br>
              <a:rPr lang="en-US" altLang="en-US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36.1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F40330-60D1-481E-A2F9-6ACC99A3D8C4}"/>
              </a:ext>
            </a:extLst>
          </p:cNvPr>
          <p:cNvSpPr txBox="1"/>
          <p:nvPr/>
        </p:nvSpPr>
        <p:spPr>
          <a:xfrm>
            <a:off x="2590800" y="385445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5" name="Text Box 29">
            <a:extLst>
              <a:ext uri="{FF2B5EF4-FFF2-40B4-BE49-F238E27FC236}">
                <a16:creationId xmlns:a16="http://schemas.microsoft.com/office/drawing/2014/main" id="{DE1C02A7-8F6D-4A8F-96A5-70CB48106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6342" y="3787637"/>
            <a:ext cx="2819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 = 36.1 moles  </a:t>
            </a:r>
          </a:p>
        </p:txBody>
      </p:sp>
      <p:sp>
        <p:nvSpPr>
          <p:cNvPr id="16" name="TextBox 36">
            <a:extLst>
              <a:ext uri="{FF2B5EF4-FFF2-40B4-BE49-F238E27FC236}">
                <a16:creationId xmlns:a16="http://schemas.microsoft.com/office/drawing/2014/main" id="{E1F51296-223F-4D7F-8D2F-26CDAFFCA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787637"/>
            <a:ext cx="2819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12.0 moles nitrogen</a:t>
            </a:r>
          </a:p>
        </p:txBody>
      </p:sp>
      <p:sp>
        <p:nvSpPr>
          <p:cNvPr id="17" name="Text Box 30">
            <a:extLst>
              <a:ext uri="{FF2B5EF4-FFF2-40B4-BE49-F238E27FC236}">
                <a16:creationId xmlns:a16="http://schemas.microsoft.com/office/drawing/2014/main" id="{FBF104EA-22A6-43B6-AD05-8D9E1EA2C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95" y="5346520"/>
            <a:ext cx="2286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</a:t>
            </a:r>
            <a:r>
              <a:rPr lang="en-US" altLang="en-US" sz="2000" u="sng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12.0 moles N</a:t>
            </a:r>
            <a:r>
              <a:rPr lang="en-US" altLang="en-US" sz="2000" u="sng" baseline="-250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altLang="en-US" sz="20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</a:t>
            </a:r>
          </a:p>
        </p:txBody>
      </p:sp>
      <p:sp>
        <p:nvSpPr>
          <p:cNvPr id="18" name="Text Box 31">
            <a:extLst>
              <a:ext uri="{FF2B5EF4-FFF2-40B4-BE49-F238E27FC236}">
                <a16:creationId xmlns:a16="http://schemas.microsoft.com/office/drawing/2014/main" id="{56BB8991-C9E2-4666-8D0D-13057A935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8475" y="5404332"/>
            <a:ext cx="68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9" name="Text Box 32">
            <a:extLst>
              <a:ext uri="{FF2B5EF4-FFF2-40B4-BE49-F238E27FC236}">
                <a16:creationId xmlns:a16="http://schemas.microsoft.com/office/drawing/2014/main" id="{9FDF2328-446C-4A9D-B1E5-7BABE37CB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275" y="5251932"/>
            <a:ext cx="1295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u="sng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22.4 L N</a:t>
            </a:r>
            <a:r>
              <a:rPr lang="en-US" altLang="en-US" sz="2000" u="sng" baseline="-250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altLang="en-US" sz="2000" u="sng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N</a:t>
            </a:r>
            <a:r>
              <a:rPr lang="en-US" altLang="en-US" sz="2000" baseline="-250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1" name="Text Box 34">
            <a:extLst>
              <a:ext uri="{FF2B5EF4-FFF2-40B4-BE49-F238E27FC236}">
                <a16:creationId xmlns:a16="http://schemas.microsoft.com/office/drawing/2014/main" id="{C01ED68B-D55F-471A-A6BE-CBFFAD6B5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4075" y="5371051"/>
            <a:ext cx="3200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  269 Liters nitrogen gas</a:t>
            </a:r>
          </a:p>
        </p:txBody>
      </p:sp>
    </p:spTree>
    <p:extLst>
      <p:ext uri="{BB962C8B-B14F-4D97-AF65-F5344CB8AC3E}">
        <p14:creationId xmlns:p14="http://schemas.microsoft.com/office/powerpoint/2010/main" val="242625654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829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6600"/>
                </a:solidFill>
                <a:latin typeface="Comic Sans MS" panose="030F0702030302020204" pitchFamily="66" charset="0"/>
              </a:rPr>
              <a:t>15.  </a:t>
            </a:r>
            <a:r>
              <a:rPr lang="en-US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If exactly 15.6 moles of ethane gas combusts,</a:t>
            </a:r>
            <a:br>
              <a:rPr lang="en-US" sz="2800" dirty="0">
                <a:solidFill>
                  <a:prstClr val="black"/>
                </a:solidFill>
                <a:latin typeface="Comic Sans MS" panose="030F0702030302020204" pitchFamily="66" charset="0"/>
              </a:rPr>
            </a:br>
            <a:r>
              <a:rPr lang="en-US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       how many moles of oxygen are used?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339933"/>
                </a:solidFill>
                <a:latin typeface="Comic Sans MS" panose="030F0702030302020204" pitchFamily="66" charset="0"/>
              </a:rPr>
              <a:t>2C</a:t>
            </a:r>
            <a:r>
              <a:rPr lang="en-US" sz="36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srgbClr val="339933"/>
                </a:solidFill>
                <a:latin typeface="Comic Sans MS" panose="030F0702030302020204" pitchFamily="66" charset="0"/>
              </a:rPr>
              <a:t>H</a:t>
            </a:r>
            <a:r>
              <a:rPr lang="en-US" sz="36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6(G) </a:t>
            </a:r>
            <a:r>
              <a:rPr lang="en-US" sz="3600" dirty="0">
                <a:solidFill>
                  <a:srgbClr val="339933"/>
                </a:solidFill>
                <a:latin typeface="Comic Sans MS" panose="030F0702030302020204" pitchFamily="66" charset="0"/>
              </a:rPr>
              <a:t>+ 7O</a:t>
            </a:r>
            <a:r>
              <a:rPr lang="en-US" sz="36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2(G)   </a:t>
            </a:r>
            <a:r>
              <a:rPr lang="en-US" altLang="en-US" sz="3600" dirty="0">
                <a:solidFill>
                  <a:srgbClr val="339933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→</a:t>
            </a:r>
            <a:r>
              <a:rPr lang="en-US" sz="3600" dirty="0">
                <a:solidFill>
                  <a:srgbClr val="339933"/>
                </a:solidFill>
                <a:latin typeface="Comic Sans MS" panose="030F0702030302020204" pitchFamily="66" charset="0"/>
              </a:rPr>
              <a:t>  4CO</a:t>
            </a:r>
            <a:r>
              <a:rPr lang="en-US" sz="36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2(G) </a:t>
            </a:r>
            <a:r>
              <a:rPr lang="en-US" sz="3600" dirty="0">
                <a:solidFill>
                  <a:srgbClr val="339933"/>
                </a:solidFill>
                <a:latin typeface="Comic Sans MS" panose="030F0702030302020204" pitchFamily="66" charset="0"/>
              </a:rPr>
              <a:t>+ 6H</a:t>
            </a:r>
            <a:r>
              <a:rPr lang="en-US" sz="36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srgbClr val="339933"/>
                </a:solidFill>
                <a:latin typeface="Comic Sans MS" panose="030F0702030302020204" pitchFamily="66" charset="0"/>
              </a:rPr>
              <a:t>O</a:t>
            </a:r>
            <a:r>
              <a:rPr lang="en-US" sz="36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(L)</a:t>
            </a:r>
            <a:b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</a:br>
            <a:b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</a:b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9381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829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6600"/>
                </a:solidFill>
                <a:latin typeface="Comic Sans MS" panose="030F0702030302020204" pitchFamily="66" charset="0"/>
              </a:rPr>
              <a:t>15.  </a:t>
            </a:r>
            <a:r>
              <a:rPr lang="en-US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If exactly 15.6 moles of ethane gas combusts,</a:t>
            </a:r>
            <a:br>
              <a:rPr lang="en-US" sz="2800" dirty="0">
                <a:solidFill>
                  <a:prstClr val="black"/>
                </a:solidFill>
                <a:latin typeface="Comic Sans MS" panose="030F0702030302020204" pitchFamily="66" charset="0"/>
              </a:rPr>
            </a:br>
            <a:r>
              <a:rPr lang="en-US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       how many moles of oxygen are used?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339933"/>
                </a:solidFill>
                <a:latin typeface="Comic Sans MS" panose="030F0702030302020204" pitchFamily="66" charset="0"/>
              </a:rPr>
              <a:t>2C</a:t>
            </a:r>
            <a:r>
              <a:rPr lang="en-US" sz="36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srgbClr val="339933"/>
                </a:solidFill>
                <a:latin typeface="Comic Sans MS" panose="030F0702030302020204" pitchFamily="66" charset="0"/>
              </a:rPr>
              <a:t>H</a:t>
            </a:r>
            <a:r>
              <a:rPr lang="en-US" sz="36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6(G) </a:t>
            </a:r>
            <a:r>
              <a:rPr lang="en-US" sz="3600" dirty="0">
                <a:solidFill>
                  <a:srgbClr val="339933"/>
                </a:solidFill>
                <a:latin typeface="Comic Sans MS" panose="030F0702030302020204" pitchFamily="66" charset="0"/>
              </a:rPr>
              <a:t>+ 7O</a:t>
            </a:r>
            <a:r>
              <a:rPr lang="en-US" sz="36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2(G)   </a:t>
            </a:r>
            <a:r>
              <a:rPr lang="en-US" altLang="en-US" sz="3600" dirty="0">
                <a:solidFill>
                  <a:srgbClr val="339933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→</a:t>
            </a:r>
            <a:r>
              <a:rPr lang="en-US" sz="3600" dirty="0">
                <a:solidFill>
                  <a:srgbClr val="339933"/>
                </a:solidFill>
                <a:latin typeface="Comic Sans MS" panose="030F0702030302020204" pitchFamily="66" charset="0"/>
              </a:rPr>
              <a:t>  4CO</a:t>
            </a:r>
            <a:r>
              <a:rPr lang="en-US" sz="36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2(G) </a:t>
            </a:r>
            <a:r>
              <a:rPr lang="en-US" sz="3600" dirty="0">
                <a:solidFill>
                  <a:srgbClr val="339933"/>
                </a:solidFill>
                <a:latin typeface="Comic Sans MS" panose="030F0702030302020204" pitchFamily="66" charset="0"/>
              </a:rPr>
              <a:t>+ 6H</a:t>
            </a:r>
            <a:r>
              <a:rPr lang="en-US" sz="36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srgbClr val="339933"/>
                </a:solidFill>
                <a:latin typeface="Comic Sans MS" panose="030F0702030302020204" pitchFamily="66" charset="0"/>
              </a:rPr>
              <a:t>O</a:t>
            </a:r>
            <a:r>
              <a:rPr lang="en-US" sz="36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(L)</a:t>
            </a:r>
            <a:b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</a:br>
            <a:b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</a:b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3E3172-71C5-4F53-AE18-9114E9045D4E}"/>
              </a:ext>
            </a:extLst>
          </p:cNvPr>
          <p:cNvSpPr txBox="1"/>
          <p:nvPr/>
        </p:nvSpPr>
        <p:spPr>
          <a:xfrm>
            <a:off x="0" y="2556778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prstClr val="black"/>
                </a:solidFill>
                <a:latin typeface="Calibri"/>
              </a:rPr>
              <a:t>MR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5CD28C-57CD-46AB-A443-D5D472DE029B}"/>
              </a:ext>
            </a:extLst>
          </p:cNvPr>
          <p:cNvSpPr txBox="1"/>
          <p:nvPr/>
        </p:nvSpPr>
        <p:spPr>
          <a:xfrm>
            <a:off x="1524000" y="2415034"/>
            <a:ext cx="144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prstClr val="black"/>
                </a:solidFill>
                <a:latin typeface="Calibri"/>
              </a:rPr>
              <a:t>Ethane</a:t>
            </a:r>
            <a:br>
              <a:rPr lang="en-US" sz="3200" dirty="0">
                <a:solidFill>
                  <a:prstClr val="black"/>
                </a:solidFill>
                <a:latin typeface="Calibri"/>
              </a:rPr>
            </a:br>
            <a:r>
              <a:rPr lang="en-US" sz="3200" dirty="0">
                <a:solidFill>
                  <a:prstClr val="black"/>
                </a:solidFill>
                <a:latin typeface="Calibri"/>
              </a:rPr>
              <a:t>oxygen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DF91CB-EE1B-4D58-93C1-43E01C4D4657}"/>
              </a:ext>
            </a:extLst>
          </p:cNvPr>
          <p:cNvSpPr txBox="1"/>
          <p:nvPr/>
        </p:nvSpPr>
        <p:spPr>
          <a:xfrm>
            <a:off x="3086100" y="2230368"/>
            <a:ext cx="24003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4400" u="sng" dirty="0">
                <a:solidFill>
                  <a:prstClr val="black"/>
                </a:solidFill>
                <a:latin typeface="Calibri"/>
              </a:rPr>
              <a:t>2</a:t>
            </a:r>
            <a:r>
              <a:rPr lang="en-US" sz="4400" dirty="0">
                <a:solidFill>
                  <a:prstClr val="black"/>
                </a:solidFill>
                <a:latin typeface="Calibri"/>
              </a:rPr>
              <a:t>      </a:t>
            </a:r>
            <a:r>
              <a:rPr lang="en-US" sz="4400" u="sng" dirty="0">
                <a:solidFill>
                  <a:prstClr val="black"/>
                </a:solidFill>
                <a:latin typeface="Calibri"/>
              </a:rPr>
              <a:t>15.6</a:t>
            </a:r>
            <a:br>
              <a:rPr lang="en-US" sz="4400" dirty="0">
                <a:solidFill>
                  <a:prstClr val="black"/>
                </a:solidFill>
                <a:latin typeface="Calibri"/>
              </a:rPr>
            </a:br>
            <a:r>
              <a:rPr lang="en-US" sz="4400" dirty="0">
                <a:solidFill>
                  <a:prstClr val="black"/>
                </a:solidFill>
                <a:latin typeface="Calibri"/>
              </a:rPr>
              <a:t>7         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ABF992-7653-461D-B84A-1010EE4D108F}"/>
              </a:ext>
            </a:extLst>
          </p:cNvPr>
          <p:cNvSpPr txBox="1"/>
          <p:nvPr/>
        </p:nvSpPr>
        <p:spPr>
          <a:xfrm>
            <a:off x="3657600" y="2576534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92452310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829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6600"/>
                </a:solidFill>
                <a:latin typeface="Comic Sans MS" panose="030F0702030302020204" pitchFamily="66" charset="0"/>
              </a:rPr>
              <a:t>15.  </a:t>
            </a:r>
            <a:r>
              <a:rPr lang="en-US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If exactly 15.6 moles of ethane gas combusts,</a:t>
            </a:r>
            <a:br>
              <a:rPr lang="en-US" sz="2800" dirty="0">
                <a:solidFill>
                  <a:prstClr val="black"/>
                </a:solidFill>
                <a:latin typeface="Comic Sans MS" panose="030F0702030302020204" pitchFamily="66" charset="0"/>
              </a:rPr>
            </a:br>
            <a:r>
              <a:rPr lang="en-US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       how many moles of oxygen are used?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339933"/>
                </a:solidFill>
                <a:latin typeface="Comic Sans MS" panose="030F0702030302020204" pitchFamily="66" charset="0"/>
              </a:rPr>
              <a:t>2C</a:t>
            </a:r>
            <a:r>
              <a:rPr lang="en-US" sz="36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srgbClr val="339933"/>
                </a:solidFill>
                <a:latin typeface="Comic Sans MS" panose="030F0702030302020204" pitchFamily="66" charset="0"/>
              </a:rPr>
              <a:t>H</a:t>
            </a:r>
            <a:r>
              <a:rPr lang="en-US" sz="36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6(G) </a:t>
            </a:r>
            <a:r>
              <a:rPr lang="en-US" sz="3600" dirty="0">
                <a:solidFill>
                  <a:srgbClr val="339933"/>
                </a:solidFill>
                <a:latin typeface="Comic Sans MS" panose="030F0702030302020204" pitchFamily="66" charset="0"/>
              </a:rPr>
              <a:t>+ 7O</a:t>
            </a:r>
            <a:r>
              <a:rPr lang="en-US" sz="36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2(G)   </a:t>
            </a:r>
            <a:r>
              <a:rPr lang="en-US" altLang="en-US" sz="3600" dirty="0">
                <a:solidFill>
                  <a:srgbClr val="339933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→</a:t>
            </a:r>
            <a:r>
              <a:rPr lang="en-US" sz="3600" dirty="0">
                <a:solidFill>
                  <a:srgbClr val="339933"/>
                </a:solidFill>
                <a:latin typeface="Comic Sans MS" panose="030F0702030302020204" pitchFamily="66" charset="0"/>
              </a:rPr>
              <a:t>  4CO</a:t>
            </a:r>
            <a:r>
              <a:rPr lang="en-US" sz="36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2(G) </a:t>
            </a:r>
            <a:r>
              <a:rPr lang="en-US" sz="3600" dirty="0">
                <a:solidFill>
                  <a:srgbClr val="339933"/>
                </a:solidFill>
                <a:latin typeface="Comic Sans MS" panose="030F0702030302020204" pitchFamily="66" charset="0"/>
              </a:rPr>
              <a:t>+ 6H</a:t>
            </a:r>
            <a:r>
              <a:rPr lang="en-US" sz="36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srgbClr val="339933"/>
                </a:solidFill>
                <a:latin typeface="Comic Sans MS" panose="030F0702030302020204" pitchFamily="66" charset="0"/>
              </a:rPr>
              <a:t>O</a:t>
            </a:r>
            <a:r>
              <a:rPr lang="en-US" sz="3600" baseline="-25000" dirty="0">
                <a:solidFill>
                  <a:srgbClr val="339933"/>
                </a:solidFill>
                <a:latin typeface="Comic Sans MS" panose="030F0702030302020204" pitchFamily="66" charset="0"/>
              </a:rPr>
              <a:t>(L)</a:t>
            </a:r>
            <a:b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</a:br>
            <a:b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</a:b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3E3172-71C5-4F53-AE18-9114E9045D4E}"/>
              </a:ext>
            </a:extLst>
          </p:cNvPr>
          <p:cNvSpPr txBox="1"/>
          <p:nvPr/>
        </p:nvSpPr>
        <p:spPr>
          <a:xfrm>
            <a:off x="0" y="2556778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prstClr val="black"/>
                </a:solidFill>
                <a:latin typeface="Calibri"/>
              </a:rPr>
              <a:t>MR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5CD28C-57CD-46AB-A443-D5D472DE029B}"/>
              </a:ext>
            </a:extLst>
          </p:cNvPr>
          <p:cNvSpPr txBox="1"/>
          <p:nvPr/>
        </p:nvSpPr>
        <p:spPr>
          <a:xfrm>
            <a:off x="1524000" y="2415034"/>
            <a:ext cx="144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prstClr val="black"/>
                </a:solidFill>
                <a:latin typeface="Calibri"/>
              </a:rPr>
              <a:t>Ethane</a:t>
            </a:r>
            <a:br>
              <a:rPr lang="en-US" sz="3200" dirty="0">
                <a:solidFill>
                  <a:prstClr val="black"/>
                </a:solidFill>
                <a:latin typeface="Calibri"/>
              </a:rPr>
            </a:br>
            <a:r>
              <a:rPr lang="en-US" sz="3200" dirty="0">
                <a:solidFill>
                  <a:prstClr val="black"/>
                </a:solidFill>
                <a:latin typeface="Calibri"/>
              </a:rPr>
              <a:t>oxygen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DF91CB-EE1B-4D58-93C1-43E01C4D4657}"/>
              </a:ext>
            </a:extLst>
          </p:cNvPr>
          <p:cNvSpPr txBox="1"/>
          <p:nvPr/>
        </p:nvSpPr>
        <p:spPr>
          <a:xfrm>
            <a:off x="3086100" y="2230368"/>
            <a:ext cx="24003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4400" u="sng" dirty="0">
                <a:solidFill>
                  <a:prstClr val="black"/>
                </a:solidFill>
                <a:latin typeface="Calibri"/>
              </a:rPr>
              <a:t>2</a:t>
            </a:r>
            <a:r>
              <a:rPr lang="en-US" sz="4400" dirty="0">
                <a:solidFill>
                  <a:prstClr val="black"/>
                </a:solidFill>
                <a:latin typeface="Calibri"/>
              </a:rPr>
              <a:t>      </a:t>
            </a:r>
            <a:r>
              <a:rPr lang="en-US" sz="4400" u="sng" dirty="0">
                <a:solidFill>
                  <a:prstClr val="black"/>
                </a:solidFill>
                <a:latin typeface="Calibri"/>
              </a:rPr>
              <a:t>15.6</a:t>
            </a:r>
            <a:br>
              <a:rPr lang="en-US" sz="4400" dirty="0">
                <a:solidFill>
                  <a:prstClr val="black"/>
                </a:solidFill>
                <a:latin typeface="Calibri"/>
              </a:rPr>
            </a:br>
            <a:r>
              <a:rPr lang="en-US" sz="4400" dirty="0">
                <a:solidFill>
                  <a:prstClr val="black"/>
                </a:solidFill>
                <a:latin typeface="Calibri"/>
              </a:rPr>
              <a:t>7         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ABF992-7653-461D-B84A-1010EE4D108F}"/>
              </a:ext>
            </a:extLst>
          </p:cNvPr>
          <p:cNvSpPr txBox="1"/>
          <p:nvPr/>
        </p:nvSpPr>
        <p:spPr>
          <a:xfrm>
            <a:off x="3657600" y="2576534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AC1066-B337-4A77-9082-595B5A350A33}"/>
              </a:ext>
            </a:extLst>
          </p:cNvPr>
          <p:cNvSpPr txBox="1"/>
          <p:nvPr/>
        </p:nvSpPr>
        <p:spPr>
          <a:xfrm>
            <a:off x="5229578" y="2621097"/>
            <a:ext cx="38862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          2X = 109.2</a:t>
            </a:r>
            <a:br>
              <a:rPr lang="en-US" sz="2800" dirty="0">
                <a:solidFill>
                  <a:prstClr val="black"/>
                </a:solidFill>
                <a:latin typeface="Calibri"/>
              </a:rPr>
            </a:br>
            <a:br>
              <a:rPr lang="en-US" sz="2800" dirty="0">
                <a:solidFill>
                  <a:prstClr val="black"/>
                </a:solidFill>
                <a:latin typeface="Calibri"/>
              </a:rPr>
            </a:b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FF0000"/>
                </a:solidFill>
                <a:latin typeface="Calibri"/>
              </a:rPr>
              <a:t>X = 54.6 moles O</a:t>
            </a:r>
            <a:r>
              <a:rPr lang="en-US" sz="4000" b="1" baseline="-25000" dirty="0">
                <a:solidFill>
                  <a:srgbClr val="FF0000"/>
                </a:solidFill>
                <a:latin typeface="Calibri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3354959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77"/>
            <a:ext cx="91592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16  </a:t>
            </a: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If exactly 649.6 L of NO</a:t>
            </a:r>
            <a:r>
              <a:rPr lang="en-US" sz="3200" kern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(G) </a:t>
            </a: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form, </a:t>
            </a:r>
            <a:b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       how many liters of O</a:t>
            </a:r>
            <a:r>
              <a:rPr lang="en-US" sz="3200" kern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 are used?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b="1" kern="1400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4NH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3(G)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+ 5O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2(G) 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  <a:cs typeface="Calibri"/>
              </a:rPr>
              <a:t>→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 4NO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(G)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+ 6H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O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(L)</a:t>
            </a:r>
            <a:endParaRPr lang="en-US" sz="3600" kern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 </a:t>
            </a:r>
            <a:endParaRPr lang="en-US" sz="800" kern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85646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77"/>
            <a:ext cx="91592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16  </a:t>
            </a: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If exactly 649.6 L of NO</a:t>
            </a:r>
            <a:r>
              <a:rPr lang="en-US" sz="3200" kern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(G) </a:t>
            </a: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form, </a:t>
            </a:r>
            <a:b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       how many liters of O</a:t>
            </a:r>
            <a:r>
              <a:rPr lang="en-US" sz="3200" kern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 are used?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b="1" kern="1400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4NH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3(G)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+ 5O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2(G) 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  <a:cs typeface="Calibri"/>
              </a:rPr>
              <a:t>→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 4NO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(G)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+ 6H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O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(L)</a:t>
            </a:r>
            <a:endParaRPr lang="en-US" sz="3600" kern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 </a:t>
            </a:r>
            <a:endParaRPr lang="en-US" sz="800" kern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BE34C0-B82D-4B2F-B595-87E71AF6F601}"/>
              </a:ext>
            </a:extLst>
          </p:cNvPr>
          <p:cNvSpPr txBox="1"/>
          <p:nvPr/>
        </p:nvSpPr>
        <p:spPr>
          <a:xfrm>
            <a:off x="228600" y="2387445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649.6 L NO</a:t>
            </a:r>
            <a:b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9438917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77"/>
            <a:ext cx="91592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16  </a:t>
            </a: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If exactly 649.6 L of NO</a:t>
            </a:r>
            <a:r>
              <a:rPr lang="en-US" sz="3200" kern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(G) </a:t>
            </a: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form, </a:t>
            </a:r>
            <a:b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       how many liters of O</a:t>
            </a:r>
            <a:r>
              <a:rPr lang="en-US" sz="3200" kern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 are used?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b="1" kern="1400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4NH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3(G)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+ 5O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2(G) 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  <a:cs typeface="Calibri"/>
              </a:rPr>
              <a:t>→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 4NO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(G)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+ 6H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O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(L)</a:t>
            </a:r>
            <a:endParaRPr lang="en-US" sz="3600" kern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 </a:t>
            </a:r>
            <a:endParaRPr lang="en-US" sz="800" kern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BE34C0-B82D-4B2F-B595-87E71AF6F601}"/>
              </a:ext>
            </a:extLst>
          </p:cNvPr>
          <p:cNvSpPr txBox="1"/>
          <p:nvPr/>
        </p:nvSpPr>
        <p:spPr>
          <a:xfrm>
            <a:off x="228600" y="2387445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649.6 L NO</a:t>
            </a:r>
            <a:b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0DEDB1-F2D0-431E-B284-1720306456D4}"/>
              </a:ext>
            </a:extLst>
          </p:cNvPr>
          <p:cNvSpPr txBox="1"/>
          <p:nvPr/>
        </p:nvSpPr>
        <p:spPr>
          <a:xfrm>
            <a:off x="2188351" y="243988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5A169F-B178-4178-88AC-C28C84171193}"/>
              </a:ext>
            </a:extLst>
          </p:cNvPr>
          <p:cNvSpPr txBox="1"/>
          <p:nvPr/>
        </p:nvSpPr>
        <p:spPr>
          <a:xfrm>
            <a:off x="2819400" y="2387445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NO</a:t>
            </a:r>
            <a:b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22.4 L NO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85B82A-DA9D-4886-89F8-BDFB96CA48F1}"/>
              </a:ext>
            </a:extLst>
          </p:cNvPr>
          <p:cNvSpPr txBox="1"/>
          <p:nvPr/>
        </p:nvSpPr>
        <p:spPr>
          <a:xfrm>
            <a:off x="4707467" y="257211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3110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77"/>
            <a:ext cx="91592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16  </a:t>
            </a: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If exactly 649.6 L of NO</a:t>
            </a:r>
            <a:r>
              <a:rPr lang="en-US" sz="3200" kern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(G) </a:t>
            </a: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form, </a:t>
            </a:r>
            <a:b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       how many liters of O</a:t>
            </a:r>
            <a:r>
              <a:rPr lang="en-US" sz="3200" kern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 are used?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b="1" kern="1400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4NH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3(G)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+ 5O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2(G) 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  <a:cs typeface="Calibri"/>
              </a:rPr>
              <a:t>→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 4NO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(G)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+ 6H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O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(L)</a:t>
            </a:r>
            <a:endParaRPr lang="en-US" sz="3600" kern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 </a:t>
            </a:r>
            <a:endParaRPr lang="en-US" sz="800" kern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BE34C0-B82D-4B2F-B595-87E71AF6F601}"/>
              </a:ext>
            </a:extLst>
          </p:cNvPr>
          <p:cNvSpPr txBox="1"/>
          <p:nvPr/>
        </p:nvSpPr>
        <p:spPr>
          <a:xfrm>
            <a:off x="228600" y="2387445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649.6 L NO</a:t>
            </a:r>
            <a:b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0DEDB1-F2D0-431E-B284-1720306456D4}"/>
              </a:ext>
            </a:extLst>
          </p:cNvPr>
          <p:cNvSpPr txBox="1"/>
          <p:nvPr/>
        </p:nvSpPr>
        <p:spPr>
          <a:xfrm>
            <a:off x="2188351" y="243988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5A169F-B178-4178-88AC-C28C84171193}"/>
              </a:ext>
            </a:extLst>
          </p:cNvPr>
          <p:cNvSpPr txBox="1"/>
          <p:nvPr/>
        </p:nvSpPr>
        <p:spPr>
          <a:xfrm>
            <a:off x="2819400" y="2387445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NO</a:t>
            </a:r>
            <a:b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22.4 L NO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ABCB57-B162-4438-8331-0F6DB7CD5D6B}"/>
              </a:ext>
            </a:extLst>
          </p:cNvPr>
          <p:cNvSpPr txBox="1"/>
          <p:nvPr/>
        </p:nvSpPr>
        <p:spPr>
          <a:xfrm>
            <a:off x="4707467" y="257211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29.00 mole NO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 SF)</a:t>
            </a:r>
          </a:p>
        </p:txBody>
      </p:sp>
    </p:spTree>
    <p:extLst>
      <p:ext uri="{BB962C8B-B14F-4D97-AF65-F5344CB8AC3E}">
        <p14:creationId xmlns:p14="http://schemas.microsoft.com/office/powerpoint/2010/main" val="1381156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663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       4Al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(S)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+ 3O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 2Al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3(S)          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What is the mole ratio for this equation?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4:3:2  </a:t>
            </a:r>
            <a:endParaRPr lang="en-US" sz="4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 moles aluminum are in ratio with three moles of oxygen to </a:t>
            </a:r>
            <a:br>
              <a:rPr lang="en-US" sz="4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moles of aluminum oxide</a:t>
            </a: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5671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77"/>
            <a:ext cx="91592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16  </a:t>
            </a: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If exactly 649.6 L of NO</a:t>
            </a:r>
            <a:r>
              <a:rPr lang="en-US" sz="3200" kern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(G) </a:t>
            </a: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form, </a:t>
            </a:r>
            <a:b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       how many liters of O</a:t>
            </a:r>
            <a:r>
              <a:rPr lang="en-US" sz="3200" kern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 are used?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b="1" kern="1400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4NH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3(G)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+ 5O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2(G) 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  <a:cs typeface="Calibri"/>
              </a:rPr>
              <a:t>→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 4NO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(G)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+ 6H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O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(L)</a:t>
            </a:r>
            <a:endParaRPr lang="en-US" sz="3600" kern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 </a:t>
            </a:r>
            <a:endParaRPr lang="en-US" sz="800" kern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BE34C0-B82D-4B2F-B595-87E71AF6F601}"/>
              </a:ext>
            </a:extLst>
          </p:cNvPr>
          <p:cNvSpPr txBox="1"/>
          <p:nvPr/>
        </p:nvSpPr>
        <p:spPr>
          <a:xfrm>
            <a:off x="228600" y="2387445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649.6 L NO</a:t>
            </a:r>
            <a:b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0DEDB1-F2D0-431E-B284-1720306456D4}"/>
              </a:ext>
            </a:extLst>
          </p:cNvPr>
          <p:cNvSpPr txBox="1"/>
          <p:nvPr/>
        </p:nvSpPr>
        <p:spPr>
          <a:xfrm>
            <a:off x="2188351" y="243988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5A169F-B178-4178-88AC-C28C84171193}"/>
              </a:ext>
            </a:extLst>
          </p:cNvPr>
          <p:cNvSpPr txBox="1"/>
          <p:nvPr/>
        </p:nvSpPr>
        <p:spPr>
          <a:xfrm>
            <a:off x="2819400" y="2387445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NO</a:t>
            </a:r>
            <a:b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22.4 L NO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ABCB57-B162-4438-8331-0F6DB7CD5D6B}"/>
              </a:ext>
            </a:extLst>
          </p:cNvPr>
          <p:cNvSpPr txBox="1"/>
          <p:nvPr/>
        </p:nvSpPr>
        <p:spPr>
          <a:xfrm>
            <a:off x="4707467" y="257211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29.00 mole NO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 SF)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25682F-5C85-4A55-A1C6-E52A426C2968}"/>
              </a:ext>
            </a:extLst>
          </p:cNvPr>
          <p:cNvSpPr txBox="1"/>
          <p:nvPr/>
        </p:nvSpPr>
        <p:spPr>
          <a:xfrm>
            <a:off x="0" y="3842194"/>
            <a:ext cx="11538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00099"/>
                </a:solidFill>
                <a:latin typeface="Calibri"/>
              </a:rPr>
              <a:t>MR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92CE85-A7B8-4B2B-BF9C-C255AC811B41}"/>
              </a:ext>
            </a:extLst>
          </p:cNvPr>
          <p:cNvSpPr txBox="1"/>
          <p:nvPr/>
        </p:nvSpPr>
        <p:spPr>
          <a:xfrm>
            <a:off x="1371600" y="3503639"/>
            <a:ext cx="5486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4400" u="sng" dirty="0">
                <a:solidFill>
                  <a:srgbClr val="000099"/>
                </a:solidFill>
                <a:latin typeface="Calibri"/>
              </a:rPr>
              <a:t>NO</a:t>
            </a:r>
            <a:br>
              <a:rPr lang="en-US" sz="4400" dirty="0">
                <a:solidFill>
                  <a:srgbClr val="000099"/>
                </a:solidFill>
                <a:latin typeface="Calibri"/>
              </a:rPr>
            </a:br>
            <a:r>
              <a:rPr lang="en-US" sz="4400" dirty="0">
                <a:solidFill>
                  <a:srgbClr val="000099"/>
                </a:solidFill>
                <a:latin typeface="Calibri"/>
              </a:rPr>
              <a:t>O</a:t>
            </a:r>
            <a:r>
              <a:rPr lang="en-US" sz="4400" baseline="-25000" dirty="0">
                <a:solidFill>
                  <a:srgbClr val="000099"/>
                </a:solidFill>
                <a:latin typeface="Calibri"/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5A1573-485D-4900-BE05-F8148D1EDD3B}"/>
              </a:ext>
            </a:extLst>
          </p:cNvPr>
          <p:cNvSpPr txBox="1"/>
          <p:nvPr/>
        </p:nvSpPr>
        <p:spPr>
          <a:xfrm>
            <a:off x="2438400" y="3515784"/>
            <a:ext cx="3581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4400" u="sng" dirty="0">
                <a:solidFill>
                  <a:srgbClr val="000099"/>
                </a:solidFill>
                <a:latin typeface="Calibri"/>
              </a:rPr>
              <a:t>4</a:t>
            </a:r>
            <a:r>
              <a:rPr lang="en-US" sz="4400" dirty="0">
                <a:solidFill>
                  <a:srgbClr val="000099"/>
                </a:solidFill>
                <a:latin typeface="Calibri"/>
              </a:rPr>
              <a:t>         </a:t>
            </a:r>
            <a:r>
              <a:rPr lang="en-US" sz="4400" u="sng" dirty="0">
                <a:solidFill>
                  <a:srgbClr val="000099"/>
                </a:solidFill>
                <a:latin typeface="Calibri"/>
              </a:rPr>
              <a:t> </a:t>
            </a:r>
            <a:r>
              <a:rPr lang="en-US" sz="4400" dirty="0">
                <a:solidFill>
                  <a:srgbClr val="000099"/>
                </a:solidFill>
                <a:latin typeface="Calibri"/>
              </a:rPr>
              <a:t>     </a:t>
            </a:r>
            <a:br>
              <a:rPr lang="en-US" sz="4400" dirty="0">
                <a:solidFill>
                  <a:srgbClr val="000099"/>
                </a:solidFill>
                <a:latin typeface="Calibri"/>
              </a:rPr>
            </a:br>
            <a:r>
              <a:rPr lang="en-US" sz="4400" dirty="0">
                <a:solidFill>
                  <a:srgbClr val="000099"/>
                </a:solidFill>
                <a:latin typeface="Calibri"/>
              </a:rPr>
              <a:t>5       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831B2ED-C990-49F3-9DBF-24B8265C8E1F}"/>
              </a:ext>
            </a:extLst>
          </p:cNvPr>
          <p:cNvSpPr txBox="1"/>
          <p:nvPr/>
        </p:nvSpPr>
        <p:spPr>
          <a:xfrm>
            <a:off x="2971800" y="384219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0099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63114054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77"/>
            <a:ext cx="91592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16  </a:t>
            </a: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If exactly 649.6 L of NO</a:t>
            </a:r>
            <a:r>
              <a:rPr lang="en-US" sz="3200" kern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(G) </a:t>
            </a: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form, </a:t>
            </a:r>
            <a:b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       how many liters of O</a:t>
            </a:r>
            <a:r>
              <a:rPr lang="en-US" sz="3200" kern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 are used?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b="1" kern="1400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4NH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3(G)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+ 5O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2(G) 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  <a:cs typeface="Calibri"/>
              </a:rPr>
              <a:t>→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 4NO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(G)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+ 6H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O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(L)</a:t>
            </a:r>
            <a:endParaRPr lang="en-US" sz="3600" kern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 </a:t>
            </a:r>
            <a:endParaRPr lang="en-US" sz="800" kern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BE34C0-B82D-4B2F-B595-87E71AF6F601}"/>
              </a:ext>
            </a:extLst>
          </p:cNvPr>
          <p:cNvSpPr txBox="1"/>
          <p:nvPr/>
        </p:nvSpPr>
        <p:spPr>
          <a:xfrm>
            <a:off x="228600" y="2387445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649.6 L NO</a:t>
            </a:r>
            <a:b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0DEDB1-F2D0-431E-B284-1720306456D4}"/>
              </a:ext>
            </a:extLst>
          </p:cNvPr>
          <p:cNvSpPr txBox="1"/>
          <p:nvPr/>
        </p:nvSpPr>
        <p:spPr>
          <a:xfrm>
            <a:off x="2188351" y="243988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5A169F-B178-4178-88AC-C28C84171193}"/>
              </a:ext>
            </a:extLst>
          </p:cNvPr>
          <p:cNvSpPr txBox="1"/>
          <p:nvPr/>
        </p:nvSpPr>
        <p:spPr>
          <a:xfrm>
            <a:off x="2819400" y="2387445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NO</a:t>
            </a:r>
            <a:b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22.4 L NO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ABCB57-B162-4438-8331-0F6DB7CD5D6B}"/>
              </a:ext>
            </a:extLst>
          </p:cNvPr>
          <p:cNvSpPr txBox="1"/>
          <p:nvPr/>
        </p:nvSpPr>
        <p:spPr>
          <a:xfrm>
            <a:off x="4707467" y="257211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29.00 mole NO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 SF)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25682F-5C85-4A55-A1C6-E52A426C2968}"/>
              </a:ext>
            </a:extLst>
          </p:cNvPr>
          <p:cNvSpPr txBox="1"/>
          <p:nvPr/>
        </p:nvSpPr>
        <p:spPr>
          <a:xfrm>
            <a:off x="0" y="3842194"/>
            <a:ext cx="11538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00099"/>
                </a:solidFill>
                <a:latin typeface="Calibri"/>
              </a:rPr>
              <a:t>MR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92CE85-A7B8-4B2B-BF9C-C255AC811B41}"/>
              </a:ext>
            </a:extLst>
          </p:cNvPr>
          <p:cNvSpPr txBox="1"/>
          <p:nvPr/>
        </p:nvSpPr>
        <p:spPr>
          <a:xfrm>
            <a:off x="1371600" y="3503639"/>
            <a:ext cx="5486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4400" u="sng" dirty="0">
                <a:solidFill>
                  <a:srgbClr val="000099"/>
                </a:solidFill>
                <a:latin typeface="Calibri"/>
              </a:rPr>
              <a:t>NO</a:t>
            </a:r>
            <a:br>
              <a:rPr lang="en-US" sz="4400" dirty="0">
                <a:solidFill>
                  <a:srgbClr val="000099"/>
                </a:solidFill>
                <a:latin typeface="Calibri"/>
              </a:rPr>
            </a:br>
            <a:r>
              <a:rPr lang="en-US" sz="4400" dirty="0">
                <a:solidFill>
                  <a:srgbClr val="000099"/>
                </a:solidFill>
                <a:latin typeface="Calibri"/>
              </a:rPr>
              <a:t>O</a:t>
            </a:r>
            <a:r>
              <a:rPr lang="en-US" sz="4400" baseline="-25000" dirty="0">
                <a:solidFill>
                  <a:srgbClr val="000099"/>
                </a:solidFill>
                <a:latin typeface="Calibri"/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5A1573-485D-4900-BE05-F8148D1EDD3B}"/>
              </a:ext>
            </a:extLst>
          </p:cNvPr>
          <p:cNvSpPr txBox="1"/>
          <p:nvPr/>
        </p:nvSpPr>
        <p:spPr>
          <a:xfrm>
            <a:off x="2438400" y="3515784"/>
            <a:ext cx="3581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4400" u="sng" dirty="0">
                <a:solidFill>
                  <a:srgbClr val="000099"/>
                </a:solidFill>
                <a:latin typeface="Calibri"/>
              </a:rPr>
              <a:t>4</a:t>
            </a:r>
            <a:r>
              <a:rPr lang="en-US" sz="4400" dirty="0">
                <a:solidFill>
                  <a:srgbClr val="000099"/>
                </a:solidFill>
                <a:latin typeface="Calibri"/>
              </a:rPr>
              <a:t>         </a:t>
            </a:r>
            <a:r>
              <a:rPr lang="en-US" sz="4400" u="sng" dirty="0">
                <a:solidFill>
                  <a:srgbClr val="000099"/>
                </a:solidFill>
                <a:latin typeface="Calibri"/>
              </a:rPr>
              <a:t>29.00</a:t>
            </a:r>
            <a:r>
              <a:rPr lang="en-US" sz="4400" dirty="0">
                <a:solidFill>
                  <a:srgbClr val="000099"/>
                </a:solidFill>
                <a:latin typeface="Calibri"/>
              </a:rPr>
              <a:t>      </a:t>
            </a:r>
            <a:br>
              <a:rPr lang="en-US" sz="4400" dirty="0">
                <a:solidFill>
                  <a:srgbClr val="000099"/>
                </a:solidFill>
                <a:latin typeface="Calibri"/>
              </a:rPr>
            </a:br>
            <a:r>
              <a:rPr lang="en-US" sz="4400" dirty="0">
                <a:solidFill>
                  <a:srgbClr val="000099"/>
                </a:solidFill>
                <a:latin typeface="Calibri"/>
              </a:rPr>
              <a:t>5            X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831B2ED-C990-49F3-9DBF-24B8265C8E1F}"/>
              </a:ext>
            </a:extLst>
          </p:cNvPr>
          <p:cNvSpPr txBox="1"/>
          <p:nvPr/>
        </p:nvSpPr>
        <p:spPr>
          <a:xfrm>
            <a:off x="2971800" y="384219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0099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35886172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77"/>
            <a:ext cx="91592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16  </a:t>
            </a: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If exactly 649.6 L of NO</a:t>
            </a:r>
            <a:r>
              <a:rPr lang="en-US" sz="3200" kern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(G) </a:t>
            </a: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form, </a:t>
            </a:r>
            <a:b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       how many liters of O</a:t>
            </a:r>
            <a:r>
              <a:rPr lang="en-US" sz="3200" kern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 are used?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b="1" kern="1400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4NH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3(G)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+ 5O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2(G) 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  <a:cs typeface="Calibri"/>
              </a:rPr>
              <a:t>→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 4NO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(G)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+ 6H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O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(L)</a:t>
            </a:r>
            <a:endParaRPr lang="en-US" sz="3600" kern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 </a:t>
            </a:r>
            <a:endParaRPr lang="en-US" sz="800" kern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BE34C0-B82D-4B2F-B595-87E71AF6F601}"/>
              </a:ext>
            </a:extLst>
          </p:cNvPr>
          <p:cNvSpPr txBox="1"/>
          <p:nvPr/>
        </p:nvSpPr>
        <p:spPr>
          <a:xfrm>
            <a:off x="228600" y="2387445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649.6 L NO</a:t>
            </a:r>
            <a:b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0DEDB1-F2D0-431E-B284-1720306456D4}"/>
              </a:ext>
            </a:extLst>
          </p:cNvPr>
          <p:cNvSpPr txBox="1"/>
          <p:nvPr/>
        </p:nvSpPr>
        <p:spPr>
          <a:xfrm>
            <a:off x="2188351" y="243988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5A169F-B178-4178-88AC-C28C84171193}"/>
              </a:ext>
            </a:extLst>
          </p:cNvPr>
          <p:cNvSpPr txBox="1"/>
          <p:nvPr/>
        </p:nvSpPr>
        <p:spPr>
          <a:xfrm>
            <a:off x="2819400" y="2387445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NO</a:t>
            </a:r>
            <a:b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22.4 L NO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ABCB57-B162-4438-8331-0F6DB7CD5D6B}"/>
              </a:ext>
            </a:extLst>
          </p:cNvPr>
          <p:cNvSpPr txBox="1"/>
          <p:nvPr/>
        </p:nvSpPr>
        <p:spPr>
          <a:xfrm>
            <a:off x="4707467" y="257211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29.00 mole NO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 SF)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25682F-5C85-4A55-A1C6-E52A426C2968}"/>
              </a:ext>
            </a:extLst>
          </p:cNvPr>
          <p:cNvSpPr txBox="1"/>
          <p:nvPr/>
        </p:nvSpPr>
        <p:spPr>
          <a:xfrm>
            <a:off x="0" y="3842194"/>
            <a:ext cx="11538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00099"/>
                </a:solidFill>
                <a:latin typeface="Calibri"/>
              </a:rPr>
              <a:t>MR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92CE85-A7B8-4B2B-BF9C-C255AC811B41}"/>
              </a:ext>
            </a:extLst>
          </p:cNvPr>
          <p:cNvSpPr txBox="1"/>
          <p:nvPr/>
        </p:nvSpPr>
        <p:spPr>
          <a:xfrm>
            <a:off x="1371600" y="3503639"/>
            <a:ext cx="5486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4400" u="sng" dirty="0">
                <a:solidFill>
                  <a:srgbClr val="000099"/>
                </a:solidFill>
                <a:latin typeface="Calibri"/>
              </a:rPr>
              <a:t>NO</a:t>
            </a:r>
            <a:br>
              <a:rPr lang="en-US" sz="4400" dirty="0">
                <a:solidFill>
                  <a:srgbClr val="000099"/>
                </a:solidFill>
                <a:latin typeface="Calibri"/>
              </a:rPr>
            </a:br>
            <a:r>
              <a:rPr lang="en-US" sz="4400" dirty="0">
                <a:solidFill>
                  <a:srgbClr val="000099"/>
                </a:solidFill>
                <a:latin typeface="Calibri"/>
              </a:rPr>
              <a:t>O</a:t>
            </a:r>
            <a:r>
              <a:rPr lang="en-US" sz="4400" baseline="-25000" dirty="0">
                <a:solidFill>
                  <a:srgbClr val="000099"/>
                </a:solidFill>
                <a:latin typeface="Calibri"/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5A1573-485D-4900-BE05-F8148D1EDD3B}"/>
              </a:ext>
            </a:extLst>
          </p:cNvPr>
          <p:cNvSpPr txBox="1"/>
          <p:nvPr/>
        </p:nvSpPr>
        <p:spPr>
          <a:xfrm>
            <a:off x="2438400" y="3515784"/>
            <a:ext cx="3581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4400" u="sng" dirty="0">
                <a:solidFill>
                  <a:srgbClr val="000099"/>
                </a:solidFill>
                <a:latin typeface="Calibri"/>
              </a:rPr>
              <a:t>4</a:t>
            </a:r>
            <a:r>
              <a:rPr lang="en-US" sz="4400" dirty="0">
                <a:solidFill>
                  <a:srgbClr val="000099"/>
                </a:solidFill>
                <a:latin typeface="Calibri"/>
              </a:rPr>
              <a:t>         </a:t>
            </a:r>
            <a:r>
              <a:rPr lang="en-US" sz="4400" u="sng" dirty="0">
                <a:solidFill>
                  <a:srgbClr val="000099"/>
                </a:solidFill>
                <a:latin typeface="Calibri"/>
              </a:rPr>
              <a:t>29.00</a:t>
            </a:r>
            <a:r>
              <a:rPr lang="en-US" sz="4400" dirty="0">
                <a:solidFill>
                  <a:srgbClr val="000099"/>
                </a:solidFill>
                <a:latin typeface="Calibri"/>
              </a:rPr>
              <a:t>      </a:t>
            </a:r>
            <a:br>
              <a:rPr lang="en-US" sz="4400" dirty="0">
                <a:solidFill>
                  <a:srgbClr val="000099"/>
                </a:solidFill>
                <a:latin typeface="Calibri"/>
              </a:rPr>
            </a:br>
            <a:r>
              <a:rPr lang="en-US" sz="4400">
                <a:solidFill>
                  <a:srgbClr val="000099"/>
                </a:solidFill>
                <a:latin typeface="Calibri"/>
              </a:rPr>
              <a:t>5            X  </a:t>
            </a:r>
            <a:endParaRPr lang="en-US" sz="4400" dirty="0">
              <a:solidFill>
                <a:srgbClr val="000099"/>
              </a:solidFill>
              <a:latin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831B2ED-C990-49F3-9DBF-24B8265C8E1F}"/>
              </a:ext>
            </a:extLst>
          </p:cNvPr>
          <p:cNvSpPr txBox="1"/>
          <p:nvPr/>
        </p:nvSpPr>
        <p:spPr>
          <a:xfrm>
            <a:off x="2971800" y="384219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0099"/>
                </a:solidFill>
              </a:rPr>
              <a:t>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9ED4AA4-801B-4829-8552-FBDE5B49900B}"/>
              </a:ext>
            </a:extLst>
          </p:cNvPr>
          <p:cNvSpPr txBox="1"/>
          <p:nvPr/>
        </p:nvSpPr>
        <p:spPr>
          <a:xfrm>
            <a:off x="5927796" y="3452107"/>
            <a:ext cx="32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99"/>
                </a:solidFill>
                <a:latin typeface="Calibri"/>
              </a:rPr>
              <a:t>4X = 145.0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solidFill>
                <a:srgbClr val="000099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99"/>
                </a:solidFill>
                <a:latin typeface="Calibri"/>
              </a:rPr>
              <a:t>X = 36.25 moles O</a:t>
            </a:r>
            <a:r>
              <a:rPr lang="en-US" sz="2800" b="1" baseline="-25000" dirty="0">
                <a:solidFill>
                  <a:srgbClr val="000099"/>
                </a:solidFill>
                <a:latin typeface="Calibri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0245572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77"/>
            <a:ext cx="91592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16  </a:t>
            </a: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If exactly 649.6 L of NO</a:t>
            </a:r>
            <a:r>
              <a:rPr lang="en-US" sz="3200" kern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(G) </a:t>
            </a: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form, </a:t>
            </a:r>
            <a:b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       how many liters of O</a:t>
            </a:r>
            <a:r>
              <a:rPr lang="en-US" sz="3200" kern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 are used?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b="1" kern="1400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4NH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3(G)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+ 5O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2(G) 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  <a:cs typeface="Calibri"/>
              </a:rPr>
              <a:t>→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 4NO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(G)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+ 6H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O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(L)</a:t>
            </a:r>
            <a:endParaRPr lang="en-US" sz="3600" kern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 </a:t>
            </a:r>
            <a:endParaRPr lang="en-US" sz="800" kern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BE34C0-B82D-4B2F-B595-87E71AF6F601}"/>
              </a:ext>
            </a:extLst>
          </p:cNvPr>
          <p:cNvSpPr txBox="1"/>
          <p:nvPr/>
        </p:nvSpPr>
        <p:spPr>
          <a:xfrm>
            <a:off x="228600" y="2387445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649.6 L NO</a:t>
            </a:r>
            <a:b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0DEDB1-F2D0-431E-B284-1720306456D4}"/>
              </a:ext>
            </a:extLst>
          </p:cNvPr>
          <p:cNvSpPr txBox="1"/>
          <p:nvPr/>
        </p:nvSpPr>
        <p:spPr>
          <a:xfrm>
            <a:off x="2188351" y="243988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5A169F-B178-4178-88AC-C28C84171193}"/>
              </a:ext>
            </a:extLst>
          </p:cNvPr>
          <p:cNvSpPr txBox="1"/>
          <p:nvPr/>
        </p:nvSpPr>
        <p:spPr>
          <a:xfrm>
            <a:off x="2819400" y="2387445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NO</a:t>
            </a:r>
            <a:b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22.4 L NO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ABCB57-B162-4438-8331-0F6DB7CD5D6B}"/>
              </a:ext>
            </a:extLst>
          </p:cNvPr>
          <p:cNvSpPr txBox="1"/>
          <p:nvPr/>
        </p:nvSpPr>
        <p:spPr>
          <a:xfrm>
            <a:off x="4707467" y="257211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29.00 mole NO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 SF)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25682F-5C85-4A55-A1C6-E52A426C2968}"/>
              </a:ext>
            </a:extLst>
          </p:cNvPr>
          <p:cNvSpPr txBox="1"/>
          <p:nvPr/>
        </p:nvSpPr>
        <p:spPr>
          <a:xfrm>
            <a:off x="0" y="3842194"/>
            <a:ext cx="11538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00099"/>
                </a:solidFill>
                <a:latin typeface="Calibri"/>
              </a:rPr>
              <a:t>MR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92CE85-A7B8-4B2B-BF9C-C255AC811B41}"/>
              </a:ext>
            </a:extLst>
          </p:cNvPr>
          <p:cNvSpPr txBox="1"/>
          <p:nvPr/>
        </p:nvSpPr>
        <p:spPr>
          <a:xfrm>
            <a:off x="1371600" y="3503639"/>
            <a:ext cx="5486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4400" u="sng" dirty="0">
                <a:solidFill>
                  <a:srgbClr val="000099"/>
                </a:solidFill>
                <a:latin typeface="Calibri"/>
              </a:rPr>
              <a:t>NO</a:t>
            </a:r>
            <a:br>
              <a:rPr lang="en-US" sz="4400" dirty="0">
                <a:solidFill>
                  <a:srgbClr val="000099"/>
                </a:solidFill>
                <a:latin typeface="Calibri"/>
              </a:rPr>
            </a:br>
            <a:r>
              <a:rPr lang="en-US" sz="4400" dirty="0">
                <a:solidFill>
                  <a:srgbClr val="000099"/>
                </a:solidFill>
                <a:latin typeface="Calibri"/>
              </a:rPr>
              <a:t>O</a:t>
            </a:r>
            <a:r>
              <a:rPr lang="en-US" sz="4400" baseline="-25000" dirty="0">
                <a:solidFill>
                  <a:srgbClr val="000099"/>
                </a:solidFill>
                <a:latin typeface="Calibri"/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5A1573-485D-4900-BE05-F8148D1EDD3B}"/>
              </a:ext>
            </a:extLst>
          </p:cNvPr>
          <p:cNvSpPr txBox="1"/>
          <p:nvPr/>
        </p:nvSpPr>
        <p:spPr>
          <a:xfrm>
            <a:off x="2438400" y="3515784"/>
            <a:ext cx="3581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4400" u="sng" dirty="0">
                <a:solidFill>
                  <a:srgbClr val="000099"/>
                </a:solidFill>
                <a:latin typeface="Calibri"/>
              </a:rPr>
              <a:t>4</a:t>
            </a:r>
            <a:r>
              <a:rPr lang="en-US" sz="4400" dirty="0">
                <a:solidFill>
                  <a:srgbClr val="000099"/>
                </a:solidFill>
                <a:latin typeface="Calibri"/>
              </a:rPr>
              <a:t>         </a:t>
            </a:r>
            <a:r>
              <a:rPr lang="en-US" sz="4400" u="sng" dirty="0">
                <a:solidFill>
                  <a:srgbClr val="000099"/>
                </a:solidFill>
                <a:latin typeface="Calibri"/>
              </a:rPr>
              <a:t>29.00</a:t>
            </a:r>
            <a:r>
              <a:rPr lang="en-US" sz="4400" dirty="0">
                <a:solidFill>
                  <a:srgbClr val="000099"/>
                </a:solidFill>
                <a:latin typeface="Calibri"/>
              </a:rPr>
              <a:t>      </a:t>
            </a:r>
            <a:br>
              <a:rPr lang="en-US" sz="4400" dirty="0">
                <a:solidFill>
                  <a:srgbClr val="000099"/>
                </a:solidFill>
                <a:latin typeface="Calibri"/>
              </a:rPr>
            </a:br>
            <a:r>
              <a:rPr lang="en-US" sz="4400">
                <a:solidFill>
                  <a:srgbClr val="000099"/>
                </a:solidFill>
                <a:latin typeface="Calibri"/>
              </a:rPr>
              <a:t>5            X  </a:t>
            </a:r>
            <a:endParaRPr lang="en-US" sz="4400" dirty="0">
              <a:solidFill>
                <a:srgbClr val="000099"/>
              </a:solidFill>
              <a:latin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831B2ED-C990-49F3-9DBF-24B8265C8E1F}"/>
              </a:ext>
            </a:extLst>
          </p:cNvPr>
          <p:cNvSpPr txBox="1"/>
          <p:nvPr/>
        </p:nvSpPr>
        <p:spPr>
          <a:xfrm>
            <a:off x="2971800" y="384219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0099"/>
                </a:solidFill>
              </a:rPr>
              <a:t>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9ED4AA4-801B-4829-8552-FBDE5B49900B}"/>
              </a:ext>
            </a:extLst>
          </p:cNvPr>
          <p:cNvSpPr txBox="1"/>
          <p:nvPr/>
        </p:nvSpPr>
        <p:spPr>
          <a:xfrm>
            <a:off x="5927796" y="3452107"/>
            <a:ext cx="32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99"/>
                </a:solidFill>
                <a:latin typeface="Calibri"/>
              </a:rPr>
              <a:t>4X = 145.0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solidFill>
                <a:srgbClr val="000099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99"/>
                </a:solidFill>
                <a:latin typeface="Calibri"/>
              </a:rPr>
              <a:t>X = 36.25 moles O</a:t>
            </a:r>
            <a:r>
              <a:rPr lang="en-US" sz="2800" b="1" baseline="-25000" dirty="0">
                <a:solidFill>
                  <a:srgbClr val="000099"/>
                </a:solidFill>
                <a:latin typeface="Calibri"/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279E87-7640-4072-ABD4-C6B5A8E8D016}"/>
              </a:ext>
            </a:extLst>
          </p:cNvPr>
          <p:cNvSpPr txBox="1"/>
          <p:nvPr/>
        </p:nvSpPr>
        <p:spPr>
          <a:xfrm>
            <a:off x="0" y="5523932"/>
            <a:ext cx="2588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36.25 mole O</a:t>
            </a:r>
            <a:r>
              <a:rPr lang="en-US" sz="3200" u="sng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8756041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77"/>
            <a:ext cx="91592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16  </a:t>
            </a: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If exactly 649.6 L of NO</a:t>
            </a:r>
            <a:r>
              <a:rPr lang="en-US" sz="3200" kern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(G) </a:t>
            </a: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form, </a:t>
            </a:r>
            <a:b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       how many liters of O</a:t>
            </a:r>
            <a:r>
              <a:rPr lang="en-US" sz="3200" kern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 are used?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b="1" kern="1400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4NH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3(G)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+ 5O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2(G) 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  <a:cs typeface="Calibri"/>
              </a:rPr>
              <a:t>→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 4NO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(G)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+ 6H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O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(L)</a:t>
            </a:r>
            <a:endParaRPr lang="en-US" sz="3600" kern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 </a:t>
            </a:r>
            <a:endParaRPr lang="en-US" sz="800" kern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BE34C0-B82D-4B2F-B595-87E71AF6F601}"/>
              </a:ext>
            </a:extLst>
          </p:cNvPr>
          <p:cNvSpPr txBox="1"/>
          <p:nvPr/>
        </p:nvSpPr>
        <p:spPr>
          <a:xfrm>
            <a:off x="228600" y="2387445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649.6 L NO</a:t>
            </a:r>
            <a:b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0DEDB1-F2D0-431E-B284-1720306456D4}"/>
              </a:ext>
            </a:extLst>
          </p:cNvPr>
          <p:cNvSpPr txBox="1"/>
          <p:nvPr/>
        </p:nvSpPr>
        <p:spPr>
          <a:xfrm>
            <a:off x="2188351" y="243988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5A169F-B178-4178-88AC-C28C84171193}"/>
              </a:ext>
            </a:extLst>
          </p:cNvPr>
          <p:cNvSpPr txBox="1"/>
          <p:nvPr/>
        </p:nvSpPr>
        <p:spPr>
          <a:xfrm>
            <a:off x="2819400" y="2387445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NO</a:t>
            </a:r>
            <a:b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22.4 L NO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ABCB57-B162-4438-8331-0F6DB7CD5D6B}"/>
              </a:ext>
            </a:extLst>
          </p:cNvPr>
          <p:cNvSpPr txBox="1"/>
          <p:nvPr/>
        </p:nvSpPr>
        <p:spPr>
          <a:xfrm>
            <a:off x="4707467" y="257211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29.00 mole NO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 SF)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25682F-5C85-4A55-A1C6-E52A426C2968}"/>
              </a:ext>
            </a:extLst>
          </p:cNvPr>
          <p:cNvSpPr txBox="1"/>
          <p:nvPr/>
        </p:nvSpPr>
        <p:spPr>
          <a:xfrm>
            <a:off x="0" y="3842194"/>
            <a:ext cx="11538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00099"/>
                </a:solidFill>
                <a:latin typeface="Calibri"/>
              </a:rPr>
              <a:t>MR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92CE85-A7B8-4B2B-BF9C-C255AC811B41}"/>
              </a:ext>
            </a:extLst>
          </p:cNvPr>
          <p:cNvSpPr txBox="1"/>
          <p:nvPr/>
        </p:nvSpPr>
        <p:spPr>
          <a:xfrm>
            <a:off x="1371600" y="3503639"/>
            <a:ext cx="5486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4400" u="sng" dirty="0">
                <a:solidFill>
                  <a:srgbClr val="000099"/>
                </a:solidFill>
                <a:latin typeface="Calibri"/>
              </a:rPr>
              <a:t>NO</a:t>
            </a:r>
            <a:br>
              <a:rPr lang="en-US" sz="4400" dirty="0">
                <a:solidFill>
                  <a:srgbClr val="000099"/>
                </a:solidFill>
                <a:latin typeface="Calibri"/>
              </a:rPr>
            </a:br>
            <a:r>
              <a:rPr lang="en-US" sz="4400" dirty="0">
                <a:solidFill>
                  <a:srgbClr val="000099"/>
                </a:solidFill>
                <a:latin typeface="Calibri"/>
              </a:rPr>
              <a:t>O</a:t>
            </a:r>
            <a:r>
              <a:rPr lang="en-US" sz="4400" baseline="-25000" dirty="0">
                <a:solidFill>
                  <a:srgbClr val="000099"/>
                </a:solidFill>
                <a:latin typeface="Calibri"/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5A1573-485D-4900-BE05-F8148D1EDD3B}"/>
              </a:ext>
            </a:extLst>
          </p:cNvPr>
          <p:cNvSpPr txBox="1"/>
          <p:nvPr/>
        </p:nvSpPr>
        <p:spPr>
          <a:xfrm>
            <a:off x="2438400" y="3515784"/>
            <a:ext cx="3581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4400" u="sng" dirty="0">
                <a:solidFill>
                  <a:srgbClr val="000099"/>
                </a:solidFill>
                <a:latin typeface="Calibri"/>
              </a:rPr>
              <a:t>4</a:t>
            </a:r>
            <a:r>
              <a:rPr lang="en-US" sz="4400" dirty="0">
                <a:solidFill>
                  <a:srgbClr val="000099"/>
                </a:solidFill>
                <a:latin typeface="Calibri"/>
              </a:rPr>
              <a:t>         </a:t>
            </a:r>
            <a:r>
              <a:rPr lang="en-US" sz="4400" u="sng" dirty="0">
                <a:solidFill>
                  <a:srgbClr val="000099"/>
                </a:solidFill>
                <a:latin typeface="Calibri"/>
              </a:rPr>
              <a:t>29.00</a:t>
            </a:r>
            <a:r>
              <a:rPr lang="en-US" sz="4400" dirty="0">
                <a:solidFill>
                  <a:srgbClr val="000099"/>
                </a:solidFill>
                <a:latin typeface="Calibri"/>
              </a:rPr>
              <a:t>      </a:t>
            </a:r>
            <a:br>
              <a:rPr lang="en-US" sz="4400" dirty="0">
                <a:solidFill>
                  <a:srgbClr val="000099"/>
                </a:solidFill>
                <a:latin typeface="Calibri"/>
              </a:rPr>
            </a:br>
            <a:r>
              <a:rPr lang="en-US" sz="4400">
                <a:solidFill>
                  <a:srgbClr val="000099"/>
                </a:solidFill>
                <a:latin typeface="Calibri"/>
              </a:rPr>
              <a:t>5            X  </a:t>
            </a:r>
            <a:endParaRPr lang="en-US" sz="4400" dirty="0">
              <a:solidFill>
                <a:srgbClr val="000099"/>
              </a:solidFill>
              <a:latin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831B2ED-C990-49F3-9DBF-24B8265C8E1F}"/>
              </a:ext>
            </a:extLst>
          </p:cNvPr>
          <p:cNvSpPr txBox="1"/>
          <p:nvPr/>
        </p:nvSpPr>
        <p:spPr>
          <a:xfrm>
            <a:off x="2971800" y="384219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0099"/>
                </a:solidFill>
              </a:rPr>
              <a:t>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9ED4AA4-801B-4829-8552-FBDE5B49900B}"/>
              </a:ext>
            </a:extLst>
          </p:cNvPr>
          <p:cNvSpPr txBox="1"/>
          <p:nvPr/>
        </p:nvSpPr>
        <p:spPr>
          <a:xfrm>
            <a:off x="5927796" y="3452107"/>
            <a:ext cx="32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99"/>
                </a:solidFill>
                <a:latin typeface="Calibri"/>
              </a:rPr>
              <a:t>4X = 145.0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solidFill>
                <a:srgbClr val="000099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99"/>
                </a:solidFill>
                <a:latin typeface="Calibri"/>
              </a:rPr>
              <a:t>X = 36.25 moles O</a:t>
            </a:r>
            <a:r>
              <a:rPr lang="en-US" sz="2800" b="1" baseline="-25000" dirty="0">
                <a:solidFill>
                  <a:srgbClr val="000099"/>
                </a:solidFill>
                <a:latin typeface="Calibri"/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279E87-7640-4072-ABD4-C6B5A8E8D016}"/>
              </a:ext>
            </a:extLst>
          </p:cNvPr>
          <p:cNvSpPr txBox="1"/>
          <p:nvPr/>
        </p:nvSpPr>
        <p:spPr>
          <a:xfrm>
            <a:off x="0" y="5523932"/>
            <a:ext cx="2588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36.25 mole O</a:t>
            </a:r>
            <a:r>
              <a:rPr lang="en-US" sz="3200" u="sng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CB0F56-63D5-4B19-9048-3E43056429C5}"/>
              </a:ext>
            </a:extLst>
          </p:cNvPr>
          <p:cNvSpPr txBox="1"/>
          <p:nvPr/>
        </p:nvSpPr>
        <p:spPr>
          <a:xfrm>
            <a:off x="2682240" y="5587566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8F15C07-6760-478C-A8A4-91B8EF1E9875}"/>
              </a:ext>
            </a:extLst>
          </p:cNvPr>
          <p:cNvSpPr txBox="1"/>
          <p:nvPr/>
        </p:nvSpPr>
        <p:spPr>
          <a:xfrm>
            <a:off x="3260857" y="5523932"/>
            <a:ext cx="213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22.4 L O</a:t>
            </a:r>
            <a:r>
              <a:rPr lang="en-US" sz="3200" u="sng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O</a:t>
            </a:r>
            <a:r>
              <a:rPr lang="en-US" sz="32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u="sng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35649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77"/>
            <a:ext cx="91592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16  </a:t>
            </a: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If exactly 649.6 L of NO</a:t>
            </a:r>
            <a:r>
              <a:rPr lang="en-US" sz="3200" kern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(G) </a:t>
            </a: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form, </a:t>
            </a:r>
            <a:b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       how many liters of O</a:t>
            </a:r>
            <a:r>
              <a:rPr lang="en-US" sz="3200" kern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3200" kern="1400" dirty="0">
                <a:solidFill>
                  <a:srgbClr val="FF0000"/>
                </a:solidFill>
                <a:latin typeface="Comic Sans MS" panose="030F0702030302020204" pitchFamily="66" charset="0"/>
              </a:rPr>
              <a:t> are used?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b="1" kern="1400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4NH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3(G)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+ 5O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2(G) 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  <a:cs typeface="Calibri"/>
              </a:rPr>
              <a:t>→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 4NO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(G)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+ 6H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O</a:t>
            </a:r>
            <a:r>
              <a:rPr lang="en-US" sz="3600" kern="1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(L)</a:t>
            </a:r>
            <a:endParaRPr lang="en-US" sz="3600" kern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 </a:t>
            </a:r>
            <a:endParaRPr lang="en-US" sz="800" kern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BE34C0-B82D-4B2F-B595-87E71AF6F601}"/>
              </a:ext>
            </a:extLst>
          </p:cNvPr>
          <p:cNvSpPr txBox="1"/>
          <p:nvPr/>
        </p:nvSpPr>
        <p:spPr>
          <a:xfrm>
            <a:off x="228600" y="2387445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649.6 L NO</a:t>
            </a:r>
            <a:b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0DEDB1-F2D0-431E-B284-1720306456D4}"/>
              </a:ext>
            </a:extLst>
          </p:cNvPr>
          <p:cNvSpPr txBox="1"/>
          <p:nvPr/>
        </p:nvSpPr>
        <p:spPr>
          <a:xfrm>
            <a:off x="2188351" y="243988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5A169F-B178-4178-88AC-C28C84171193}"/>
              </a:ext>
            </a:extLst>
          </p:cNvPr>
          <p:cNvSpPr txBox="1"/>
          <p:nvPr/>
        </p:nvSpPr>
        <p:spPr>
          <a:xfrm>
            <a:off x="2819400" y="2387445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NO</a:t>
            </a:r>
            <a:b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22.4 L NO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ABCB57-B162-4438-8331-0F6DB7CD5D6B}"/>
              </a:ext>
            </a:extLst>
          </p:cNvPr>
          <p:cNvSpPr txBox="1"/>
          <p:nvPr/>
        </p:nvSpPr>
        <p:spPr>
          <a:xfrm>
            <a:off x="4707467" y="257211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29.00 mole NO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 SF)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25682F-5C85-4A55-A1C6-E52A426C2968}"/>
              </a:ext>
            </a:extLst>
          </p:cNvPr>
          <p:cNvSpPr txBox="1"/>
          <p:nvPr/>
        </p:nvSpPr>
        <p:spPr>
          <a:xfrm>
            <a:off x="0" y="3842194"/>
            <a:ext cx="11538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00099"/>
                </a:solidFill>
                <a:latin typeface="Calibri"/>
              </a:rPr>
              <a:t>MR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92CE85-A7B8-4B2B-BF9C-C255AC811B41}"/>
              </a:ext>
            </a:extLst>
          </p:cNvPr>
          <p:cNvSpPr txBox="1"/>
          <p:nvPr/>
        </p:nvSpPr>
        <p:spPr>
          <a:xfrm>
            <a:off x="1371600" y="3503639"/>
            <a:ext cx="5486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4400" u="sng" dirty="0">
                <a:solidFill>
                  <a:srgbClr val="000099"/>
                </a:solidFill>
                <a:latin typeface="Calibri"/>
              </a:rPr>
              <a:t>NO</a:t>
            </a:r>
            <a:br>
              <a:rPr lang="en-US" sz="4400" dirty="0">
                <a:solidFill>
                  <a:srgbClr val="000099"/>
                </a:solidFill>
                <a:latin typeface="Calibri"/>
              </a:rPr>
            </a:br>
            <a:r>
              <a:rPr lang="en-US" sz="4400" dirty="0">
                <a:solidFill>
                  <a:srgbClr val="000099"/>
                </a:solidFill>
                <a:latin typeface="Calibri"/>
              </a:rPr>
              <a:t>O</a:t>
            </a:r>
            <a:r>
              <a:rPr lang="en-US" sz="4400" baseline="-25000" dirty="0">
                <a:solidFill>
                  <a:srgbClr val="000099"/>
                </a:solidFill>
                <a:latin typeface="Calibri"/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5A1573-485D-4900-BE05-F8148D1EDD3B}"/>
              </a:ext>
            </a:extLst>
          </p:cNvPr>
          <p:cNvSpPr txBox="1"/>
          <p:nvPr/>
        </p:nvSpPr>
        <p:spPr>
          <a:xfrm>
            <a:off x="2438400" y="3515784"/>
            <a:ext cx="3581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4400" u="sng" dirty="0">
                <a:solidFill>
                  <a:srgbClr val="000099"/>
                </a:solidFill>
                <a:latin typeface="Calibri"/>
              </a:rPr>
              <a:t>4</a:t>
            </a:r>
            <a:r>
              <a:rPr lang="en-US" sz="4400" dirty="0">
                <a:solidFill>
                  <a:srgbClr val="000099"/>
                </a:solidFill>
                <a:latin typeface="Calibri"/>
              </a:rPr>
              <a:t>         </a:t>
            </a:r>
            <a:r>
              <a:rPr lang="en-US" sz="4400" u="sng" dirty="0">
                <a:solidFill>
                  <a:srgbClr val="000099"/>
                </a:solidFill>
                <a:latin typeface="Calibri"/>
              </a:rPr>
              <a:t>29.00</a:t>
            </a:r>
            <a:r>
              <a:rPr lang="en-US" sz="4400" dirty="0">
                <a:solidFill>
                  <a:srgbClr val="000099"/>
                </a:solidFill>
                <a:latin typeface="Calibri"/>
              </a:rPr>
              <a:t>      </a:t>
            </a:r>
            <a:br>
              <a:rPr lang="en-US" sz="4400" dirty="0">
                <a:solidFill>
                  <a:srgbClr val="000099"/>
                </a:solidFill>
                <a:latin typeface="Calibri"/>
              </a:rPr>
            </a:br>
            <a:r>
              <a:rPr lang="en-US" sz="4400">
                <a:solidFill>
                  <a:srgbClr val="000099"/>
                </a:solidFill>
                <a:latin typeface="Calibri"/>
              </a:rPr>
              <a:t>5            X  </a:t>
            </a:r>
            <a:endParaRPr lang="en-US" sz="4400" dirty="0">
              <a:solidFill>
                <a:srgbClr val="000099"/>
              </a:solidFill>
              <a:latin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831B2ED-C990-49F3-9DBF-24B8265C8E1F}"/>
              </a:ext>
            </a:extLst>
          </p:cNvPr>
          <p:cNvSpPr txBox="1"/>
          <p:nvPr/>
        </p:nvSpPr>
        <p:spPr>
          <a:xfrm>
            <a:off x="2971800" y="384219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0099"/>
                </a:solidFill>
              </a:rPr>
              <a:t>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9ED4AA4-801B-4829-8552-FBDE5B49900B}"/>
              </a:ext>
            </a:extLst>
          </p:cNvPr>
          <p:cNvSpPr txBox="1"/>
          <p:nvPr/>
        </p:nvSpPr>
        <p:spPr>
          <a:xfrm>
            <a:off x="5927796" y="3452107"/>
            <a:ext cx="32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99"/>
                </a:solidFill>
                <a:latin typeface="Calibri"/>
              </a:rPr>
              <a:t>4X = 145.0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solidFill>
                <a:srgbClr val="000099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99"/>
                </a:solidFill>
                <a:latin typeface="Calibri"/>
              </a:rPr>
              <a:t>X = 36.25 moles O</a:t>
            </a:r>
            <a:r>
              <a:rPr lang="en-US" sz="2800" b="1" baseline="-25000" dirty="0">
                <a:solidFill>
                  <a:srgbClr val="000099"/>
                </a:solidFill>
                <a:latin typeface="Calibri"/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279E87-7640-4072-ABD4-C6B5A8E8D016}"/>
              </a:ext>
            </a:extLst>
          </p:cNvPr>
          <p:cNvSpPr txBox="1"/>
          <p:nvPr/>
        </p:nvSpPr>
        <p:spPr>
          <a:xfrm>
            <a:off x="0" y="5523932"/>
            <a:ext cx="2588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36.25 mole O</a:t>
            </a:r>
            <a:r>
              <a:rPr lang="en-US" sz="3200" u="sng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CB0F56-63D5-4B19-9048-3E43056429C5}"/>
              </a:ext>
            </a:extLst>
          </p:cNvPr>
          <p:cNvSpPr txBox="1"/>
          <p:nvPr/>
        </p:nvSpPr>
        <p:spPr>
          <a:xfrm>
            <a:off x="2682240" y="5587566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8F15C07-6760-478C-A8A4-91B8EF1E9875}"/>
              </a:ext>
            </a:extLst>
          </p:cNvPr>
          <p:cNvSpPr txBox="1"/>
          <p:nvPr/>
        </p:nvSpPr>
        <p:spPr>
          <a:xfrm>
            <a:off x="3260857" y="5523932"/>
            <a:ext cx="213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22.4 L O</a:t>
            </a:r>
            <a:r>
              <a:rPr lang="en-US" sz="3200" u="sng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 O</a:t>
            </a:r>
            <a:r>
              <a:rPr lang="en-US" sz="32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u="sng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ADDC5EB-780D-4879-8CE7-DB00AA207147}"/>
              </a:ext>
            </a:extLst>
          </p:cNvPr>
          <p:cNvSpPr txBox="1"/>
          <p:nvPr/>
        </p:nvSpPr>
        <p:spPr>
          <a:xfrm>
            <a:off x="5164667" y="5657671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812.0 Liters O</a:t>
            </a:r>
            <a:r>
              <a:rPr lang="en-US" sz="36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b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 SF)</a:t>
            </a:r>
          </a:p>
        </p:txBody>
      </p:sp>
    </p:spTree>
    <p:extLst>
      <p:ext uri="{BB962C8B-B14F-4D97-AF65-F5344CB8AC3E}">
        <p14:creationId xmlns:p14="http://schemas.microsoft.com/office/powerpoint/2010/main" val="376514068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17. In this combustion, 125 g of oxygen are used up.</a:t>
            </a:r>
            <a:b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    How many g of H</a:t>
            </a:r>
            <a:r>
              <a:rPr lang="en-US" sz="2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O are produced?  </a:t>
            </a:r>
            <a:br>
              <a:rPr lang="en-US" sz="9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br>
              <a:rPr lang="en-US" sz="9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900" dirty="0">
                <a:solidFill>
                  <a:srgbClr val="FF0000"/>
                </a:solidFill>
                <a:latin typeface="Comic Sans MS" panose="030F0702030302020204" pitchFamily="66" charset="0"/>
              </a:rPr>
              <a:t>      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2C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8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H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18(L) 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+ 25O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2(G)  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  <a:cs typeface="Calibri"/>
              </a:rPr>
              <a:t>→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 16CO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2(G) 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+18H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O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(G)</a:t>
            </a:r>
            <a:endParaRPr lang="en-US" sz="3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b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</a:b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302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17. In this combustion, 125 g of oxygen are used up.</a:t>
            </a:r>
            <a:b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    How many g of H</a:t>
            </a:r>
            <a:r>
              <a:rPr lang="en-US" sz="2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O are produced?  </a:t>
            </a:r>
            <a:br>
              <a:rPr lang="en-US" sz="9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br>
              <a:rPr lang="en-US" sz="9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900" dirty="0">
                <a:solidFill>
                  <a:srgbClr val="FF0000"/>
                </a:solidFill>
                <a:latin typeface="Comic Sans MS" panose="030F0702030302020204" pitchFamily="66" charset="0"/>
              </a:rPr>
              <a:t>      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2C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8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H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18(L) 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+ 25O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2(G)  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  <a:cs typeface="Calibri"/>
              </a:rPr>
              <a:t>→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 16CO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2(G) 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+18H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O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(G)</a:t>
            </a:r>
            <a:endParaRPr lang="en-US" sz="3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b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</a:b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A48E85-913F-4F98-A405-3A5191CD7AD7}"/>
              </a:ext>
            </a:extLst>
          </p:cNvPr>
          <p:cNvSpPr txBox="1"/>
          <p:nvPr/>
        </p:nvSpPr>
        <p:spPr>
          <a:xfrm>
            <a:off x="304800" y="1928826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125 g O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1979850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17. In this combustion, 125 g of oxygen are used up.</a:t>
            </a:r>
            <a:b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    How many g of H</a:t>
            </a:r>
            <a:r>
              <a:rPr lang="en-US" sz="2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O are produced?  </a:t>
            </a:r>
            <a:br>
              <a:rPr lang="en-US" sz="9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br>
              <a:rPr lang="en-US" sz="9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900" dirty="0">
                <a:solidFill>
                  <a:srgbClr val="FF0000"/>
                </a:solidFill>
                <a:latin typeface="Comic Sans MS" panose="030F0702030302020204" pitchFamily="66" charset="0"/>
              </a:rPr>
              <a:t>      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2C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8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H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18(L) 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+ 25O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2(G)  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  <a:cs typeface="Calibri"/>
              </a:rPr>
              <a:t>→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 16CO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2(G) 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+18H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O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(G)</a:t>
            </a:r>
            <a:endParaRPr lang="en-US" sz="3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b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</a:b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A48E85-913F-4F98-A405-3A5191CD7AD7}"/>
              </a:ext>
            </a:extLst>
          </p:cNvPr>
          <p:cNvSpPr txBox="1"/>
          <p:nvPr/>
        </p:nvSpPr>
        <p:spPr>
          <a:xfrm>
            <a:off x="304800" y="1928826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125 g O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FD3528-878B-4079-ACB1-47AE170F9D18}"/>
              </a:ext>
            </a:extLst>
          </p:cNvPr>
          <p:cNvSpPr txBox="1"/>
          <p:nvPr/>
        </p:nvSpPr>
        <p:spPr>
          <a:xfrm>
            <a:off x="2055223" y="2024137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/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B3CC47-8862-42D9-8C57-084E6CE1B6DB}"/>
              </a:ext>
            </a:extLst>
          </p:cNvPr>
          <p:cNvSpPr txBox="1"/>
          <p:nvPr/>
        </p:nvSpPr>
        <p:spPr>
          <a:xfrm>
            <a:off x="2514600" y="1870248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 mole O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32 g O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5E300A-8763-49F9-8B4B-792B6B7DF195}"/>
              </a:ext>
            </a:extLst>
          </p:cNvPr>
          <p:cNvSpPr txBox="1"/>
          <p:nvPr/>
        </p:nvSpPr>
        <p:spPr>
          <a:xfrm>
            <a:off x="4569823" y="2024137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=  </a:t>
            </a:r>
            <a:endParaRPr lang="en-US" sz="2000" dirty="0">
              <a:solidFill>
                <a:srgbClr val="FF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519970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17. In this combustion, 125 g of oxygen are used up.</a:t>
            </a:r>
            <a:b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    How many g of H</a:t>
            </a:r>
            <a:r>
              <a:rPr lang="en-US" sz="2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O are produced?  </a:t>
            </a:r>
            <a:br>
              <a:rPr lang="en-US" sz="9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br>
              <a:rPr lang="en-US" sz="9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900" dirty="0">
                <a:solidFill>
                  <a:srgbClr val="FF0000"/>
                </a:solidFill>
                <a:latin typeface="Comic Sans MS" panose="030F0702030302020204" pitchFamily="66" charset="0"/>
              </a:rPr>
              <a:t>      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2C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8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H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18(L) 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+ 25O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2(G)  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  <a:cs typeface="Calibri"/>
              </a:rPr>
              <a:t>→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 16CO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2(G) 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+18H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O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(G)</a:t>
            </a:r>
            <a:endParaRPr lang="en-US" sz="3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b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</a:b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A48E85-913F-4F98-A405-3A5191CD7AD7}"/>
              </a:ext>
            </a:extLst>
          </p:cNvPr>
          <p:cNvSpPr txBox="1"/>
          <p:nvPr/>
        </p:nvSpPr>
        <p:spPr>
          <a:xfrm>
            <a:off x="304800" y="1928826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125 g O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FD3528-878B-4079-ACB1-47AE170F9D18}"/>
              </a:ext>
            </a:extLst>
          </p:cNvPr>
          <p:cNvSpPr txBox="1"/>
          <p:nvPr/>
        </p:nvSpPr>
        <p:spPr>
          <a:xfrm>
            <a:off x="2055223" y="2024137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/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B3CC47-8862-42D9-8C57-084E6CE1B6DB}"/>
              </a:ext>
            </a:extLst>
          </p:cNvPr>
          <p:cNvSpPr txBox="1"/>
          <p:nvPr/>
        </p:nvSpPr>
        <p:spPr>
          <a:xfrm>
            <a:off x="2514600" y="1870248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 mole O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32 g O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5E300A-8763-49F9-8B4B-792B6B7DF195}"/>
              </a:ext>
            </a:extLst>
          </p:cNvPr>
          <p:cNvSpPr txBox="1"/>
          <p:nvPr/>
        </p:nvSpPr>
        <p:spPr>
          <a:xfrm>
            <a:off x="4569823" y="2024137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=   </a:t>
            </a:r>
            <a:r>
              <a:rPr lang="en-US" sz="3200" dirty="0">
                <a:solidFill>
                  <a:srgbClr val="FF0000"/>
                </a:solidFill>
                <a:latin typeface="Calibri"/>
              </a:rPr>
              <a:t>3.91 mole  O</a:t>
            </a:r>
            <a:r>
              <a:rPr lang="en-US" sz="3200" baseline="-25000" dirty="0">
                <a:solidFill>
                  <a:srgbClr val="FF0000"/>
                </a:solidFill>
                <a:latin typeface="Calibri"/>
              </a:rPr>
              <a:t>2(G)</a:t>
            </a:r>
            <a:r>
              <a:rPr lang="en-US" sz="32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alibri"/>
              </a:rPr>
              <a:t>   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(3 SF)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 </a:t>
            </a:r>
            <a:endParaRPr lang="en-US" sz="2000" dirty="0">
              <a:solidFill>
                <a:srgbClr val="FF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0965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4Al</a:t>
            </a:r>
            <a:r>
              <a:rPr lang="en-US" sz="4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(S)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+ 3O</a:t>
            </a:r>
            <a:r>
              <a:rPr lang="en-US" sz="4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 2Al</a:t>
            </a:r>
            <a:r>
              <a:rPr lang="en-US" sz="4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3(S)           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If you used up 8 moles of Aluminum, how much oxygen would you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need to complete the reaction? ________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96734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17. In this combustion, 125 g of oxygen are used up.</a:t>
            </a:r>
            <a:b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    How many g of H</a:t>
            </a:r>
            <a:r>
              <a:rPr lang="en-US" sz="2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O are produced?  </a:t>
            </a:r>
            <a:br>
              <a:rPr lang="en-US" sz="9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br>
              <a:rPr lang="en-US" sz="9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900" dirty="0">
                <a:solidFill>
                  <a:srgbClr val="FF0000"/>
                </a:solidFill>
                <a:latin typeface="Comic Sans MS" panose="030F0702030302020204" pitchFamily="66" charset="0"/>
              </a:rPr>
              <a:t>      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2C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8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H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18(L) 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+ 25O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2(G)  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  <a:cs typeface="Calibri"/>
              </a:rPr>
              <a:t>→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 16CO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2(G) 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+18H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O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(G)</a:t>
            </a:r>
            <a:endParaRPr lang="en-US" sz="3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b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</a:b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A48E85-913F-4F98-A405-3A5191CD7AD7}"/>
              </a:ext>
            </a:extLst>
          </p:cNvPr>
          <p:cNvSpPr txBox="1"/>
          <p:nvPr/>
        </p:nvSpPr>
        <p:spPr>
          <a:xfrm>
            <a:off x="304800" y="1928826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125 g O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FD3528-878B-4079-ACB1-47AE170F9D18}"/>
              </a:ext>
            </a:extLst>
          </p:cNvPr>
          <p:cNvSpPr txBox="1"/>
          <p:nvPr/>
        </p:nvSpPr>
        <p:spPr>
          <a:xfrm>
            <a:off x="2055223" y="2024137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/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B3CC47-8862-42D9-8C57-084E6CE1B6DB}"/>
              </a:ext>
            </a:extLst>
          </p:cNvPr>
          <p:cNvSpPr txBox="1"/>
          <p:nvPr/>
        </p:nvSpPr>
        <p:spPr>
          <a:xfrm>
            <a:off x="2514600" y="1870248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 mole O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32 g O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5E300A-8763-49F9-8B4B-792B6B7DF195}"/>
              </a:ext>
            </a:extLst>
          </p:cNvPr>
          <p:cNvSpPr txBox="1"/>
          <p:nvPr/>
        </p:nvSpPr>
        <p:spPr>
          <a:xfrm>
            <a:off x="4569823" y="2024137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=   </a:t>
            </a:r>
            <a:r>
              <a:rPr lang="en-US" sz="3200" dirty="0">
                <a:solidFill>
                  <a:srgbClr val="FF0000"/>
                </a:solidFill>
                <a:latin typeface="Calibri"/>
              </a:rPr>
              <a:t>3.91 mole  O</a:t>
            </a:r>
            <a:r>
              <a:rPr lang="en-US" sz="3200" baseline="-25000" dirty="0">
                <a:solidFill>
                  <a:srgbClr val="FF0000"/>
                </a:solidFill>
                <a:latin typeface="Calibri"/>
              </a:rPr>
              <a:t>2(G)</a:t>
            </a:r>
            <a:r>
              <a:rPr lang="en-US" sz="32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alibri"/>
              </a:rPr>
              <a:t>   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(3 SF)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 </a:t>
            </a:r>
            <a:endParaRPr lang="en-US" sz="20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CA7898-1728-4DF9-860B-36EC705E30C2}"/>
              </a:ext>
            </a:extLst>
          </p:cNvPr>
          <p:cNvSpPr txBox="1"/>
          <p:nvPr/>
        </p:nvSpPr>
        <p:spPr>
          <a:xfrm>
            <a:off x="217714" y="3370153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00099"/>
                </a:solidFill>
                <a:latin typeface="Calibri"/>
              </a:rPr>
              <a:t>MR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C25032-A781-4E51-AB90-FA81D36A25A1}"/>
              </a:ext>
            </a:extLst>
          </p:cNvPr>
          <p:cNvSpPr txBox="1"/>
          <p:nvPr/>
        </p:nvSpPr>
        <p:spPr>
          <a:xfrm>
            <a:off x="1741714" y="3228409"/>
            <a:ext cx="144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srgbClr val="000099"/>
                </a:solidFill>
                <a:latin typeface="Calibri"/>
              </a:rPr>
              <a:t>H</a:t>
            </a:r>
            <a:r>
              <a:rPr lang="en-US" sz="3200" u="sng" baseline="-25000" dirty="0">
                <a:solidFill>
                  <a:srgbClr val="000099"/>
                </a:solidFill>
                <a:latin typeface="Calibri"/>
              </a:rPr>
              <a:t>2</a:t>
            </a:r>
            <a:r>
              <a:rPr lang="en-US" sz="3200" u="sng" dirty="0">
                <a:solidFill>
                  <a:srgbClr val="000099"/>
                </a:solidFill>
                <a:latin typeface="Calibri"/>
              </a:rPr>
              <a:t>O</a:t>
            </a:r>
            <a:br>
              <a:rPr lang="en-US" sz="3200" dirty="0">
                <a:solidFill>
                  <a:srgbClr val="000099"/>
                </a:solidFill>
                <a:latin typeface="Calibri"/>
              </a:rPr>
            </a:br>
            <a:r>
              <a:rPr lang="en-US" sz="3200" dirty="0">
                <a:solidFill>
                  <a:srgbClr val="000099"/>
                </a:solidFill>
                <a:latin typeface="Calibri"/>
              </a:rPr>
              <a:t> O</a:t>
            </a:r>
            <a:r>
              <a:rPr lang="en-US" sz="3200" baseline="-25000" dirty="0">
                <a:solidFill>
                  <a:srgbClr val="000099"/>
                </a:solidFill>
                <a:latin typeface="Calibri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4204278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17. In this combustion, 125 g of oxygen are used up.</a:t>
            </a:r>
            <a:b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    How many g of H</a:t>
            </a:r>
            <a:r>
              <a:rPr lang="en-US" sz="2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O are produced?  </a:t>
            </a:r>
            <a:br>
              <a:rPr lang="en-US" sz="9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br>
              <a:rPr lang="en-US" sz="9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900" dirty="0">
                <a:solidFill>
                  <a:srgbClr val="FF0000"/>
                </a:solidFill>
                <a:latin typeface="Comic Sans MS" panose="030F0702030302020204" pitchFamily="66" charset="0"/>
              </a:rPr>
              <a:t>      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2C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8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H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18(L) 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+ 25O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2(G)  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  <a:cs typeface="Calibri"/>
              </a:rPr>
              <a:t>→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 16CO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2(G) 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+18H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O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(G)</a:t>
            </a:r>
            <a:endParaRPr lang="en-US" sz="3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b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</a:b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A48E85-913F-4F98-A405-3A5191CD7AD7}"/>
              </a:ext>
            </a:extLst>
          </p:cNvPr>
          <p:cNvSpPr txBox="1"/>
          <p:nvPr/>
        </p:nvSpPr>
        <p:spPr>
          <a:xfrm>
            <a:off x="304800" y="1928826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125 g O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FD3528-878B-4079-ACB1-47AE170F9D18}"/>
              </a:ext>
            </a:extLst>
          </p:cNvPr>
          <p:cNvSpPr txBox="1"/>
          <p:nvPr/>
        </p:nvSpPr>
        <p:spPr>
          <a:xfrm>
            <a:off x="2055223" y="2024137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/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B3CC47-8862-42D9-8C57-084E6CE1B6DB}"/>
              </a:ext>
            </a:extLst>
          </p:cNvPr>
          <p:cNvSpPr txBox="1"/>
          <p:nvPr/>
        </p:nvSpPr>
        <p:spPr>
          <a:xfrm>
            <a:off x="2514600" y="1870248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 mole O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32 g O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5E300A-8763-49F9-8B4B-792B6B7DF195}"/>
              </a:ext>
            </a:extLst>
          </p:cNvPr>
          <p:cNvSpPr txBox="1"/>
          <p:nvPr/>
        </p:nvSpPr>
        <p:spPr>
          <a:xfrm>
            <a:off x="4569823" y="2024137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=   </a:t>
            </a:r>
            <a:r>
              <a:rPr lang="en-US" sz="3200" dirty="0">
                <a:solidFill>
                  <a:srgbClr val="FF0000"/>
                </a:solidFill>
                <a:latin typeface="Calibri"/>
              </a:rPr>
              <a:t>3.91 mole  O</a:t>
            </a:r>
            <a:r>
              <a:rPr lang="en-US" sz="3200" baseline="-25000" dirty="0">
                <a:solidFill>
                  <a:srgbClr val="FF0000"/>
                </a:solidFill>
                <a:latin typeface="Calibri"/>
              </a:rPr>
              <a:t>2(G)</a:t>
            </a:r>
            <a:r>
              <a:rPr lang="en-US" sz="32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alibri"/>
              </a:rPr>
              <a:t>   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(3 SF)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 </a:t>
            </a:r>
            <a:endParaRPr lang="en-US" sz="20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CA7898-1728-4DF9-860B-36EC705E30C2}"/>
              </a:ext>
            </a:extLst>
          </p:cNvPr>
          <p:cNvSpPr txBox="1"/>
          <p:nvPr/>
        </p:nvSpPr>
        <p:spPr>
          <a:xfrm>
            <a:off x="217714" y="3370153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00099"/>
                </a:solidFill>
                <a:latin typeface="Calibri"/>
              </a:rPr>
              <a:t>MR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C25032-A781-4E51-AB90-FA81D36A25A1}"/>
              </a:ext>
            </a:extLst>
          </p:cNvPr>
          <p:cNvSpPr txBox="1"/>
          <p:nvPr/>
        </p:nvSpPr>
        <p:spPr>
          <a:xfrm>
            <a:off x="1741714" y="3228409"/>
            <a:ext cx="144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srgbClr val="000099"/>
                </a:solidFill>
                <a:latin typeface="Calibri"/>
              </a:rPr>
              <a:t>H</a:t>
            </a:r>
            <a:r>
              <a:rPr lang="en-US" sz="3200" u="sng" baseline="-25000" dirty="0">
                <a:solidFill>
                  <a:srgbClr val="000099"/>
                </a:solidFill>
                <a:latin typeface="Calibri"/>
              </a:rPr>
              <a:t>2</a:t>
            </a:r>
            <a:r>
              <a:rPr lang="en-US" sz="3200" u="sng" dirty="0">
                <a:solidFill>
                  <a:srgbClr val="000099"/>
                </a:solidFill>
                <a:latin typeface="Calibri"/>
              </a:rPr>
              <a:t>O</a:t>
            </a:r>
            <a:br>
              <a:rPr lang="en-US" sz="3200" dirty="0">
                <a:solidFill>
                  <a:srgbClr val="000099"/>
                </a:solidFill>
                <a:latin typeface="Calibri"/>
              </a:rPr>
            </a:br>
            <a:r>
              <a:rPr lang="en-US" sz="3200" dirty="0">
                <a:solidFill>
                  <a:srgbClr val="000099"/>
                </a:solidFill>
                <a:latin typeface="Calibri"/>
              </a:rPr>
              <a:t> O</a:t>
            </a:r>
            <a:r>
              <a:rPr lang="en-US" sz="3200" baseline="-25000" dirty="0">
                <a:solidFill>
                  <a:srgbClr val="000099"/>
                </a:solidFill>
                <a:latin typeface="Calibri"/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ED542D-F291-498F-9F98-7F5034E03E32}"/>
              </a:ext>
            </a:extLst>
          </p:cNvPr>
          <p:cNvSpPr txBox="1"/>
          <p:nvPr/>
        </p:nvSpPr>
        <p:spPr>
          <a:xfrm>
            <a:off x="3048000" y="3166853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u="sng" dirty="0">
                <a:solidFill>
                  <a:srgbClr val="000099"/>
                </a:solidFill>
                <a:latin typeface="Calibri"/>
              </a:rPr>
              <a:t>18</a:t>
            </a:r>
            <a:r>
              <a:rPr lang="en-US" sz="3600" dirty="0">
                <a:solidFill>
                  <a:srgbClr val="000099"/>
                </a:solidFill>
                <a:latin typeface="Calibri"/>
              </a:rPr>
              <a:t>        </a:t>
            </a:r>
            <a:r>
              <a:rPr lang="en-US" sz="3600" u="sng" dirty="0">
                <a:solidFill>
                  <a:srgbClr val="000099"/>
                </a:solidFill>
                <a:latin typeface="Calibri"/>
              </a:rPr>
              <a:t>X</a:t>
            </a:r>
            <a:br>
              <a:rPr lang="en-US" sz="3600" dirty="0">
                <a:solidFill>
                  <a:srgbClr val="000099"/>
                </a:solidFill>
                <a:latin typeface="Calibri"/>
              </a:rPr>
            </a:br>
            <a:r>
              <a:rPr lang="en-US" sz="3600" dirty="0">
                <a:solidFill>
                  <a:srgbClr val="000099"/>
                </a:solidFill>
                <a:latin typeface="Calibri"/>
              </a:rPr>
              <a:t>25      3.91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9D61EB-F810-4206-A2F5-FC398F7F9E63}"/>
              </a:ext>
            </a:extLst>
          </p:cNvPr>
          <p:cNvSpPr txBox="1"/>
          <p:nvPr/>
        </p:nvSpPr>
        <p:spPr>
          <a:xfrm>
            <a:off x="3733800" y="3352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99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88727830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17. In this combustion, 125 g of oxygen are used up.</a:t>
            </a:r>
            <a:b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    How many g of H</a:t>
            </a:r>
            <a:r>
              <a:rPr lang="en-US" sz="2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O are produced?  </a:t>
            </a:r>
            <a:br>
              <a:rPr lang="en-US" sz="9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br>
              <a:rPr lang="en-US" sz="9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900" dirty="0">
                <a:solidFill>
                  <a:srgbClr val="FF0000"/>
                </a:solidFill>
                <a:latin typeface="Comic Sans MS" panose="030F0702030302020204" pitchFamily="66" charset="0"/>
              </a:rPr>
              <a:t>      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2C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8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H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18(L) 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+ 25O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2(G)  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  <a:cs typeface="Calibri"/>
              </a:rPr>
              <a:t>→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 16CO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2(G) 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+18H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O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(G)</a:t>
            </a:r>
            <a:endParaRPr lang="en-US" sz="3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b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</a:b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A48E85-913F-4F98-A405-3A5191CD7AD7}"/>
              </a:ext>
            </a:extLst>
          </p:cNvPr>
          <p:cNvSpPr txBox="1"/>
          <p:nvPr/>
        </p:nvSpPr>
        <p:spPr>
          <a:xfrm>
            <a:off x="304800" y="1928826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125 g O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FD3528-878B-4079-ACB1-47AE170F9D18}"/>
              </a:ext>
            </a:extLst>
          </p:cNvPr>
          <p:cNvSpPr txBox="1"/>
          <p:nvPr/>
        </p:nvSpPr>
        <p:spPr>
          <a:xfrm>
            <a:off x="2055223" y="2024137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/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B3CC47-8862-42D9-8C57-084E6CE1B6DB}"/>
              </a:ext>
            </a:extLst>
          </p:cNvPr>
          <p:cNvSpPr txBox="1"/>
          <p:nvPr/>
        </p:nvSpPr>
        <p:spPr>
          <a:xfrm>
            <a:off x="2514600" y="1870248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 mole O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32 g O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5E300A-8763-49F9-8B4B-792B6B7DF195}"/>
              </a:ext>
            </a:extLst>
          </p:cNvPr>
          <p:cNvSpPr txBox="1"/>
          <p:nvPr/>
        </p:nvSpPr>
        <p:spPr>
          <a:xfrm>
            <a:off x="4569823" y="2024137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=   </a:t>
            </a:r>
            <a:r>
              <a:rPr lang="en-US" sz="3200" dirty="0">
                <a:solidFill>
                  <a:srgbClr val="FF0000"/>
                </a:solidFill>
                <a:latin typeface="Calibri"/>
              </a:rPr>
              <a:t>3.91 mole  O</a:t>
            </a:r>
            <a:r>
              <a:rPr lang="en-US" sz="3200" baseline="-25000" dirty="0">
                <a:solidFill>
                  <a:srgbClr val="FF0000"/>
                </a:solidFill>
                <a:latin typeface="Calibri"/>
              </a:rPr>
              <a:t>2(G)</a:t>
            </a:r>
            <a:r>
              <a:rPr lang="en-US" sz="32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alibri"/>
              </a:rPr>
              <a:t>   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(3 SF)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 </a:t>
            </a:r>
            <a:endParaRPr lang="en-US" sz="20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CA7898-1728-4DF9-860B-36EC705E30C2}"/>
              </a:ext>
            </a:extLst>
          </p:cNvPr>
          <p:cNvSpPr txBox="1"/>
          <p:nvPr/>
        </p:nvSpPr>
        <p:spPr>
          <a:xfrm>
            <a:off x="217714" y="3370153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00099"/>
                </a:solidFill>
                <a:latin typeface="Calibri"/>
              </a:rPr>
              <a:t>MR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C25032-A781-4E51-AB90-FA81D36A25A1}"/>
              </a:ext>
            </a:extLst>
          </p:cNvPr>
          <p:cNvSpPr txBox="1"/>
          <p:nvPr/>
        </p:nvSpPr>
        <p:spPr>
          <a:xfrm>
            <a:off x="1741714" y="3228409"/>
            <a:ext cx="144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srgbClr val="000099"/>
                </a:solidFill>
                <a:latin typeface="Calibri"/>
              </a:rPr>
              <a:t>H</a:t>
            </a:r>
            <a:r>
              <a:rPr lang="en-US" sz="3200" u="sng" baseline="-25000" dirty="0">
                <a:solidFill>
                  <a:srgbClr val="000099"/>
                </a:solidFill>
                <a:latin typeface="Calibri"/>
              </a:rPr>
              <a:t>2</a:t>
            </a:r>
            <a:r>
              <a:rPr lang="en-US" sz="3200" u="sng" dirty="0">
                <a:solidFill>
                  <a:srgbClr val="000099"/>
                </a:solidFill>
                <a:latin typeface="Calibri"/>
              </a:rPr>
              <a:t>O</a:t>
            </a:r>
            <a:br>
              <a:rPr lang="en-US" sz="3200" dirty="0">
                <a:solidFill>
                  <a:srgbClr val="000099"/>
                </a:solidFill>
                <a:latin typeface="Calibri"/>
              </a:rPr>
            </a:br>
            <a:r>
              <a:rPr lang="en-US" sz="3200" dirty="0">
                <a:solidFill>
                  <a:srgbClr val="000099"/>
                </a:solidFill>
                <a:latin typeface="Calibri"/>
              </a:rPr>
              <a:t> O</a:t>
            </a:r>
            <a:r>
              <a:rPr lang="en-US" sz="3200" baseline="-25000" dirty="0">
                <a:solidFill>
                  <a:srgbClr val="000099"/>
                </a:solidFill>
                <a:latin typeface="Calibri"/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ED542D-F291-498F-9F98-7F5034E03E32}"/>
              </a:ext>
            </a:extLst>
          </p:cNvPr>
          <p:cNvSpPr txBox="1"/>
          <p:nvPr/>
        </p:nvSpPr>
        <p:spPr>
          <a:xfrm>
            <a:off x="3048000" y="3166853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u="sng" dirty="0">
                <a:solidFill>
                  <a:srgbClr val="000099"/>
                </a:solidFill>
                <a:latin typeface="Calibri"/>
              </a:rPr>
              <a:t>18</a:t>
            </a:r>
            <a:r>
              <a:rPr lang="en-US" sz="3600" dirty="0">
                <a:solidFill>
                  <a:srgbClr val="000099"/>
                </a:solidFill>
                <a:latin typeface="Calibri"/>
              </a:rPr>
              <a:t>        </a:t>
            </a:r>
            <a:r>
              <a:rPr lang="en-US" sz="3600" u="sng" dirty="0">
                <a:solidFill>
                  <a:srgbClr val="000099"/>
                </a:solidFill>
                <a:latin typeface="Calibri"/>
              </a:rPr>
              <a:t>X</a:t>
            </a:r>
            <a:br>
              <a:rPr lang="en-US" sz="3600" dirty="0">
                <a:solidFill>
                  <a:srgbClr val="000099"/>
                </a:solidFill>
                <a:latin typeface="Calibri"/>
              </a:rPr>
            </a:br>
            <a:r>
              <a:rPr lang="en-US" sz="3600" dirty="0">
                <a:solidFill>
                  <a:srgbClr val="000099"/>
                </a:solidFill>
                <a:latin typeface="Calibri"/>
              </a:rPr>
              <a:t>25      3.91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9D61EB-F810-4206-A2F5-FC398F7F9E63}"/>
              </a:ext>
            </a:extLst>
          </p:cNvPr>
          <p:cNvSpPr txBox="1"/>
          <p:nvPr/>
        </p:nvSpPr>
        <p:spPr>
          <a:xfrm>
            <a:off x="3733800" y="3352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99"/>
                </a:solidFill>
              </a:rPr>
              <a:t>=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2DE1DB-E067-41BD-BF11-1DD8A6D1D893}"/>
              </a:ext>
            </a:extLst>
          </p:cNvPr>
          <p:cNvSpPr txBox="1"/>
          <p:nvPr/>
        </p:nvSpPr>
        <p:spPr>
          <a:xfrm>
            <a:off x="5562600" y="3074520"/>
            <a:ext cx="342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99"/>
                </a:solidFill>
                <a:latin typeface="Calibri"/>
              </a:rPr>
              <a:t>25X = 70.38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solidFill>
                <a:srgbClr val="000099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Calibri"/>
              </a:rPr>
              <a:t>X = 2.82 moles water</a:t>
            </a:r>
            <a:endParaRPr lang="en-US" sz="2800" b="1" baseline="-25000" dirty="0">
              <a:solidFill>
                <a:srgbClr val="FF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877242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17. In this combustion, 125 g of oxygen are used up.</a:t>
            </a:r>
            <a:b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    How many g of H</a:t>
            </a:r>
            <a:r>
              <a:rPr lang="en-US" sz="2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O are produced?  </a:t>
            </a:r>
            <a:br>
              <a:rPr lang="en-US" sz="9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br>
              <a:rPr lang="en-US" sz="9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900" dirty="0">
                <a:solidFill>
                  <a:srgbClr val="FF0000"/>
                </a:solidFill>
                <a:latin typeface="Comic Sans MS" panose="030F0702030302020204" pitchFamily="66" charset="0"/>
              </a:rPr>
              <a:t>      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2C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8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H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18(L) 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+ 25O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2(G)  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  <a:cs typeface="Calibri"/>
              </a:rPr>
              <a:t>→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 16CO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2(G) 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+18H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O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(G)</a:t>
            </a:r>
            <a:endParaRPr lang="en-US" sz="3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b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</a:b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A48E85-913F-4F98-A405-3A5191CD7AD7}"/>
              </a:ext>
            </a:extLst>
          </p:cNvPr>
          <p:cNvSpPr txBox="1"/>
          <p:nvPr/>
        </p:nvSpPr>
        <p:spPr>
          <a:xfrm>
            <a:off x="304800" y="1928826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125 g O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FD3528-878B-4079-ACB1-47AE170F9D18}"/>
              </a:ext>
            </a:extLst>
          </p:cNvPr>
          <p:cNvSpPr txBox="1"/>
          <p:nvPr/>
        </p:nvSpPr>
        <p:spPr>
          <a:xfrm>
            <a:off x="2055223" y="2024137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/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B3CC47-8862-42D9-8C57-084E6CE1B6DB}"/>
              </a:ext>
            </a:extLst>
          </p:cNvPr>
          <p:cNvSpPr txBox="1"/>
          <p:nvPr/>
        </p:nvSpPr>
        <p:spPr>
          <a:xfrm>
            <a:off x="2514600" y="1870248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 mole O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32 g O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5E300A-8763-49F9-8B4B-792B6B7DF195}"/>
              </a:ext>
            </a:extLst>
          </p:cNvPr>
          <p:cNvSpPr txBox="1"/>
          <p:nvPr/>
        </p:nvSpPr>
        <p:spPr>
          <a:xfrm>
            <a:off x="4569823" y="2024137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=   </a:t>
            </a:r>
            <a:r>
              <a:rPr lang="en-US" sz="3200" dirty="0">
                <a:solidFill>
                  <a:srgbClr val="FF0000"/>
                </a:solidFill>
                <a:latin typeface="Calibri"/>
              </a:rPr>
              <a:t>3.91 mole  O</a:t>
            </a:r>
            <a:r>
              <a:rPr lang="en-US" sz="3200" baseline="-25000" dirty="0">
                <a:solidFill>
                  <a:srgbClr val="FF0000"/>
                </a:solidFill>
                <a:latin typeface="Calibri"/>
              </a:rPr>
              <a:t>2(G)</a:t>
            </a:r>
            <a:r>
              <a:rPr lang="en-US" sz="32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alibri"/>
              </a:rPr>
              <a:t>   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(3 SF)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 </a:t>
            </a:r>
            <a:endParaRPr lang="en-US" sz="20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CA7898-1728-4DF9-860B-36EC705E30C2}"/>
              </a:ext>
            </a:extLst>
          </p:cNvPr>
          <p:cNvSpPr txBox="1"/>
          <p:nvPr/>
        </p:nvSpPr>
        <p:spPr>
          <a:xfrm>
            <a:off x="217714" y="3370153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00099"/>
                </a:solidFill>
                <a:latin typeface="Calibri"/>
              </a:rPr>
              <a:t>MR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C25032-A781-4E51-AB90-FA81D36A25A1}"/>
              </a:ext>
            </a:extLst>
          </p:cNvPr>
          <p:cNvSpPr txBox="1"/>
          <p:nvPr/>
        </p:nvSpPr>
        <p:spPr>
          <a:xfrm>
            <a:off x="1741714" y="3228409"/>
            <a:ext cx="144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srgbClr val="000099"/>
                </a:solidFill>
                <a:latin typeface="Calibri"/>
              </a:rPr>
              <a:t>H</a:t>
            </a:r>
            <a:r>
              <a:rPr lang="en-US" sz="3200" u="sng" baseline="-25000" dirty="0">
                <a:solidFill>
                  <a:srgbClr val="000099"/>
                </a:solidFill>
                <a:latin typeface="Calibri"/>
              </a:rPr>
              <a:t>2</a:t>
            </a:r>
            <a:r>
              <a:rPr lang="en-US" sz="3200" u="sng" dirty="0">
                <a:solidFill>
                  <a:srgbClr val="000099"/>
                </a:solidFill>
                <a:latin typeface="Calibri"/>
              </a:rPr>
              <a:t>O</a:t>
            </a:r>
            <a:br>
              <a:rPr lang="en-US" sz="3200" dirty="0">
                <a:solidFill>
                  <a:srgbClr val="000099"/>
                </a:solidFill>
                <a:latin typeface="Calibri"/>
              </a:rPr>
            </a:br>
            <a:r>
              <a:rPr lang="en-US" sz="3200" dirty="0">
                <a:solidFill>
                  <a:srgbClr val="000099"/>
                </a:solidFill>
                <a:latin typeface="Calibri"/>
              </a:rPr>
              <a:t> O</a:t>
            </a:r>
            <a:r>
              <a:rPr lang="en-US" sz="3200" baseline="-25000" dirty="0">
                <a:solidFill>
                  <a:srgbClr val="000099"/>
                </a:solidFill>
                <a:latin typeface="Calibri"/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ED542D-F291-498F-9F98-7F5034E03E32}"/>
              </a:ext>
            </a:extLst>
          </p:cNvPr>
          <p:cNvSpPr txBox="1"/>
          <p:nvPr/>
        </p:nvSpPr>
        <p:spPr>
          <a:xfrm>
            <a:off x="3048000" y="3166853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u="sng" dirty="0">
                <a:solidFill>
                  <a:srgbClr val="000099"/>
                </a:solidFill>
                <a:latin typeface="Calibri"/>
              </a:rPr>
              <a:t>18</a:t>
            </a:r>
            <a:r>
              <a:rPr lang="en-US" sz="3600" dirty="0">
                <a:solidFill>
                  <a:srgbClr val="000099"/>
                </a:solidFill>
                <a:latin typeface="Calibri"/>
              </a:rPr>
              <a:t>        </a:t>
            </a:r>
            <a:r>
              <a:rPr lang="en-US" sz="3600" u="sng" dirty="0">
                <a:solidFill>
                  <a:srgbClr val="000099"/>
                </a:solidFill>
                <a:latin typeface="Calibri"/>
              </a:rPr>
              <a:t>X</a:t>
            </a:r>
            <a:br>
              <a:rPr lang="en-US" sz="3600" dirty="0">
                <a:solidFill>
                  <a:srgbClr val="000099"/>
                </a:solidFill>
                <a:latin typeface="Calibri"/>
              </a:rPr>
            </a:br>
            <a:r>
              <a:rPr lang="en-US" sz="3600" dirty="0">
                <a:solidFill>
                  <a:srgbClr val="000099"/>
                </a:solidFill>
                <a:latin typeface="Calibri"/>
              </a:rPr>
              <a:t>25      3.91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9D61EB-F810-4206-A2F5-FC398F7F9E63}"/>
              </a:ext>
            </a:extLst>
          </p:cNvPr>
          <p:cNvSpPr txBox="1"/>
          <p:nvPr/>
        </p:nvSpPr>
        <p:spPr>
          <a:xfrm>
            <a:off x="3733800" y="3352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99"/>
                </a:solidFill>
              </a:rPr>
              <a:t>=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2DE1DB-E067-41BD-BF11-1DD8A6D1D893}"/>
              </a:ext>
            </a:extLst>
          </p:cNvPr>
          <p:cNvSpPr txBox="1"/>
          <p:nvPr/>
        </p:nvSpPr>
        <p:spPr>
          <a:xfrm>
            <a:off x="5562600" y="3074520"/>
            <a:ext cx="342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99"/>
                </a:solidFill>
                <a:latin typeface="Calibri"/>
              </a:rPr>
              <a:t>25X = 70.38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solidFill>
                <a:srgbClr val="000099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Calibri"/>
              </a:rPr>
              <a:t>X = 2.82 moles water</a:t>
            </a:r>
            <a:endParaRPr lang="en-US" sz="2800" b="1" baseline="-250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D8F85C-9184-41C1-B23E-806C3C1148E5}"/>
              </a:ext>
            </a:extLst>
          </p:cNvPr>
          <p:cNvSpPr txBox="1"/>
          <p:nvPr/>
        </p:nvSpPr>
        <p:spPr>
          <a:xfrm>
            <a:off x="217714" y="54102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u="sng" dirty="0">
                <a:solidFill>
                  <a:prstClr val="black"/>
                </a:solidFill>
                <a:latin typeface="Calibri"/>
              </a:rPr>
              <a:t>2.82 moles water</a:t>
            </a:r>
            <a:br>
              <a:rPr lang="en-US" sz="2800" b="1" u="sng" dirty="0">
                <a:solidFill>
                  <a:prstClr val="black"/>
                </a:solidFill>
                <a:latin typeface="Calibri"/>
              </a:rPr>
            </a:br>
            <a:r>
              <a:rPr lang="en-US" sz="2800" b="1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7538199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17. In this combustion, 125 g of oxygen are used up.</a:t>
            </a:r>
            <a:b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    How many g of H</a:t>
            </a:r>
            <a:r>
              <a:rPr lang="en-US" sz="2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O are produced?  </a:t>
            </a:r>
            <a:br>
              <a:rPr lang="en-US" sz="9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br>
              <a:rPr lang="en-US" sz="9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900" dirty="0">
                <a:solidFill>
                  <a:srgbClr val="FF0000"/>
                </a:solidFill>
                <a:latin typeface="Comic Sans MS" panose="030F0702030302020204" pitchFamily="66" charset="0"/>
              </a:rPr>
              <a:t>      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2C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8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H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18(L) 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+ 25O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2(G)  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  <a:cs typeface="Calibri"/>
              </a:rPr>
              <a:t>→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 16CO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2(G) 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+18H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O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(G)</a:t>
            </a:r>
            <a:endParaRPr lang="en-US" sz="3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b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</a:b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A48E85-913F-4F98-A405-3A5191CD7AD7}"/>
              </a:ext>
            </a:extLst>
          </p:cNvPr>
          <p:cNvSpPr txBox="1"/>
          <p:nvPr/>
        </p:nvSpPr>
        <p:spPr>
          <a:xfrm>
            <a:off x="304800" y="1928826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125 g O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FD3528-878B-4079-ACB1-47AE170F9D18}"/>
              </a:ext>
            </a:extLst>
          </p:cNvPr>
          <p:cNvSpPr txBox="1"/>
          <p:nvPr/>
        </p:nvSpPr>
        <p:spPr>
          <a:xfrm>
            <a:off x="2055223" y="2024137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/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B3CC47-8862-42D9-8C57-084E6CE1B6DB}"/>
              </a:ext>
            </a:extLst>
          </p:cNvPr>
          <p:cNvSpPr txBox="1"/>
          <p:nvPr/>
        </p:nvSpPr>
        <p:spPr>
          <a:xfrm>
            <a:off x="2514600" y="1870248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 mole O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32 g O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5E300A-8763-49F9-8B4B-792B6B7DF195}"/>
              </a:ext>
            </a:extLst>
          </p:cNvPr>
          <p:cNvSpPr txBox="1"/>
          <p:nvPr/>
        </p:nvSpPr>
        <p:spPr>
          <a:xfrm>
            <a:off x="4569823" y="2024137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=   </a:t>
            </a:r>
            <a:r>
              <a:rPr lang="en-US" sz="3200" dirty="0">
                <a:solidFill>
                  <a:srgbClr val="FF0000"/>
                </a:solidFill>
                <a:latin typeface="Calibri"/>
              </a:rPr>
              <a:t>3.91 mole  O</a:t>
            </a:r>
            <a:r>
              <a:rPr lang="en-US" sz="3200" baseline="-25000" dirty="0">
                <a:solidFill>
                  <a:srgbClr val="FF0000"/>
                </a:solidFill>
                <a:latin typeface="Calibri"/>
              </a:rPr>
              <a:t>2(G)</a:t>
            </a:r>
            <a:r>
              <a:rPr lang="en-US" sz="32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alibri"/>
              </a:rPr>
              <a:t>   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(3 SF)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 </a:t>
            </a:r>
            <a:endParaRPr lang="en-US" sz="20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CA7898-1728-4DF9-860B-36EC705E30C2}"/>
              </a:ext>
            </a:extLst>
          </p:cNvPr>
          <p:cNvSpPr txBox="1"/>
          <p:nvPr/>
        </p:nvSpPr>
        <p:spPr>
          <a:xfrm>
            <a:off x="217714" y="3370153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00099"/>
                </a:solidFill>
                <a:latin typeface="Calibri"/>
              </a:rPr>
              <a:t>MR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C25032-A781-4E51-AB90-FA81D36A25A1}"/>
              </a:ext>
            </a:extLst>
          </p:cNvPr>
          <p:cNvSpPr txBox="1"/>
          <p:nvPr/>
        </p:nvSpPr>
        <p:spPr>
          <a:xfrm>
            <a:off x="1741714" y="3228409"/>
            <a:ext cx="144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srgbClr val="000099"/>
                </a:solidFill>
                <a:latin typeface="Calibri"/>
              </a:rPr>
              <a:t>H</a:t>
            </a:r>
            <a:r>
              <a:rPr lang="en-US" sz="3200" u="sng" baseline="-25000" dirty="0">
                <a:solidFill>
                  <a:srgbClr val="000099"/>
                </a:solidFill>
                <a:latin typeface="Calibri"/>
              </a:rPr>
              <a:t>2</a:t>
            </a:r>
            <a:r>
              <a:rPr lang="en-US" sz="3200" u="sng" dirty="0">
                <a:solidFill>
                  <a:srgbClr val="000099"/>
                </a:solidFill>
                <a:latin typeface="Calibri"/>
              </a:rPr>
              <a:t>O</a:t>
            </a:r>
            <a:br>
              <a:rPr lang="en-US" sz="3200" dirty="0">
                <a:solidFill>
                  <a:srgbClr val="000099"/>
                </a:solidFill>
                <a:latin typeface="Calibri"/>
              </a:rPr>
            </a:br>
            <a:r>
              <a:rPr lang="en-US" sz="3200" dirty="0">
                <a:solidFill>
                  <a:srgbClr val="000099"/>
                </a:solidFill>
                <a:latin typeface="Calibri"/>
              </a:rPr>
              <a:t> O</a:t>
            </a:r>
            <a:r>
              <a:rPr lang="en-US" sz="3200" baseline="-25000" dirty="0">
                <a:solidFill>
                  <a:srgbClr val="000099"/>
                </a:solidFill>
                <a:latin typeface="Calibri"/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ED542D-F291-498F-9F98-7F5034E03E32}"/>
              </a:ext>
            </a:extLst>
          </p:cNvPr>
          <p:cNvSpPr txBox="1"/>
          <p:nvPr/>
        </p:nvSpPr>
        <p:spPr>
          <a:xfrm>
            <a:off x="3048000" y="3166853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u="sng" dirty="0">
                <a:solidFill>
                  <a:srgbClr val="000099"/>
                </a:solidFill>
                <a:latin typeface="Calibri"/>
              </a:rPr>
              <a:t>18</a:t>
            </a:r>
            <a:r>
              <a:rPr lang="en-US" sz="3600" dirty="0">
                <a:solidFill>
                  <a:srgbClr val="000099"/>
                </a:solidFill>
                <a:latin typeface="Calibri"/>
              </a:rPr>
              <a:t>        </a:t>
            </a:r>
            <a:r>
              <a:rPr lang="en-US" sz="3600" u="sng" dirty="0">
                <a:solidFill>
                  <a:srgbClr val="000099"/>
                </a:solidFill>
                <a:latin typeface="Calibri"/>
              </a:rPr>
              <a:t>X</a:t>
            </a:r>
            <a:br>
              <a:rPr lang="en-US" sz="3600" dirty="0">
                <a:solidFill>
                  <a:srgbClr val="000099"/>
                </a:solidFill>
                <a:latin typeface="Calibri"/>
              </a:rPr>
            </a:br>
            <a:r>
              <a:rPr lang="en-US" sz="3600" dirty="0">
                <a:solidFill>
                  <a:srgbClr val="000099"/>
                </a:solidFill>
                <a:latin typeface="Calibri"/>
              </a:rPr>
              <a:t>25      3.91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9D61EB-F810-4206-A2F5-FC398F7F9E63}"/>
              </a:ext>
            </a:extLst>
          </p:cNvPr>
          <p:cNvSpPr txBox="1"/>
          <p:nvPr/>
        </p:nvSpPr>
        <p:spPr>
          <a:xfrm>
            <a:off x="3733800" y="3352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99"/>
                </a:solidFill>
              </a:rPr>
              <a:t>=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2DE1DB-E067-41BD-BF11-1DD8A6D1D893}"/>
              </a:ext>
            </a:extLst>
          </p:cNvPr>
          <p:cNvSpPr txBox="1"/>
          <p:nvPr/>
        </p:nvSpPr>
        <p:spPr>
          <a:xfrm>
            <a:off x="5562600" y="3074520"/>
            <a:ext cx="342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99"/>
                </a:solidFill>
                <a:latin typeface="Calibri"/>
              </a:rPr>
              <a:t>25X = 70.38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solidFill>
                <a:srgbClr val="000099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Calibri"/>
              </a:rPr>
              <a:t>X = 2.82 moles water</a:t>
            </a:r>
            <a:endParaRPr lang="en-US" sz="2800" b="1" baseline="-250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D8F85C-9184-41C1-B23E-806C3C1148E5}"/>
              </a:ext>
            </a:extLst>
          </p:cNvPr>
          <p:cNvSpPr txBox="1"/>
          <p:nvPr/>
        </p:nvSpPr>
        <p:spPr>
          <a:xfrm>
            <a:off x="217714" y="54102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u="sng" dirty="0">
                <a:solidFill>
                  <a:prstClr val="black"/>
                </a:solidFill>
                <a:latin typeface="Calibri"/>
              </a:rPr>
              <a:t>2.82 moles water</a:t>
            </a:r>
            <a:br>
              <a:rPr lang="en-US" sz="2800" b="1" u="sng" dirty="0">
                <a:solidFill>
                  <a:prstClr val="black"/>
                </a:solidFill>
                <a:latin typeface="Calibri"/>
              </a:rPr>
            </a:br>
            <a:r>
              <a:rPr lang="en-US" sz="2800" b="1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71DD1A-797A-4DC0-A66E-B88C72D36F9A}"/>
              </a:ext>
            </a:extLst>
          </p:cNvPr>
          <p:cNvSpPr txBox="1"/>
          <p:nvPr/>
        </p:nvSpPr>
        <p:spPr>
          <a:xfrm>
            <a:off x="3102429" y="5442933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/>
              </a:rPr>
              <a:t>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6D62A52-18D6-4C56-9BF1-090C224661B2}"/>
              </a:ext>
            </a:extLst>
          </p:cNvPr>
          <p:cNvSpPr txBox="1"/>
          <p:nvPr/>
        </p:nvSpPr>
        <p:spPr>
          <a:xfrm>
            <a:off x="3561806" y="5289044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18 g water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1 mole H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93773677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17. In this combustion, 125 g of oxygen are used up.</a:t>
            </a:r>
            <a:b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    How many g of H</a:t>
            </a:r>
            <a:r>
              <a:rPr lang="en-US" sz="2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O are produced?  </a:t>
            </a:r>
            <a:br>
              <a:rPr lang="en-US" sz="9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br>
              <a:rPr lang="en-US" sz="9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900" dirty="0">
                <a:solidFill>
                  <a:srgbClr val="FF0000"/>
                </a:solidFill>
                <a:latin typeface="Comic Sans MS" panose="030F0702030302020204" pitchFamily="66" charset="0"/>
              </a:rPr>
              <a:t>      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2C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8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H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18(L) 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+ 25O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2(G)   </a:t>
            </a:r>
            <a:r>
              <a:rPr lang="en-US" sz="3600" kern="1400" dirty="0">
                <a:solidFill>
                  <a:srgbClr val="000000"/>
                </a:solidFill>
                <a:latin typeface="Comic Sans MS" panose="030F0702030302020204" pitchFamily="66" charset="0"/>
                <a:cs typeface="Calibri"/>
              </a:rPr>
              <a:t>→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 16CO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2(G) 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+18H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O</a:t>
            </a:r>
            <a:r>
              <a:rPr lang="en-US" sz="36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(G)</a:t>
            </a:r>
            <a:endParaRPr lang="en-US" sz="3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b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</a:b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A48E85-913F-4F98-A405-3A5191CD7AD7}"/>
              </a:ext>
            </a:extLst>
          </p:cNvPr>
          <p:cNvSpPr txBox="1"/>
          <p:nvPr/>
        </p:nvSpPr>
        <p:spPr>
          <a:xfrm>
            <a:off x="304800" y="1928826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125 g O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FD3528-878B-4079-ACB1-47AE170F9D18}"/>
              </a:ext>
            </a:extLst>
          </p:cNvPr>
          <p:cNvSpPr txBox="1"/>
          <p:nvPr/>
        </p:nvSpPr>
        <p:spPr>
          <a:xfrm>
            <a:off x="2055223" y="2024137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/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B3CC47-8862-42D9-8C57-084E6CE1B6DB}"/>
              </a:ext>
            </a:extLst>
          </p:cNvPr>
          <p:cNvSpPr txBox="1"/>
          <p:nvPr/>
        </p:nvSpPr>
        <p:spPr>
          <a:xfrm>
            <a:off x="2514600" y="1870248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 mole O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32 g O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5E300A-8763-49F9-8B4B-792B6B7DF195}"/>
              </a:ext>
            </a:extLst>
          </p:cNvPr>
          <p:cNvSpPr txBox="1"/>
          <p:nvPr/>
        </p:nvSpPr>
        <p:spPr>
          <a:xfrm>
            <a:off x="4569823" y="2024137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=   </a:t>
            </a:r>
            <a:r>
              <a:rPr lang="en-US" sz="3200" dirty="0">
                <a:solidFill>
                  <a:srgbClr val="FF0000"/>
                </a:solidFill>
                <a:latin typeface="Calibri"/>
              </a:rPr>
              <a:t>3.91 mole  O</a:t>
            </a:r>
            <a:r>
              <a:rPr lang="en-US" sz="3200" baseline="-25000" dirty="0">
                <a:solidFill>
                  <a:srgbClr val="FF0000"/>
                </a:solidFill>
                <a:latin typeface="Calibri"/>
              </a:rPr>
              <a:t>2(G)</a:t>
            </a:r>
            <a:r>
              <a:rPr lang="en-US" sz="32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alibri"/>
              </a:rPr>
              <a:t>   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(3 SF)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 </a:t>
            </a:r>
            <a:endParaRPr lang="en-US" sz="20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CA7898-1728-4DF9-860B-36EC705E30C2}"/>
              </a:ext>
            </a:extLst>
          </p:cNvPr>
          <p:cNvSpPr txBox="1"/>
          <p:nvPr/>
        </p:nvSpPr>
        <p:spPr>
          <a:xfrm>
            <a:off x="217714" y="3370153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00099"/>
                </a:solidFill>
                <a:latin typeface="Calibri"/>
              </a:rPr>
              <a:t>MR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C25032-A781-4E51-AB90-FA81D36A25A1}"/>
              </a:ext>
            </a:extLst>
          </p:cNvPr>
          <p:cNvSpPr txBox="1"/>
          <p:nvPr/>
        </p:nvSpPr>
        <p:spPr>
          <a:xfrm>
            <a:off x="1741714" y="3228409"/>
            <a:ext cx="144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srgbClr val="000099"/>
                </a:solidFill>
                <a:latin typeface="Calibri"/>
              </a:rPr>
              <a:t>H</a:t>
            </a:r>
            <a:r>
              <a:rPr lang="en-US" sz="3200" u="sng" baseline="-25000" dirty="0">
                <a:solidFill>
                  <a:srgbClr val="000099"/>
                </a:solidFill>
                <a:latin typeface="Calibri"/>
              </a:rPr>
              <a:t>2</a:t>
            </a:r>
            <a:r>
              <a:rPr lang="en-US" sz="3200" u="sng" dirty="0">
                <a:solidFill>
                  <a:srgbClr val="000099"/>
                </a:solidFill>
                <a:latin typeface="Calibri"/>
              </a:rPr>
              <a:t>O</a:t>
            </a:r>
            <a:br>
              <a:rPr lang="en-US" sz="3200" dirty="0">
                <a:solidFill>
                  <a:srgbClr val="000099"/>
                </a:solidFill>
                <a:latin typeface="Calibri"/>
              </a:rPr>
            </a:br>
            <a:r>
              <a:rPr lang="en-US" sz="3200" dirty="0">
                <a:solidFill>
                  <a:srgbClr val="000099"/>
                </a:solidFill>
                <a:latin typeface="Calibri"/>
              </a:rPr>
              <a:t> O</a:t>
            </a:r>
            <a:r>
              <a:rPr lang="en-US" sz="3200" baseline="-25000" dirty="0">
                <a:solidFill>
                  <a:srgbClr val="000099"/>
                </a:solidFill>
                <a:latin typeface="Calibri"/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ED542D-F291-498F-9F98-7F5034E03E32}"/>
              </a:ext>
            </a:extLst>
          </p:cNvPr>
          <p:cNvSpPr txBox="1"/>
          <p:nvPr/>
        </p:nvSpPr>
        <p:spPr>
          <a:xfrm>
            <a:off x="3048000" y="3166853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u="sng" dirty="0">
                <a:solidFill>
                  <a:srgbClr val="000099"/>
                </a:solidFill>
                <a:latin typeface="Calibri"/>
              </a:rPr>
              <a:t>18</a:t>
            </a:r>
            <a:r>
              <a:rPr lang="en-US" sz="3600" dirty="0">
                <a:solidFill>
                  <a:srgbClr val="000099"/>
                </a:solidFill>
                <a:latin typeface="Calibri"/>
              </a:rPr>
              <a:t>        </a:t>
            </a:r>
            <a:r>
              <a:rPr lang="en-US" sz="3600" u="sng" dirty="0">
                <a:solidFill>
                  <a:srgbClr val="000099"/>
                </a:solidFill>
                <a:latin typeface="Calibri"/>
              </a:rPr>
              <a:t>X</a:t>
            </a:r>
            <a:br>
              <a:rPr lang="en-US" sz="3600" dirty="0">
                <a:solidFill>
                  <a:srgbClr val="000099"/>
                </a:solidFill>
                <a:latin typeface="Calibri"/>
              </a:rPr>
            </a:br>
            <a:r>
              <a:rPr lang="en-US" sz="3600" dirty="0">
                <a:solidFill>
                  <a:srgbClr val="000099"/>
                </a:solidFill>
                <a:latin typeface="Calibri"/>
              </a:rPr>
              <a:t>25      3.91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9D61EB-F810-4206-A2F5-FC398F7F9E63}"/>
              </a:ext>
            </a:extLst>
          </p:cNvPr>
          <p:cNvSpPr txBox="1"/>
          <p:nvPr/>
        </p:nvSpPr>
        <p:spPr>
          <a:xfrm>
            <a:off x="3733800" y="3352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99"/>
                </a:solidFill>
              </a:rPr>
              <a:t>=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2DE1DB-E067-41BD-BF11-1DD8A6D1D893}"/>
              </a:ext>
            </a:extLst>
          </p:cNvPr>
          <p:cNvSpPr txBox="1"/>
          <p:nvPr/>
        </p:nvSpPr>
        <p:spPr>
          <a:xfrm>
            <a:off x="5562600" y="3074520"/>
            <a:ext cx="342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99"/>
                </a:solidFill>
                <a:latin typeface="Calibri"/>
              </a:rPr>
              <a:t>25X = 70.38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solidFill>
                <a:srgbClr val="000099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Calibri"/>
              </a:rPr>
              <a:t>X = 2.82 moles water</a:t>
            </a:r>
            <a:endParaRPr lang="en-US" sz="2800" b="1" baseline="-250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D8F85C-9184-41C1-B23E-806C3C1148E5}"/>
              </a:ext>
            </a:extLst>
          </p:cNvPr>
          <p:cNvSpPr txBox="1"/>
          <p:nvPr/>
        </p:nvSpPr>
        <p:spPr>
          <a:xfrm>
            <a:off x="217714" y="54102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u="sng" dirty="0">
                <a:solidFill>
                  <a:prstClr val="black"/>
                </a:solidFill>
                <a:latin typeface="Calibri"/>
              </a:rPr>
              <a:t>2.82 moles water</a:t>
            </a:r>
            <a:br>
              <a:rPr lang="en-US" sz="2800" b="1" u="sng" dirty="0">
                <a:solidFill>
                  <a:prstClr val="black"/>
                </a:solidFill>
                <a:latin typeface="Calibri"/>
              </a:rPr>
            </a:br>
            <a:r>
              <a:rPr lang="en-US" sz="2800" b="1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71DD1A-797A-4DC0-A66E-B88C72D36F9A}"/>
              </a:ext>
            </a:extLst>
          </p:cNvPr>
          <p:cNvSpPr txBox="1"/>
          <p:nvPr/>
        </p:nvSpPr>
        <p:spPr>
          <a:xfrm>
            <a:off x="3102429" y="5442933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/>
              </a:rPr>
              <a:t>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6D62A52-18D6-4C56-9BF1-090C224661B2}"/>
              </a:ext>
            </a:extLst>
          </p:cNvPr>
          <p:cNvSpPr txBox="1"/>
          <p:nvPr/>
        </p:nvSpPr>
        <p:spPr>
          <a:xfrm>
            <a:off x="3561806" y="5289044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18 g water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1 mole H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E9C420-7D9D-464F-8093-8756482E95DE}"/>
              </a:ext>
            </a:extLst>
          </p:cNvPr>
          <p:cNvSpPr txBox="1"/>
          <p:nvPr/>
        </p:nvSpPr>
        <p:spPr>
          <a:xfrm>
            <a:off x="5562600" y="5401328"/>
            <a:ext cx="289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0000"/>
                </a:solidFill>
                <a:latin typeface="Calibri"/>
              </a:rPr>
              <a:t>= 50.8 g water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       3 SF</a:t>
            </a:r>
          </a:p>
        </p:txBody>
      </p:sp>
    </p:spTree>
    <p:extLst>
      <p:ext uri="{BB962C8B-B14F-4D97-AF65-F5344CB8AC3E}">
        <p14:creationId xmlns:p14="http://schemas.microsoft.com/office/powerpoint/2010/main" val="45781442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18.  105 g of N</a:t>
            </a:r>
            <a:r>
              <a:rPr lang="en-US" sz="3200" baseline="-25000" dirty="0">
                <a:solidFill>
                  <a:srgbClr val="000099"/>
                </a:solidFill>
                <a:latin typeface="Comic Sans MS" panose="030F0702030302020204" pitchFamily="66" charset="0"/>
              </a:rPr>
              <a:t>2</a:t>
            </a: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react with oxygen to form   </a:t>
            </a:r>
            <a:b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      dinitrogen pentoxide.  How many molecules</a:t>
            </a:r>
            <a:b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      of O</a:t>
            </a:r>
            <a:r>
              <a:rPr lang="en-US" sz="3200" baseline="-25000" dirty="0">
                <a:solidFill>
                  <a:srgbClr val="000099"/>
                </a:solidFill>
                <a:latin typeface="Comic Sans MS" panose="030F0702030302020204" pitchFamily="66" charset="0"/>
              </a:rPr>
              <a:t>2</a:t>
            </a: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are required in this reaction?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2N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2(G) 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+ 5O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2(G)   </a:t>
            </a:r>
            <a:r>
              <a:rPr lang="en-US" sz="3600" kern="1400" dirty="0">
                <a:solidFill>
                  <a:srgbClr val="FF0000"/>
                </a:solidFill>
                <a:latin typeface="Comic Sans MS" panose="030F0702030302020204" pitchFamily="66" charset="0"/>
                <a:cs typeface="Calibri"/>
              </a:rPr>
              <a:t>→ 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2N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5(G)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709629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18.  105 g of N</a:t>
            </a:r>
            <a:r>
              <a:rPr lang="en-US" sz="3200" baseline="-25000" dirty="0">
                <a:solidFill>
                  <a:srgbClr val="000099"/>
                </a:solidFill>
                <a:latin typeface="Comic Sans MS" panose="030F0702030302020204" pitchFamily="66" charset="0"/>
              </a:rPr>
              <a:t>2</a:t>
            </a: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react with oxygen to form   </a:t>
            </a:r>
            <a:b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      dinitrogen pentoxide.  How many molecules</a:t>
            </a:r>
            <a:b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      of O</a:t>
            </a:r>
            <a:r>
              <a:rPr lang="en-US" sz="3200" baseline="-25000" dirty="0">
                <a:solidFill>
                  <a:srgbClr val="000099"/>
                </a:solidFill>
                <a:latin typeface="Comic Sans MS" panose="030F0702030302020204" pitchFamily="66" charset="0"/>
              </a:rPr>
              <a:t>2</a:t>
            </a: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are required in this reaction?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2N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2(G) 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+ 5O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2(G)   </a:t>
            </a:r>
            <a:r>
              <a:rPr lang="en-US" sz="3600" kern="1400" dirty="0">
                <a:solidFill>
                  <a:srgbClr val="FF0000"/>
                </a:solidFill>
                <a:latin typeface="Comic Sans MS" panose="030F0702030302020204" pitchFamily="66" charset="0"/>
                <a:cs typeface="Calibri"/>
              </a:rPr>
              <a:t>→ 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2N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5(G)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002EB3-ECAC-4E63-83D9-1529D5056710}"/>
              </a:ext>
            </a:extLst>
          </p:cNvPr>
          <p:cNvSpPr txBox="1"/>
          <p:nvPr/>
        </p:nvSpPr>
        <p:spPr>
          <a:xfrm>
            <a:off x="228600" y="2743200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105 g N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2537192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18.  105 g of N</a:t>
            </a:r>
            <a:r>
              <a:rPr lang="en-US" sz="3200" baseline="-25000" dirty="0">
                <a:solidFill>
                  <a:srgbClr val="000099"/>
                </a:solidFill>
                <a:latin typeface="Comic Sans MS" panose="030F0702030302020204" pitchFamily="66" charset="0"/>
              </a:rPr>
              <a:t>2</a:t>
            </a: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react with oxygen to form   </a:t>
            </a:r>
            <a:b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      dinitrogen pentoxide.  How many molecules</a:t>
            </a:r>
            <a:b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      of O</a:t>
            </a:r>
            <a:r>
              <a:rPr lang="en-US" sz="3200" baseline="-25000" dirty="0">
                <a:solidFill>
                  <a:srgbClr val="000099"/>
                </a:solidFill>
                <a:latin typeface="Comic Sans MS" panose="030F0702030302020204" pitchFamily="66" charset="0"/>
              </a:rPr>
              <a:t>2</a:t>
            </a: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are required in this reaction?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2N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2(G) 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+ 5O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2(G)   </a:t>
            </a:r>
            <a:r>
              <a:rPr lang="en-US" sz="3600" kern="1400" dirty="0">
                <a:solidFill>
                  <a:srgbClr val="FF0000"/>
                </a:solidFill>
                <a:latin typeface="Comic Sans MS" panose="030F0702030302020204" pitchFamily="66" charset="0"/>
                <a:cs typeface="Calibri"/>
              </a:rPr>
              <a:t>→ 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2N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5(G)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002EB3-ECAC-4E63-83D9-1529D5056710}"/>
              </a:ext>
            </a:extLst>
          </p:cNvPr>
          <p:cNvSpPr txBox="1"/>
          <p:nvPr/>
        </p:nvSpPr>
        <p:spPr>
          <a:xfrm>
            <a:off x="228600" y="2743200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105 g N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2AC3D2-DB27-47A8-AB5B-360AE624A9ED}"/>
              </a:ext>
            </a:extLst>
          </p:cNvPr>
          <p:cNvSpPr txBox="1"/>
          <p:nvPr/>
        </p:nvSpPr>
        <p:spPr>
          <a:xfrm>
            <a:off x="1853837" y="279011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/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00152B-4315-4B6F-A1FD-74635FBAD352}"/>
              </a:ext>
            </a:extLst>
          </p:cNvPr>
          <p:cNvSpPr txBox="1"/>
          <p:nvPr/>
        </p:nvSpPr>
        <p:spPr>
          <a:xfrm>
            <a:off x="2362200" y="26670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 mole N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28 g N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9DBFED-D7BC-489E-BA3A-46A035CC84A1}"/>
              </a:ext>
            </a:extLst>
          </p:cNvPr>
          <p:cNvSpPr txBox="1"/>
          <p:nvPr/>
        </p:nvSpPr>
        <p:spPr>
          <a:xfrm>
            <a:off x="4417423" y="2820889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=  </a:t>
            </a:r>
            <a:endParaRPr lang="en-US" sz="2000" dirty="0">
              <a:solidFill>
                <a:srgbClr val="FF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457525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18.  105 g of N</a:t>
            </a:r>
            <a:r>
              <a:rPr lang="en-US" sz="3200" baseline="-25000" dirty="0">
                <a:solidFill>
                  <a:srgbClr val="000099"/>
                </a:solidFill>
                <a:latin typeface="Comic Sans MS" panose="030F0702030302020204" pitchFamily="66" charset="0"/>
              </a:rPr>
              <a:t>2</a:t>
            </a: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react with oxygen to form   </a:t>
            </a:r>
            <a:b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      dinitrogen pentoxide.  How many molecules</a:t>
            </a:r>
            <a:b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      of O</a:t>
            </a:r>
            <a:r>
              <a:rPr lang="en-US" sz="3200" baseline="-25000" dirty="0">
                <a:solidFill>
                  <a:srgbClr val="000099"/>
                </a:solidFill>
                <a:latin typeface="Comic Sans MS" panose="030F0702030302020204" pitchFamily="66" charset="0"/>
              </a:rPr>
              <a:t>2</a:t>
            </a: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 are required in this reaction?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2N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2(G) 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+ 5O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2(G)   </a:t>
            </a:r>
            <a:r>
              <a:rPr lang="en-US" sz="3600" kern="1400" dirty="0">
                <a:solidFill>
                  <a:srgbClr val="FF0000"/>
                </a:solidFill>
                <a:latin typeface="Comic Sans MS" panose="030F0702030302020204" pitchFamily="66" charset="0"/>
                <a:cs typeface="Calibri"/>
              </a:rPr>
              <a:t>→ 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2N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5(G)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002EB3-ECAC-4E63-83D9-1529D5056710}"/>
              </a:ext>
            </a:extLst>
          </p:cNvPr>
          <p:cNvSpPr txBox="1"/>
          <p:nvPr/>
        </p:nvSpPr>
        <p:spPr>
          <a:xfrm>
            <a:off x="228600" y="2743200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105 g N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2AC3D2-DB27-47A8-AB5B-360AE624A9ED}"/>
              </a:ext>
            </a:extLst>
          </p:cNvPr>
          <p:cNvSpPr txBox="1"/>
          <p:nvPr/>
        </p:nvSpPr>
        <p:spPr>
          <a:xfrm>
            <a:off x="1853837" y="279011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/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00152B-4315-4B6F-A1FD-74635FBAD352}"/>
              </a:ext>
            </a:extLst>
          </p:cNvPr>
          <p:cNvSpPr txBox="1"/>
          <p:nvPr/>
        </p:nvSpPr>
        <p:spPr>
          <a:xfrm>
            <a:off x="2362200" y="26670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prstClr val="black"/>
                </a:solidFill>
                <a:latin typeface="Calibri"/>
              </a:rPr>
              <a:t>1 mole N</a:t>
            </a:r>
            <a:r>
              <a:rPr lang="en-US" sz="2800" u="sng" baseline="-25000" dirty="0">
                <a:solidFill>
                  <a:prstClr val="black"/>
                </a:solidFill>
                <a:latin typeface="Calibri"/>
              </a:rPr>
              <a:t>2</a:t>
            </a:r>
            <a:br>
              <a:rPr lang="en-US" sz="2800" u="sng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28 g N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9DBFED-D7BC-489E-BA3A-46A035CC84A1}"/>
              </a:ext>
            </a:extLst>
          </p:cNvPr>
          <p:cNvSpPr txBox="1"/>
          <p:nvPr/>
        </p:nvSpPr>
        <p:spPr>
          <a:xfrm>
            <a:off x="4417423" y="2820889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=  3.75 mole  N</a:t>
            </a:r>
            <a:r>
              <a:rPr lang="en-US" sz="3200" baseline="-25000" dirty="0">
                <a:solidFill>
                  <a:prstClr val="black"/>
                </a:solidFill>
                <a:latin typeface="Calibri"/>
              </a:rPr>
              <a:t>2(G</a:t>
            </a:r>
            <a:r>
              <a:rPr lang="en-US" sz="32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)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    (3 SF)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 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7075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2002</TotalTime>
  <Words>9114</Words>
  <Application>Microsoft Office PowerPoint</Application>
  <PresentationFormat>On-screen Show (4:3)</PresentationFormat>
  <Paragraphs>1285</Paragraphs>
  <Slides>125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125</vt:i4>
      </vt:variant>
    </vt:vector>
  </HeadingPairs>
  <TitlesOfParts>
    <vt:vector size="133" baseType="lpstr">
      <vt:lpstr>Arial</vt:lpstr>
      <vt:lpstr>Calibri</vt:lpstr>
      <vt:lpstr>Comic Sans MS</vt:lpstr>
      <vt:lpstr>Times New Roman</vt:lpstr>
      <vt:lpstr>Office Theme</vt:lpstr>
      <vt:lpstr>Default Design</vt:lpstr>
      <vt:lpstr>1_Default Design</vt:lpstr>
      <vt:lpstr>1_Office Theme</vt:lpstr>
      <vt:lpstr>OB:  intro to STOICHIOMETRY  Using ratios of balanced reactions to manipulate the chemical variables in these reactions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Vestal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OB:  intro to STOICHIOMETRY  Using ratios of balanced reactions to manipulate the chemical variables in these reactions</dc:title>
  <dc:creator>tech</dc:creator>
  <cp:lastModifiedBy>Charlie</cp:lastModifiedBy>
  <cp:revision>229</cp:revision>
  <dcterms:created xsi:type="dcterms:W3CDTF">2011-12-05T18:24:34Z</dcterms:created>
  <dcterms:modified xsi:type="dcterms:W3CDTF">2021-12-20T21:20:06Z</dcterms:modified>
</cp:coreProperties>
</file>