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Lst>
  <p:sldIdLst>
    <p:sldId id="784" r:id="rId3"/>
    <p:sldId id="783" r:id="rId4"/>
    <p:sldId id="557" r:id="rId5"/>
    <p:sldId id="408" r:id="rId6"/>
    <p:sldId id="558" r:id="rId7"/>
    <p:sldId id="559" r:id="rId8"/>
    <p:sldId id="560" r:id="rId9"/>
    <p:sldId id="561" r:id="rId10"/>
    <p:sldId id="411" r:id="rId11"/>
    <p:sldId id="562" r:id="rId12"/>
    <p:sldId id="563" r:id="rId13"/>
    <p:sldId id="564" r:id="rId14"/>
    <p:sldId id="413" r:id="rId15"/>
    <p:sldId id="565" r:id="rId16"/>
    <p:sldId id="566" r:id="rId17"/>
    <p:sldId id="415" r:id="rId18"/>
    <p:sldId id="567" r:id="rId19"/>
    <p:sldId id="568" r:id="rId20"/>
    <p:sldId id="569" r:id="rId21"/>
    <p:sldId id="419" r:id="rId22"/>
    <p:sldId id="570" r:id="rId23"/>
    <p:sldId id="571" r:id="rId24"/>
    <p:sldId id="578" r:id="rId25"/>
    <p:sldId id="579" r:id="rId26"/>
    <p:sldId id="580" r:id="rId27"/>
    <p:sldId id="581" r:id="rId28"/>
    <p:sldId id="582" r:id="rId29"/>
    <p:sldId id="583" r:id="rId30"/>
    <p:sldId id="584" r:id="rId31"/>
    <p:sldId id="585" r:id="rId32"/>
    <p:sldId id="586" r:id="rId33"/>
    <p:sldId id="587" r:id="rId34"/>
    <p:sldId id="422" r:id="rId35"/>
    <p:sldId id="423" r:id="rId36"/>
    <p:sldId id="424" r:id="rId37"/>
    <p:sldId id="589" r:id="rId38"/>
    <p:sldId id="590" r:id="rId39"/>
    <p:sldId id="588" r:id="rId40"/>
    <p:sldId id="591" r:id="rId41"/>
    <p:sldId id="592" r:id="rId42"/>
    <p:sldId id="426" r:id="rId43"/>
    <p:sldId id="593" r:id="rId44"/>
    <p:sldId id="594" r:id="rId45"/>
    <p:sldId id="595" r:id="rId46"/>
    <p:sldId id="429" r:id="rId47"/>
    <p:sldId id="430" r:id="rId48"/>
    <p:sldId id="596" r:id="rId49"/>
    <p:sldId id="601" r:id="rId50"/>
    <p:sldId id="431" r:id="rId51"/>
    <p:sldId id="785" r:id="rId52"/>
    <p:sldId id="432" r:id="rId53"/>
    <p:sldId id="602" r:id="rId54"/>
    <p:sldId id="603" r:id="rId55"/>
    <p:sldId id="433" r:id="rId56"/>
    <p:sldId id="780" r:id="rId57"/>
    <p:sldId id="781" r:id="rId58"/>
    <p:sldId id="782" r:id="rId59"/>
    <p:sldId id="606" r:id="rId60"/>
    <p:sldId id="607" r:id="rId61"/>
    <p:sldId id="608" r:id="rId62"/>
    <p:sldId id="437" r:id="rId63"/>
    <p:sldId id="438" r:id="rId64"/>
    <p:sldId id="609" r:id="rId65"/>
    <p:sldId id="610" r:id="rId66"/>
    <p:sldId id="439" r:id="rId67"/>
    <p:sldId id="440" r:id="rId68"/>
    <p:sldId id="441" r:id="rId69"/>
    <p:sldId id="442" r:id="rId70"/>
    <p:sldId id="444" r:id="rId71"/>
    <p:sldId id="445" r:id="rId72"/>
    <p:sldId id="446" r:id="rId73"/>
    <p:sldId id="447" r:id="rId74"/>
    <p:sldId id="613" r:id="rId75"/>
    <p:sldId id="614" r:id="rId76"/>
    <p:sldId id="448" r:id="rId77"/>
    <p:sldId id="449" r:id="rId78"/>
    <p:sldId id="450" r:id="rId79"/>
    <p:sldId id="451" r:id="rId80"/>
    <p:sldId id="615" r:id="rId81"/>
    <p:sldId id="616" r:id="rId82"/>
    <p:sldId id="452" r:id="rId83"/>
    <p:sldId id="453" r:id="rId84"/>
    <p:sldId id="617" r:id="rId85"/>
    <p:sldId id="618" r:id="rId86"/>
    <p:sldId id="454" r:id="rId87"/>
    <p:sldId id="455" r:id="rId88"/>
    <p:sldId id="619" r:id="rId89"/>
    <p:sldId id="620" r:id="rId90"/>
    <p:sldId id="621" r:id="rId91"/>
    <p:sldId id="761" r:id="rId92"/>
    <p:sldId id="789" r:id="rId93"/>
    <p:sldId id="456" r:id="rId94"/>
    <p:sldId id="457" r:id="rId95"/>
    <p:sldId id="458" r:id="rId96"/>
    <p:sldId id="622" r:id="rId97"/>
    <p:sldId id="763" r:id="rId98"/>
    <p:sldId id="623" r:id="rId99"/>
    <p:sldId id="459" r:id="rId100"/>
    <p:sldId id="460" r:id="rId101"/>
    <p:sldId id="624" r:id="rId102"/>
    <p:sldId id="786" r:id="rId103"/>
    <p:sldId id="625" r:id="rId104"/>
    <p:sldId id="461" r:id="rId105"/>
    <p:sldId id="462" r:id="rId106"/>
    <p:sldId id="626" r:id="rId107"/>
    <p:sldId id="627" r:id="rId108"/>
    <p:sldId id="463" r:id="rId109"/>
    <p:sldId id="464" r:id="rId110"/>
    <p:sldId id="628" r:id="rId111"/>
    <p:sldId id="629" r:id="rId112"/>
    <p:sldId id="465" r:id="rId113"/>
    <p:sldId id="466" r:id="rId114"/>
    <p:sldId id="630" r:id="rId115"/>
    <p:sldId id="631" r:id="rId116"/>
    <p:sldId id="467" r:id="rId117"/>
    <p:sldId id="632" r:id="rId118"/>
    <p:sldId id="633" r:id="rId119"/>
    <p:sldId id="634" r:id="rId120"/>
    <p:sldId id="469" r:id="rId121"/>
    <p:sldId id="470" r:id="rId122"/>
    <p:sldId id="635" r:id="rId123"/>
    <p:sldId id="636" r:id="rId124"/>
    <p:sldId id="471" r:id="rId125"/>
    <p:sldId id="472" r:id="rId126"/>
    <p:sldId id="637" r:id="rId127"/>
    <p:sldId id="638" r:id="rId128"/>
    <p:sldId id="639" r:id="rId129"/>
    <p:sldId id="788" r:id="rId130"/>
    <p:sldId id="790" r:id="rId131"/>
    <p:sldId id="474" r:id="rId132"/>
    <p:sldId id="641" r:id="rId133"/>
    <p:sldId id="642" r:id="rId134"/>
    <p:sldId id="643" r:id="rId135"/>
    <p:sldId id="644" r:id="rId136"/>
    <p:sldId id="475" r:id="rId137"/>
    <p:sldId id="476" r:id="rId138"/>
    <p:sldId id="645" r:id="rId139"/>
    <p:sldId id="646" r:id="rId140"/>
    <p:sldId id="478" r:id="rId141"/>
    <p:sldId id="648" r:id="rId142"/>
    <p:sldId id="647" r:id="rId143"/>
    <p:sldId id="649" r:id="rId144"/>
    <p:sldId id="787" r:id="rId145"/>
    <p:sldId id="650" r:id="rId146"/>
    <p:sldId id="651" r:id="rId147"/>
    <p:sldId id="480" r:id="rId148"/>
    <p:sldId id="652" r:id="rId149"/>
    <p:sldId id="653" r:id="rId150"/>
    <p:sldId id="654" r:id="rId151"/>
    <p:sldId id="482" r:id="rId152"/>
    <p:sldId id="655" r:id="rId153"/>
    <p:sldId id="656" r:id="rId154"/>
    <p:sldId id="657" r:id="rId155"/>
    <p:sldId id="484" r:id="rId156"/>
    <p:sldId id="658" r:id="rId157"/>
    <p:sldId id="659" r:id="rId158"/>
    <p:sldId id="660" r:id="rId159"/>
    <p:sldId id="661" r:id="rId160"/>
    <p:sldId id="662" r:id="rId161"/>
    <p:sldId id="762" r:id="rId162"/>
    <p:sldId id="485" r:id="rId163"/>
    <p:sldId id="667" r:id="rId164"/>
    <p:sldId id="665" r:id="rId165"/>
    <p:sldId id="668" r:id="rId166"/>
    <p:sldId id="487" r:id="rId167"/>
    <p:sldId id="670" r:id="rId168"/>
    <p:sldId id="673" r:id="rId169"/>
    <p:sldId id="674" r:id="rId170"/>
    <p:sldId id="675" r:id="rId171"/>
    <p:sldId id="676" r:id="rId172"/>
    <p:sldId id="489" r:id="rId173"/>
    <p:sldId id="490" r:id="rId174"/>
    <p:sldId id="678" r:id="rId175"/>
    <p:sldId id="764" r:id="rId176"/>
    <p:sldId id="492" r:id="rId177"/>
    <p:sldId id="679" r:id="rId178"/>
    <p:sldId id="680" r:id="rId179"/>
    <p:sldId id="681" r:id="rId180"/>
    <p:sldId id="682" r:id="rId181"/>
    <p:sldId id="493" r:id="rId182"/>
    <p:sldId id="494" r:id="rId183"/>
    <p:sldId id="684" r:id="rId184"/>
    <p:sldId id="496" r:id="rId185"/>
    <p:sldId id="685" r:id="rId186"/>
    <p:sldId id="687" r:id="rId187"/>
    <p:sldId id="688" r:id="rId188"/>
    <p:sldId id="499" r:id="rId189"/>
    <p:sldId id="500" r:id="rId190"/>
    <p:sldId id="689" r:id="rId191"/>
    <p:sldId id="501" r:id="rId192"/>
    <p:sldId id="502" r:id="rId193"/>
    <p:sldId id="690" r:id="rId194"/>
    <p:sldId id="766" r:id="rId195"/>
    <p:sldId id="504" r:id="rId196"/>
    <p:sldId id="695" r:id="rId197"/>
    <p:sldId id="691" r:id="rId198"/>
    <p:sldId id="692" r:id="rId199"/>
    <p:sldId id="693" r:id="rId200"/>
    <p:sldId id="506" r:id="rId201"/>
    <p:sldId id="697" r:id="rId202"/>
    <p:sldId id="696" r:id="rId203"/>
    <p:sldId id="698" r:id="rId204"/>
    <p:sldId id="699" r:id="rId205"/>
    <p:sldId id="700" r:id="rId206"/>
    <p:sldId id="765" r:id="rId207"/>
    <p:sldId id="791" r:id="rId208"/>
    <p:sldId id="507" r:id="rId209"/>
    <p:sldId id="508" r:id="rId210"/>
    <p:sldId id="701" r:id="rId211"/>
    <p:sldId id="509" r:id="rId212"/>
    <p:sldId id="510" r:id="rId213"/>
    <p:sldId id="702" r:id="rId214"/>
    <p:sldId id="511" r:id="rId215"/>
    <p:sldId id="512" r:id="rId216"/>
    <p:sldId id="703" r:id="rId217"/>
    <p:sldId id="704" r:id="rId218"/>
    <p:sldId id="514" r:id="rId219"/>
    <p:sldId id="705" r:id="rId220"/>
    <p:sldId id="706" r:id="rId221"/>
    <p:sldId id="515" r:id="rId222"/>
    <p:sldId id="707" r:id="rId223"/>
    <p:sldId id="517" r:id="rId224"/>
    <p:sldId id="708" r:id="rId225"/>
    <p:sldId id="518" r:id="rId226"/>
    <p:sldId id="519" r:id="rId227"/>
    <p:sldId id="709" r:id="rId228"/>
    <p:sldId id="710" r:id="rId229"/>
    <p:sldId id="711" r:id="rId230"/>
    <p:sldId id="520" r:id="rId231"/>
    <p:sldId id="712" r:id="rId232"/>
    <p:sldId id="521" r:id="rId233"/>
    <p:sldId id="713" r:id="rId234"/>
    <p:sldId id="522" r:id="rId235"/>
    <p:sldId id="523" r:id="rId236"/>
    <p:sldId id="714" r:id="rId237"/>
    <p:sldId id="715" r:id="rId238"/>
    <p:sldId id="716" r:id="rId239"/>
    <p:sldId id="717" r:id="rId240"/>
    <p:sldId id="524" r:id="rId241"/>
    <p:sldId id="525" r:id="rId242"/>
    <p:sldId id="718" r:id="rId243"/>
    <p:sldId id="719" r:id="rId244"/>
    <p:sldId id="720" r:id="rId245"/>
    <p:sldId id="526" r:id="rId246"/>
    <p:sldId id="527" r:id="rId247"/>
    <p:sldId id="767" r:id="rId248"/>
    <p:sldId id="721" r:id="rId249"/>
    <p:sldId id="768" r:id="rId250"/>
    <p:sldId id="722" r:id="rId251"/>
    <p:sldId id="723" r:id="rId252"/>
    <p:sldId id="528" r:id="rId253"/>
    <p:sldId id="529" r:id="rId254"/>
    <p:sldId id="724" r:id="rId255"/>
    <p:sldId id="725" r:id="rId256"/>
    <p:sldId id="726" r:id="rId257"/>
    <p:sldId id="530" r:id="rId258"/>
    <p:sldId id="727" r:id="rId259"/>
    <p:sldId id="533" r:id="rId260"/>
    <p:sldId id="534" r:id="rId261"/>
    <p:sldId id="535" r:id="rId262"/>
    <p:sldId id="728" r:id="rId263"/>
    <p:sldId id="770" r:id="rId264"/>
    <p:sldId id="769" r:id="rId265"/>
    <p:sldId id="729" r:id="rId266"/>
    <p:sldId id="771" r:id="rId267"/>
    <p:sldId id="772" r:id="rId268"/>
    <p:sldId id="536" r:id="rId269"/>
    <p:sldId id="537" r:id="rId270"/>
    <p:sldId id="733" r:id="rId271"/>
    <p:sldId id="734" r:id="rId272"/>
    <p:sldId id="773" r:id="rId273"/>
    <p:sldId id="735" r:id="rId274"/>
    <p:sldId id="737" r:id="rId275"/>
    <p:sldId id="539" r:id="rId276"/>
    <p:sldId id="540" r:id="rId277"/>
    <p:sldId id="738" r:id="rId278"/>
    <p:sldId id="774" r:id="rId279"/>
    <p:sldId id="739" r:id="rId280"/>
    <p:sldId id="543" r:id="rId281"/>
    <p:sldId id="740" r:id="rId282"/>
    <p:sldId id="741" r:id="rId283"/>
    <p:sldId id="775" r:id="rId284"/>
    <p:sldId id="742" r:id="rId285"/>
    <p:sldId id="544" r:id="rId286"/>
    <p:sldId id="545" r:id="rId287"/>
    <p:sldId id="743" r:id="rId288"/>
    <p:sldId id="776" r:id="rId289"/>
    <p:sldId id="744" r:id="rId290"/>
    <p:sldId id="547" r:id="rId291"/>
    <p:sldId id="745" r:id="rId292"/>
    <p:sldId id="746" r:id="rId293"/>
    <p:sldId id="548" r:id="rId294"/>
    <p:sldId id="549" r:id="rId295"/>
    <p:sldId id="750" r:id="rId296"/>
    <p:sldId id="751" r:id="rId297"/>
    <p:sldId id="752" r:id="rId298"/>
    <p:sldId id="754" r:id="rId299"/>
    <p:sldId id="777" r:id="rId300"/>
    <p:sldId id="792" r:id="rId301"/>
    <p:sldId id="756" r:id="rId302"/>
    <p:sldId id="793" r:id="rId303"/>
    <p:sldId id="553" r:id="rId304"/>
    <p:sldId id="778" r:id="rId305"/>
    <p:sldId id="556" r:id="rId306"/>
    <p:sldId id="758" r:id="rId307"/>
    <p:sldId id="759" r:id="rId308"/>
    <p:sldId id="779" r:id="rId3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80"/>
    <a:srgbClr val="006600"/>
    <a:srgbClr val="000099"/>
    <a:srgbClr val="FFFFD1"/>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22" d="100"/>
          <a:sy n="22" d="100"/>
        </p:scale>
        <p:origin x="3643" y="29"/>
      </p:cViewPr>
      <p:guideLst>
        <p:guide orient="horz" pos="2160"/>
        <p:guide pos="2880"/>
      </p:guideLst>
    </p:cSldViewPr>
  </p:slideViewPr>
  <p:outlineViewPr>
    <p:cViewPr>
      <p:scale>
        <a:sx n="33" d="100"/>
        <a:sy n="33" d="100"/>
      </p:scale>
      <p:origin x="25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slide" Target="slides/slide277.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248" Type="http://schemas.openxmlformats.org/officeDocument/2006/relationships/slide" Target="slides/slide246.xml"/><Relationship Id="rId12" Type="http://schemas.openxmlformats.org/officeDocument/2006/relationships/slide" Target="slides/slide10.xml"/><Relationship Id="rId108" Type="http://schemas.openxmlformats.org/officeDocument/2006/relationships/slide" Target="slides/slide106.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65" Type="http://schemas.openxmlformats.org/officeDocument/2006/relationships/slide" Target="slides/slide63.xml"/><Relationship Id="rId130" Type="http://schemas.openxmlformats.org/officeDocument/2006/relationships/slide" Target="slides/slide128.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slide" Target="slides/slide291.xml"/><Relationship Id="rId307" Type="http://schemas.openxmlformats.org/officeDocument/2006/relationships/slide" Target="slides/slide305.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slide" Target="slides/slide281.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presProps" Target="presProps.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viewProps" Target="viewProps.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theme" Target="theme/theme1.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303" Type="http://schemas.openxmlformats.org/officeDocument/2006/relationships/slide" Target="slides/slide30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289" Type="http://schemas.openxmlformats.org/officeDocument/2006/relationships/slide" Target="slides/slide287.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6" Type="http://schemas.openxmlformats.org/officeDocument/2006/relationships/slide" Target="slides/slide4.xml"/><Relationship Id="rId238" Type="http://schemas.openxmlformats.org/officeDocument/2006/relationships/slide" Target="slides/slide236.xml"/><Relationship Id="rId291" Type="http://schemas.openxmlformats.org/officeDocument/2006/relationships/slide" Target="slides/slide289.xml"/><Relationship Id="rId305" Type="http://schemas.openxmlformats.org/officeDocument/2006/relationships/slide" Target="slides/slide303.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8596D3-B091-44C6-A152-9503B8691B01}"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114080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596D3-B091-44C6-A152-9503B8691B01}"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76849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596D3-B091-44C6-A152-9503B8691B01}"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00650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779D3B5-410C-431E-AE4F-3E8F8A12E8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7183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9AA486-40BB-494C-94F3-BF84376463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5929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B09DCC8-A393-476C-9632-99DC19005C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5911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258457B-8D59-4078-B44F-E2E5A6C097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5103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EEDD935-EB2A-4D8D-867C-B3B09129C94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1359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20FF29F-EF59-451F-9177-46BA7D6E8F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6118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654FE4-959C-48D3-8F10-D68450F49F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8721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1DD0AB3-C81F-4322-A091-B622062E01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171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596D3-B091-44C6-A152-9503B8691B01}"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4018559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B6FF16C-CDF4-413A-9893-06D55BFE7D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0314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CDD21AF-78E4-4506-B717-9F65D35E4E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8013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34C1CDC-51E0-489A-9624-DB82EA2E05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298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8596D3-B091-44C6-A152-9503B8691B01}"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3740923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8596D3-B091-44C6-A152-9503B8691B01}"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931882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8596D3-B091-44C6-A152-9503B8691B01}" type="datetimeFigureOut">
              <a:rPr lang="en-US" smtClean="0"/>
              <a:t>1/11/2024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90184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8596D3-B091-44C6-A152-9503B8691B01}" type="datetimeFigureOut">
              <a:rPr lang="en-US" smtClean="0"/>
              <a:t>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396655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596D3-B091-44C6-A152-9503B8691B01}" type="datetimeFigureOut">
              <a:rPr lang="en-US" smtClean="0"/>
              <a:t>1/11/2024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39567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596D3-B091-44C6-A152-9503B8691B01}"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22285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596D3-B091-44C6-A152-9503B8691B01}"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8203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596D3-B091-44C6-A152-9503B8691B01}" type="datetimeFigureOut">
              <a:rPr lang="en-US" smtClean="0"/>
              <a:t>1/11/2024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6E503-8A2F-4673-8AC6-A9342E52247D}" type="slidenum">
              <a:rPr lang="en-US" smtClean="0"/>
              <a:t>‹#›</a:t>
            </a:fld>
            <a:endParaRPr lang="en-US" dirty="0"/>
          </a:p>
        </p:txBody>
      </p:sp>
    </p:spTree>
    <p:extLst>
      <p:ext uri="{BB962C8B-B14F-4D97-AF65-F5344CB8AC3E}">
        <p14:creationId xmlns:p14="http://schemas.microsoft.com/office/powerpoint/2010/main" val="5047876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8866B4A-5D20-4E8E-BC68-376A64E8EEE6}"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082020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30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339650"/>
          </a:xfrm>
          <a:prstGeom prst="rect">
            <a:avLst/>
          </a:prstGeom>
          <a:noFill/>
        </p:spPr>
        <p:txBody>
          <a:bodyPr wrap="square" rtlCol="0">
            <a:spAutoFit/>
          </a:bodyPr>
          <a:lstStyle/>
          <a:p>
            <a:pPr algn="ctr"/>
            <a:r>
              <a:rPr lang="en-US" sz="6000" dirty="0">
                <a:solidFill>
                  <a:srgbClr val="0000FF"/>
                </a:solidFill>
              </a:rPr>
              <a:t>You need a calculator now.</a:t>
            </a:r>
          </a:p>
          <a:p>
            <a:pPr algn="ctr"/>
            <a:endParaRPr lang="en-US" sz="5400" dirty="0">
              <a:solidFill>
                <a:srgbClr val="0000FF"/>
              </a:solidFill>
            </a:endParaRPr>
          </a:p>
          <a:p>
            <a:pPr algn="ctr"/>
            <a:r>
              <a:rPr lang="en-US" sz="5400" dirty="0"/>
              <a:t>1</a:t>
            </a:r>
            <a:r>
              <a:rPr lang="en-US" sz="5400" baseline="30000" dirty="0"/>
              <a:t>st</a:t>
            </a:r>
            <a:r>
              <a:rPr lang="en-US" sz="5400" dirty="0"/>
              <a:t> class, start </a:t>
            </a:r>
            <a:r>
              <a:rPr lang="en-US" sz="5400" dirty="0" err="1"/>
              <a:t>Thermochem</a:t>
            </a:r>
            <a:r>
              <a:rPr lang="en-US" sz="5400" dirty="0"/>
              <a:t> </a:t>
            </a:r>
            <a:br>
              <a:rPr lang="en-US" sz="5400" dirty="0"/>
            </a:br>
            <a:r>
              <a:rPr lang="en-US" sz="5400" dirty="0"/>
              <a:t>1-31 in notes</a:t>
            </a:r>
          </a:p>
          <a:p>
            <a:pPr algn="ctr"/>
            <a:endParaRPr lang="en-US" sz="5400" dirty="0"/>
          </a:p>
        </p:txBody>
      </p:sp>
    </p:spTree>
    <p:extLst>
      <p:ext uri="{BB962C8B-B14F-4D97-AF65-F5344CB8AC3E}">
        <p14:creationId xmlns:p14="http://schemas.microsoft.com/office/powerpoint/2010/main" val="3233517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1E85A4-2F0B-49FA-B45E-C3960954A25D}"/>
              </a:ext>
            </a:extLst>
          </p:cNvPr>
          <p:cNvSpPr txBox="1"/>
          <p:nvPr/>
        </p:nvSpPr>
        <p:spPr>
          <a:xfrm>
            <a:off x="0" y="0"/>
            <a:ext cx="9144000" cy="535531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 To vaporize a liquid into a gas you need to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ADD</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6. To condense a gas into a liquid you need to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________</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7. For sublimation, when a solid turns directly into a gas you need to </a:t>
            </a:r>
            <a:r>
              <a:rPr lang="en-US" sz="3600" dirty="0">
                <a:solidFill>
                  <a:srgbClr val="FF0000"/>
                </a:solidFill>
                <a:latin typeface="Times New Roman" panose="02020603050405020304" pitchFamily="18" charset="0"/>
                <a:cs typeface="Times New Roman" panose="02020603050405020304" pitchFamily="18" charset="0"/>
              </a:rPr>
              <a:t>____</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408623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1F392F-DCD9-4918-9518-94ED1BEC3943}"/>
              </a:ext>
            </a:extLst>
          </p:cNvPr>
          <p:cNvSpPr txBox="1"/>
          <p:nvPr/>
        </p:nvSpPr>
        <p:spPr>
          <a:xfrm>
            <a:off x="0" y="9939"/>
            <a:ext cx="9144000" cy="80021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54. How many joules required to melt a snow ball of 415 g?</a:t>
            </a:r>
          </a:p>
          <a:p>
            <a:endParaRPr lang="en-US" dirty="0"/>
          </a:p>
        </p:txBody>
      </p:sp>
      <p:pic>
        <p:nvPicPr>
          <p:cNvPr id="4" name="Picture 3">
            <a:extLst>
              <a:ext uri="{FF2B5EF4-FFF2-40B4-BE49-F238E27FC236}">
                <a16:creationId xmlns:a16="http://schemas.microsoft.com/office/drawing/2014/main" id="{F17FFFEB-22AC-402B-9275-12FC29C44E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1257" y="609600"/>
            <a:ext cx="4686300" cy="3124200"/>
          </a:xfrm>
          <a:prstGeom prst="rect">
            <a:avLst/>
          </a:prstGeom>
        </p:spPr>
      </p:pic>
      <p:sp>
        <p:nvSpPr>
          <p:cNvPr id="3" name="Rectangle 2">
            <a:extLst>
              <a:ext uri="{FF2B5EF4-FFF2-40B4-BE49-F238E27FC236}">
                <a16:creationId xmlns:a16="http://schemas.microsoft.com/office/drawing/2014/main" id="{B7E8B784-7BF6-4CFB-BB8E-ADA13DC2C943}"/>
              </a:ext>
            </a:extLst>
          </p:cNvPr>
          <p:cNvSpPr/>
          <p:nvPr/>
        </p:nvSpPr>
        <p:spPr>
          <a:xfrm>
            <a:off x="89450" y="2590800"/>
            <a:ext cx="9071115" cy="2800767"/>
          </a:xfrm>
          <a:prstGeom prst="rect">
            <a:avLst/>
          </a:prstGeom>
        </p:spPr>
        <p:txBody>
          <a:bodyPr wrap="square">
            <a:spAutoFit/>
          </a:bodyPr>
          <a:lstStyle/>
          <a:p>
            <a:r>
              <a:rPr lang="en-US" sz="4400" dirty="0">
                <a:solidFill>
                  <a:srgbClr val="0000FF"/>
                </a:solidFill>
                <a:latin typeface="Times New Roman" panose="02020603050405020304" pitchFamily="18" charset="0"/>
                <a:cs typeface="Times New Roman" panose="02020603050405020304" pitchFamily="18" charset="0"/>
              </a:rPr>
              <a:t>Use q = </a:t>
            </a:r>
            <a:r>
              <a:rPr lang="en-US" sz="4400" dirty="0" err="1">
                <a:solidFill>
                  <a:srgbClr val="0000FF"/>
                </a:solidFill>
                <a:latin typeface="Times New Roman" panose="02020603050405020304" pitchFamily="18" charset="0"/>
                <a:cs typeface="Times New Roman" panose="02020603050405020304" pitchFamily="18" charset="0"/>
              </a:rPr>
              <a:t>mH</a:t>
            </a:r>
            <a:r>
              <a:rPr lang="en-US" sz="4400" baseline="-25000" dirty="0" err="1">
                <a:solidFill>
                  <a:srgbClr val="0000FF"/>
                </a:solidFill>
                <a:latin typeface="Times New Roman" panose="02020603050405020304" pitchFamily="18" charset="0"/>
                <a:cs typeface="Times New Roman" panose="02020603050405020304" pitchFamily="18" charset="0"/>
              </a:rPr>
              <a:t>F</a:t>
            </a:r>
            <a:br>
              <a:rPr lang="en-US" sz="4400" dirty="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a:t>
            </a:r>
          </a:p>
          <a:p>
            <a:r>
              <a:rPr lang="en-US" sz="4400" dirty="0">
                <a:solidFill>
                  <a:srgbClr val="0000FF"/>
                </a:solidFill>
                <a:latin typeface="Times New Roman" panose="02020603050405020304" pitchFamily="18" charset="0"/>
                <a:cs typeface="Times New Roman" panose="02020603050405020304" pitchFamily="18" charset="0"/>
              </a:rPr>
              <a:t>q = (415 g)(334 J/g)</a:t>
            </a:r>
            <a:br>
              <a:rPr lang="en-US" sz="4400" dirty="0">
                <a:solidFill>
                  <a:srgbClr val="0000FF"/>
                </a:solidFill>
                <a:latin typeface="Times New Roman" panose="02020603050405020304" pitchFamily="18" charset="0"/>
                <a:cs typeface="Times New Roman" panose="02020603050405020304" pitchFamily="18" charset="0"/>
              </a:rPr>
            </a:br>
            <a:endParaRPr lang="en-US" sz="4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3211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1F392F-DCD9-4918-9518-94ED1BEC3943}"/>
              </a:ext>
            </a:extLst>
          </p:cNvPr>
          <p:cNvSpPr txBox="1"/>
          <p:nvPr/>
        </p:nvSpPr>
        <p:spPr>
          <a:xfrm>
            <a:off x="0" y="9939"/>
            <a:ext cx="9144000" cy="80021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54. How many joules required to melt a snow ball of 415 g?</a:t>
            </a:r>
          </a:p>
          <a:p>
            <a:endParaRPr lang="en-US" dirty="0"/>
          </a:p>
        </p:txBody>
      </p:sp>
      <p:pic>
        <p:nvPicPr>
          <p:cNvPr id="4" name="Picture 3">
            <a:extLst>
              <a:ext uri="{FF2B5EF4-FFF2-40B4-BE49-F238E27FC236}">
                <a16:creationId xmlns:a16="http://schemas.microsoft.com/office/drawing/2014/main" id="{F17FFFEB-22AC-402B-9275-12FC29C44E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1257" y="609600"/>
            <a:ext cx="4686300" cy="3124200"/>
          </a:xfrm>
          <a:prstGeom prst="rect">
            <a:avLst/>
          </a:prstGeom>
        </p:spPr>
      </p:pic>
      <p:sp>
        <p:nvSpPr>
          <p:cNvPr id="3" name="Rectangle 2">
            <a:extLst>
              <a:ext uri="{FF2B5EF4-FFF2-40B4-BE49-F238E27FC236}">
                <a16:creationId xmlns:a16="http://schemas.microsoft.com/office/drawing/2014/main" id="{B7E8B784-7BF6-4CFB-BB8E-ADA13DC2C943}"/>
              </a:ext>
            </a:extLst>
          </p:cNvPr>
          <p:cNvSpPr/>
          <p:nvPr/>
        </p:nvSpPr>
        <p:spPr>
          <a:xfrm>
            <a:off x="89450" y="2590800"/>
            <a:ext cx="9071115" cy="2800767"/>
          </a:xfrm>
          <a:prstGeom prst="rect">
            <a:avLst/>
          </a:prstGeom>
        </p:spPr>
        <p:txBody>
          <a:bodyPr wrap="square">
            <a:spAutoFit/>
          </a:bodyPr>
          <a:lstStyle/>
          <a:p>
            <a:r>
              <a:rPr lang="en-US" sz="4400" dirty="0">
                <a:solidFill>
                  <a:srgbClr val="0000FF"/>
                </a:solidFill>
                <a:latin typeface="Times New Roman" panose="02020603050405020304" pitchFamily="18" charset="0"/>
                <a:cs typeface="Times New Roman" panose="02020603050405020304" pitchFamily="18" charset="0"/>
              </a:rPr>
              <a:t>Use q = </a:t>
            </a:r>
            <a:r>
              <a:rPr lang="en-US" sz="4400" dirty="0" err="1">
                <a:solidFill>
                  <a:srgbClr val="0000FF"/>
                </a:solidFill>
                <a:latin typeface="Times New Roman" panose="02020603050405020304" pitchFamily="18" charset="0"/>
                <a:cs typeface="Times New Roman" panose="02020603050405020304" pitchFamily="18" charset="0"/>
              </a:rPr>
              <a:t>mH</a:t>
            </a:r>
            <a:r>
              <a:rPr lang="en-US" sz="4400" baseline="-25000" dirty="0" err="1">
                <a:solidFill>
                  <a:srgbClr val="0000FF"/>
                </a:solidFill>
                <a:latin typeface="Times New Roman" panose="02020603050405020304" pitchFamily="18" charset="0"/>
                <a:cs typeface="Times New Roman" panose="02020603050405020304" pitchFamily="18" charset="0"/>
              </a:rPr>
              <a:t>F</a:t>
            </a:r>
            <a:br>
              <a:rPr lang="en-US" sz="4400" dirty="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a:t>
            </a:r>
          </a:p>
          <a:p>
            <a:r>
              <a:rPr lang="en-US" sz="4400" dirty="0">
                <a:solidFill>
                  <a:srgbClr val="0000FF"/>
                </a:solidFill>
                <a:latin typeface="Times New Roman" panose="02020603050405020304" pitchFamily="18" charset="0"/>
                <a:cs typeface="Times New Roman" panose="02020603050405020304" pitchFamily="18" charset="0"/>
              </a:rPr>
              <a:t>q = (415 g)(334 J/g)</a:t>
            </a:r>
            <a:br>
              <a:rPr lang="en-US" sz="4400" dirty="0">
                <a:solidFill>
                  <a:srgbClr val="0000FF"/>
                </a:solidFill>
                <a:latin typeface="Times New Roman" panose="02020603050405020304" pitchFamily="18" charset="0"/>
                <a:cs typeface="Times New Roman" panose="02020603050405020304" pitchFamily="18" charset="0"/>
              </a:rPr>
            </a:br>
            <a:endParaRPr lang="en-US" sz="4400"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337646A6-A059-4185-812F-8ECDD7EECC45}"/>
              </a:ext>
            </a:extLst>
          </p:cNvPr>
          <p:cNvCxnSpPr/>
          <p:nvPr/>
        </p:nvCxnSpPr>
        <p:spPr>
          <a:xfrm>
            <a:off x="2286000" y="4191000"/>
            <a:ext cx="22860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BEE0CA49-E4E8-4534-9BC3-C1D03F1813A0}"/>
              </a:ext>
            </a:extLst>
          </p:cNvPr>
          <p:cNvCxnSpPr/>
          <p:nvPr/>
        </p:nvCxnSpPr>
        <p:spPr>
          <a:xfrm>
            <a:off x="4306957" y="4317512"/>
            <a:ext cx="228600" cy="38100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701318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1F392F-DCD9-4918-9518-94ED1BEC3943}"/>
              </a:ext>
            </a:extLst>
          </p:cNvPr>
          <p:cNvSpPr txBox="1"/>
          <p:nvPr/>
        </p:nvSpPr>
        <p:spPr>
          <a:xfrm>
            <a:off x="0" y="9939"/>
            <a:ext cx="9144000" cy="80021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54. How many joules required to melt a snow ball of 415 g?</a:t>
            </a:r>
          </a:p>
          <a:p>
            <a:endParaRPr lang="en-US" dirty="0"/>
          </a:p>
        </p:txBody>
      </p:sp>
      <p:pic>
        <p:nvPicPr>
          <p:cNvPr id="4" name="Picture 3">
            <a:extLst>
              <a:ext uri="{FF2B5EF4-FFF2-40B4-BE49-F238E27FC236}">
                <a16:creationId xmlns:a16="http://schemas.microsoft.com/office/drawing/2014/main" id="{F17FFFEB-22AC-402B-9275-12FC29C44E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1257" y="609600"/>
            <a:ext cx="4686300" cy="3124200"/>
          </a:xfrm>
          <a:prstGeom prst="rect">
            <a:avLst/>
          </a:prstGeom>
        </p:spPr>
      </p:pic>
      <p:sp>
        <p:nvSpPr>
          <p:cNvPr id="3" name="Rectangle 2">
            <a:extLst>
              <a:ext uri="{FF2B5EF4-FFF2-40B4-BE49-F238E27FC236}">
                <a16:creationId xmlns:a16="http://schemas.microsoft.com/office/drawing/2014/main" id="{B7E8B784-7BF6-4CFB-BB8E-ADA13DC2C943}"/>
              </a:ext>
            </a:extLst>
          </p:cNvPr>
          <p:cNvSpPr/>
          <p:nvPr/>
        </p:nvSpPr>
        <p:spPr>
          <a:xfrm>
            <a:off x="89450" y="2590800"/>
            <a:ext cx="9071115" cy="4154984"/>
          </a:xfrm>
          <a:prstGeom prst="rect">
            <a:avLst/>
          </a:prstGeom>
        </p:spPr>
        <p:txBody>
          <a:bodyPr wrap="square">
            <a:spAutoFit/>
          </a:bodyPr>
          <a:lstStyle/>
          <a:p>
            <a:r>
              <a:rPr lang="en-US" sz="4400" dirty="0">
                <a:solidFill>
                  <a:srgbClr val="0000FF"/>
                </a:solidFill>
                <a:latin typeface="Times New Roman" panose="02020603050405020304" pitchFamily="18" charset="0"/>
                <a:cs typeface="Times New Roman" panose="02020603050405020304" pitchFamily="18" charset="0"/>
              </a:rPr>
              <a:t>Use q = </a:t>
            </a:r>
            <a:r>
              <a:rPr lang="en-US" sz="4400" dirty="0" err="1">
                <a:solidFill>
                  <a:srgbClr val="0000FF"/>
                </a:solidFill>
                <a:latin typeface="Times New Roman" panose="02020603050405020304" pitchFamily="18" charset="0"/>
                <a:cs typeface="Times New Roman" panose="02020603050405020304" pitchFamily="18" charset="0"/>
              </a:rPr>
              <a:t>mH</a:t>
            </a:r>
            <a:r>
              <a:rPr lang="en-US" sz="4400" baseline="-25000" dirty="0" err="1">
                <a:solidFill>
                  <a:srgbClr val="0000FF"/>
                </a:solidFill>
                <a:latin typeface="Times New Roman" panose="02020603050405020304" pitchFamily="18" charset="0"/>
                <a:cs typeface="Times New Roman" panose="02020603050405020304" pitchFamily="18" charset="0"/>
              </a:rPr>
              <a:t>F</a:t>
            </a:r>
            <a:br>
              <a:rPr lang="en-US" sz="4400" dirty="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a:t>
            </a:r>
          </a:p>
          <a:p>
            <a:r>
              <a:rPr lang="en-US" sz="4400" dirty="0">
                <a:solidFill>
                  <a:srgbClr val="0000FF"/>
                </a:solidFill>
                <a:latin typeface="Times New Roman" panose="02020603050405020304" pitchFamily="18" charset="0"/>
                <a:cs typeface="Times New Roman" panose="02020603050405020304" pitchFamily="18" charset="0"/>
              </a:rPr>
              <a:t>q = (415 g)(334 J/g)</a:t>
            </a:r>
            <a:br>
              <a:rPr lang="en-US" sz="4400" dirty="0">
                <a:solidFill>
                  <a:srgbClr val="0000FF"/>
                </a:solidFill>
                <a:latin typeface="Times New Roman" panose="02020603050405020304" pitchFamily="18" charset="0"/>
                <a:cs typeface="Times New Roman" panose="02020603050405020304" pitchFamily="18" charset="0"/>
              </a:rPr>
            </a:br>
            <a:endParaRPr lang="en-US" sz="4400" dirty="0">
              <a:solidFill>
                <a:srgbClr val="0000FF"/>
              </a:solidFill>
              <a:latin typeface="Times New Roman" panose="02020603050405020304" pitchFamily="18" charset="0"/>
              <a:cs typeface="Times New Roman" panose="02020603050405020304" pitchFamily="18" charset="0"/>
            </a:endParaRPr>
          </a:p>
          <a:p>
            <a:r>
              <a:rPr lang="en-US" sz="4400" dirty="0">
                <a:solidFill>
                  <a:srgbClr val="0000FF"/>
                </a:solidFill>
                <a:latin typeface="Times New Roman" panose="02020603050405020304" pitchFamily="18" charset="0"/>
                <a:cs typeface="Times New Roman" panose="02020603050405020304" pitchFamily="18" charset="0"/>
              </a:rPr>
              <a:t>       q = 138610 J = </a:t>
            </a:r>
            <a:r>
              <a:rPr lang="en-US" sz="4400" dirty="0">
                <a:solidFill>
                  <a:srgbClr val="FF0000"/>
                </a:solidFill>
                <a:latin typeface="Times New Roman" panose="02020603050405020304" pitchFamily="18" charset="0"/>
                <a:cs typeface="Times New Roman" panose="02020603050405020304" pitchFamily="18" charset="0"/>
              </a:rPr>
              <a:t>139,000 Joules     </a:t>
            </a:r>
            <a:br>
              <a:rPr lang="en-US" sz="4400" dirty="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with 3 SF</a:t>
            </a:r>
            <a:endParaRPr lang="en-US" sz="4400" dirty="0"/>
          </a:p>
        </p:txBody>
      </p:sp>
      <p:cxnSp>
        <p:nvCxnSpPr>
          <p:cNvPr id="5" name="Straight Connector 4">
            <a:extLst>
              <a:ext uri="{FF2B5EF4-FFF2-40B4-BE49-F238E27FC236}">
                <a16:creationId xmlns:a16="http://schemas.microsoft.com/office/drawing/2014/main" id="{947AF5C9-2ACE-4F1F-B06B-A528D9FC15A9}"/>
              </a:ext>
            </a:extLst>
          </p:cNvPr>
          <p:cNvCxnSpPr/>
          <p:nvPr/>
        </p:nvCxnSpPr>
        <p:spPr>
          <a:xfrm>
            <a:off x="2286000" y="4191000"/>
            <a:ext cx="22860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C8B5BD31-25EB-45BF-BC07-24CCDD0A7482}"/>
              </a:ext>
            </a:extLst>
          </p:cNvPr>
          <p:cNvCxnSpPr/>
          <p:nvPr/>
        </p:nvCxnSpPr>
        <p:spPr>
          <a:xfrm>
            <a:off x="4306957" y="4317512"/>
            <a:ext cx="228600" cy="38100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694955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733142-DF8F-408D-95B4-57127E49BCC6}"/>
              </a:ext>
            </a:extLst>
          </p:cNvPr>
          <p:cNvSpPr txBox="1"/>
          <p:nvPr/>
        </p:nvSpPr>
        <p:spPr>
          <a:xfrm>
            <a:off x="0" y="0"/>
            <a:ext cx="9144000" cy="147732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55. How many joules does it take to warm up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375 grams of water by 7.50 Kelvin?  </a:t>
            </a:r>
          </a:p>
          <a:p>
            <a:endParaRPr lang="en-US" dirty="0"/>
          </a:p>
        </p:txBody>
      </p:sp>
      <p:pic>
        <p:nvPicPr>
          <p:cNvPr id="4" name="Picture 3">
            <a:extLst>
              <a:ext uri="{FF2B5EF4-FFF2-40B4-BE49-F238E27FC236}">
                <a16:creationId xmlns:a16="http://schemas.microsoft.com/office/drawing/2014/main" id="{0191EDAC-A69A-4A49-8371-40CCBFC0E8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7123" y="1219200"/>
            <a:ext cx="2523868" cy="3276600"/>
          </a:xfrm>
          <a:prstGeom prst="rect">
            <a:avLst/>
          </a:prstGeom>
        </p:spPr>
      </p:pic>
    </p:spTree>
    <p:extLst>
      <p:ext uri="{BB962C8B-B14F-4D97-AF65-F5344CB8AC3E}">
        <p14:creationId xmlns:p14="http://schemas.microsoft.com/office/powerpoint/2010/main" val="5232563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733142-DF8F-408D-95B4-57127E49BCC6}"/>
              </a:ext>
            </a:extLst>
          </p:cNvPr>
          <p:cNvSpPr txBox="1"/>
          <p:nvPr/>
        </p:nvSpPr>
        <p:spPr>
          <a:xfrm>
            <a:off x="0" y="0"/>
            <a:ext cx="9144000" cy="147732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55. How many joules does it take to warm up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375 grams of water by 7.50 Kelvin?  </a:t>
            </a:r>
          </a:p>
          <a:p>
            <a:endParaRPr lang="en-US" dirty="0"/>
          </a:p>
        </p:txBody>
      </p:sp>
      <p:pic>
        <p:nvPicPr>
          <p:cNvPr id="4" name="Picture 3">
            <a:extLst>
              <a:ext uri="{FF2B5EF4-FFF2-40B4-BE49-F238E27FC236}">
                <a16:creationId xmlns:a16="http://schemas.microsoft.com/office/drawing/2014/main" id="{0191EDAC-A69A-4A49-8371-40CCBFC0E8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7123" y="1219200"/>
            <a:ext cx="2523868" cy="3276600"/>
          </a:xfrm>
          <a:prstGeom prst="rect">
            <a:avLst/>
          </a:prstGeom>
        </p:spPr>
      </p:pic>
      <p:sp>
        <p:nvSpPr>
          <p:cNvPr id="3" name="Rectangle 2">
            <a:extLst>
              <a:ext uri="{FF2B5EF4-FFF2-40B4-BE49-F238E27FC236}">
                <a16:creationId xmlns:a16="http://schemas.microsoft.com/office/drawing/2014/main" id="{2E7B7BD0-05D2-4D4B-B14B-7760849FA22E}"/>
              </a:ext>
            </a:extLst>
          </p:cNvPr>
          <p:cNvSpPr/>
          <p:nvPr/>
        </p:nvSpPr>
        <p:spPr>
          <a:xfrm>
            <a:off x="152400" y="2438400"/>
            <a:ext cx="7338391" cy="2031325"/>
          </a:xfrm>
          <a:prstGeom prst="rect">
            <a:avLst/>
          </a:prstGeom>
        </p:spPr>
        <p:txBody>
          <a:bodyPr wrap="square">
            <a:spAutoFit/>
          </a:bodyPr>
          <a:lstStyle/>
          <a:p>
            <a:r>
              <a:rPr lang="en-US" sz="3600" dirty="0">
                <a:solidFill>
                  <a:srgbClr val="FF0000"/>
                </a:solidFill>
                <a:latin typeface="Times New Roman" panose="02020603050405020304" pitchFamily="18" charset="0"/>
                <a:cs typeface="Times New Roman" panose="02020603050405020304" pitchFamily="18" charset="0"/>
              </a:rPr>
              <a:t>Use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q = </a:t>
            </a:r>
            <a:r>
              <a:rPr lang="en-US" sz="3600" dirty="0" err="1">
                <a:solidFill>
                  <a:srgbClr val="FF0000"/>
                </a:solidFill>
                <a:latin typeface="Times New Roman" panose="02020603050405020304" pitchFamily="18" charset="0"/>
                <a:cs typeface="Times New Roman" panose="02020603050405020304" pitchFamily="18" charset="0"/>
              </a:rPr>
              <a:t>mCΔT</a:t>
            </a:r>
            <a:r>
              <a:rPr lang="en-US" sz="3600"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to </a:t>
            </a:r>
            <a:r>
              <a:rPr lang="en-US" sz="2800" u="sng" dirty="0">
                <a:solidFill>
                  <a:srgbClr val="FF0000"/>
                </a:solidFill>
                <a:latin typeface="Times New Roman" panose="02020603050405020304" pitchFamily="18" charset="0"/>
                <a:cs typeface="Times New Roman" panose="02020603050405020304" pitchFamily="18" charset="0"/>
              </a:rPr>
              <a:t>WARM UP</a:t>
            </a:r>
            <a:r>
              <a:rPr lang="en-US" sz="2800" dirty="0">
                <a:solidFill>
                  <a:srgbClr val="FF0000"/>
                </a:solidFill>
                <a:latin typeface="Times New Roman" panose="02020603050405020304" pitchFamily="18" charset="0"/>
                <a:cs typeface="Times New Roman" panose="02020603050405020304" pitchFamily="18" charset="0"/>
              </a:rPr>
              <a:t> the water</a:t>
            </a:r>
            <a:br>
              <a:rPr lang="en-US" sz="3600" dirty="0">
                <a:solidFill>
                  <a:srgbClr val="FF0000"/>
                </a:solidFill>
                <a:latin typeface="Times New Roman" panose="02020603050405020304" pitchFamily="18" charset="0"/>
                <a:cs typeface="Times New Roman" panose="02020603050405020304" pitchFamily="18" charset="0"/>
              </a:rPr>
            </a:br>
            <a:br>
              <a:rPr lang="en-US" sz="3600" dirty="0">
                <a:solidFill>
                  <a:srgbClr val="FF0000"/>
                </a:solidFill>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3246726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733142-DF8F-408D-95B4-57127E49BCC6}"/>
              </a:ext>
            </a:extLst>
          </p:cNvPr>
          <p:cNvSpPr txBox="1"/>
          <p:nvPr/>
        </p:nvSpPr>
        <p:spPr>
          <a:xfrm>
            <a:off x="0" y="0"/>
            <a:ext cx="9144000" cy="147732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55. How many joules does it take to warm up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375 grams of water by 7.50 Kelvin?  </a:t>
            </a:r>
          </a:p>
          <a:p>
            <a:endParaRPr lang="en-US" dirty="0"/>
          </a:p>
        </p:txBody>
      </p:sp>
      <p:pic>
        <p:nvPicPr>
          <p:cNvPr id="4" name="Picture 3">
            <a:extLst>
              <a:ext uri="{FF2B5EF4-FFF2-40B4-BE49-F238E27FC236}">
                <a16:creationId xmlns:a16="http://schemas.microsoft.com/office/drawing/2014/main" id="{0191EDAC-A69A-4A49-8371-40CCBFC0E8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7123" y="1219200"/>
            <a:ext cx="2523868" cy="3276600"/>
          </a:xfrm>
          <a:prstGeom prst="rect">
            <a:avLst/>
          </a:prstGeom>
        </p:spPr>
      </p:pic>
      <p:sp>
        <p:nvSpPr>
          <p:cNvPr id="3" name="Rectangle 2">
            <a:extLst>
              <a:ext uri="{FF2B5EF4-FFF2-40B4-BE49-F238E27FC236}">
                <a16:creationId xmlns:a16="http://schemas.microsoft.com/office/drawing/2014/main" id="{2E7B7BD0-05D2-4D4B-B14B-7760849FA22E}"/>
              </a:ext>
            </a:extLst>
          </p:cNvPr>
          <p:cNvSpPr/>
          <p:nvPr/>
        </p:nvSpPr>
        <p:spPr>
          <a:xfrm>
            <a:off x="152400" y="2438400"/>
            <a:ext cx="7338391" cy="3139321"/>
          </a:xfrm>
          <a:prstGeom prst="rect">
            <a:avLst/>
          </a:prstGeom>
        </p:spPr>
        <p:txBody>
          <a:bodyPr wrap="square">
            <a:spAutoFit/>
          </a:bodyPr>
          <a:lstStyle/>
          <a:p>
            <a:r>
              <a:rPr lang="en-US" sz="3600" dirty="0">
                <a:solidFill>
                  <a:srgbClr val="FF0000"/>
                </a:solidFill>
                <a:latin typeface="Times New Roman" panose="02020603050405020304" pitchFamily="18" charset="0"/>
                <a:cs typeface="Times New Roman" panose="02020603050405020304" pitchFamily="18" charset="0"/>
              </a:rPr>
              <a:t>Use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q = </a:t>
            </a:r>
            <a:r>
              <a:rPr lang="en-US" sz="3600" dirty="0" err="1">
                <a:solidFill>
                  <a:srgbClr val="FF0000"/>
                </a:solidFill>
                <a:latin typeface="Times New Roman" panose="02020603050405020304" pitchFamily="18" charset="0"/>
                <a:cs typeface="Times New Roman" panose="02020603050405020304" pitchFamily="18" charset="0"/>
              </a:rPr>
              <a:t>mCΔT</a:t>
            </a:r>
            <a:r>
              <a:rPr lang="en-US" sz="3600"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to </a:t>
            </a:r>
            <a:r>
              <a:rPr lang="en-US" sz="2800" u="sng" dirty="0">
                <a:solidFill>
                  <a:srgbClr val="FF0000"/>
                </a:solidFill>
                <a:latin typeface="Times New Roman" panose="02020603050405020304" pitchFamily="18" charset="0"/>
                <a:cs typeface="Times New Roman" panose="02020603050405020304" pitchFamily="18" charset="0"/>
              </a:rPr>
              <a:t>WARM UP</a:t>
            </a:r>
            <a:r>
              <a:rPr lang="en-US" sz="2800" dirty="0">
                <a:solidFill>
                  <a:srgbClr val="FF0000"/>
                </a:solidFill>
                <a:latin typeface="Times New Roman" panose="02020603050405020304" pitchFamily="18" charset="0"/>
                <a:cs typeface="Times New Roman" panose="02020603050405020304" pitchFamily="18" charset="0"/>
              </a:rPr>
              <a:t> the water</a:t>
            </a:r>
            <a:br>
              <a:rPr lang="en-US" sz="3600" dirty="0">
                <a:solidFill>
                  <a:srgbClr val="FF0000"/>
                </a:solidFill>
                <a:latin typeface="Times New Roman" panose="02020603050405020304" pitchFamily="18" charset="0"/>
                <a:cs typeface="Times New Roman" panose="02020603050405020304" pitchFamily="18" charset="0"/>
              </a:rPr>
            </a:b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q = (375 g)(4.18 J/</a:t>
            </a:r>
            <a:r>
              <a:rPr lang="en-US" sz="3600" dirty="0" err="1">
                <a:solidFill>
                  <a:srgbClr val="FF0000"/>
                </a:solidFill>
                <a:latin typeface="Times New Roman" panose="02020603050405020304" pitchFamily="18" charset="0"/>
                <a:cs typeface="Times New Roman" panose="02020603050405020304" pitchFamily="18" charset="0"/>
              </a:rPr>
              <a:t>g·K</a:t>
            </a:r>
            <a:r>
              <a:rPr lang="en-US" sz="3600" dirty="0">
                <a:solidFill>
                  <a:srgbClr val="FF0000"/>
                </a:solidFill>
                <a:latin typeface="Times New Roman" panose="02020603050405020304" pitchFamily="18" charset="0"/>
                <a:cs typeface="Times New Roman" panose="02020603050405020304" pitchFamily="18" charset="0"/>
              </a:rPr>
              <a:t>)(7.50 K)</a:t>
            </a:r>
            <a:br>
              <a:rPr lang="en-US" sz="3600" dirty="0">
                <a:solidFill>
                  <a:srgbClr val="FF0000"/>
                </a:solidFill>
                <a:latin typeface="Times New Roman" panose="02020603050405020304" pitchFamily="18" charset="0"/>
                <a:cs typeface="Times New Roman" panose="02020603050405020304" pitchFamily="18" charset="0"/>
              </a:rPr>
            </a:br>
            <a:br>
              <a:rPr lang="en-US" sz="3600" dirty="0">
                <a:solidFill>
                  <a:srgbClr val="FF0000"/>
                </a:solidFill>
                <a:latin typeface="Times New Roman" panose="02020603050405020304" pitchFamily="18" charset="0"/>
                <a:cs typeface="Times New Roman" panose="02020603050405020304" pitchFamily="18" charset="0"/>
              </a:rPr>
            </a:br>
            <a:endParaRPr lang="en-US" dirty="0"/>
          </a:p>
        </p:txBody>
      </p:sp>
      <p:cxnSp>
        <p:nvCxnSpPr>
          <p:cNvPr id="5" name="Straight Connector 4">
            <a:extLst>
              <a:ext uri="{FF2B5EF4-FFF2-40B4-BE49-F238E27FC236}">
                <a16:creationId xmlns:a16="http://schemas.microsoft.com/office/drawing/2014/main" id="{78341D99-389B-4EE7-B057-B981C9CA250C}"/>
              </a:ext>
            </a:extLst>
          </p:cNvPr>
          <p:cNvCxnSpPr/>
          <p:nvPr/>
        </p:nvCxnSpPr>
        <p:spPr>
          <a:xfrm>
            <a:off x="1930183" y="4305300"/>
            <a:ext cx="22860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4484302F-ED87-474B-8DE4-62C1A4879DAD}"/>
              </a:ext>
            </a:extLst>
          </p:cNvPr>
          <p:cNvCxnSpPr/>
          <p:nvPr/>
        </p:nvCxnSpPr>
        <p:spPr>
          <a:xfrm>
            <a:off x="3707966" y="4305300"/>
            <a:ext cx="22860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02CF006E-6BBA-43E5-9DFC-A2FC51D6C99A}"/>
              </a:ext>
            </a:extLst>
          </p:cNvPr>
          <p:cNvCxnSpPr/>
          <p:nvPr/>
        </p:nvCxnSpPr>
        <p:spPr>
          <a:xfrm>
            <a:off x="5715000" y="4281377"/>
            <a:ext cx="228600" cy="381000"/>
          </a:xfrm>
          <a:prstGeom prst="line">
            <a:avLst/>
          </a:prstGeom>
          <a:ln w="38100">
            <a:solidFill>
              <a:srgbClr val="0000FF"/>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EB6BDCF-46A4-4743-BCCA-99BD528943E7}"/>
              </a:ext>
            </a:extLst>
          </p:cNvPr>
          <p:cNvCxnSpPr/>
          <p:nvPr/>
        </p:nvCxnSpPr>
        <p:spPr>
          <a:xfrm>
            <a:off x="4114800" y="4281377"/>
            <a:ext cx="228600" cy="381000"/>
          </a:xfrm>
          <a:prstGeom prst="line">
            <a:avLst/>
          </a:prstGeom>
          <a:ln w="38100">
            <a:solidFill>
              <a:srgbClr val="0000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40063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733142-DF8F-408D-95B4-57127E49BCC6}"/>
              </a:ext>
            </a:extLst>
          </p:cNvPr>
          <p:cNvSpPr txBox="1"/>
          <p:nvPr/>
        </p:nvSpPr>
        <p:spPr>
          <a:xfrm>
            <a:off x="0" y="0"/>
            <a:ext cx="9144000" cy="147732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55. How many joules does it take to warm up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375 grams of water by 7.50 Kelvin?  </a:t>
            </a:r>
          </a:p>
          <a:p>
            <a:endParaRPr lang="en-US" dirty="0"/>
          </a:p>
        </p:txBody>
      </p:sp>
      <p:pic>
        <p:nvPicPr>
          <p:cNvPr id="4" name="Picture 3">
            <a:extLst>
              <a:ext uri="{FF2B5EF4-FFF2-40B4-BE49-F238E27FC236}">
                <a16:creationId xmlns:a16="http://schemas.microsoft.com/office/drawing/2014/main" id="{0191EDAC-A69A-4A49-8371-40CCBFC0E8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7123" y="1219200"/>
            <a:ext cx="2523868" cy="3276600"/>
          </a:xfrm>
          <a:prstGeom prst="rect">
            <a:avLst/>
          </a:prstGeom>
        </p:spPr>
      </p:pic>
      <p:sp>
        <p:nvSpPr>
          <p:cNvPr id="3" name="Rectangle 2">
            <a:extLst>
              <a:ext uri="{FF2B5EF4-FFF2-40B4-BE49-F238E27FC236}">
                <a16:creationId xmlns:a16="http://schemas.microsoft.com/office/drawing/2014/main" id="{2E7B7BD0-05D2-4D4B-B14B-7760849FA22E}"/>
              </a:ext>
            </a:extLst>
          </p:cNvPr>
          <p:cNvSpPr/>
          <p:nvPr/>
        </p:nvSpPr>
        <p:spPr>
          <a:xfrm>
            <a:off x="152400" y="2438400"/>
            <a:ext cx="8153400" cy="3693319"/>
          </a:xfrm>
          <a:prstGeom prst="rect">
            <a:avLst/>
          </a:prstGeom>
        </p:spPr>
        <p:txBody>
          <a:bodyPr wrap="square">
            <a:spAutoFit/>
          </a:bodyPr>
          <a:lstStyle/>
          <a:p>
            <a:r>
              <a:rPr lang="en-US" sz="3600" dirty="0">
                <a:solidFill>
                  <a:srgbClr val="FF0000"/>
                </a:solidFill>
                <a:latin typeface="Times New Roman" panose="02020603050405020304" pitchFamily="18" charset="0"/>
                <a:cs typeface="Times New Roman" panose="02020603050405020304" pitchFamily="18" charset="0"/>
              </a:rPr>
              <a:t>Use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q = </a:t>
            </a:r>
            <a:r>
              <a:rPr lang="en-US" sz="3600" dirty="0" err="1">
                <a:solidFill>
                  <a:srgbClr val="FF0000"/>
                </a:solidFill>
                <a:latin typeface="Times New Roman" panose="02020603050405020304" pitchFamily="18" charset="0"/>
                <a:cs typeface="Times New Roman" panose="02020603050405020304" pitchFamily="18" charset="0"/>
              </a:rPr>
              <a:t>mCΔT</a:t>
            </a:r>
            <a:r>
              <a:rPr lang="en-US" sz="3600"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to </a:t>
            </a:r>
            <a:r>
              <a:rPr lang="en-US" sz="2800" u="sng" dirty="0">
                <a:solidFill>
                  <a:srgbClr val="FF0000"/>
                </a:solidFill>
                <a:latin typeface="Times New Roman" panose="02020603050405020304" pitchFamily="18" charset="0"/>
                <a:cs typeface="Times New Roman" panose="02020603050405020304" pitchFamily="18" charset="0"/>
              </a:rPr>
              <a:t>WARM UP</a:t>
            </a:r>
            <a:r>
              <a:rPr lang="en-US" sz="2800" dirty="0">
                <a:solidFill>
                  <a:srgbClr val="FF0000"/>
                </a:solidFill>
                <a:latin typeface="Times New Roman" panose="02020603050405020304" pitchFamily="18" charset="0"/>
                <a:cs typeface="Times New Roman" panose="02020603050405020304" pitchFamily="18" charset="0"/>
              </a:rPr>
              <a:t> the water</a:t>
            </a:r>
            <a:br>
              <a:rPr lang="en-US" sz="3600" dirty="0">
                <a:solidFill>
                  <a:srgbClr val="FF0000"/>
                </a:solidFill>
                <a:latin typeface="Times New Roman" panose="02020603050405020304" pitchFamily="18" charset="0"/>
                <a:cs typeface="Times New Roman" panose="02020603050405020304" pitchFamily="18" charset="0"/>
              </a:rPr>
            </a:b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q = (375 g)(4.18 J/</a:t>
            </a:r>
            <a:r>
              <a:rPr lang="en-US" sz="3600" dirty="0" err="1">
                <a:solidFill>
                  <a:srgbClr val="FF0000"/>
                </a:solidFill>
                <a:latin typeface="Times New Roman" panose="02020603050405020304" pitchFamily="18" charset="0"/>
                <a:cs typeface="Times New Roman" panose="02020603050405020304" pitchFamily="18" charset="0"/>
              </a:rPr>
              <a:t>g·K</a:t>
            </a:r>
            <a:r>
              <a:rPr lang="en-US" sz="3600" dirty="0">
                <a:solidFill>
                  <a:srgbClr val="FF0000"/>
                </a:solidFill>
                <a:latin typeface="Times New Roman" panose="02020603050405020304" pitchFamily="18" charset="0"/>
                <a:cs typeface="Times New Roman" panose="02020603050405020304" pitchFamily="18" charset="0"/>
              </a:rPr>
              <a:t>)(7.50 K)</a:t>
            </a:r>
            <a:br>
              <a:rPr lang="en-US" sz="3600" dirty="0">
                <a:solidFill>
                  <a:srgbClr val="FF0000"/>
                </a:solidFill>
                <a:latin typeface="Times New Roman" panose="02020603050405020304" pitchFamily="18" charset="0"/>
                <a:cs typeface="Times New Roman" panose="02020603050405020304" pitchFamily="18" charset="0"/>
              </a:rPr>
            </a:b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q = 11,756.25 J  =  </a:t>
            </a:r>
            <a:r>
              <a:rPr lang="en-US" sz="3600" dirty="0">
                <a:solidFill>
                  <a:srgbClr val="000099"/>
                </a:solidFill>
                <a:latin typeface="Times New Roman" panose="02020603050405020304" pitchFamily="18" charset="0"/>
                <a:cs typeface="Times New Roman" panose="02020603050405020304" pitchFamily="18" charset="0"/>
              </a:rPr>
              <a:t>11,800 Joules  </a:t>
            </a:r>
            <a:r>
              <a:rPr lang="en-US" sz="2800" dirty="0">
                <a:solidFill>
                  <a:srgbClr val="000099"/>
                </a:solidFill>
                <a:latin typeface="Times New Roman" panose="02020603050405020304" pitchFamily="18" charset="0"/>
                <a:cs typeface="Times New Roman" panose="02020603050405020304" pitchFamily="18" charset="0"/>
              </a:rPr>
              <a:t>(3 SF)</a:t>
            </a:r>
            <a:br>
              <a:rPr lang="en-US" sz="1400" dirty="0">
                <a:solidFill>
                  <a:srgbClr val="000099"/>
                </a:solidFill>
                <a:latin typeface="Times New Roman" panose="02020603050405020304" pitchFamily="18" charset="0"/>
                <a:cs typeface="Times New Roman" panose="02020603050405020304" pitchFamily="18" charset="0"/>
              </a:rPr>
            </a:br>
            <a:endParaRPr lang="en-US" dirty="0"/>
          </a:p>
        </p:txBody>
      </p:sp>
      <p:cxnSp>
        <p:nvCxnSpPr>
          <p:cNvPr id="5" name="Straight Connector 4">
            <a:extLst>
              <a:ext uri="{FF2B5EF4-FFF2-40B4-BE49-F238E27FC236}">
                <a16:creationId xmlns:a16="http://schemas.microsoft.com/office/drawing/2014/main" id="{891C2C46-4EFA-4E86-979B-B322EC6EF980}"/>
              </a:ext>
            </a:extLst>
          </p:cNvPr>
          <p:cNvCxnSpPr/>
          <p:nvPr/>
        </p:nvCxnSpPr>
        <p:spPr>
          <a:xfrm>
            <a:off x="1930183" y="4305300"/>
            <a:ext cx="22860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611749C3-52B0-4D73-B242-63F6D6E7687C}"/>
              </a:ext>
            </a:extLst>
          </p:cNvPr>
          <p:cNvCxnSpPr/>
          <p:nvPr/>
        </p:nvCxnSpPr>
        <p:spPr>
          <a:xfrm>
            <a:off x="3707966" y="4305300"/>
            <a:ext cx="22860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E16FE27B-3F8A-4E8A-9C44-32E2666E9820}"/>
              </a:ext>
            </a:extLst>
          </p:cNvPr>
          <p:cNvCxnSpPr/>
          <p:nvPr/>
        </p:nvCxnSpPr>
        <p:spPr>
          <a:xfrm>
            <a:off x="5715000" y="4281377"/>
            <a:ext cx="228600" cy="381000"/>
          </a:xfrm>
          <a:prstGeom prst="line">
            <a:avLst/>
          </a:prstGeom>
          <a:ln w="38100">
            <a:solidFill>
              <a:srgbClr val="0000FF"/>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47CFDD9-4ED0-4A85-A48B-78647288954B}"/>
              </a:ext>
            </a:extLst>
          </p:cNvPr>
          <p:cNvCxnSpPr/>
          <p:nvPr/>
        </p:nvCxnSpPr>
        <p:spPr>
          <a:xfrm>
            <a:off x="4114800" y="4281377"/>
            <a:ext cx="228600" cy="381000"/>
          </a:xfrm>
          <a:prstGeom prst="line">
            <a:avLst/>
          </a:prstGeom>
          <a:ln w="38100">
            <a:solidFill>
              <a:srgbClr val="0000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674715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AC349D-69B6-43AE-BFCC-43E7158CFF8C}"/>
              </a:ext>
            </a:extLst>
          </p:cNvPr>
          <p:cNvSpPr txBox="1"/>
          <p:nvPr/>
        </p:nvSpPr>
        <p:spPr>
          <a:xfrm>
            <a:off x="0" y="0"/>
            <a:ext cx="9144000" cy="209288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56.  What is the specific heat capacity constant for GOLD if it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takes 271 joules to warm up a ring with mass of 34.2 g</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from room temp of 294.0 K to a “too hot to wear”</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temperature of 355.5 Kelvin?</a:t>
            </a:r>
          </a:p>
          <a:p>
            <a:endParaRPr lang="en-US" dirty="0"/>
          </a:p>
        </p:txBody>
      </p:sp>
      <p:pic>
        <p:nvPicPr>
          <p:cNvPr id="4" name="Picture 3">
            <a:extLst>
              <a:ext uri="{FF2B5EF4-FFF2-40B4-BE49-F238E27FC236}">
                <a16:creationId xmlns:a16="http://schemas.microsoft.com/office/drawing/2014/main" id="{567C611C-D84D-424F-AB36-F02D576D07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10400" y="1524000"/>
            <a:ext cx="1828800" cy="2174320"/>
          </a:xfrm>
          <a:prstGeom prst="rect">
            <a:avLst/>
          </a:prstGeom>
        </p:spPr>
      </p:pic>
    </p:spTree>
    <p:extLst>
      <p:ext uri="{BB962C8B-B14F-4D97-AF65-F5344CB8AC3E}">
        <p14:creationId xmlns:p14="http://schemas.microsoft.com/office/powerpoint/2010/main" val="25721833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AC349D-69B6-43AE-BFCC-43E7158CFF8C}"/>
              </a:ext>
            </a:extLst>
          </p:cNvPr>
          <p:cNvSpPr txBox="1"/>
          <p:nvPr/>
        </p:nvSpPr>
        <p:spPr>
          <a:xfrm>
            <a:off x="0" y="0"/>
            <a:ext cx="9144000" cy="209288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56.  What is the specific heat capacity constant for GOLD if it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takes 271 joules to warm up a ring with mass of 34.2 g</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from room temp of 294.0 K to a “too hot to wear”</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temperature of 355.5 Kelvin?</a:t>
            </a:r>
          </a:p>
          <a:p>
            <a:endParaRPr lang="en-US" dirty="0"/>
          </a:p>
        </p:txBody>
      </p:sp>
      <p:pic>
        <p:nvPicPr>
          <p:cNvPr id="4" name="Picture 3">
            <a:extLst>
              <a:ext uri="{FF2B5EF4-FFF2-40B4-BE49-F238E27FC236}">
                <a16:creationId xmlns:a16="http://schemas.microsoft.com/office/drawing/2014/main" id="{567C611C-D84D-424F-AB36-F02D576D07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10400" y="1524000"/>
            <a:ext cx="1828800" cy="2174320"/>
          </a:xfrm>
          <a:prstGeom prst="rect">
            <a:avLst/>
          </a:prstGeom>
        </p:spPr>
      </p:pic>
      <p:sp>
        <p:nvSpPr>
          <p:cNvPr id="3" name="Rectangle 2">
            <a:extLst>
              <a:ext uri="{FF2B5EF4-FFF2-40B4-BE49-F238E27FC236}">
                <a16:creationId xmlns:a16="http://schemas.microsoft.com/office/drawing/2014/main" id="{57CA9241-CF73-4A31-9079-CA9131852815}"/>
              </a:ext>
            </a:extLst>
          </p:cNvPr>
          <p:cNvSpPr/>
          <p:nvPr/>
        </p:nvSpPr>
        <p:spPr>
          <a:xfrm>
            <a:off x="321364" y="2119385"/>
            <a:ext cx="8670236" cy="2062103"/>
          </a:xfrm>
          <a:prstGeom prst="rect">
            <a:avLst/>
          </a:prstGeom>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Use                             </a:t>
            </a:r>
            <a:r>
              <a:rPr lang="en-US" sz="2400" u="sng" dirty="0">
                <a:solidFill>
                  <a:srgbClr val="000099"/>
                </a:solidFill>
                <a:latin typeface="Times New Roman" panose="02020603050405020304" pitchFamily="18" charset="0"/>
                <a:cs typeface="Times New Roman" panose="02020603050405020304" pitchFamily="18" charset="0"/>
              </a:rPr>
              <a: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q = </a:t>
            </a:r>
            <a:r>
              <a:rPr lang="en-US" sz="3200" dirty="0" err="1">
                <a:solidFill>
                  <a:srgbClr val="FF0000"/>
                </a:solidFill>
                <a:latin typeface="Times New Roman" panose="02020603050405020304" pitchFamily="18" charset="0"/>
                <a:cs typeface="Times New Roman" panose="02020603050405020304" pitchFamily="18" charset="0"/>
              </a:rPr>
              <a:t>mCΔT</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endParaRPr lang="en-US" sz="3200" dirty="0"/>
          </a:p>
        </p:txBody>
      </p:sp>
    </p:spTree>
    <p:extLst>
      <p:ext uri="{BB962C8B-B14F-4D97-AF65-F5344CB8AC3E}">
        <p14:creationId xmlns:p14="http://schemas.microsoft.com/office/powerpoint/2010/main" val="29603698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AC349D-69B6-43AE-BFCC-43E7158CFF8C}"/>
              </a:ext>
            </a:extLst>
          </p:cNvPr>
          <p:cNvSpPr txBox="1"/>
          <p:nvPr/>
        </p:nvSpPr>
        <p:spPr>
          <a:xfrm>
            <a:off x="0" y="0"/>
            <a:ext cx="9144000" cy="209288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56.  What is the specific heat capacity constant for GOLD if it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takes 271 joules to warm up a ring with mass of 34.2 g</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from room temp of 294.0 K to a “too hot to wear”</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temperature of 355.5 Kelvin?</a:t>
            </a:r>
          </a:p>
          <a:p>
            <a:endParaRPr lang="en-US" dirty="0"/>
          </a:p>
        </p:txBody>
      </p:sp>
      <p:pic>
        <p:nvPicPr>
          <p:cNvPr id="4" name="Picture 3">
            <a:extLst>
              <a:ext uri="{FF2B5EF4-FFF2-40B4-BE49-F238E27FC236}">
                <a16:creationId xmlns:a16="http://schemas.microsoft.com/office/drawing/2014/main" id="{567C611C-D84D-424F-AB36-F02D576D07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10400" y="1524000"/>
            <a:ext cx="1828800" cy="2174320"/>
          </a:xfrm>
          <a:prstGeom prst="rect">
            <a:avLst/>
          </a:prstGeom>
        </p:spPr>
      </p:pic>
      <p:sp>
        <p:nvSpPr>
          <p:cNvPr id="3" name="Rectangle 2">
            <a:extLst>
              <a:ext uri="{FF2B5EF4-FFF2-40B4-BE49-F238E27FC236}">
                <a16:creationId xmlns:a16="http://schemas.microsoft.com/office/drawing/2014/main" id="{57CA9241-CF73-4A31-9079-CA9131852815}"/>
              </a:ext>
            </a:extLst>
          </p:cNvPr>
          <p:cNvSpPr/>
          <p:nvPr/>
        </p:nvSpPr>
        <p:spPr>
          <a:xfrm>
            <a:off x="321364" y="2119385"/>
            <a:ext cx="8670236" cy="4031873"/>
          </a:xfrm>
          <a:prstGeom prst="rect">
            <a:avLst/>
          </a:prstGeom>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Use                             </a:t>
            </a:r>
            <a:r>
              <a:rPr lang="en-US" sz="2400" u="sng" dirty="0">
                <a:solidFill>
                  <a:srgbClr val="000099"/>
                </a:solidFill>
                <a:latin typeface="Times New Roman" panose="02020603050405020304" pitchFamily="18" charset="0"/>
                <a:cs typeface="Times New Roman" panose="02020603050405020304" pitchFamily="18" charset="0"/>
              </a:rPr>
              <a:t>SOLVE FOR</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q = </a:t>
            </a:r>
            <a:r>
              <a:rPr lang="en-US" sz="3200" dirty="0" err="1">
                <a:solidFill>
                  <a:srgbClr val="FF0000"/>
                </a:solidFill>
                <a:latin typeface="Times New Roman" panose="02020603050405020304" pitchFamily="18" charset="0"/>
                <a:cs typeface="Times New Roman" panose="02020603050405020304" pitchFamily="18" charset="0"/>
              </a:rPr>
              <a:t>mCΔT</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271 J = (34.2 g)(</a:t>
            </a:r>
            <a:r>
              <a:rPr lang="en-US" sz="3200" dirty="0">
                <a:solidFill>
                  <a:srgbClr val="000099"/>
                </a:solidFill>
                <a:latin typeface="Times New Roman" panose="02020603050405020304" pitchFamily="18" charset="0"/>
                <a:cs typeface="Times New Roman" panose="02020603050405020304" pitchFamily="18" charset="0"/>
              </a:rPr>
              <a:t>C</a:t>
            </a:r>
            <a:r>
              <a:rPr lang="en-US" sz="3200" dirty="0">
                <a:solidFill>
                  <a:srgbClr val="FF0000"/>
                </a:solidFill>
                <a:latin typeface="Times New Roman" panose="02020603050405020304" pitchFamily="18" charset="0"/>
                <a:cs typeface="Times New Roman" panose="02020603050405020304" pitchFamily="18" charset="0"/>
              </a:rPr>
              <a:t>)(61.5 K)</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endParaRPr lang="en-US" sz="3200" dirty="0"/>
          </a:p>
        </p:txBody>
      </p:sp>
      <p:cxnSp>
        <p:nvCxnSpPr>
          <p:cNvPr id="7" name="Straight Arrow Connector 6">
            <a:extLst>
              <a:ext uri="{FF2B5EF4-FFF2-40B4-BE49-F238E27FC236}">
                <a16:creationId xmlns:a16="http://schemas.microsoft.com/office/drawing/2014/main" id="{5C341CD7-1A49-41BE-82B4-D8B72A42D07B}"/>
              </a:ext>
            </a:extLst>
          </p:cNvPr>
          <p:cNvCxnSpPr>
            <a:cxnSpLocks/>
          </p:cNvCxnSpPr>
          <p:nvPr/>
        </p:nvCxnSpPr>
        <p:spPr>
          <a:xfrm flipH="1">
            <a:off x="3429000" y="2667000"/>
            <a:ext cx="1143000" cy="1031320"/>
          </a:xfrm>
          <a:prstGeom prst="straightConnector1">
            <a:avLst/>
          </a:prstGeom>
          <a:ln w="28575">
            <a:solidFill>
              <a:srgbClr val="0000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165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1E85A4-2F0B-49FA-B45E-C3960954A25D}"/>
              </a:ext>
            </a:extLst>
          </p:cNvPr>
          <p:cNvSpPr txBox="1"/>
          <p:nvPr/>
        </p:nvSpPr>
        <p:spPr>
          <a:xfrm>
            <a:off x="0" y="0"/>
            <a:ext cx="9144000" cy="535531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 To vaporize a liquid into a gas you need to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ADD</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6. To condense a gas into a liquid you need to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RELEASE</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7. For sublimation, when a solid turns directly into a gas you need to </a:t>
            </a:r>
            <a:r>
              <a:rPr lang="en-US" sz="3600" dirty="0">
                <a:solidFill>
                  <a:srgbClr val="FF0000"/>
                </a:solidFill>
                <a:latin typeface="Times New Roman" panose="02020603050405020304" pitchFamily="18" charset="0"/>
                <a:cs typeface="Times New Roman" panose="02020603050405020304" pitchFamily="18" charset="0"/>
              </a:rPr>
              <a:t>____</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146776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AC349D-69B6-43AE-BFCC-43E7158CFF8C}"/>
              </a:ext>
            </a:extLst>
          </p:cNvPr>
          <p:cNvSpPr txBox="1"/>
          <p:nvPr/>
        </p:nvSpPr>
        <p:spPr>
          <a:xfrm>
            <a:off x="0" y="0"/>
            <a:ext cx="9144000" cy="209288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56.  What is the specific heat capacity constant for GOLD if it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takes 271 joules to warm up a ring with mass of 34.2 g</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from room temp of 294.0 K to a “too hot to wear”</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temperature of 355.5 Kelvin?</a:t>
            </a:r>
          </a:p>
          <a:p>
            <a:endParaRPr lang="en-US" dirty="0"/>
          </a:p>
        </p:txBody>
      </p:sp>
      <p:pic>
        <p:nvPicPr>
          <p:cNvPr id="4" name="Picture 3">
            <a:extLst>
              <a:ext uri="{FF2B5EF4-FFF2-40B4-BE49-F238E27FC236}">
                <a16:creationId xmlns:a16="http://schemas.microsoft.com/office/drawing/2014/main" id="{567C611C-D84D-424F-AB36-F02D576D07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10400" y="1524000"/>
            <a:ext cx="1828800" cy="2174320"/>
          </a:xfrm>
          <a:prstGeom prst="rect">
            <a:avLst/>
          </a:prstGeom>
        </p:spPr>
      </p:pic>
      <p:sp>
        <p:nvSpPr>
          <p:cNvPr id="3" name="Rectangle 2">
            <a:extLst>
              <a:ext uri="{FF2B5EF4-FFF2-40B4-BE49-F238E27FC236}">
                <a16:creationId xmlns:a16="http://schemas.microsoft.com/office/drawing/2014/main" id="{57CA9241-CF73-4A31-9079-CA9131852815}"/>
              </a:ext>
            </a:extLst>
          </p:cNvPr>
          <p:cNvSpPr/>
          <p:nvPr/>
        </p:nvSpPr>
        <p:spPr>
          <a:xfrm>
            <a:off x="321364" y="2119385"/>
            <a:ext cx="8670236" cy="4031873"/>
          </a:xfrm>
          <a:prstGeom prst="rect">
            <a:avLst/>
          </a:prstGeom>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Use                             </a:t>
            </a:r>
            <a:r>
              <a:rPr lang="en-US" sz="2400" u="sng" dirty="0">
                <a:solidFill>
                  <a:srgbClr val="000099"/>
                </a:solidFill>
                <a:latin typeface="Times New Roman" panose="02020603050405020304" pitchFamily="18" charset="0"/>
                <a:cs typeface="Times New Roman" panose="02020603050405020304" pitchFamily="18" charset="0"/>
              </a:rPr>
              <a:t>SOLVE FOR</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q = </a:t>
            </a:r>
            <a:r>
              <a:rPr lang="en-US" sz="3200" dirty="0" err="1">
                <a:solidFill>
                  <a:srgbClr val="FF0000"/>
                </a:solidFill>
                <a:latin typeface="Times New Roman" panose="02020603050405020304" pitchFamily="18" charset="0"/>
                <a:cs typeface="Times New Roman" panose="02020603050405020304" pitchFamily="18" charset="0"/>
              </a:rPr>
              <a:t>mCΔT</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271 J = (34.2 g)(</a:t>
            </a:r>
            <a:r>
              <a:rPr lang="en-US" sz="3200" dirty="0">
                <a:solidFill>
                  <a:srgbClr val="000099"/>
                </a:solidFill>
                <a:latin typeface="Times New Roman" panose="02020603050405020304" pitchFamily="18" charset="0"/>
                <a:cs typeface="Times New Roman" panose="02020603050405020304" pitchFamily="18" charset="0"/>
              </a:rPr>
              <a:t>C</a:t>
            </a:r>
            <a:r>
              <a:rPr lang="en-US" sz="3200" dirty="0">
                <a:solidFill>
                  <a:srgbClr val="FF0000"/>
                </a:solidFill>
                <a:latin typeface="Times New Roman" panose="02020603050405020304" pitchFamily="18" charset="0"/>
                <a:cs typeface="Times New Roman" panose="02020603050405020304" pitchFamily="18" charset="0"/>
              </a:rPr>
              <a:t>)(61.5 K)</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  </a:t>
            </a:r>
            <a:r>
              <a:rPr lang="en-US" sz="3200" dirty="0">
                <a:solidFill>
                  <a:srgbClr val="000099"/>
                </a:solidFill>
                <a:latin typeface="Times New Roman" panose="02020603050405020304" pitchFamily="18" charset="0"/>
                <a:cs typeface="Times New Roman" panose="02020603050405020304" pitchFamily="18" charset="0"/>
              </a:rPr>
              <a:t>C → → →  =  0.129 J/</a:t>
            </a:r>
            <a:r>
              <a:rPr lang="en-US" sz="3200" dirty="0" err="1">
                <a:solidFill>
                  <a:srgbClr val="000099"/>
                </a:solidFill>
                <a:latin typeface="Times New Roman" panose="02020603050405020304" pitchFamily="18" charset="0"/>
                <a:cs typeface="Times New Roman" panose="02020603050405020304" pitchFamily="18" charset="0"/>
              </a:rPr>
              <a:t>g·K</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endParaRPr lang="en-US" sz="3200" dirty="0"/>
          </a:p>
        </p:txBody>
      </p:sp>
      <p:sp>
        <p:nvSpPr>
          <p:cNvPr id="5" name="TextBox 4">
            <a:extLst>
              <a:ext uri="{FF2B5EF4-FFF2-40B4-BE49-F238E27FC236}">
                <a16:creationId xmlns:a16="http://schemas.microsoft.com/office/drawing/2014/main" id="{DF3ABA54-076E-43ED-B5C9-95679A1A11E0}"/>
              </a:ext>
            </a:extLst>
          </p:cNvPr>
          <p:cNvSpPr txBox="1"/>
          <p:nvPr/>
        </p:nvSpPr>
        <p:spPr>
          <a:xfrm>
            <a:off x="321364" y="4419600"/>
            <a:ext cx="3412436" cy="1077218"/>
          </a:xfrm>
          <a:prstGeom prst="rect">
            <a:avLst/>
          </a:prstGeom>
          <a:noFill/>
        </p:spPr>
        <p:txBody>
          <a:bodyPr wrap="square" rtlCol="0">
            <a:spAutoFit/>
          </a:bodyPr>
          <a:lstStyle/>
          <a:p>
            <a:pPr algn="ctr"/>
            <a:r>
              <a:rPr lang="en-US" sz="3200" u="sng" dirty="0">
                <a:solidFill>
                  <a:srgbClr val="FF0000"/>
                </a:solidFill>
                <a:latin typeface="Times New Roman" panose="02020603050405020304" pitchFamily="18" charset="0"/>
                <a:cs typeface="Times New Roman" panose="02020603050405020304" pitchFamily="18" charset="0"/>
              </a:rPr>
              <a:t>271 J</a:t>
            </a:r>
            <a:br>
              <a:rPr lang="en-US" sz="3200" u="sng"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(34.2 g)(61.5 K)</a:t>
            </a:r>
            <a:endParaRPr lang="en-US" sz="3200" u="sng" dirty="0">
              <a:solidFill>
                <a:srgbClr val="FF0000"/>
              </a:solidFill>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5C341CD7-1A49-41BE-82B4-D8B72A42D07B}"/>
              </a:ext>
            </a:extLst>
          </p:cNvPr>
          <p:cNvCxnSpPr>
            <a:cxnSpLocks/>
          </p:cNvCxnSpPr>
          <p:nvPr/>
        </p:nvCxnSpPr>
        <p:spPr>
          <a:xfrm flipH="1">
            <a:off x="3429000" y="2667000"/>
            <a:ext cx="1143000" cy="1031320"/>
          </a:xfrm>
          <a:prstGeom prst="straightConnector1">
            <a:avLst/>
          </a:prstGeom>
          <a:ln w="28575">
            <a:solidFill>
              <a:srgbClr val="0000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4584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AC349D-69B6-43AE-BFCC-43E7158CFF8C}"/>
              </a:ext>
            </a:extLst>
          </p:cNvPr>
          <p:cNvSpPr txBox="1"/>
          <p:nvPr/>
        </p:nvSpPr>
        <p:spPr>
          <a:xfrm>
            <a:off x="0" y="0"/>
            <a:ext cx="9144000" cy="184665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57. What is the specific heat capacity constant of copper, if it takes 951 joules to warm up 41.63 grams of copper from 294.5 K up to 352.9 Kelvin? </a:t>
            </a:r>
          </a:p>
          <a:p>
            <a:endParaRPr lang="en-US" dirty="0"/>
          </a:p>
        </p:txBody>
      </p:sp>
      <p:sp>
        <p:nvSpPr>
          <p:cNvPr id="3" name="Rectangle 2">
            <a:extLst>
              <a:ext uri="{FF2B5EF4-FFF2-40B4-BE49-F238E27FC236}">
                <a16:creationId xmlns:a16="http://schemas.microsoft.com/office/drawing/2014/main" id="{57CA9241-CF73-4A31-9079-CA9131852815}"/>
              </a:ext>
            </a:extLst>
          </p:cNvPr>
          <p:cNvSpPr/>
          <p:nvPr/>
        </p:nvSpPr>
        <p:spPr>
          <a:xfrm>
            <a:off x="321364" y="2119385"/>
            <a:ext cx="8670236" cy="584775"/>
          </a:xfrm>
          <a:prstGeom prst="rect">
            <a:avLst/>
          </a:prstGeom>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 </a:t>
            </a:r>
            <a:endParaRPr lang="en-US" sz="3200" dirty="0"/>
          </a:p>
        </p:txBody>
      </p:sp>
      <p:pic>
        <p:nvPicPr>
          <p:cNvPr id="16386" name="Picture 2" descr="Image result for hunk of copper metal">
            <a:extLst>
              <a:ext uri="{FF2B5EF4-FFF2-40B4-BE49-F238E27FC236}">
                <a16:creationId xmlns:a16="http://schemas.microsoft.com/office/drawing/2014/main" id="{988985E2-E7D5-4612-8BAD-DBA7E7018A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67" t="9958" r="5913" b="8001"/>
          <a:stretch/>
        </p:blipFill>
        <p:spPr bwMode="auto">
          <a:xfrm>
            <a:off x="6645964" y="1494829"/>
            <a:ext cx="2498036" cy="2344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1149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AC349D-69B6-43AE-BFCC-43E7158CFF8C}"/>
              </a:ext>
            </a:extLst>
          </p:cNvPr>
          <p:cNvSpPr txBox="1"/>
          <p:nvPr/>
        </p:nvSpPr>
        <p:spPr>
          <a:xfrm>
            <a:off x="0" y="0"/>
            <a:ext cx="9144000" cy="184665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57. What is the specific heat capacity constant of copper, if it takes 951 joules to warm up 41.63 grams of copper from 294.5 K up to 352.9 Kelvin? </a:t>
            </a:r>
          </a:p>
          <a:p>
            <a:endParaRPr lang="en-US" dirty="0"/>
          </a:p>
        </p:txBody>
      </p:sp>
      <p:sp>
        <p:nvSpPr>
          <p:cNvPr id="3" name="Rectangle 2">
            <a:extLst>
              <a:ext uri="{FF2B5EF4-FFF2-40B4-BE49-F238E27FC236}">
                <a16:creationId xmlns:a16="http://schemas.microsoft.com/office/drawing/2014/main" id="{57CA9241-CF73-4A31-9079-CA9131852815}"/>
              </a:ext>
            </a:extLst>
          </p:cNvPr>
          <p:cNvSpPr/>
          <p:nvPr/>
        </p:nvSpPr>
        <p:spPr>
          <a:xfrm>
            <a:off x="321364" y="2119385"/>
            <a:ext cx="8822636" cy="2062103"/>
          </a:xfrm>
          <a:prstGeom prst="rect">
            <a:avLst/>
          </a:prstGeom>
        </p:spPr>
        <p:txBody>
          <a:bodyPr wrap="square">
            <a:spAutoFit/>
          </a:bodyPr>
          <a:lstStyle/>
          <a:p>
            <a:r>
              <a:rPr lang="en-US" sz="3200" dirty="0">
                <a:solidFill>
                  <a:srgbClr val="000099"/>
                </a:solidFill>
                <a:latin typeface="Times New Roman" panose="02020603050405020304" pitchFamily="18" charset="0"/>
                <a:cs typeface="Times New Roman" panose="02020603050405020304" pitchFamily="18" charset="0"/>
              </a:rPr>
              <a:t>Use</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q = </a:t>
            </a:r>
            <a:r>
              <a:rPr lang="en-US" sz="3200" dirty="0" err="1">
                <a:solidFill>
                  <a:srgbClr val="000099"/>
                </a:solidFill>
                <a:latin typeface="Times New Roman" panose="02020603050405020304" pitchFamily="18" charset="0"/>
                <a:cs typeface="Times New Roman" panose="02020603050405020304" pitchFamily="18" charset="0"/>
              </a:rPr>
              <a:t>mCΔT</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endParaRPr lang="en-US" sz="3200" dirty="0">
              <a:solidFill>
                <a:srgbClr val="000099"/>
              </a:solidFill>
            </a:endParaRPr>
          </a:p>
        </p:txBody>
      </p:sp>
      <p:pic>
        <p:nvPicPr>
          <p:cNvPr id="16386" name="Picture 2" descr="Image result for hunk of copper metal">
            <a:extLst>
              <a:ext uri="{FF2B5EF4-FFF2-40B4-BE49-F238E27FC236}">
                <a16:creationId xmlns:a16="http://schemas.microsoft.com/office/drawing/2014/main" id="{988985E2-E7D5-4612-8BAD-DBA7E7018A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67" t="9958" r="5913" b="8001"/>
          <a:stretch/>
        </p:blipFill>
        <p:spPr bwMode="auto">
          <a:xfrm>
            <a:off x="6645964" y="1494829"/>
            <a:ext cx="2498036" cy="2344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53001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AC349D-69B6-43AE-BFCC-43E7158CFF8C}"/>
              </a:ext>
            </a:extLst>
          </p:cNvPr>
          <p:cNvSpPr txBox="1"/>
          <p:nvPr/>
        </p:nvSpPr>
        <p:spPr>
          <a:xfrm>
            <a:off x="0" y="0"/>
            <a:ext cx="9144000" cy="184665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57. What is the specific heat capacity constant of copper, if it takes 951 joules to warm up 41.63 grams of copper from 294.5 K up to 352.9 Kelvin? </a:t>
            </a:r>
          </a:p>
          <a:p>
            <a:endParaRPr lang="en-US" dirty="0"/>
          </a:p>
        </p:txBody>
      </p:sp>
      <p:sp>
        <p:nvSpPr>
          <p:cNvPr id="3" name="Rectangle 2">
            <a:extLst>
              <a:ext uri="{FF2B5EF4-FFF2-40B4-BE49-F238E27FC236}">
                <a16:creationId xmlns:a16="http://schemas.microsoft.com/office/drawing/2014/main" id="{57CA9241-CF73-4A31-9079-CA9131852815}"/>
              </a:ext>
            </a:extLst>
          </p:cNvPr>
          <p:cNvSpPr/>
          <p:nvPr/>
        </p:nvSpPr>
        <p:spPr>
          <a:xfrm>
            <a:off x="321364" y="2119385"/>
            <a:ext cx="8822636" cy="3046988"/>
          </a:xfrm>
          <a:prstGeom prst="rect">
            <a:avLst/>
          </a:prstGeom>
        </p:spPr>
        <p:txBody>
          <a:bodyPr wrap="square">
            <a:spAutoFit/>
          </a:bodyPr>
          <a:lstStyle/>
          <a:p>
            <a:r>
              <a:rPr lang="en-US" sz="3200" dirty="0">
                <a:solidFill>
                  <a:srgbClr val="000099"/>
                </a:solidFill>
                <a:latin typeface="Times New Roman" panose="02020603050405020304" pitchFamily="18" charset="0"/>
                <a:cs typeface="Times New Roman" panose="02020603050405020304" pitchFamily="18" charset="0"/>
              </a:rPr>
              <a:t>Use                             </a:t>
            </a:r>
            <a:r>
              <a:rPr lang="en-US" sz="2400" u="sng" dirty="0">
                <a:solidFill>
                  <a:srgbClr val="FF0000"/>
                </a:solidFill>
                <a:latin typeface="Times New Roman" panose="02020603050405020304" pitchFamily="18" charset="0"/>
                <a:cs typeface="Times New Roman" panose="02020603050405020304" pitchFamily="18" charset="0"/>
              </a:rPr>
              <a:t>SOLVE FOR</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q = </a:t>
            </a:r>
            <a:r>
              <a:rPr lang="en-US" sz="3200" dirty="0" err="1">
                <a:solidFill>
                  <a:srgbClr val="000099"/>
                </a:solidFill>
                <a:latin typeface="Times New Roman" panose="02020603050405020304" pitchFamily="18" charset="0"/>
                <a:cs typeface="Times New Roman" panose="02020603050405020304" pitchFamily="18" charset="0"/>
              </a:rPr>
              <a:t>mCΔT</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951 J = (41.63 g)(</a:t>
            </a:r>
            <a:r>
              <a:rPr lang="en-US" sz="3200" dirty="0">
                <a:solidFill>
                  <a:srgbClr val="FF0000"/>
                </a:solidFill>
                <a:latin typeface="Times New Roman" panose="02020603050405020304" pitchFamily="18" charset="0"/>
                <a:cs typeface="Times New Roman" panose="02020603050405020304" pitchFamily="18" charset="0"/>
              </a:rPr>
              <a:t>C</a:t>
            </a:r>
            <a:r>
              <a:rPr lang="en-US" sz="3200" dirty="0">
                <a:solidFill>
                  <a:srgbClr val="000099"/>
                </a:solidFill>
                <a:latin typeface="Times New Roman" panose="02020603050405020304" pitchFamily="18" charset="0"/>
                <a:cs typeface="Times New Roman" panose="02020603050405020304" pitchFamily="18" charset="0"/>
              </a:rPr>
              <a:t>)(58.4 K)</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a:t>
            </a:r>
            <a:endParaRPr lang="en-US" sz="3200" dirty="0">
              <a:solidFill>
                <a:srgbClr val="000099"/>
              </a:solidFill>
            </a:endParaRPr>
          </a:p>
        </p:txBody>
      </p:sp>
      <p:cxnSp>
        <p:nvCxnSpPr>
          <p:cNvPr id="7" name="Straight Arrow Connector 6">
            <a:extLst>
              <a:ext uri="{FF2B5EF4-FFF2-40B4-BE49-F238E27FC236}">
                <a16:creationId xmlns:a16="http://schemas.microsoft.com/office/drawing/2014/main" id="{5C341CD7-1A49-41BE-82B4-D8B72A42D07B}"/>
              </a:ext>
            </a:extLst>
          </p:cNvPr>
          <p:cNvCxnSpPr>
            <a:cxnSpLocks/>
          </p:cNvCxnSpPr>
          <p:nvPr/>
        </p:nvCxnSpPr>
        <p:spPr>
          <a:xfrm flipH="1">
            <a:off x="3810000" y="2667000"/>
            <a:ext cx="762000" cy="99060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16386" name="Picture 2" descr="Image result for hunk of copper metal">
            <a:extLst>
              <a:ext uri="{FF2B5EF4-FFF2-40B4-BE49-F238E27FC236}">
                <a16:creationId xmlns:a16="http://schemas.microsoft.com/office/drawing/2014/main" id="{988985E2-E7D5-4612-8BAD-DBA7E7018A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67" t="9958" r="5913" b="8001"/>
          <a:stretch/>
        </p:blipFill>
        <p:spPr bwMode="auto">
          <a:xfrm>
            <a:off x="6645964" y="1494829"/>
            <a:ext cx="2498036" cy="23443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FE1AC4-16E5-4999-BE62-91DBC1E31CA3}"/>
              </a:ext>
            </a:extLst>
          </p:cNvPr>
          <p:cNvSpPr txBox="1"/>
          <p:nvPr/>
        </p:nvSpPr>
        <p:spPr>
          <a:xfrm>
            <a:off x="6934200" y="4005895"/>
            <a:ext cx="1659836" cy="1292662"/>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Δ</a:t>
            </a:r>
            <a:r>
              <a:rPr lang="en-US" dirty="0">
                <a:latin typeface="Times New Roman" panose="02020603050405020304" pitchFamily="18" charset="0"/>
                <a:cs typeface="Times New Roman" panose="02020603050405020304" pitchFamily="18" charset="0"/>
              </a:rPr>
              <a:t>T</a:t>
            </a:r>
          </a:p>
          <a:p>
            <a:pPr algn="r"/>
            <a:endParaRPr lang="en-US" sz="500"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352.9 K</a:t>
            </a:r>
          </a:p>
          <a:p>
            <a:pPr algn="r"/>
            <a:r>
              <a:rPr lang="en-US" u="sng" dirty="0">
                <a:latin typeface="Times New Roman" panose="02020603050405020304" pitchFamily="18" charset="0"/>
                <a:cs typeface="Times New Roman" panose="02020603050405020304" pitchFamily="18" charset="0"/>
              </a:rPr>
              <a:t>- 294.5 K</a:t>
            </a:r>
          </a:p>
          <a:p>
            <a:pPr algn="r"/>
            <a:r>
              <a:rPr lang="en-US" dirty="0">
                <a:latin typeface="Times New Roman" panose="02020603050405020304" pitchFamily="18" charset="0"/>
                <a:cs typeface="Times New Roman" panose="02020603050405020304" pitchFamily="18" charset="0"/>
              </a:rPr>
              <a:t>58.40 K</a:t>
            </a:r>
          </a:p>
        </p:txBody>
      </p:sp>
    </p:spTree>
    <p:extLst>
      <p:ext uri="{BB962C8B-B14F-4D97-AF65-F5344CB8AC3E}">
        <p14:creationId xmlns:p14="http://schemas.microsoft.com/office/powerpoint/2010/main" val="24496151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AC349D-69B6-43AE-BFCC-43E7158CFF8C}"/>
              </a:ext>
            </a:extLst>
          </p:cNvPr>
          <p:cNvSpPr txBox="1"/>
          <p:nvPr/>
        </p:nvSpPr>
        <p:spPr>
          <a:xfrm>
            <a:off x="0" y="0"/>
            <a:ext cx="9144000" cy="184665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57. What is the specific heat capacity constant of copper, if it takes 951 joules to warm up 41.63 grams of copper from 294.5 K up to 352.9 Kelvin? </a:t>
            </a:r>
          </a:p>
          <a:p>
            <a:endParaRPr lang="en-US" dirty="0"/>
          </a:p>
        </p:txBody>
      </p:sp>
      <p:sp>
        <p:nvSpPr>
          <p:cNvPr id="3" name="Rectangle 2">
            <a:extLst>
              <a:ext uri="{FF2B5EF4-FFF2-40B4-BE49-F238E27FC236}">
                <a16:creationId xmlns:a16="http://schemas.microsoft.com/office/drawing/2014/main" id="{57CA9241-CF73-4A31-9079-CA9131852815}"/>
              </a:ext>
            </a:extLst>
          </p:cNvPr>
          <p:cNvSpPr/>
          <p:nvPr/>
        </p:nvSpPr>
        <p:spPr>
          <a:xfrm>
            <a:off x="321364" y="2119385"/>
            <a:ext cx="8822636" cy="4524315"/>
          </a:xfrm>
          <a:prstGeom prst="rect">
            <a:avLst/>
          </a:prstGeom>
        </p:spPr>
        <p:txBody>
          <a:bodyPr wrap="square">
            <a:spAutoFit/>
          </a:bodyPr>
          <a:lstStyle/>
          <a:p>
            <a:r>
              <a:rPr lang="en-US" sz="3200" dirty="0">
                <a:solidFill>
                  <a:srgbClr val="000099"/>
                </a:solidFill>
                <a:latin typeface="Times New Roman" panose="02020603050405020304" pitchFamily="18" charset="0"/>
                <a:cs typeface="Times New Roman" panose="02020603050405020304" pitchFamily="18" charset="0"/>
              </a:rPr>
              <a:t>Use                             </a:t>
            </a:r>
            <a:r>
              <a:rPr lang="en-US" sz="2400" u="sng" dirty="0">
                <a:solidFill>
                  <a:srgbClr val="FF0000"/>
                </a:solidFill>
                <a:latin typeface="Times New Roman" panose="02020603050405020304" pitchFamily="18" charset="0"/>
                <a:cs typeface="Times New Roman" panose="02020603050405020304" pitchFamily="18" charset="0"/>
              </a:rPr>
              <a:t>SOLVE FOR</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q = </a:t>
            </a:r>
            <a:r>
              <a:rPr lang="en-US" sz="3200" dirty="0" err="1">
                <a:solidFill>
                  <a:srgbClr val="000099"/>
                </a:solidFill>
                <a:latin typeface="Times New Roman" panose="02020603050405020304" pitchFamily="18" charset="0"/>
                <a:cs typeface="Times New Roman" panose="02020603050405020304" pitchFamily="18" charset="0"/>
              </a:rPr>
              <a:t>mCΔT</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951 J = (41.63 g)(</a:t>
            </a:r>
            <a:r>
              <a:rPr lang="en-US" sz="3200" dirty="0">
                <a:solidFill>
                  <a:srgbClr val="FF0000"/>
                </a:solidFill>
                <a:latin typeface="Times New Roman" panose="02020603050405020304" pitchFamily="18" charset="0"/>
                <a:cs typeface="Times New Roman" panose="02020603050405020304" pitchFamily="18" charset="0"/>
              </a:rPr>
              <a:t>C</a:t>
            </a:r>
            <a:r>
              <a:rPr lang="en-US" sz="3200" dirty="0">
                <a:solidFill>
                  <a:srgbClr val="000099"/>
                </a:solidFill>
                <a:latin typeface="Times New Roman" panose="02020603050405020304" pitchFamily="18" charset="0"/>
                <a:cs typeface="Times New Roman" panose="02020603050405020304" pitchFamily="18" charset="0"/>
              </a:rPr>
              <a:t>)(58.4 K)</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  C → → →  </a:t>
            </a:r>
            <a:r>
              <a:rPr lang="en-US" sz="3200" dirty="0">
                <a:solidFill>
                  <a:srgbClr val="FF0000"/>
                </a:solidFill>
                <a:latin typeface="Times New Roman" panose="02020603050405020304" pitchFamily="18" charset="0"/>
                <a:cs typeface="Times New Roman" panose="02020603050405020304" pitchFamily="18" charset="0"/>
              </a:rPr>
              <a:t>=  0.391 J/</a:t>
            </a:r>
            <a:r>
              <a:rPr lang="en-US" sz="3200" dirty="0" err="1">
                <a:solidFill>
                  <a:srgbClr val="FF0000"/>
                </a:solidFill>
                <a:latin typeface="Times New Roman" panose="02020603050405020304" pitchFamily="18" charset="0"/>
                <a:cs typeface="Times New Roman" panose="02020603050405020304" pitchFamily="18" charset="0"/>
              </a:rPr>
              <a:t>g·K</a:t>
            </a:r>
            <a:endParaRPr lang="en-US" sz="3200" dirty="0">
              <a:solidFill>
                <a:srgbClr val="FF0000"/>
              </a:solidFill>
              <a:latin typeface="Times New Roman" panose="02020603050405020304" pitchFamily="18" charset="0"/>
              <a:cs typeface="Times New Roman" panose="02020603050405020304" pitchFamily="18" charset="0"/>
            </a:endParaRPr>
          </a:p>
          <a:p>
            <a:endParaRPr lang="en-US" sz="3200" dirty="0">
              <a:solidFill>
                <a:srgbClr val="FF0000"/>
              </a:solidFill>
              <a:latin typeface="Times New Roman" panose="02020603050405020304" pitchFamily="18" charset="0"/>
              <a:cs typeface="Times New Roman" panose="02020603050405020304" pitchFamily="18" charset="0"/>
            </a:endParaRPr>
          </a:p>
          <a:p>
            <a:endParaRPr lang="en-US" sz="3200" dirty="0">
              <a:solidFill>
                <a:srgbClr val="FF0000"/>
              </a:solidFill>
              <a:latin typeface="Times New Roman" panose="02020603050405020304" pitchFamily="18" charset="0"/>
              <a:cs typeface="Times New Roman" panose="02020603050405020304" pitchFamily="18" charset="0"/>
            </a:endParaRPr>
          </a:p>
          <a:p>
            <a:r>
              <a:rPr lang="en-US" sz="320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notice the units!</a:t>
            </a:r>
            <a:r>
              <a:rPr lang="en-US" sz="3200" dirty="0">
                <a:solidFill>
                  <a:srgbClr val="000099"/>
                </a:solidFill>
                <a:latin typeface="Times New Roman" panose="02020603050405020304" pitchFamily="18" charset="0"/>
                <a:cs typeface="Times New Roman" panose="02020603050405020304" pitchFamily="18" charset="0"/>
              </a:rPr>
              <a:t> </a:t>
            </a:r>
            <a:endParaRPr lang="en-US" sz="3200" dirty="0">
              <a:solidFill>
                <a:srgbClr val="000099"/>
              </a:solidFill>
            </a:endParaRPr>
          </a:p>
        </p:txBody>
      </p:sp>
      <p:sp>
        <p:nvSpPr>
          <p:cNvPr id="5" name="TextBox 4">
            <a:extLst>
              <a:ext uri="{FF2B5EF4-FFF2-40B4-BE49-F238E27FC236}">
                <a16:creationId xmlns:a16="http://schemas.microsoft.com/office/drawing/2014/main" id="{DF3ABA54-076E-43ED-B5C9-95679A1A11E0}"/>
              </a:ext>
            </a:extLst>
          </p:cNvPr>
          <p:cNvSpPr txBox="1"/>
          <p:nvPr/>
        </p:nvSpPr>
        <p:spPr>
          <a:xfrm>
            <a:off x="321364" y="4419600"/>
            <a:ext cx="3412436" cy="1077218"/>
          </a:xfrm>
          <a:prstGeom prst="rect">
            <a:avLst/>
          </a:prstGeom>
          <a:noFill/>
        </p:spPr>
        <p:txBody>
          <a:bodyPr wrap="square" rtlCol="0">
            <a:spAutoFit/>
          </a:bodyPr>
          <a:lstStyle/>
          <a:p>
            <a:pPr algn="ctr"/>
            <a:r>
              <a:rPr lang="en-US" sz="3200" u="sng" dirty="0">
                <a:solidFill>
                  <a:srgbClr val="000099"/>
                </a:solidFill>
                <a:latin typeface="Times New Roman" panose="02020603050405020304" pitchFamily="18" charset="0"/>
                <a:cs typeface="Times New Roman" panose="02020603050405020304" pitchFamily="18" charset="0"/>
              </a:rPr>
              <a:t>951 Joules </a:t>
            </a:r>
            <a:br>
              <a:rPr lang="en-US" sz="3200" u="sng"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(41.63 g)(58.4 K)</a:t>
            </a:r>
            <a:endParaRPr lang="en-US" sz="3200" u="sng" dirty="0">
              <a:solidFill>
                <a:srgbClr val="000099"/>
              </a:solidFill>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5C341CD7-1A49-41BE-82B4-D8B72A42D07B}"/>
              </a:ext>
            </a:extLst>
          </p:cNvPr>
          <p:cNvCxnSpPr>
            <a:cxnSpLocks/>
          </p:cNvCxnSpPr>
          <p:nvPr/>
        </p:nvCxnSpPr>
        <p:spPr>
          <a:xfrm flipH="1">
            <a:off x="3810000" y="2667000"/>
            <a:ext cx="762000" cy="99060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16386" name="Picture 2" descr="Image result for hunk of copper metal">
            <a:extLst>
              <a:ext uri="{FF2B5EF4-FFF2-40B4-BE49-F238E27FC236}">
                <a16:creationId xmlns:a16="http://schemas.microsoft.com/office/drawing/2014/main" id="{988985E2-E7D5-4612-8BAD-DBA7E7018A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67" t="9958" r="5913" b="8001"/>
          <a:stretch/>
        </p:blipFill>
        <p:spPr bwMode="auto">
          <a:xfrm>
            <a:off x="6645964" y="1494829"/>
            <a:ext cx="2498036" cy="2344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1108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AC349D-69B6-43AE-BFCC-43E7158CFF8C}"/>
              </a:ext>
            </a:extLst>
          </p:cNvPr>
          <p:cNvSpPr txBox="1"/>
          <p:nvPr/>
        </p:nvSpPr>
        <p:spPr>
          <a:xfrm>
            <a:off x="0" y="0"/>
            <a:ext cx="9144000" cy="2031325"/>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58. What is the heat of fusion constant for an unknown if it takes 6750 Joules to melt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28.0 grams of it?</a:t>
            </a:r>
          </a:p>
          <a:p>
            <a:endParaRPr lang="en-US" dirty="0"/>
          </a:p>
        </p:txBody>
      </p:sp>
      <p:pic>
        <p:nvPicPr>
          <p:cNvPr id="6" name="Picture 5">
            <a:extLst>
              <a:ext uri="{FF2B5EF4-FFF2-40B4-BE49-F238E27FC236}">
                <a16:creationId xmlns:a16="http://schemas.microsoft.com/office/drawing/2014/main" id="{3FCE50A2-A28A-44EE-9916-712F3111E2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93086" y="1371600"/>
            <a:ext cx="4054227" cy="2590800"/>
          </a:xfrm>
          <a:prstGeom prst="rect">
            <a:avLst/>
          </a:prstGeom>
        </p:spPr>
      </p:pic>
    </p:spTree>
    <p:extLst>
      <p:ext uri="{BB962C8B-B14F-4D97-AF65-F5344CB8AC3E}">
        <p14:creationId xmlns:p14="http://schemas.microsoft.com/office/powerpoint/2010/main" val="41120072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AC349D-69B6-43AE-BFCC-43E7158CFF8C}"/>
              </a:ext>
            </a:extLst>
          </p:cNvPr>
          <p:cNvSpPr txBox="1"/>
          <p:nvPr/>
        </p:nvSpPr>
        <p:spPr>
          <a:xfrm>
            <a:off x="0" y="0"/>
            <a:ext cx="9144000" cy="2031325"/>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58. What is the heat of fusion constant for an unknown if it takes 6750 Joules to melt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28.0 grams of it?</a:t>
            </a:r>
          </a:p>
          <a:p>
            <a:endParaRPr lang="en-US" dirty="0"/>
          </a:p>
        </p:txBody>
      </p:sp>
      <p:sp>
        <p:nvSpPr>
          <p:cNvPr id="3" name="Rectangle 2">
            <a:extLst>
              <a:ext uri="{FF2B5EF4-FFF2-40B4-BE49-F238E27FC236}">
                <a16:creationId xmlns:a16="http://schemas.microsoft.com/office/drawing/2014/main" id="{57CA9241-CF73-4A31-9079-CA9131852815}"/>
              </a:ext>
            </a:extLst>
          </p:cNvPr>
          <p:cNvSpPr/>
          <p:nvPr/>
        </p:nvSpPr>
        <p:spPr>
          <a:xfrm>
            <a:off x="139148" y="2349807"/>
            <a:ext cx="9004852" cy="2062103"/>
          </a:xfrm>
          <a:prstGeom prst="rect">
            <a:avLst/>
          </a:prstGeom>
        </p:spPr>
        <p:txBody>
          <a:bodyPr wrap="square">
            <a:spAutoFit/>
          </a:bodyPr>
          <a:lstStyle/>
          <a:p>
            <a:r>
              <a:rPr lang="en-US" sz="3200" dirty="0">
                <a:solidFill>
                  <a:srgbClr val="000099"/>
                </a:solidFill>
                <a:latin typeface="Times New Roman" panose="02020603050405020304" pitchFamily="18" charset="0"/>
                <a:cs typeface="Times New Roman" panose="02020603050405020304" pitchFamily="18" charset="0"/>
              </a:rPr>
              <a:t>Use</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q = </a:t>
            </a:r>
            <a:r>
              <a:rPr lang="en-US" sz="3200" dirty="0" err="1">
                <a:solidFill>
                  <a:srgbClr val="000099"/>
                </a:solidFill>
                <a:latin typeface="Times New Roman" panose="02020603050405020304" pitchFamily="18" charset="0"/>
                <a:cs typeface="Times New Roman" panose="02020603050405020304" pitchFamily="18" charset="0"/>
              </a:rPr>
              <a:t>mH</a:t>
            </a:r>
            <a:r>
              <a:rPr lang="en-US" sz="3200" baseline="-25000" dirty="0" err="1">
                <a:solidFill>
                  <a:srgbClr val="000099"/>
                </a:solidFill>
                <a:latin typeface="Times New Roman" panose="02020603050405020304" pitchFamily="18" charset="0"/>
                <a:cs typeface="Times New Roman" panose="02020603050405020304" pitchFamily="18" charset="0"/>
              </a:rPr>
              <a:t>F</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endParaRPr lang="en-US" sz="3200" dirty="0">
              <a:solidFill>
                <a:srgbClr val="000099"/>
              </a:solidFill>
            </a:endParaRPr>
          </a:p>
        </p:txBody>
      </p:sp>
      <p:pic>
        <p:nvPicPr>
          <p:cNvPr id="6" name="Picture 5">
            <a:extLst>
              <a:ext uri="{FF2B5EF4-FFF2-40B4-BE49-F238E27FC236}">
                <a16:creationId xmlns:a16="http://schemas.microsoft.com/office/drawing/2014/main" id="{3FCE50A2-A28A-44EE-9916-712F3111E2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93086" y="1371600"/>
            <a:ext cx="4054227" cy="2590800"/>
          </a:xfrm>
          <a:prstGeom prst="rect">
            <a:avLst/>
          </a:prstGeom>
        </p:spPr>
      </p:pic>
    </p:spTree>
    <p:extLst>
      <p:ext uri="{BB962C8B-B14F-4D97-AF65-F5344CB8AC3E}">
        <p14:creationId xmlns:p14="http://schemas.microsoft.com/office/powerpoint/2010/main" val="12651001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AC349D-69B6-43AE-BFCC-43E7158CFF8C}"/>
              </a:ext>
            </a:extLst>
          </p:cNvPr>
          <p:cNvSpPr txBox="1"/>
          <p:nvPr/>
        </p:nvSpPr>
        <p:spPr>
          <a:xfrm>
            <a:off x="0" y="0"/>
            <a:ext cx="9144000" cy="2031325"/>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58. What is the heat of fusion constant for an unknown if it takes 6750 Joules to melt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28.0 grams of it?</a:t>
            </a:r>
          </a:p>
          <a:p>
            <a:endParaRPr lang="en-US" dirty="0"/>
          </a:p>
        </p:txBody>
      </p:sp>
      <p:sp>
        <p:nvSpPr>
          <p:cNvPr id="3" name="Rectangle 2">
            <a:extLst>
              <a:ext uri="{FF2B5EF4-FFF2-40B4-BE49-F238E27FC236}">
                <a16:creationId xmlns:a16="http://schemas.microsoft.com/office/drawing/2014/main" id="{57CA9241-CF73-4A31-9079-CA9131852815}"/>
              </a:ext>
            </a:extLst>
          </p:cNvPr>
          <p:cNvSpPr/>
          <p:nvPr/>
        </p:nvSpPr>
        <p:spPr>
          <a:xfrm>
            <a:off x="139148" y="2349807"/>
            <a:ext cx="9004852" cy="3046988"/>
          </a:xfrm>
          <a:prstGeom prst="rect">
            <a:avLst/>
          </a:prstGeom>
        </p:spPr>
        <p:txBody>
          <a:bodyPr wrap="square">
            <a:spAutoFit/>
          </a:bodyPr>
          <a:lstStyle/>
          <a:p>
            <a:r>
              <a:rPr lang="en-US" sz="3200" dirty="0">
                <a:solidFill>
                  <a:srgbClr val="000099"/>
                </a:solidFill>
                <a:latin typeface="Times New Roman" panose="02020603050405020304" pitchFamily="18" charset="0"/>
                <a:cs typeface="Times New Roman" panose="02020603050405020304" pitchFamily="18" charset="0"/>
              </a:rPr>
              <a:t>Use                      </a:t>
            </a:r>
            <a:r>
              <a:rPr lang="en-US" sz="2400" u="sng" dirty="0">
                <a:solidFill>
                  <a:srgbClr val="FF0000"/>
                </a:solidFill>
                <a:latin typeface="Times New Roman" panose="02020603050405020304" pitchFamily="18" charset="0"/>
                <a:cs typeface="Times New Roman" panose="02020603050405020304" pitchFamily="18" charset="0"/>
              </a:rPr>
              <a:t>SOLVE FOR</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q = </a:t>
            </a:r>
            <a:r>
              <a:rPr lang="en-US" sz="3200" dirty="0" err="1">
                <a:solidFill>
                  <a:srgbClr val="000099"/>
                </a:solidFill>
                <a:latin typeface="Times New Roman" panose="02020603050405020304" pitchFamily="18" charset="0"/>
                <a:cs typeface="Times New Roman" panose="02020603050405020304" pitchFamily="18" charset="0"/>
              </a:rPr>
              <a:t>mH</a:t>
            </a:r>
            <a:r>
              <a:rPr lang="en-US" sz="3200" baseline="-25000" dirty="0" err="1">
                <a:solidFill>
                  <a:srgbClr val="000099"/>
                </a:solidFill>
                <a:latin typeface="Times New Roman" panose="02020603050405020304" pitchFamily="18" charset="0"/>
                <a:cs typeface="Times New Roman" panose="02020603050405020304" pitchFamily="18" charset="0"/>
              </a:rPr>
              <a:t>F</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6750 J = (28.0 g)(</a:t>
            </a:r>
            <a:r>
              <a:rPr lang="en-US" sz="3200" dirty="0">
                <a:solidFill>
                  <a:srgbClr val="FF0000"/>
                </a:solidFill>
                <a:latin typeface="Times New Roman" panose="02020603050405020304" pitchFamily="18" charset="0"/>
                <a:cs typeface="Times New Roman" panose="02020603050405020304" pitchFamily="18" charset="0"/>
              </a:rPr>
              <a:t>H</a:t>
            </a:r>
            <a:r>
              <a:rPr lang="en-US" sz="3200" baseline="-25000" dirty="0">
                <a:solidFill>
                  <a:srgbClr val="FF0000"/>
                </a:solidFill>
                <a:latin typeface="Times New Roman" panose="02020603050405020304" pitchFamily="18" charset="0"/>
                <a:cs typeface="Times New Roman" panose="02020603050405020304" pitchFamily="18" charset="0"/>
              </a:rPr>
              <a:t>F</a:t>
            </a:r>
            <a:r>
              <a:rPr lang="en-US" sz="3200" dirty="0">
                <a:solidFill>
                  <a:srgbClr val="000099"/>
                </a:solidFill>
                <a:latin typeface="Times New Roman" panose="02020603050405020304" pitchFamily="18" charset="0"/>
                <a:cs typeface="Times New Roman" panose="02020603050405020304" pitchFamily="18" charset="0"/>
              </a:rPr>
              <a:t>)</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a:t>
            </a:r>
            <a:endParaRPr lang="en-US" sz="3200" dirty="0">
              <a:solidFill>
                <a:srgbClr val="000099"/>
              </a:solidFill>
            </a:endParaRPr>
          </a:p>
        </p:txBody>
      </p:sp>
      <p:cxnSp>
        <p:nvCxnSpPr>
          <p:cNvPr id="7" name="Straight Arrow Connector 6">
            <a:extLst>
              <a:ext uri="{FF2B5EF4-FFF2-40B4-BE49-F238E27FC236}">
                <a16:creationId xmlns:a16="http://schemas.microsoft.com/office/drawing/2014/main" id="{5C341CD7-1A49-41BE-82B4-D8B72A42D07B}"/>
              </a:ext>
            </a:extLst>
          </p:cNvPr>
          <p:cNvCxnSpPr>
            <a:cxnSpLocks/>
          </p:cNvCxnSpPr>
          <p:nvPr/>
        </p:nvCxnSpPr>
        <p:spPr>
          <a:xfrm flipH="1">
            <a:off x="3505200" y="2889404"/>
            <a:ext cx="304800" cy="99060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a16="http://schemas.microsoft.com/office/drawing/2014/main" id="{3FCE50A2-A28A-44EE-9916-712F3111E2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93086" y="1371600"/>
            <a:ext cx="4054227" cy="2590800"/>
          </a:xfrm>
          <a:prstGeom prst="rect">
            <a:avLst/>
          </a:prstGeom>
        </p:spPr>
      </p:pic>
    </p:spTree>
    <p:extLst>
      <p:ext uri="{BB962C8B-B14F-4D97-AF65-F5344CB8AC3E}">
        <p14:creationId xmlns:p14="http://schemas.microsoft.com/office/powerpoint/2010/main" val="22081686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AC349D-69B6-43AE-BFCC-43E7158CFF8C}"/>
              </a:ext>
            </a:extLst>
          </p:cNvPr>
          <p:cNvSpPr txBox="1"/>
          <p:nvPr/>
        </p:nvSpPr>
        <p:spPr>
          <a:xfrm>
            <a:off x="0" y="0"/>
            <a:ext cx="9144000" cy="2031325"/>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58. What is the heat of fusion constant for an unknown if it takes 6750 Joules to melt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28.0 grams of it?</a:t>
            </a:r>
          </a:p>
          <a:p>
            <a:endParaRPr lang="en-US" dirty="0"/>
          </a:p>
        </p:txBody>
      </p:sp>
      <p:sp>
        <p:nvSpPr>
          <p:cNvPr id="3" name="Rectangle 2">
            <a:extLst>
              <a:ext uri="{FF2B5EF4-FFF2-40B4-BE49-F238E27FC236}">
                <a16:creationId xmlns:a16="http://schemas.microsoft.com/office/drawing/2014/main" id="{57CA9241-CF73-4A31-9079-CA9131852815}"/>
              </a:ext>
            </a:extLst>
          </p:cNvPr>
          <p:cNvSpPr/>
          <p:nvPr/>
        </p:nvSpPr>
        <p:spPr>
          <a:xfrm>
            <a:off x="139148" y="2349807"/>
            <a:ext cx="9004852" cy="4031873"/>
          </a:xfrm>
          <a:prstGeom prst="rect">
            <a:avLst/>
          </a:prstGeom>
        </p:spPr>
        <p:txBody>
          <a:bodyPr wrap="square">
            <a:spAutoFit/>
          </a:bodyPr>
          <a:lstStyle/>
          <a:p>
            <a:r>
              <a:rPr lang="en-US" sz="3200" dirty="0">
                <a:solidFill>
                  <a:srgbClr val="000099"/>
                </a:solidFill>
                <a:latin typeface="Times New Roman" panose="02020603050405020304" pitchFamily="18" charset="0"/>
                <a:cs typeface="Times New Roman" panose="02020603050405020304" pitchFamily="18" charset="0"/>
              </a:rPr>
              <a:t>Use                      </a:t>
            </a:r>
            <a:r>
              <a:rPr lang="en-US" sz="2400" u="sng" dirty="0">
                <a:solidFill>
                  <a:srgbClr val="FF0000"/>
                </a:solidFill>
                <a:latin typeface="Times New Roman" panose="02020603050405020304" pitchFamily="18" charset="0"/>
                <a:cs typeface="Times New Roman" panose="02020603050405020304" pitchFamily="18" charset="0"/>
              </a:rPr>
              <a:t>SOLVE FOR</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q = </a:t>
            </a:r>
            <a:r>
              <a:rPr lang="en-US" sz="3200" dirty="0" err="1">
                <a:solidFill>
                  <a:srgbClr val="000099"/>
                </a:solidFill>
                <a:latin typeface="Times New Roman" panose="02020603050405020304" pitchFamily="18" charset="0"/>
                <a:cs typeface="Times New Roman" panose="02020603050405020304" pitchFamily="18" charset="0"/>
              </a:rPr>
              <a:t>mH</a:t>
            </a:r>
            <a:r>
              <a:rPr lang="en-US" sz="3200" baseline="-25000" dirty="0" err="1">
                <a:solidFill>
                  <a:srgbClr val="000099"/>
                </a:solidFill>
                <a:latin typeface="Times New Roman" panose="02020603050405020304" pitchFamily="18" charset="0"/>
                <a:cs typeface="Times New Roman" panose="02020603050405020304" pitchFamily="18" charset="0"/>
              </a:rPr>
              <a:t>F</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6750 J = (28.0 g)(</a:t>
            </a:r>
            <a:r>
              <a:rPr lang="en-US" sz="3200" dirty="0">
                <a:solidFill>
                  <a:srgbClr val="FF0000"/>
                </a:solidFill>
                <a:latin typeface="Times New Roman" panose="02020603050405020304" pitchFamily="18" charset="0"/>
                <a:cs typeface="Times New Roman" panose="02020603050405020304" pitchFamily="18" charset="0"/>
              </a:rPr>
              <a:t>H</a:t>
            </a:r>
            <a:r>
              <a:rPr lang="en-US" sz="3200" baseline="-25000" dirty="0">
                <a:solidFill>
                  <a:srgbClr val="FF0000"/>
                </a:solidFill>
                <a:latin typeface="Times New Roman" panose="02020603050405020304" pitchFamily="18" charset="0"/>
                <a:cs typeface="Times New Roman" panose="02020603050405020304" pitchFamily="18" charset="0"/>
              </a:rPr>
              <a:t>F</a:t>
            </a:r>
            <a:r>
              <a:rPr lang="en-US" sz="3200" dirty="0">
                <a:solidFill>
                  <a:srgbClr val="000099"/>
                </a:solidFill>
                <a:latin typeface="Times New Roman" panose="02020603050405020304" pitchFamily="18" charset="0"/>
                <a:cs typeface="Times New Roman" panose="02020603050405020304" pitchFamily="18" charset="0"/>
              </a:rPr>
              <a:t>)</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 </a:t>
            </a:r>
            <a:r>
              <a:rPr lang="en-US" sz="3200" dirty="0">
                <a:solidFill>
                  <a:srgbClr val="FF0000"/>
                </a:solidFill>
                <a:latin typeface="Times New Roman" panose="02020603050405020304" pitchFamily="18" charset="0"/>
                <a:cs typeface="Times New Roman" panose="02020603050405020304" pitchFamily="18" charset="0"/>
              </a:rPr>
              <a:t>H</a:t>
            </a:r>
            <a:r>
              <a:rPr lang="en-US" sz="3200" baseline="-25000" dirty="0">
                <a:solidFill>
                  <a:srgbClr val="FF0000"/>
                </a:solidFill>
                <a:latin typeface="Times New Roman" panose="02020603050405020304" pitchFamily="18" charset="0"/>
                <a:cs typeface="Times New Roman" panose="02020603050405020304" pitchFamily="18" charset="0"/>
              </a:rPr>
              <a:t>F  </a:t>
            </a:r>
            <a:r>
              <a:rPr lang="en-US" sz="3200" dirty="0">
                <a:solidFill>
                  <a:srgbClr val="000099"/>
                </a:solidFill>
                <a:latin typeface="Times New Roman" panose="02020603050405020304" pitchFamily="18" charset="0"/>
                <a:cs typeface="Times New Roman" panose="02020603050405020304" pitchFamily="18" charset="0"/>
              </a:rPr>
              <a:t>→ → →  </a:t>
            </a:r>
            <a:r>
              <a:rPr lang="en-US" sz="3200" dirty="0">
                <a:solidFill>
                  <a:srgbClr val="FF0000"/>
                </a:solidFill>
                <a:latin typeface="Times New Roman" panose="02020603050405020304" pitchFamily="18" charset="0"/>
                <a:cs typeface="Times New Roman" panose="02020603050405020304" pitchFamily="18" charset="0"/>
              </a:rPr>
              <a:t>241 J/g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a:t>
            </a:r>
            <a:endParaRPr lang="en-US" sz="3200" dirty="0">
              <a:solidFill>
                <a:srgbClr val="000099"/>
              </a:solidFill>
            </a:endParaRPr>
          </a:p>
        </p:txBody>
      </p:sp>
      <p:cxnSp>
        <p:nvCxnSpPr>
          <p:cNvPr id="7" name="Straight Arrow Connector 6">
            <a:extLst>
              <a:ext uri="{FF2B5EF4-FFF2-40B4-BE49-F238E27FC236}">
                <a16:creationId xmlns:a16="http://schemas.microsoft.com/office/drawing/2014/main" id="{5C341CD7-1A49-41BE-82B4-D8B72A42D07B}"/>
              </a:ext>
            </a:extLst>
          </p:cNvPr>
          <p:cNvCxnSpPr>
            <a:cxnSpLocks/>
          </p:cNvCxnSpPr>
          <p:nvPr/>
        </p:nvCxnSpPr>
        <p:spPr>
          <a:xfrm flipH="1">
            <a:off x="3505200" y="2889404"/>
            <a:ext cx="304800" cy="99060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a16="http://schemas.microsoft.com/office/drawing/2014/main" id="{3FCE50A2-A28A-44EE-9916-712F3111E2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93086" y="1371600"/>
            <a:ext cx="4054227" cy="2590800"/>
          </a:xfrm>
          <a:prstGeom prst="rect">
            <a:avLst/>
          </a:prstGeom>
        </p:spPr>
      </p:pic>
      <p:sp>
        <p:nvSpPr>
          <p:cNvPr id="9" name="TextBox 8">
            <a:extLst>
              <a:ext uri="{FF2B5EF4-FFF2-40B4-BE49-F238E27FC236}">
                <a16:creationId xmlns:a16="http://schemas.microsoft.com/office/drawing/2014/main" id="{BC8D27C2-341A-4634-83AE-129B6060DE10}"/>
              </a:ext>
            </a:extLst>
          </p:cNvPr>
          <p:cNvSpPr txBox="1"/>
          <p:nvPr/>
        </p:nvSpPr>
        <p:spPr>
          <a:xfrm>
            <a:off x="457200" y="5105400"/>
            <a:ext cx="1613452" cy="1077218"/>
          </a:xfrm>
          <a:prstGeom prst="rect">
            <a:avLst/>
          </a:prstGeom>
          <a:noFill/>
        </p:spPr>
        <p:txBody>
          <a:bodyPr wrap="square" rtlCol="0">
            <a:spAutoFit/>
          </a:bodyPr>
          <a:lstStyle/>
          <a:p>
            <a:pPr algn="ctr"/>
            <a:r>
              <a:rPr lang="en-US" sz="3200" u="sng" dirty="0">
                <a:solidFill>
                  <a:srgbClr val="000099"/>
                </a:solidFill>
                <a:latin typeface="Times New Roman" panose="02020603050405020304" pitchFamily="18" charset="0"/>
                <a:cs typeface="Times New Roman" panose="02020603050405020304" pitchFamily="18" charset="0"/>
              </a:rPr>
              <a:t>6750 J</a:t>
            </a:r>
            <a:br>
              <a:rPr lang="en-US" sz="3200" u="sng"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28.0 g</a:t>
            </a:r>
          </a:p>
        </p:txBody>
      </p:sp>
    </p:spTree>
    <p:extLst>
      <p:ext uri="{BB962C8B-B14F-4D97-AF65-F5344CB8AC3E}">
        <p14:creationId xmlns:p14="http://schemas.microsoft.com/office/powerpoint/2010/main" val="30631493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3C15A-6F75-4266-BFC2-B49F005E5BF7}"/>
              </a:ext>
            </a:extLst>
          </p:cNvPr>
          <p:cNvSpPr txBox="1"/>
          <p:nvPr/>
        </p:nvSpPr>
        <p:spPr>
          <a:xfrm>
            <a:off x="0" y="0"/>
            <a:ext cx="9144000" cy="147732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59. How many grams of water can be frozen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when you remove 87,500 joules from it? </a:t>
            </a:r>
          </a:p>
          <a:p>
            <a:endParaRPr lang="en-US" dirty="0"/>
          </a:p>
        </p:txBody>
      </p:sp>
      <p:pic>
        <p:nvPicPr>
          <p:cNvPr id="4" name="Picture 2" descr="Image result for sub zero freezer logo">
            <a:extLst>
              <a:ext uri="{FF2B5EF4-FFF2-40B4-BE49-F238E27FC236}">
                <a16:creationId xmlns:a16="http://schemas.microsoft.com/office/drawing/2014/main" id="{87376691-C04E-46CE-86F8-FF934C362A5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0" y="1295400"/>
            <a:ext cx="51816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905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1E85A4-2F0B-49FA-B45E-C3960954A25D}"/>
              </a:ext>
            </a:extLst>
          </p:cNvPr>
          <p:cNvSpPr txBox="1"/>
          <p:nvPr/>
        </p:nvSpPr>
        <p:spPr>
          <a:xfrm>
            <a:off x="0" y="0"/>
            <a:ext cx="9144000" cy="535531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 To vaporize a liquid into a gas you need to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ADD</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6. To condense a gas into a liquid you need to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RELEASE</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7. For sublimation, when a solid turns directly into a gas you need to </a:t>
            </a:r>
            <a:r>
              <a:rPr lang="en-US" sz="3600" dirty="0">
                <a:solidFill>
                  <a:srgbClr val="FF0000"/>
                </a:solidFill>
                <a:latin typeface="Times New Roman" panose="02020603050405020304" pitchFamily="18" charset="0"/>
                <a:cs typeface="Times New Roman" panose="02020603050405020304" pitchFamily="18" charset="0"/>
              </a:rPr>
              <a:t>ADD</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399857603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3C15A-6F75-4266-BFC2-B49F005E5BF7}"/>
              </a:ext>
            </a:extLst>
          </p:cNvPr>
          <p:cNvSpPr txBox="1"/>
          <p:nvPr/>
        </p:nvSpPr>
        <p:spPr>
          <a:xfrm>
            <a:off x="0" y="0"/>
            <a:ext cx="9144000" cy="147732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59. How many grams of water can be frozen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when you remove 87,500 joules from it? </a:t>
            </a:r>
          </a:p>
          <a:p>
            <a:endParaRPr lang="en-US" dirty="0"/>
          </a:p>
        </p:txBody>
      </p:sp>
      <p:pic>
        <p:nvPicPr>
          <p:cNvPr id="21506" name="Picture 2" descr="Image result for sub zero freezer logo">
            <a:extLst>
              <a:ext uri="{FF2B5EF4-FFF2-40B4-BE49-F238E27FC236}">
                <a16:creationId xmlns:a16="http://schemas.microsoft.com/office/drawing/2014/main" id="{58BC62D1-E87B-4479-B565-EDDBFDB3C5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0" y="1295400"/>
            <a:ext cx="5181600" cy="16192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F690FD9-C806-4DEF-88D0-5B850EB98DC5}"/>
              </a:ext>
            </a:extLst>
          </p:cNvPr>
          <p:cNvSpPr/>
          <p:nvPr/>
        </p:nvSpPr>
        <p:spPr>
          <a:xfrm>
            <a:off x="304800" y="2105025"/>
            <a:ext cx="8610600" cy="2554545"/>
          </a:xfrm>
          <a:prstGeom prst="rect">
            <a:avLst/>
          </a:prstGeom>
        </p:spPr>
        <p:txBody>
          <a:bodyPr wrap="square">
            <a:spAutoFit/>
          </a:bodyPr>
          <a:lstStyle/>
          <a:p>
            <a:r>
              <a:rPr lang="en-US" sz="3200" dirty="0">
                <a:solidFill>
                  <a:srgbClr val="000099"/>
                </a:solidFill>
                <a:latin typeface="Times New Roman" panose="02020603050405020304" pitchFamily="18" charset="0"/>
                <a:cs typeface="Times New Roman" panose="02020603050405020304" pitchFamily="18" charset="0"/>
              </a:rPr>
              <a:t>Use       </a:t>
            </a:r>
            <a:r>
              <a:rPr lang="en-US" sz="2000" u="sng" dirty="0">
                <a:solidFill>
                  <a:srgbClr val="FF0000"/>
                </a:solidFill>
                <a:latin typeface="Times New Roman" panose="02020603050405020304" pitchFamily="18" charset="0"/>
                <a:cs typeface="Times New Roman" panose="02020603050405020304" pitchFamily="18" charset="0"/>
              </a:rPr>
              <a:t>SOLVE FOR</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q = </a:t>
            </a:r>
            <a:r>
              <a:rPr lang="en-US" sz="3200" dirty="0" err="1">
                <a:solidFill>
                  <a:srgbClr val="FF0000"/>
                </a:solidFill>
                <a:latin typeface="Times New Roman" panose="02020603050405020304" pitchFamily="18" charset="0"/>
                <a:cs typeface="Times New Roman" panose="02020603050405020304" pitchFamily="18" charset="0"/>
              </a:rPr>
              <a:t>m</a:t>
            </a:r>
            <a:r>
              <a:rPr lang="en-US" sz="3200" dirty="0" err="1">
                <a:solidFill>
                  <a:srgbClr val="000099"/>
                </a:solidFill>
                <a:latin typeface="Times New Roman" panose="02020603050405020304" pitchFamily="18" charset="0"/>
                <a:cs typeface="Times New Roman" panose="02020603050405020304" pitchFamily="18" charset="0"/>
              </a:rPr>
              <a:t>H</a:t>
            </a:r>
            <a:r>
              <a:rPr lang="en-US" sz="3200" baseline="-25000" dirty="0" err="1">
                <a:solidFill>
                  <a:srgbClr val="000099"/>
                </a:solidFill>
                <a:latin typeface="Times New Roman" panose="02020603050405020304" pitchFamily="18" charset="0"/>
                <a:cs typeface="Times New Roman" panose="02020603050405020304" pitchFamily="18" charset="0"/>
              </a:rPr>
              <a:t>F</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endParaRPr lang="en-US" sz="3200" dirty="0"/>
          </a:p>
        </p:txBody>
      </p:sp>
      <p:cxnSp>
        <p:nvCxnSpPr>
          <p:cNvPr id="5" name="Straight Arrow Connector 4">
            <a:extLst>
              <a:ext uri="{FF2B5EF4-FFF2-40B4-BE49-F238E27FC236}">
                <a16:creationId xmlns:a16="http://schemas.microsoft.com/office/drawing/2014/main" id="{E71B7210-1B13-4FBD-A99F-7BA50CE0B663}"/>
              </a:ext>
            </a:extLst>
          </p:cNvPr>
          <p:cNvCxnSpPr>
            <a:cxnSpLocks/>
          </p:cNvCxnSpPr>
          <p:nvPr/>
        </p:nvCxnSpPr>
        <p:spPr>
          <a:xfrm flipH="1">
            <a:off x="1287117" y="2438400"/>
            <a:ext cx="381000" cy="76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2779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3C15A-6F75-4266-BFC2-B49F005E5BF7}"/>
              </a:ext>
            </a:extLst>
          </p:cNvPr>
          <p:cNvSpPr txBox="1"/>
          <p:nvPr/>
        </p:nvSpPr>
        <p:spPr>
          <a:xfrm>
            <a:off x="0" y="0"/>
            <a:ext cx="9144000" cy="147732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59. How many grams of water can be frozen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when you remove 87,500 joules from it? </a:t>
            </a:r>
          </a:p>
          <a:p>
            <a:endParaRPr lang="en-US" dirty="0"/>
          </a:p>
        </p:txBody>
      </p:sp>
      <p:pic>
        <p:nvPicPr>
          <p:cNvPr id="21506" name="Picture 2" descr="Image result for sub zero freezer logo">
            <a:extLst>
              <a:ext uri="{FF2B5EF4-FFF2-40B4-BE49-F238E27FC236}">
                <a16:creationId xmlns:a16="http://schemas.microsoft.com/office/drawing/2014/main" id="{58BC62D1-E87B-4479-B565-EDDBFDB3C5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0" y="1295400"/>
            <a:ext cx="5181600" cy="16192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F690FD9-C806-4DEF-88D0-5B850EB98DC5}"/>
              </a:ext>
            </a:extLst>
          </p:cNvPr>
          <p:cNvSpPr/>
          <p:nvPr/>
        </p:nvSpPr>
        <p:spPr>
          <a:xfrm>
            <a:off x="304800" y="2105025"/>
            <a:ext cx="8610600" cy="3539430"/>
          </a:xfrm>
          <a:prstGeom prst="rect">
            <a:avLst/>
          </a:prstGeom>
        </p:spPr>
        <p:txBody>
          <a:bodyPr wrap="square">
            <a:spAutoFit/>
          </a:bodyPr>
          <a:lstStyle/>
          <a:p>
            <a:r>
              <a:rPr lang="en-US" sz="3200" dirty="0">
                <a:solidFill>
                  <a:srgbClr val="000099"/>
                </a:solidFill>
                <a:latin typeface="Times New Roman" panose="02020603050405020304" pitchFamily="18" charset="0"/>
                <a:cs typeface="Times New Roman" panose="02020603050405020304" pitchFamily="18" charset="0"/>
              </a:rPr>
              <a:t>Use       </a:t>
            </a:r>
            <a:r>
              <a:rPr lang="en-US" sz="2000" u="sng" dirty="0">
                <a:solidFill>
                  <a:srgbClr val="FF0000"/>
                </a:solidFill>
                <a:latin typeface="Times New Roman" panose="02020603050405020304" pitchFamily="18" charset="0"/>
                <a:cs typeface="Times New Roman" panose="02020603050405020304" pitchFamily="18" charset="0"/>
              </a:rPr>
              <a:t>SOLVE FOR</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q = </a:t>
            </a:r>
            <a:r>
              <a:rPr lang="en-US" sz="3200" dirty="0" err="1">
                <a:solidFill>
                  <a:srgbClr val="FF0000"/>
                </a:solidFill>
                <a:latin typeface="Times New Roman" panose="02020603050405020304" pitchFamily="18" charset="0"/>
                <a:cs typeface="Times New Roman" panose="02020603050405020304" pitchFamily="18" charset="0"/>
              </a:rPr>
              <a:t>m</a:t>
            </a:r>
            <a:r>
              <a:rPr lang="en-US" sz="3200" dirty="0" err="1">
                <a:solidFill>
                  <a:srgbClr val="000099"/>
                </a:solidFill>
                <a:latin typeface="Times New Roman" panose="02020603050405020304" pitchFamily="18" charset="0"/>
                <a:cs typeface="Times New Roman" panose="02020603050405020304" pitchFamily="18" charset="0"/>
              </a:rPr>
              <a:t>H</a:t>
            </a:r>
            <a:r>
              <a:rPr lang="en-US" sz="3200" baseline="-25000" dirty="0" err="1">
                <a:solidFill>
                  <a:srgbClr val="000099"/>
                </a:solidFill>
                <a:latin typeface="Times New Roman" panose="02020603050405020304" pitchFamily="18" charset="0"/>
                <a:cs typeface="Times New Roman" panose="02020603050405020304" pitchFamily="18" charset="0"/>
              </a:rPr>
              <a:t>F</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87,500 J = (</a:t>
            </a:r>
            <a:r>
              <a:rPr lang="en-US" sz="3200" dirty="0">
                <a:solidFill>
                  <a:srgbClr val="FF0000"/>
                </a:solidFill>
                <a:latin typeface="Times New Roman" panose="02020603050405020304" pitchFamily="18" charset="0"/>
                <a:cs typeface="Times New Roman" panose="02020603050405020304" pitchFamily="18" charset="0"/>
              </a:rPr>
              <a:t>m</a:t>
            </a:r>
            <a:r>
              <a:rPr lang="en-US" sz="3200" dirty="0">
                <a:solidFill>
                  <a:srgbClr val="000099"/>
                </a:solidFill>
                <a:latin typeface="Times New Roman" panose="02020603050405020304" pitchFamily="18" charset="0"/>
                <a:cs typeface="Times New Roman" panose="02020603050405020304" pitchFamily="18" charset="0"/>
              </a:rPr>
              <a:t>)(334 J/g)</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a:t>
            </a:r>
            <a:endParaRPr lang="en-US" sz="3200" dirty="0"/>
          </a:p>
        </p:txBody>
      </p:sp>
      <p:cxnSp>
        <p:nvCxnSpPr>
          <p:cNvPr id="5" name="Straight Arrow Connector 4">
            <a:extLst>
              <a:ext uri="{FF2B5EF4-FFF2-40B4-BE49-F238E27FC236}">
                <a16:creationId xmlns:a16="http://schemas.microsoft.com/office/drawing/2014/main" id="{E71B7210-1B13-4FBD-A99F-7BA50CE0B663}"/>
              </a:ext>
            </a:extLst>
          </p:cNvPr>
          <p:cNvCxnSpPr>
            <a:cxnSpLocks/>
          </p:cNvCxnSpPr>
          <p:nvPr/>
        </p:nvCxnSpPr>
        <p:spPr>
          <a:xfrm flipH="1">
            <a:off x="1287117" y="2438400"/>
            <a:ext cx="381000" cy="76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0680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3C15A-6F75-4266-BFC2-B49F005E5BF7}"/>
              </a:ext>
            </a:extLst>
          </p:cNvPr>
          <p:cNvSpPr txBox="1"/>
          <p:nvPr/>
        </p:nvSpPr>
        <p:spPr>
          <a:xfrm>
            <a:off x="0" y="0"/>
            <a:ext cx="9144000" cy="147732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59. How many grams of water can be frozen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when you remove 87,500 joules from it? </a:t>
            </a:r>
          </a:p>
          <a:p>
            <a:endParaRPr lang="en-US" dirty="0"/>
          </a:p>
        </p:txBody>
      </p:sp>
      <p:pic>
        <p:nvPicPr>
          <p:cNvPr id="21506" name="Picture 2" descr="Image result for sub zero freezer logo">
            <a:extLst>
              <a:ext uri="{FF2B5EF4-FFF2-40B4-BE49-F238E27FC236}">
                <a16:creationId xmlns:a16="http://schemas.microsoft.com/office/drawing/2014/main" id="{58BC62D1-E87B-4479-B565-EDDBFDB3C5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0" y="1295400"/>
            <a:ext cx="5181600" cy="16192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F690FD9-C806-4DEF-88D0-5B850EB98DC5}"/>
              </a:ext>
            </a:extLst>
          </p:cNvPr>
          <p:cNvSpPr/>
          <p:nvPr/>
        </p:nvSpPr>
        <p:spPr>
          <a:xfrm>
            <a:off x="304800" y="2105025"/>
            <a:ext cx="8610600" cy="4524315"/>
          </a:xfrm>
          <a:prstGeom prst="rect">
            <a:avLst/>
          </a:prstGeom>
        </p:spPr>
        <p:txBody>
          <a:bodyPr wrap="square">
            <a:spAutoFit/>
          </a:bodyPr>
          <a:lstStyle/>
          <a:p>
            <a:r>
              <a:rPr lang="en-US" sz="3200" dirty="0">
                <a:solidFill>
                  <a:srgbClr val="000099"/>
                </a:solidFill>
                <a:latin typeface="Times New Roman" panose="02020603050405020304" pitchFamily="18" charset="0"/>
                <a:cs typeface="Times New Roman" panose="02020603050405020304" pitchFamily="18" charset="0"/>
              </a:rPr>
              <a:t>Use       </a:t>
            </a:r>
            <a:r>
              <a:rPr lang="en-US" sz="2000" u="sng" dirty="0">
                <a:solidFill>
                  <a:srgbClr val="FF0000"/>
                </a:solidFill>
                <a:latin typeface="Times New Roman" panose="02020603050405020304" pitchFamily="18" charset="0"/>
                <a:cs typeface="Times New Roman" panose="02020603050405020304" pitchFamily="18" charset="0"/>
              </a:rPr>
              <a:t>SOLVE FOR</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q = </a:t>
            </a:r>
            <a:r>
              <a:rPr lang="en-US" sz="3200" dirty="0" err="1">
                <a:solidFill>
                  <a:srgbClr val="FF0000"/>
                </a:solidFill>
                <a:latin typeface="Times New Roman" panose="02020603050405020304" pitchFamily="18" charset="0"/>
                <a:cs typeface="Times New Roman" panose="02020603050405020304" pitchFamily="18" charset="0"/>
              </a:rPr>
              <a:t>m</a:t>
            </a:r>
            <a:r>
              <a:rPr lang="en-US" sz="3200" dirty="0" err="1">
                <a:solidFill>
                  <a:srgbClr val="000099"/>
                </a:solidFill>
                <a:latin typeface="Times New Roman" panose="02020603050405020304" pitchFamily="18" charset="0"/>
                <a:cs typeface="Times New Roman" panose="02020603050405020304" pitchFamily="18" charset="0"/>
              </a:rPr>
              <a:t>H</a:t>
            </a:r>
            <a:r>
              <a:rPr lang="en-US" sz="3200" baseline="-25000" dirty="0" err="1">
                <a:solidFill>
                  <a:srgbClr val="000099"/>
                </a:solidFill>
                <a:latin typeface="Times New Roman" panose="02020603050405020304" pitchFamily="18" charset="0"/>
                <a:cs typeface="Times New Roman" panose="02020603050405020304" pitchFamily="18" charset="0"/>
              </a:rPr>
              <a:t>F</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87,500 J = (</a:t>
            </a:r>
            <a:r>
              <a:rPr lang="en-US" sz="3200" dirty="0">
                <a:solidFill>
                  <a:srgbClr val="FF0000"/>
                </a:solidFill>
                <a:latin typeface="Times New Roman" panose="02020603050405020304" pitchFamily="18" charset="0"/>
                <a:cs typeface="Times New Roman" panose="02020603050405020304" pitchFamily="18" charset="0"/>
              </a:rPr>
              <a:t>m</a:t>
            </a:r>
            <a:r>
              <a:rPr lang="en-US" sz="3200" dirty="0">
                <a:solidFill>
                  <a:srgbClr val="000099"/>
                </a:solidFill>
                <a:latin typeface="Times New Roman" panose="02020603050405020304" pitchFamily="18" charset="0"/>
                <a:cs typeface="Times New Roman" panose="02020603050405020304" pitchFamily="18" charset="0"/>
              </a:rPr>
              <a:t>)(334 J/g)</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 </a:t>
            </a:r>
            <a:r>
              <a:rPr lang="en-US" sz="3200" dirty="0">
                <a:solidFill>
                  <a:srgbClr val="FF0000"/>
                </a:solidFill>
                <a:latin typeface="Times New Roman" panose="02020603050405020304" pitchFamily="18" charset="0"/>
                <a:cs typeface="Times New Roman" panose="02020603050405020304" pitchFamily="18" charset="0"/>
              </a:rPr>
              <a:t>m</a:t>
            </a:r>
            <a:r>
              <a:rPr lang="en-US" sz="3200" baseline="-25000" dirty="0">
                <a:solidFill>
                  <a:srgbClr val="FF0000"/>
                </a:solidFill>
                <a:latin typeface="Times New Roman" panose="02020603050405020304" pitchFamily="18" charset="0"/>
                <a:cs typeface="Times New Roman" panose="02020603050405020304" pitchFamily="18" charset="0"/>
              </a:rPr>
              <a:t>  </a:t>
            </a:r>
            <a:r>
              <a:rPr lang="en-US" sz="3200" dirty="0">
                <a:solidFill>
                  <a:srgbClr val="000099"/>
                </a:solidFill>
                <a:latin typeface="Times New Roman" panose="02020603050405020304" pitchFamily="18" charset="0"/>
                <a:cs typeface="Times New Roman" panose="02020603050405020304" pitchFamily="18" charset="0"/>
              </a:rPr>
              <a:t>→ → →  </a:t>
            </a:r>
            <a:r>
              <a:rPr lang="en-US" sz="3200" dirty="0">
                <a:solidFill>
                  <a:srgbClr val="FF0000"/>
                </a:solidFill>
                <a:latin typeface="Times New Roman" panose="02020603050405020304" pitchFamily="18" charset="0"/>
                <a:cs typeface="Times New Roman" panose="02020603050405020304" pitchFamily="18" charset="0"/>
              </a:rPr>
              <a:t>261.970 g =  262 g</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with 3 SF</a:t>
            </a:r>
            <a:endParaRPr lang="en-US" sz="3200" dirty="0"/>
          </a:p>
        </p:txBody>
      </p:sp>
      <p:cxnSp>
        <p:nvCxnSpPr>
          <p:cNvPr id="5" name="Straight Arrow Connector 4">
            <a:extLst>
              <a:ext uri="{FF2B5EF4-FFF2-40B4-BE49-F238E27FC236}">
                <a16:creationId xmlns:a16="http://schemas.microsoft.com/office/drawing/2014/main" id="{E71B7210-1B13-4FBD-A99F-7BA50CE0B663}"/>
              </a:ext>
            </a:extLst>
          </p:cNvPr>
          <p:cNvCxnSpPr>
            <a:cxnSpLocks/>
          </p:cNvCxnSpPr>
          <p:nvPr/>
        </p:nvCxnSpPr>
        <p:spPr>
          <a:xfrm flipH="1">
            <a:off x="1287117" y="2438400"/>
            <a:ext cx="381000" cy="76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6C5EF0-3D8A-421B-A68E-704E93AFC00E}"/>
              </a:ext>
            </a:extLst>
          </p:cNvPr>
          <p:cNvSpPr txBox="1"/>
          <p:nvPr/>
        </p:nvSpPr>
        <p:spPr>
          <a:xfrm>
            <a:off x="338470" y="5410200"/>
            <a:ext cx="1981200" cy="1077218"/>
          </a:xfrm>
          <a:prstGeom prst="rect">
            <a:avLst/>
          </a:prstGeom>
          <a:noFill/>
        </p:spPr>
        <p:txBody>
          <a:bodyPr wrap="square" rtlCol="0">
            <a:spAutoFit/>
          </a:bodyPr>
          <a:lstStyle/>
          <a:p>
            <a:pPr algn="ctr"/>
            <a:r>
              <a:rPr lang="en-US" sz="3200" u="sng" dirty="0">
                <a:solidFill>
                  <a:srgbClr val="000099"/>
                </a:solidFill>
                <a:latin typeface="Times New Roman" panose="02020603050405020304" pitchFamily="18" charset="0"/>
                <a:cs typeface="Times New Roman" panose="02020603050405020304" pitchFamily="18" charset="0"/>
              </a:rPr>
              <a:t>87,500 J</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334 J/g</a:t>
            </a:r>
          </a:p>
        </p:txBody>
      </p:sp>
    </p:spTree>
    <p:extLst>
      <p:ext uri="{BB962C8B-B14F-4D97-AF65-F5344CB8AC3E}">
        <p14:creationId xmlns:p14="http://schemas.microsoft.com/office/powerpoint/2010/main" val="38271850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D8269F-D3CC-4527-8C7F-54C3CAC5DA98}"/>
              </a:ext>
            </a:extLst>
          </p:cNvPr>
          <p:cNvSpPr txBox="1"/>
          <p:nvPr/>
        </p:nvSpPr>
        <p:spPr>
          <a:xfrm>
            <a:off x="0" y="0"/>
            <a:ext cx="9144000" cy="166199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60. If 92.0 grams of a substance absorbs 27,496 Joules and the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temperature increased from 12.3°C to 83.8°C, what is the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specific heat capacity constant of this unknown?  </a:t>
            </a:r>
          </a:p>
          <a:p>
            <a:endParaRPr lang="en-US" dirty="0"/>
          </a:p>
        </p:txBody>
      </p:sp>
    </p:spTree>
    <p:extLst>
      <p:ext uri="{BB962C8B-B14F-4D97-AF65-F5344CB8AC3E}">
        <p14:creationId xmlns:p14="http://schemas.microsoft.com/office/powerpoint/2010/main" val="17470168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D8269F-D3CC-4527-8C7F-54C3CAC5DA98}"/>
              </a:ext>
            </a:extLst>
          </p:cNvPr>
          <p:cNvSpPr txBox="1"/>
          <p:nvPr/>
        </p:nvSpPr>
        <p:spPr>
          <a:xfrm>
            <a:off x="0" y="0"/>
            <a:ext cx="9144000" cy="166199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60. If 92.0 grams of a substance absorbs 27,496 Joules </a:t>
            </a:r>
            <a:r>
              <a:rPr lang="en-US" sz="2800">
                <a:latin typeface="Times New Roman" panose="02020603050405020304" pitchFamily="18" charset="0"/>
                <a:cs typeface="Times New Roman" panose="02020603050405020304" pitchFamily="18" charset="0"/>
              </a:rPr>
              <a:t>and the</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temperature increased from 12.3°C to 83.8°C, what </a:t>
            </a:r>
            <a:r>
              <a:rPr lang="en-US" sz="2800">
                <a:latin typeface="Times New Roman" panose="02020603050405020304" pitchFamily="18" charset="0"/>
                <a:cs typeface="Times New Roman" panose="02020603050405020304" pitchFamily="18" charset="0"/>
              </a:rPr>
              <a:t>is the</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specific heat capacity constant of this unknown?  </a:t>
            </a:r>
          </a:p>
          <a:p>
            <a:endParaRPr lang="en-US" dirty="0"/>
          </a:p>
        </p:txBody>
      </p:sp>
      <p:sp>
        <p:nvSpPr>
          <p:cNvPr id="3" name="Rectangle 2">
            <a:extLst>
              <a:ext uri="{FF2B5EF4-FFF2-40B4-BE49-F238E27FC236}">
                <a16:creationId xmlns:a16="http://schemas.microsoft.com/office/drawing/2014/main" id="{E90063AA-A359-4AE4-8AEE-E5FA40C01B83}"/>
              </a:ext>
            </a:extLst>
          </p:cNvPr>
          <p:cNvSpPr/>
          <p:nvPr/>
        </p:nvSpPr>
        <p:spPr>
          <a:xfrm>
            <a:off x="0" y="1905000"/>
            <a:ext cx="9144000" cy="1661993"/>
          </a:xfrm>
          <a:prstGeom prst="rect">
            <a:avLst/>
          </a:prstGeom>
        </p:spPr>
        <p:txBody>
          <a:bodyPr wrap="square">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Use                             </a:t>
            </a:r>
            <a:r>
              <a:rPr lang="en-US" sz="2000" u="sng" dirty="0">
                <a:solidFill>
                  <a:srgbClr val="FF0000"/>
                </a:solidFill>
                <a:latin typeface="Times New Roman" panose="02020603050405020304" pitchFamily="18" charset="0"/>
                <a:cs typeface="Times New Roman" panose="02020603050405020304" pitchFamily="18" charset="0"/>
              </a:rPr>
              <a:t>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q =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mCΔT</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solidFill>
                <a:srgbClr val="000099"/>
              </a:solidFill>
            </a:endParaRPr>
          </a:p>
        </p:txBody>
      </p:sp>
    </p:spTree>
    <p:extLst>
      <p:ext uri="{BB962C8B-B14F-4D97-AF65-F5344CB8AC3E}">
        <p14:creationId xmlns:p14="http://schemas.microsoft.com/office/powerpoint/2010/main" val="313104823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D8269F-D3CC-4527-8C7F-54C3CAC5DA98}"/>
              </a:ext>
            </a:extLst>
          </p:cNvPr>
          <p:cNvSpPr txBox="1"/>
          <p:nvPr/>
        </p:nvSpPr>
        <p:spPr>
          <a:xfrm>
            <a:off x="0" y="0"/>
            <a:ext cx="9144000" cy="166199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60. If 92.0 grams of a substance absorbs 27,496 Joules </a:t>
            </a:r>
            <a:r>
              <a:rPr lang="en-US" sz="2800">
                <a:latin typeface="Times New Roman" panose="02020603050405020304" pitchFamily="18" charset="0"/>
                <a:cs typeface="Times New Roman" panose="02020603050405020304" pitchFamily="18" charset="0"/>
              </a:rPr>
              <a:t>and the</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temperature increased from 12.3°C to 83.8°C, what </a:t>
            </a:r>
            <a:r>
              <a:rPr lang="en-US" sz="2800">
                <a:latin typeface="Times New Roman" panose="02020603050405020304" pitchFamily="18" charset="0"/>
                <a:cs typeface="Times New Roman" panose="02020603050405020304" pitchFamily="18" charset="0"/>
              </a:rPr>
              <a:t>is the</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specific heat capacity constant of this unknown?  </a:t>
            </a:r>
          </a:p>
          <a:p>
            <a:endParaRPr lang="en-US" dirty="0"/>
          </a:p>
        </p:txBody>
      </p:sp>
      <p:sp>
        <p:nvSpPr>
          <p:cNvPr id="3" name="Rectangle 2">
            <a:extLst>
              <a:ext uri="{FF2B5EF4-FFF2-40B4-BE49-F238E27FC236}">
                <a16:creationId xmlns:a16="http://schemas.microsoft.com/office/drawing/2014/main" id="{E90063AA-A359-4AE4-8AEE-E5FA40C01B83}"/>
              </a:ext>
            </a:extLst>
          </p:cNvPr>
          <p:cNvSpPr/>
          <p:nvPr/>
        </p:nvSpPr>
        <p:spPr>
          <a:xfrm>
            <a:off x="0" y="1905000"/>
            <a:ext cx="9144000" cy="2677656"/>
          </a:xfrm>
          <a:prstGeom prst="rect">
            <a:avLst/>
          </a:prstGeom>
        </p:spPr>
        <p:txBody>
          <a:bodyPr wrap="square">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Use                             </a:t>
            </a:r>
            <a:r>
              <a:rPr lang="en-US" sz="2000" u="sng" dirty="0">
                <a:solidFill>
                  <a:srgbClr val="FF0000"/>
                </a:solidFill>
                <a:latin typeface="Times New Roman" panose="02020603050405020304" pitchFamily="18" charset="0"/>
                <a:cs typeface="Times New Roman" panose="02020603050405020304" pitchFamily="18" charset="0"/>
              </a:rPr>
              <a:t>SOLVE FOR</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q =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mCΔT</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27,496 J = (92.0 g)(</a:t>
            </a:r>
            <a:r>
              <a:rPr lang="en-US" sz="2800" dirty="0">
                <a:solidFill>
                  <a:srgbClr val="FF0000"/>
                </a:solidFill>
                <a:latin typeface="Times New Roman" panose="02020603050405020304" pitchFamily="18" charset="0"/>
                <a:cs typeface="Times New Roman" panose="02020603050405020304" pitchFamily="18" charset="0"/>
              </a:rPr>
              <a:t>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)(71.5 K)</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dirty="0">
              <a:solidFill>
                <a:srgbClr val="000099"/>
              </a:solidFill>
            </a:endParaRPr>
          </a:p>
        </p:txBody>
      </p:sp>
      <p:cxnSp>
        <p:nvCxnSpPr>
          <p:cNvPr id="4" name="Straight Arrow Connector 3">
            <a:extLst>
              <a:ext uri="{FF2B5EF4-FFF2-40B4-BE49-F238E27FC236}">
                <a16:creationId xmlns:a16="http://schemas.microsoft.com/office/drawing/2014/main" id="{A2EF550A-231D-4D48-8128-4E957663CC41}"/>
              </a:ext>
            </a:extLst>
          </p:cNvPr>
          <p:cNvCxnSpPr>
            <a:cxnSpLocks/>
          </p:cNvCxnSpPr>
          <p:nvPr/>
        </p:nvCxnSpPr>
        <p:spPr>
          <a:xfrm flipH="1">
            <a:off x="2971800" y="2438400"/>
            <a:ext cx="381000" cy="76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BA5B314-281F-4CC9-95E1-2612DD3E6EBC}"/>
              </a:ext>
            </a:extLst>
          </p:cNvPr>
          <p:cNvSpPr txBox="1"/>
          <p:nvPr/>
        </p:nvSpPr>
        <p:spPr>
          <a:xfrm>
            <a:off x="6553200" y="2597497"/>
            <a:ext cx="2438400" cy="1831271"/>
          </a:xfrm>
          <a:prstGeom prst="rect">
            <a:avLst/>
          </a:prstGeom>
          <a:noFill/>
        </p:spPr>
        <p:txBody>
          <a:bodyPr wrap="square" rtlCol="0">
            <a:spAutoFit/>
          </a:bodyPr>
          <a:lstStyle/>
          <a:p>
            <a:pPr algn="ctr"/>
            <a:r>
              <a:rPr lang="el-GR" dirty="0">
                <a:latin typeface="Times New Roman" panose="02020603050405020304" pitchFamily="18" charset="0"/>
                <a:cs typeface="Times New Roman" panose="02020603050405020304" pitchFamily="18" charset="0"/>
              </a:rPr>
              <a:t>Δ</a:t>
            </a:r>
            <a:r>
              <a:rPr lang="en-US" dirty="0">
                <a:latin typeface="Times New Roman" panose="02020603050405020304" pitchFamily="18" charset="0"/>
                <a:cs typeface="Times New Roman" panose="02020603050405020304" pitchFamily="18" charset="0"/>
              </a:rPr>
              <a:t>T</a:t>
            </a:r>
          </a:p>
          <a:p>
            <a:pPr algn="r"/>
            <a:endParaRPr lang="en-US" sz="500" dirty="0">
              <a:latin typeface="Times New Roman" panose="02020603050405020304" pitchFamily="18" charset="0"/>
              <a:cs typeface="Times New Roman" panose="02020603050405020304" pitchFamily="18" charset="0"/>
            </a:endParaRPr>
          </a:p>
          <a:p>
            <a:pPr algn="r"/>
            <a:r>
              <a:rPr lang="en-US" dirty="0">
                <a:latin typeface="Times New Roman" panose="02020603050405020304" pitchFamily="18" charset="0"/>
                <a:cs typeface="Times New Roman" panose="02020603050405020304" pitchFamily="18" charset="0"/>
              </a:rPr>
              <a:t>83.8  C</a:t>
            </a:r>
          </a:p>
          <a:p>
            <a:pPr algn="r"/>
            <a:r>
              <a:rPr lang="en-US" u="sng" dirty="0">
                <a:latin typeface="Times New Roman" panose="02020603050405020304" pitchFamily="18" charset="0"/>
                <a:cs typeface="Times New Roman" panose="02020603050405020304" pitchFamily="18" charset="0"/>
              </a:rPr>
              <a:t>- 12.3  C</a:t>
            </a:r>
          </a:p>
          <a:p>
            <a:pPr algn="r"/>
            <a:r>
              <a:rPr lang="en-US" dirty="0">
                <a:latin typeface="Times New Roman" panose="02020603050405020304" pitchFamily="18" charset="0"/>
                <a:cs typeface="Times New Roman" panose="02020603050405020304" pitchFamily="18" charset="0"/>
              </a:rPr>
              <a:t>71.5  C</a:t>
            </a:r>
          </a:p>
          <a:p>
            <a:pPr algn="r"/>
            <a:endParaRPr lang="en-US" dirty="0">
              <a:latin typeface="Times New Roman" panose="02020603050405020304" pitchFamily="18" charset="0"/>
              <a:cs typeface="Times New Roman" panose="02020603050405020304" pitchFamily="18" charset="0"/>
            </a:endParaRPr>
          </a:p>
          <a:p>
            <a:pPr algn="r"/>
            <a:r>
              <a:rPr lang="en-US" dirty="0">
                <a:solidFill>
                  <a:srgbClr val="0000FF"/>
                </a:solidFill>
                <a:latin typeface="Times New Roman" panose="02020603050405020304" pitchFamily="18" charset="0"/>
                <a:cs typeface="Times New Roman" panose="02020603050405020304" pitchFamily="18" charset="0"/>
              </a:rPr>
              <a:t>The </a:t>
            </a:r>
            <a:r>
              <a:rPr lang="el-GR" dirty="0">
                <a:solidFill>
                  <a:srgbClr val="0000FF"/>
                </a:solidFill>
                <a:latin typeface="Times New Roman" panose="02020603050405020304" pitchFamily="18" charset="0"/>
                <a:cs typeface="Times New Roman" panose="02020603050405020304" pitchFamily="18" charset="0"/>
              </a:rPr>
              <a:t>Δ</a:t>
            </a:r>
            <a:r>
              <a:rPr lang="en-US" dirty="0">
                <a:solidFill>
                  <a:srgbClr val="0000FF"/>
                </a:solidFill>
                <a:latin typeface="Times New Roman" panose="02020603050405020304" pitchFamily="18" charset="0"/>
                <a:cs typeface="Times New Roman" panose="02020603050405020304" pitchFamily="18" charset="0"/>
              </a:rPr>
              <a:t>T C = </a:t>
            </a:r>
            <a:r>
              <a:rPr lang="el-GR" dirty="0">
                <a:solidFill>
                  <a:srgbClr val="0000FF"/>
                </a:solidFill>
                <a:latin typeface="Times New Roman" panose="02020603050405020304" pitchFamily="18" charset="0"/>
                <a:cs typeface="Times New Roman" panose="02020603050405020304" pitchFamily="18" charset="0"/>
              </a:rPr>
              <a:t>Δ</a:t>
            </a:r>
            <a:r>
              <a:rPr lang="en-US" dirty="0">
                <a:solidFill>
                  <a:srgbClr val="0000FF"/>
                </a:solidFill>
                <a:latin typeface="Times New Roman" panose="02020603050405020304" pitchFamily="18" charset="0"/>
                <a:cs typeface="Times New Roman" panose="02020603050405020304" pitchFamily="18" charset="0"/>
              </a:rPr>
              <a:t>T K </a:t>
            </a:r>
          </a:p>
        </p:txBody>
      </p:sp>
      <p:cxnSp>
        <p:nvCxnSpPr>
          <p:cNvPr id="7" name="Straight Arrow Connector 6">
            <a:extLst>
              <a:ext uri="{FF2B5EF4-FFF2-40B4-BE49-F238E27FC236}">
                <a16:creationId xmlns:a16="http://schemas.microsoft.com/office/drawing/2014/main" id="{F620C793-2687-4DEA-AEAF-4134C0E772F0}"/>
              </a:ext>
            </a:extLst>
          </p:cNvPr>
          <p:cNvCxnSpPr>
            <a:cxnSpLocks/>
          </p:cNvCxnSpPr>
          <p:nvPr/>
        </p:nvCxnSpPr>
        <p:spPr>
          <a:xfrm flipH="1" flipV="1">
            <a:off x="4572000" y="3518448"/>
            <a:ext cx="3314700" cy="520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1575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D8269F-D3CC-4527-8C7F-54C3CAC5DA98}"/>
              </a:ext>
            </a:extLst>
          </p:cNvPr>
          <p:cNvSpPr txBox="1"/>
          <p:nvPr/>
        </p:nvSpPr>
        <p:spPr>
          <a:xfrm>
            <a:off x="0" y="0"/>
            <a:ext cx="9144000" cy="166199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60. If 92.0 grams of a substance absorbs 27,496 Joules </a:t>
            </a:r>
            <a:r>
              <a:rPr lang="en-US" sz="2800">
                <a:latin typeface="Times New Roman" panose="02020603050405020304" pitchFamily="18" charset="0"/>
                <a:cs typeface="Times New Roman" panose="02020603050405020304" pitchFamily="18" charset="0"/>
              </a:rPr>
              <a:t>and the</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temperature increased from 12.3°C to 83.8°C, what </a:t>
            </a:r>
            <a:r>
              <a:rPr lang="en-US" sz="2800">
                <a:latin typeface="Times New Roman" panose="02020603050405020304" pitchFamily="18" charset="0"/>
                <a:cs typeface="Times New Roman" panose="02020603050405020304" pitchFamily="18" charset="0"/>
              </a:rPr>
              <a:t>is the</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specific heat capacity constant of this unknown?  </a:t>
            </a:r>
          </a:p>
          <a:p>
            <a:endParaRPr lang="en-US" dirty="0"/>
          </a:p>
        </p:txBody>
      </p:sp>
      <p:sp>
        <p:nvSpPr>
          <p:cNvPr id="3" name="Rectangle 2">
            <a:extLst>
              <a:ext uri="{FF2B5EF4-FFF2-40B4-BE49-F238E27FC236}">
                <a16:creationId xmlns:a16="http://schemas.microsoft.com/office/drawing/2014/main" id="{E90063AA-A359-4AE4-8AEE-E5FA40C01B83}"/>
              </a:ext>
            </a:extLst>
          </p:cNvPr>
          <p:cNvSpPr/>
          <p:nvPr/>
        </p:nvSpPr>
        <p:spPr>
          <a:xfrm>
            <a:off x="0" y="1905000"/>
            <a:ext cx="9144000" cy="4524315"/>
          </a:xfrm>
          <a:prstGeom prst="rect">
            <a:avLst/>
          </a:prstGeom>
        </p:spPr>
        <p:txBody>
          <a:bodyPr wrap="square">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Use                             </a:t>
            </a:r>
            <a:r>
              <a:rPr lang="en-US" sz="2000" u="sng" dirty="0">
                <a:solidFill>
                  <a:srgbClr val="FF0000"/>
                </a:solidFill>
                <a:latin typeface="Times New Roman" panose="02020603050405020304" pitchFamily="18" charset="0"/>
                <a:cs typeface="Times New Roman" panose="02020603050405020304" pitchFamily="18" charset="0"/>
              </a:rPr>
              <a:t>SOLVE FOR</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q =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mCΔT</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27,496 J = (92.0 g)(</a:t>
            </a:r>
            <a:r>
              <a:rPr lang="en-US" sz="2800" dirty="0">
                <a:solidFill>
                  <a:srgbClr val="FF0000"/>
                </a:solidFill>
                <a:latin typeface="Times New Roman" panose="02020603050405020304" pitchFamily="18" charset="0"/>
                <a:cs typeface="Times New Roman" panose="02020603050405020304" pitchFamily="18" charset="0"/>
              </a:rPr>
              <a:t>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)(71.5 K)</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sz="2800" dirty="0">
                <a:solidFill>
                  <a:srgbClr val="FF0000"/>
                </a:solidFill>
                <a:latin typeface="Times New Roman" panose="02020603050405020304" pitchFamily="18" charset="0"/>
                <a:cs typeface="Times New Roman" panose="02020603050405020304" pitchFamily="18" charset="0"/>
              </a:rPr>
              <a:t>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 → →  =  </a:t>
            </a:r>
            <a:r>
              <a:rPr lang="en-US" sz="2800" dirty="0">
                <a:solidFill>
                  <a:srgbClr val="FF0000"/>
                </a:solidFill>
                <a:latin typeface="Times New Roman" panose="02020603050405020304" pitchFamily="18" charset="0"/>
                <a:cs typeface="Times New Roman" panose="02020603050405020304" pitchFamily="18" charset="0"/>
              </a:rPr>
              <a:t>4.18 J/</a:t>
            </a:r>
            <a:r>
              <a:rPr lang="en-US" sz="2800" dirty="0" err="1">
                <a:solidFill>
                  <a:srgbClr val="FF0000"/>
                </a:solidFill>
                <a:latin typeface="Times New Roman" panose="02020603050405020304" pitchFamily="18" charset="0"/>
                <a:cs typeface="Times New Roman" panose="02020603050405020304" pitchFamily="18" charset="0"/>
              </a:rPr>
              <a:t>g·K</a:t>
            </a:r>
            <a:r>
              <a:rPr lang="en-US" sz="2800" dirty="0">
                <a:solidFill>
                  <a:srgbClr val="FF0000"/>
                </a:solidFill>
                <a:latin typeface="Times New Roman" panose="02020603050405020304" pitchFamily="18" charset="0"/>
                <a:cs typeface="Times New Roman" panose="02020603050405020304" pitchFamily="18" charset="0"/>
              </a:rPr>
              <a:t>      3 SF</a:t>
            </a:r>
          </a:p>
          <a:p>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                                    </a:t>
            </a:r>
            <a:r>
              <a:rPr lang="en-US" sz="3600" dirty="0">
                <a:solidFill>
                  <a:srgbClr val="000099"/>
                </a:solidFill>
                <a:latin typeface="Times New Roman" panose="02020603050405020304" pitchFamily="18" charset="0"/>
                <a:cs typeface="Times New Roman" panose="02020603050405020304" pitchFamily="18" charset="0"/>
              </a:rPr>
              <a:t>WHAT IS THIS UNKNOWN?</a:t>
            </a:r>
            <a:endParaRPr lang="en-US" dirty="0">
              <a:solidFill>
                <a:srgbClr val="000099"/>
              </a:solidFill>
            </a:endParaRPr>
          </a:p>
        </p:txBody>
      </p:sp>
      <p:cxnSp>
        <p:nvCxnSpPr>
          <p:cNvPr id="4" name="Straight Arrow Connector 3">
            <a:extLst>
              <a:ext uri="{FF2B5EF4-FFF2-40B4-BE49-F238E27FC236}">
                <a16:creationId xmlns:a16="http://schemas.microsoft.com/office/drawing/2014/main" id="{A2EF550A-231D-4D48-8128-4E957663CC41}"/>
              </a:ext>
            </a:extLst>
          </p:cNvPr>
          <p:cNvCxnSpPr>
            <a:cxnSpLocks/>
          </p:cNvCxnSpPr>
          <p:nvPr/>
        </p:nvCxnSpPr>
        <p:spPr>
          <a:xfrm flipH="1">
            <a:off x="2971800" y="2438400"/>
            <a:ext cx="381000" cy="76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F3BF9D5-753E-46E3-B4C1-D6A3EE7567F8}"/>
              </a:ext>
            </a:extLst>
          </p:cNvPr>
          <p:cNvSpPr txBox="1"/>
          <p:nvPr/>
        </p:nvSpPr>
        <p:spPr>
          <a:xfrm>
            <a:off x="0" y="3962400"/>
            <a:ext cx="2971800" cy="2554545"/>
          </a:xfrm>
          <a:prstGeom prst="rect">
            <a:avLst/>
          </a:prstGeom>
          <a:noFill/>
        </p:spPr>
        <p:txBody>
          <a:bodyPr wrap="square" rtlCol="0">
            <a:spAutoFit/>
          </a:bodyPr>
          <a:lstStyle/>
          <a:p>
            <a:pPr algn="ctr"/>
            <a:r>
              <a:rPr lang="en-US" sz="3200" u="sng" dirty="0">
                <a:solidFill>
                  <a:schemeClr val="tx1">
                    <a:lumMod val="95000"/>
                    <a:lumOff val="5000"/>
                  </a:schemeClr>
                </a:solidFill>
                <a:latin typeface="Times New Roman" panose="02020603050405020304" pitchFamily="18" charset="0"/>
                <a:cs typeface="Times New Roman" panose="02020603050405020304" pitchFamily="18" charset="0"/>
              </a:rPr>
              <a:t>27,496 J</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(92.0 g)(71.5 K)</a:t>
            </a:r>
          </a:p>
          <a:p>
            <a:pPr algn="ct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32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818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D8269F-D3CC-4527-8C7F-54C3CAC5DA98}"/>
              </a:ext>
            </a:extLst>
          </p:cNvPr>
          <p:cNvSpPr txBox="1"/>
          <p:nvPr/>
        </p:nvSpPr>
        <p:spPr>
          <a:xfrm>
            <a:off x="0" y="0"/>
            <a:ext cx="9144000" cy="166199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60. If 92.0 grams of a substance absorbs 27,496 Joules </a:t>
            </a:r>
            <a:r>
              <a:rPr lang="en-US" sz="2800">
                <a:latin typeface="Times New Roman" panose="02020603050405020304" pitchFamily="18" charset="0"/>
                <a:cs typeface="Times New Roman" panose="02020603050405020304" pitchFamily="18" charset="0"/>
              </a:rPr>
              <a:t>and the</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temperature increased from 12.3°C to 83.8°C, what </a:t>
            </a:r>
            <a:r>
              <a:rPr lang="en-US" sz="2800">
                <a:latin typeface="Times New Roman" panose="02020603050405020304" pitchFamily="18" charset="0"/>
                <a:cs typeface="Times New Roman" panose="02020603050405020304" pitchFamily="18" charset="0"/>
              </a:rPr>
              <a:t>is the</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specific heat capacity constant of this unknown?  </a:t>
            </a:r>
          </a:p>
          <a:p>
            <a:endParaRPr lang="en-US" dirty="0"/>
          </a:p>
        </p:txBody>
      </p:sp>
      <p:sp>
        <p:nvSpPr>
          <p:cNvPr id="3" name="Rectangle 2">
            <a:extLst>
              <a:ext uri="{FF2B5EF4-FFF2-40B4-BE49-F238E27FC236}">
                <a16:creationId xmlns:a16="http://schemas.microsoft.com/office/drawing/2014/main" id="{E90063AA-A359-4AE4-8AEE-E5FA40C01B83}"/>
              </a:ext>
            </a:extLst>
          </p:cNvPr>
          <p:cNvSpPr/>
          <p:nvPr/>
        </p:nvSpPr>
        <p:spPr>
          <a:xfrm>
            <a:off x="0" y="1905000"/>
            <a:ext cx="9144000" cy="4524315"/>
          </a:xfrm>
          <a:prstGeom prst="rect">
            <a:avLst/>
          </a:prstGeom>
        </p:spPr>
        <p:txBody>
          <a:bodyPr wrap="square">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Use                             </a:t>
            </a:r>
            <a:r>
              <a:rPr lang="en-US" sz="2000" u="sng" dirty="0">
                <a:solidFill>
                  <a:srgbClr val="FF0000"/>
                </a:solidFill>
                <a:latin typeface="Times New Roman" panose="02020603050405020304" pitchFamily="18" charset="0"/>
                <a:cs typeface="Times New Roman" panose="02020603050405020304" pitchFamily="18" charset="0"/>
              </a:rPr>
              <a:t>SOLVE FOR</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q =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mCΔT</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27,496 J = (92.0 g)(</a:t>
            </a:r>
            <a:r>
              <a:rPr lang="en-US" sz="2800" dirty="0">
                <a:solidFill>
                  <a:srgbClr val="FF0000"/>
                </a:solidFill>
                <a:latin typeface="Times New Roman" panose="02020603050405020304" pitchFamily="18" charset="0"/>
                <a:cs typeface="Times New Roman" panose="02020603050405020304" pitchFamily="18" charset="0"/>
              </a:rPr>
              <a:t>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)(71.5 K)</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sz="2800" dirty="0">
                <a:solidFill>
                  <a:srgbClr val="FF0000"/>
                </a:solidFill>
                <a:latin typeface="Times New Roman" panose="02020603050405020304" pitchFamily="18" charset="0"/>
                <a:cs typeface="Times New Roman" panose="02020603050405020304" pitchFamily="18" charset="0"/>
              </a:rPr>
              <a:t>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 → →  =  </a:t>
            </a:r>
            <a:r>
              <a:rPr lang="en-US" sz="2800" dirty="0">
                <a:solidFill>
                  <a:srgbClr val="FF0000"/>
                </a:solidFill>
                <a:latin typeface="Times New Roman" panose="02020603050405020304" pitchFamily="18" charset="0"/>
                <a:cs typeface="Times New Roman" panose="02020603050405020304" pitchFamily="18" charset="0"/>
              </a:rPr>
              <a:t>4.18 J/</a:t>
            </a:r>
            <a:r>
              <a:rPr lang="en-US" sz="2800" dirty="0" err="1">
                <a:solidFill>
                  <a:srgbClr val="FF0000"/>
                </a:solidFill>
                <a:latin typeface="Times New Roman" panose="02020603050405020304" pitchFamily="18" charset="0"/>
                <a:cs typeface="Times New Roman" panose="02020603050405020304" pitchFamily="18" charset="0"/>
              </a:rPr>
              <a:t>g·K</a:t>
            </a:r>
            <a:r>
              <a:rPr lang="en-US" sz="2800" dirty="0">
                <a:solidFill>
                  <a:srgbClr val="FF0000"/>
                </a:solidFill>
                <a:latin typeface="Times New Roman" panose="02020603050405020304" pitchFamily="18" charset="0"/>
                <a:cs typeface="Times New Roman" panose="02020603050405020304" pitchFamily="18" charset="0"/>
              </a:rPr>
              <a:t>      3 SF</a:t>
            </a:r>
          </a:p>
          <a:p>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000099"/>
                </a:solidFill>
                <a:latin typeface="Times New Roman" panose="02020603050405020304" pitchFamily="18" charset="0"/>
                <a:cs typeface="Times New Roman" panose="02020603050405020304" pitchFamily="18" charset="0"/>
              </a:rPr>
              <a:t>WHAT IS THIS UNKNOWN?  </a:t>
            </a:r>
            <a:r>
              <a:rPr lang="en-US" sz="3600" dirty="0">
                <a:solidFill>
                  <a:srgbClr val="006600"/>
                </a:solidFill>
                <a:latin typeface="Times New Roman" panose="02020603050405020304" pitchFamily="18" charset="0"/>
                <a:cs typeface="Times New Roman" panose="02020603050405020304" pitchFamily="18" charset="0"/>
              </a:rPr>
              <a:t>Probably water!</a:t>
            </a:r>
            <a:endParaRPr lang="en-US" dirty="0">
              <a:solidFill>
                <a:srgbClr val="000099"/>
              </a:solidFill>
            </a:endParaRPr>
          </a:p>
        </p:txBody>
      </p:sp>
      <p:cxnSp>
        <p:nvCxnSpPr>
          <p:cNvPr id="4" name="Straight Arrow Connector 3">
            <a:extLst>
              <a:ext uri="{FF2B5EF4-FFF2-40B4-BE49-F238E27FC236}">
                <a16:creationId xmlns:a16="http://schemas.microsoft.com/office/drawing/2014/main" id="{A2EF550A-231D-4D48-8128-4E957663CC41}"/>
              </a:ext>
            </a:extLst>
          </p:cNvPr>
          <p:cNvCxnSpPr>
            <a:cxnSpLocks/>
          </p:cNvCxnSpPr>
          <p:nvPr/>
        </p:nvCxnSpPr>
        <p:spPr>
          <a:xfrm flipH="1">
            <a:off x="2971800" y="2438400"/>
            <a:ext cx="381000" cy="762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F3BF9D5-753E-46E3-B4C1-D6A3EE7567F8}"/>
              </a:ext>
            </a:extLst>
          </p:cNvPr>
          <p:cNvSpPr txBox="1"/>
          <p:nvPr/>
        </p:nvSpPr>
        <p:spPr>
          <a:xfrm>
            <a:off x="0" y="3962400"/>
            <a:ext cx="2971800" cy="2554545"/>
          </a:xfrm>
          <a:prstGeom prst="rect">
            <a:avLst/>
          </a:prstGeom>
          <a:noFill/>
        </p:spPr>
        <p:txBody>
          <a:bodyPr wrap="square" rtlCol="0">
            <a:spAutoFit/>
          </a:bodyPr>
          <a:lstStyle/>
          <a:p>
            <a:pPr algn="ctr"/>
            <a:r>
              <a:rPr lang="en-US" sz="3200" u="sng" dirty="0">
                <a:solidFill>
                  <a:schemeClr val="tx1">
                    <a:lumMod val="95000"/>
                    <a:lumOff val="5000"/>
                  </a:schemeClr>
                </a:solidFill>
                <a:latin typeface="Times New Roman" panose="02020603050405020304" pitchFamily="18" charset="0"/>
                <a:cs typeface="Times New Roman" panose="02020603050405020304" pitchFamily="18" charset="0"/>
              </a:rPr>
              <a:t>27,496 J</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(92.0 g)(71.5 K)</a:t>
            </a:r>
          </a:p>
          <a:p>
            <a:pPr algn="ct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32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07628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B35BFF-4E5F-F8CA-7C2E-9846186A4116}"/>
              </a:ext>
            </a:extLst>
          </p:cNvPr>
          <p:cNvSpPr txBox="1"/>
          <p:nvPr/>
        </p:nvSpPr>
        <p:spPr>
          <a:xfrm>
            <a:off x="0" y="0"/>
            <a:ext cx="9144000" cy="646330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We will stop here, and begin the C of Cu Lab</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In this lab we will experimentally measure the specific heat capacity constant for copper.</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What is the C of H</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O?</a:t>
            </a:r>
          </a:p>
          <a:p>
            <a:endParaRPr lang="en-US" sz="3600" dirty="0">
              <a:latin typeface="Times New Roman" panose="02020603050405020304" pitchFamily="18" charset="0"/>
              <a:cs typeface="Times New Roman" panose="02020603050405020304" pitchFamily="18" charset="0"/>
            </a:endParaRPr>
          </a:p>
          <a:p>
            <a:r>
              <a:rPr lang="en-US" sz="5400" dirty="0">
                <a:solidFill>
                  <a:srgbClr val="FF0000"/>
                </a:solidFill>
                <a:latin typeface="Times New Roman" panose="02020603050405020304" pitchFamily="18" charset="0"/>
                <a:cs typeface="Times New Roman" panose="02020603050405020304" pitchFamily="18" charset="0"/>
              </a:rPr>
              <a:t>Let’s go through the set up now, and get some goggles and a partner (2 partners, or solo)</a:t>
            </a:r>
          </a:p>
        </p:txBody>
      </p:sp>
    </p:spTree>
    <p:extLst>
      <p:ext uri="{BB962C8B-B14F-4D97-AF65-F5344CB8AC3E}">
        <p14:creationId xmlns:p14="http://schemas.microsoft.com/office/powerpoint/2010/main" val="262427017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E080C5-994C-6A9B-7615-89738F9535AF}"/>
              </a:ext>
            </a:extLst>
          </p:cNvPr>
          <p:cNvSpPr txBox="1"/>
          <p:nvPr/>
        </p:nvSpPr>
        <p:spPr>
          <a:xfrm>
            <a:off x="0" y="0"/>
            <a:ext cx="9144000" cy="649408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Your teacher is a bit under the weather, but okay.   He has a sore throat but the rest of him is tip top.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I’d prefer to not talk too much, but I can.</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Notes today, #61 to #76 + a cool demo in the middle.</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We DO NOT have a short quiz today, I changed that. </a:t>
            </a:r>
          </a:p>
          <a:p>
            <a:endParaRPr lang="en-US" sz="320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HW#5 Due Monday.</a:t>
            </a:r>
          </a:p>
          <a:p>
            <a:r>
              <a:rPr lang="en-US" sz="3200" b="1" dirty="0">
                <a:solidFill>
                  <a:srgbClr val="FF0000"/>
                </a:solidFill>
                <a:latin typeface="Times New Roman" panose="02020603050405020304" pitchFamily="18" charset="0"/>
                <a:cs typeface="Times New Roman" panose="02020603050405020304" pitchFamily="18" charset="0"/>
              </a:rPr>
              <a:t>C of Cu Lab due Tuesday.</a:t>
            </a:r>
          </a:p>
          <a:p>
            <a:r>
              <a:rPr lang="en-US" sz="3200" b="1" dirty="0">
                <a:solidFill>
                  <a:srgbClr val="FF0000"/>
                </a:solidFill>
                <a:latin typeface="Times New Roman" panose="02020603050405020304" pitchFamily="18" charset="0"/>
                <a:cs typeface="Times New Roman" panose="02020603050405020304" pitchFamily="18" charset="0"/>
              </a:rPr>
              <a:t>HW 3 and 2 due yesterday and today  </a:t>
            </a:r>
            <a:endParaRPr lang="en-US" b="1" dirty="0">
              <a:solidFill>
                <a:srgbClr val="FF0000"/>
              </a:solidFill>
            </a:endParaRPr>
          </a:p>
        </p:txBody>
      </p:sp>
    </p:spTree>
    <p:extLst>
      <p:ext uri="{BB962C8B-B14F-4D97-AF65-F5344CB8AC3E}">
        <p14:creationId xmlns:p14="http://schemas.microsoft.com/office/powerpoint/2010/main" val="627485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7CC47E-A41E-4AD7-BC8F-678C95BCD93C}"/>
              </a:ext>
            </a:extLst>
          </p:cNvPr>
          <p:cNvSpPr txBox="1"/>
          <p:nvPr/>
        </p:nvSpPr>
        <p:spPr>
          <a:xfrm>
            <a:off x="0" y="457200"/>
            <a:ext cx="9144000" cy="3970318"/>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8. For deposition, when a gas turns directly into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 solid you need to </a:t>
            </a:r>
            <a:r>
              <a:rPr lang="en-US" sz="3600" dirty="0">
                <a:solidFill>
                  <a:srgbClr val="FF0000"/>
                </a:solidFill>
                <a:latin typeface="Times New Roman" panose="02020603050405020304" pitchFamily="18" charset="0"/>
                <a:cs typeface="Times New Roman" panose="02020603050405020304" pitchFamily="18" charset="0"/>
              </a:rPr>
              <a:t>_________ </a:t>
            </a:r>
            <a:r>
              <a:rPr lang="en-US" sz="3600" dirty="0">
                <a:latin typeface="Times New Roman" panose="02020603050405020304" pitchFamily="18" charset="0"/>
                <a:cs typeface="Times New Roman" panose="02020603050405020304" pitchFamily="18" charset="0"/>
              </a:rPr>
              <a:t>heat energy.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9.  When substances are hotter, their particles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are moving </a:t>
            </a:r>
            <a:r>
              <a:rPr lang="en-US" sz="3600" dirty="0">
                <a:solidFill>
                  <a:srgbClr val="FF0000"/>
                </a:solidFill>
                <a:latin typeface="Times New Roman" panose="02020603050405020304" pitchFamily="18" charset="0"/>
                <a:cs typeface="Times New Roman" panose="02020603050405020304" pitchFamily="18" charset="0"/>
              </a:rPr>
              <a:t>FASTER.</a:t>
            </a:r>
          </a:p>
          <a:p>
            <a:endParaRPr lang="en-US" dirty="0"/>
          </a:p>
        </p:txBody>
      </p:sp>
    </p:spTree>
    <p:extLst>
      <p:ext uri="{BB962C8B-B14F-4D97-AF65-F5344CB8AC3E}">
        <p14:creationId xmlns:p14="http://schemas.microsoft.com/office/powerpoint/2010/main" val="15810906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3B1DB1-0809-48C9-87AA-223340C6B9E5}"/>
              </a:ext>
            </a:extLst>
          </p:cNvPr>
          <p:cNvSpPr txBox="1"/>
          <p:nvPr/>
        </p:nvSpPr>
        <p:spPr>
          <a:xfrm>
            <a:off x="0" y="0"/>
            <a:ext cx="9144000"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61.  You put a 155 gram snowball at – 4.00°C into the back of your friend’s jacket.  It ultimately warms up to his body temperature of 37.0°C.  How much energy did that take?  </a:t>
            </a:r>
            <a:endParaRPr lang="en-US" dirty="0"/>
          </a:p>
        </p:txBody>
      </p:sp>
      <p:graphicFrame>
        <p:nvGraphicFramePr>
          <p:cNvPr id="3" name="Table 2">
            <a:extLst>
              <a:ext uri="{FF2B5EF4-FFF2-40B4-BE49-F238E27FC236}">
                <a16:creationId xmlns:a16="http://schemas.microsoft.com/office/drawing/2014/main" id="{CA423F7D-7C8E-4FCC-952F-7B862CA166AF}"/>
              </a:ext>
            </a:extLst>
          </p:cNvPr>
          <p:cNvGraphicFramePr>
            <a:graphicFrameLocks noGrp="1"/>
          </p:cNvGraphicFramePr>
          <p:nvPr>
            <p:extLst>
              <p:ext uri="{D42A27DB-BD31-4B8C-83A1-F6EECF244321}">
                <p14:modId xmlns:p14="http://schemas.microsoft.com/office/powerpoint/2010/main" val="3359846582"/>
              </p:ext>
            </p:extLst>
          </p:nvPr>
        </p:nvGraphicFramePr>
        <p:xfrm>
          <a:off x="0" y="1742663"/>
          <a:ext cx="9144000" cy="5115337"/>
        </p:xfrm>
        <a:graphic>
          <a:graphicData uri="http://schemas.openxmlformats.org/drawingml/2006/table">
            <a:tbl>
              <a:tblPr/>
              <a:tblGrid>
                <a:gridCol w="712189">
                  <a:extLst>
                    <a:ext uri="{9D8B030D-6E8A-4147-A177-3AD203B41FA5}">
                      <a16:colId xmlns:a16="http://schemas.microsoft.com/office/drawing/2014/main" val="2670690567"/>
                    </a:ext>
                  </a:extLst>
                </a:gridCol>
                <a:gridCol w="1421411">
                  <a:extLst>
                    <a:ext uri="{9D8B030D-6E8A-4147-A177-3AD203B41FA5}">
                      <a16:colId xmlns:a16="http://schemas.microsoft.com/office/drawing/2014/main" val="3022560830"/>
                    </a:ext>
                  </a:extLst>
                </a:gridCol>
                <a:gridCol w="1447800">
                  <a:extLst>
                    <a:ext uri="{9D8B030D-6E8A-4147-A177-3AD203B41FA5}">
                      <a16:colId xmlns:a16="http://schemas.microsoft.com/office/drawing/2014/main" val="3842894808"/>
                    </a:ext>
                  </a:extLst>
                </a:gridCol>
                <a:gridCol w="5562600">
                  <a:extLst>
                    <a:ext uri="{9D8B030D-6E8A-4147-A177-3AD203B41FA5}">
                      <a16:colId xmlns:a16="http://schemas.microsoft.com/office/drawing/2014/main" val="462422420"/>
                    </a:ext>
                  </a:extLst>
                </a:gridCol>
              </a:tblGrid>
              <a:tr h="677081">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step</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called</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formula</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Do the math</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847865"/>
                  </a:ext>
                </a:extLst>
              </a:tr>
              <a:tr h="1109564">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1</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q = </a:t>
                      </a:r>
                      <a:r>
                        <a:rPr lang="en-US" sz="2400" kern="1400" dirty="0" err="1">
                          <a:ln>
                            <a:noFill/>
                          </a:ln>
                          <a:solidFill>
                            <a:srgbClr val="000000"/>
                          </a:solidFill>
                          <a:effectLst/>
                          <a:latin typeface="Times New Roman" panose="02020603050405020304" pitchFamily="18" charset="0"/>
                        </a:rPr>
                        <a:t>mC∆T</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6125347"/>
                  </a:ext>
                </a:extLst>
              </a:tr>
              <a:tr h="1109564">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2</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q = </a:t>
                      </a:r>
                      <a:r>
                        <a:rPr lang="en-US" sz="2400" kern="1400" dirty="0" err="1">
                          <a:ln>
                            <a:noFill/>
                          </a:ln>
                          <a:solidFill>
                            <a:srgbClr val="000000"/>
                          </a:solidFill>
                          <a:effectLst/>
                          <a:latin typeface="Times New Roman" panose="02020603050405020304" pitchFamily="18" charset="0"/>
                        </a:rPr>
                        <a:t>mH</a:t>
                      </a:r>
                      <a:r>
                        <a:rPr lang="en-US" sz="2400" kern="1400" baseline="-25000" dirty="0" err="1">
                          <a:ln>
                            <a:noFill/>
                          </a:ln>
                          <a:solidFill>
                            <a:srgbClr val="000000"/>
                          </a:solidFill>
                          <a:effectLst/>
                          <a:latin typeface="Times New Roman" panose="02020603050405020304" pitchFamily="18" charset="0"/>
                        </a:rPr>
                        <a:t>F</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34489"/>
                  </a:ext>
                </a:extLst>
              </a:tr>
              <a:tr h="1109564">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3</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q = mC∆T</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231573"/>
                  </a:ext>
                </a:extLst>
              </a:tr>
              <a:tr h="1109564">
                <a:tc gridSpan="3">
                  <a:txBody>
                    <a:bodyPr/>
                    <a:lstStyle/>
                    <a:p>
                      <a:pPr marR="0" indent="0" algn="l"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       Total Joules required →  </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R="0" indent="0" algn="ctr" rtl="0">
                        <a:lnSpc>
                          <a:spcPct val="119000"/>
                        </a:lnSpc>
                        <a:spcBef>
                          <a:spcPts val="0"/>
                        </a:spcBef>
                        <a:spcAft>
                          <a:spcPts val="600"/>
                        </a:spcAft>
                      </a:pPr>
                      <a:endParaRPr lang="en-US" sz="2400" kern="1400" dirty="0">
                        <a:ln>
                          <a:noFill/>
                        </a:ln>
                        <a:solidFill>
                          <a:srgbClr val="000099"/>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353776"/>
                  </a:ext>
                </a:extLst>
              </a:tr>
            </a:tbl>
          </a:graphicData>
        </a:graphic>
      </p:graphicFrame>
      <p:sp>
        <p:nvSpPr>
          <p:cNvPr id="4" name="Control 1">
            <a:extLst>
              <a:ext uri="{FF2B5EF4-FFF2-40B4-BE49-F238E27FC236}">
                <a16:creationId xmlns:a16="http://schemas.microsoft.com/office/drawing/2014/main" id="{0DB1F1D1-27E5-4722-88F0-03D7D7C10E9F}"/>
              </a:ext>
            </a:extLst>
          </p:cNvPr>
          <p:cNvSpPr>
            <a:spLocks noChangeArrowheads="1" noChangeShapeType="1"/>
          </p:cNvSpPr>
          <p:nvPr/>
        </p:nvSpPr>
        <p:spPr bwMode="auto">
          <a:xfrm>
            <a:off x="1614488" y="6418263"/>
            <a:ext cx="6848475" cy="30591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19910405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3B1DB1-0809-48C9-87AA-223340C6B9E5}"/>
              </a:ext>
            </a:extLst>
          </p:cNvPr>
          <p:cNvSpPr txBox="1"/>
          <p:nvPr/>
        </p:nvSpPr>
        <p:spPr>
          <a:xfrm>
            <a:off x="0" y="0"/>
            <a:ext cx="9144000"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61.  You put a 155 gram snowball at – 4.00°C into the back of your friend’s jacket.  It ultimately warms up to his body temperature of 37.0°C.  How much energy did that take?  </a:t>
            </a:r>
            <a:endParaRPr lang="en-US" dirty="0"/>
          </a:p>
        </p:txBody>
      </p:sp>
      <p:graphicFrame>
        <p:nvGraphicFramePr>
          <p:cNvPr id="3" name="Table 2">
            <a:extLst>
              <a:ext uri="{FF2B5EF4-FFF2-40B4-BE49-F238E27FC236}">
                <a16:creationId xmlns:a16="http://schemas.microsoft.com/office/drawing/2014/main" id="{CA423F7D-7C8E-4FCC-952F-7B862CA166AF}"/>
              </a:ext>
            </a:extLst>
          </p:cNvPr>
          <p:cNvGraphicFramePr>
            <a:graphicFrameLocks noGrp="1"/>
          </p:cNvGraphicFramePr>
          <p:nvPr>
            <p:extLst>
              <p:ext uri="{D42A27DB-BD31-4B8C-83A1-F6EECF244321}">
                <p14:modId xmlns:p14="http://schemas.microsoft.com/office/powerpoint/2010/main" val="736936794"/>
              </p:ext>
            </p:extLst>
          </p:nvPr>
        </p:nvGraphicFramePr>
        <p:xfrm>
          <a:off x="0" y="1742663"/>
          <a:ext cx="9144000" cy="5115337"/>
        </p:xfrm>
        <a:graphic>
          <a:graphicData uri="http://schemas.openxmlformats.org/drawingml/2006/table">
            <a:tbl>
              <a:tblPr/>
              <a:tblGrid>
                <a:gridCol w="712189">
                  <a:extLst>
                    <a:ext uri="{9D8B030D-6E8A-4147-A177-3AD203B41FA5}">
                      <a16:colId xmlns:a16="http://schemas.microsoft.com/office/drawing/2014/main" val="2670690567"/>
                    </a:ext>
                  </a:extLst>
                </a:gridCol>
                <a:gridCol w="1421411">
                  <a:extLst>
                    <a:ext uri="{9D8B030D-6E8A-4147-A177-3AD203B41FA5}">
                      <a16:colId xmlns:a16="http://schemas.microsoft.com/office/drawing/2014/main" val="3022560830"/>
                    </a:ext>
                  </a:extLst>
                </a:gridCol>
                <a:gridCol w="1447800">
                  <a:extLst>
                    <a:ext uri="{9D8B030D-6E8A-4147-A177-3AD203B41FA5}">
                      <a16:colId xmlns:a16="http://schemas.microsoft.com/office/drawing/2014/main" val="3842894808"/>
                    </a:ext>
                  </a:extLst>
                </a:gridCol>
                <a:gridCol w="5562600">
                  <a:extLst>
                    <a:ext uri="{9D8B030D-6E8A-4147-A177-3AD203B41FA5}">
                      <a16:colId xmlns:a16="http://schemas.microsoft.com/office/drawing/2014/main" val="462422420"/>
                    </a:ext>
                  </a:extLst>
                </a:gridCol>
              </a:tblGrid>
              <a:tr h="677081">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step</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called</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formula</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Do the math</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847865"/>
                  </a:ext>
                </a:extLst>
              </a:tr>
              <a:tr h="1109564">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1</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bg1"/>
                          </a:solidFill>
                          <a:effectLst/>
                          <a:latin typeface="Times New Roman" panose="02020603050405020304" pitchFamily="18" charset="0"/>
                        </a:rPr>
                        <a:t> </a:t>
                      </a:r>
                      <a:r>
                        <a:rPr lang="en-US" sz="2400" kern="1400" dirty="0">
                          <a:ln>
                            <a:noFill/>
                          </a:ln>
                          <a:solidFill>
                            <a:srgbClr val="FF0000"/>
                          </a:solidFill>
                          <a:effectLst/>
                          <a:latin typeface="Times New Roman" panose="02020603050405020304" pitchFamily="18" charset="0"/>
                        </a:rPr>
                        <a:t>warming ice*</a:t>
                      </a: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q = </a:t>
                      </a:r>
                      <a:r>
                        <a:rPr lang="en-US" sz="2400" kern="1400" dirty="0" err="1">
                          <a:ln>
                            <a:noFill/>
                          </a:ln>
                          <a:solidFill>
                            <a:srgbClr val="000000"/>
                          </a:solidFill>
                          <a:effectLst/>
                          <a:latin typeface="Times New Roman" panose="02020603050405020304" pitchFamily="18" charset="0"/>
                        </a:rPr>
                        <a:t>mC∆T</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q =  (155 g)(2.10 J/</a:t>
                      </a:r>
                      <a:r>
                        <a:rPr lang="en-US" sz="2400" kern="1400" dirty="0" err="1">
                          <a:ln>
                            <a:noFill/>
                          </a:ln>
                          <a:solidFill>
                            <a:srgbClr val="FF0000"/>
                          </a:solidFill>
                          <a:effectLst/>
                          <a:latin typeface="Times New Roman" panose="02020603050405020304" pitchFamily="18" charset="0"/>
                        </a:rPr>
                        <a:t>g</a:t>
                      </a:r>
                      <a:r>
                        <a:rPr lang="en-US" sz="2400" kern="1400" dirty="0" err="1">
                          <a:ln>
                            <a:noFill/>
                          </a:ln>
                          <a:solidFill>
                            <a:srgbClr val="FF0000"/>
                          </a:solidFill>
                          <a:effectLst/>
                          <a:latin typeface="Times New Roman" panose="02020603050405020304" pitchFamily="18" charset="0"/>
                          <a:cs typeface="Times New Roman" panose="02020603050405020304" pitchFamily="18" charset="0"/>
                        </a:rPr>
                        <a:t>·</a:t>
                      </a:r>
                      <a:r>
                        <a:rPr lang="en-US" sz="2400" kern="1400" dirty="0" err="1">
                          <a:ln>
                            <a:noFill/>
                          </a:ln>
                          <a:solidFill>
                            <a:srgbClr val="FF0000"/>
                          </a:solidFill>
                          <a:effectLst/>
                          <a:latin typeface="Times New Roman" panose="02020603050405020304" pitchFamily="18" charset="0"/>
                        </a:rPr>
                        <a:t>K</a:t>
                      </a:r>
                      <a:r>
                        <a:rPr lang="en-US" sz="2400" kern="1400" dirty="0">
                          <a:ln>
                            <a:noFill/>
                          </a:ln>
                          <a:solidFill>
                            <a:srgbClr val="FF0000"/>
                          </a:solidFill>
                          <a:effectLst/>
                          <a:latin typeface="Times New Roman" panose="02020603050405020304" pitchFamily="18" charset="0"/>
                        </a:rPr>
                        <a:t>)(4.00 K) = 1302 </a:t>
                      </a:r>
                      <a:r>
                        <a:rPr lang="en-US" sz="2400" kern="1400" dirty="0">
                          <a:ln>
                            <a:noFill/>
                          </a:ln>
                          <a:solidFill>
                            <a:schemeClr val="bg1"/>
                          </a:solidFill>
                          <a:effectLst/>
                          <a:latin typeface="Times New Roman" panose="02020603050405020304" pitchFamily="18" charset="0"/>
                        </a:rPr>
                        <a:t>J</a:t>
                      </a:r>
                      <a:endParaRPr lang="en-US" sz="2400" kern="1400" dirty="0">
                        <a:ln>
                          <a:noFill/>
                        </a:ln>
                        <a:solidFill>
                          <a:schemeClr val="bg1"/>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6125347"/>
                  </a:ext>
                </a:extLst>
              </a:tr>
              <a:tr h="1109564">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2</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bg1"/>
                          </a:solidFill>
                          <a:effectLst/>
                          <a:latin typeface="Times New Roman" panose="02020603050405020304" pitchFamily="18" charset="0"/>
                        </a:rPr>
                        <a:t> melting </a:t>
                      </a:r>
                      <a:br>
                        <a:rPr lang="en-US" sz="2400" kern="1400" dirty="0">
                          <a:ln>
                            <a:noFill/>
                          </a:ln>
                          <a:solidFill>
                            <a:schemeClr val="bg1"/>
                          </a:solidFill>
                          <a:effectLst/>
                          <a:latin typeface="Times New Roman" panose="02020603050405020304" pitchFamily="18" charset="0"/>
                        </a:rPr>
                      </a:br>
                      <a:r>
                        <a:rPr lang="en-US" sz="2400" kern="1400" dirty="0">
                          <a:ln>
                            <a:noFill/>
                          </a:ln>
                          <a:solidFill>
                            <a:schemeClr val="bg1"/>
                          </a:solidFill>
                          <a:effectLst/>
                          <a:latin typeface="Times New Roman" panose="02020603050405020304" pitchFamily="18" charset="0"/>
                        </a:rPr>
                        <a:t>ice</a:t>
                      </a:r>
                      <a:endParaRPr lang="en-US" sz="2400" kern="1400" dirty="0">
                        <a:ln>
                          <a:noFill/>
                        </a:ln>
                        <a:solidFill>
                          <a:schemeClr val="bg1"/>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q = </a:t>
                      </a:r>
                      <a:r>
                        <a:rPr lang="en-US" sz="2400" kern="1400" dirty="0" err="1">
                          <a:ln>
                            <a:noFill/>
                          </a:ln>
                          <a:solidFill>
                            <a:srgbClr val="000000"/>
                          </a:solidFill>
                          <a:effectLst/>
                          <a:latin typeface="Times New Roman" panose="02020603050405020304" pitchFamily="18" charset="0"/>
                        </a:rPr>
                        <a:t>mH</a:t>
                      </a:r>
                      <a:r>
                        <a:rPr lang="en-US" sz="2400" kern="1400" baseline="-25000" dirty="0" err="1">
                          <a:ln>
                            <a:noFill/>
                          </a:ln>
                          <a:solidFill>
                            <a:srgbClr val="000000"/>
                          </a:solidFill>
                          <a:effectLst/>
                          <a:latin typeface="Times New Roman" panose="02020603050405020304" pitchFamily="18" charset="0"/>
                        </a:rPr>
                        <a:t>F</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400" kern="1400" dirty="0">
                          <a:ln>
                            <a:noFill/>
                          </a:ln>
                          <a:solidFill>
                            <a:schemeClr val="bg1"/>
                          </a:solidFill>
                          <a:effectLst/>
                          <a:latin typeface="Times New Roman" panose="02020603050405020304" pitchFamily="18" charset="0"/>
                        </a:rPr>
                        <a:t>q = (155 g)(334 J/g) = 51770 J</a:t>
                      </a:r>
                      <a:endParaRPr lang="en-US" sz="2400" kern="1400" dirty="0">
                        <a:ln>
                          <a:noFill/>
                        </a:ln>
                        <a:solidFill>
                          <a:schemeClr val="bg1"/>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34489"/>
                  </a:ext>
                </a:extLst>
              </a:tr>
              <a:tr h="1109564">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3</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bg1"/>
                          </a:solidFill>
                          <a:effectLst/>
                          <a:latin typeface="Times New Roman" panose="02020603050405020304" pitchFamily="18" charset="0"/>
                        </a:rPr>
                        <a:t> warming water</a:t>
                      </a:r>
                      <a:endParaRPr lang="en-US" sz="2400" kern="1400" dirty="0">
                        <a:ln>
                          <a:noFill/>
                        </a:ln>
                        <a:solidFill>
                          <a:schemeClr val="bg1"/>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q = mC∆T</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400" kern="1400" dirty="0">
                          <a:ln>
                            <a:noFill/>
                          </a:ln>
                          <a:solidFill>
                            <a:schemeClr val="bg1"/>
                          </a:solidFill>
                          <a:effectLst/>
                          <a:latin typeface="Times New Roman" panose="02020603050405020304" pitchFamily="18" charset="0"/>
                        </a:rPr>
                        <a:t>q =  (155 g)(4.18 J/</a:t>
                      </a:r>
                      <a:r>
                        <a:rPr lang="en-US" sz="2400" kern="1400" dirty="0" err="1">
                          <a:ln>
                            <a:noFill/>
                          </a:ln>
                          <a:solidFill>
                            <a:schemeClr val="bg1"/>
                          </a:solidFill>
                          <a:effectLst/>
                          <a:latin typeface="Times New Roman" panose="02020603050405020304" pitchFamily="18" charset="0"/>
                        </a:rPr>
                        <a:t>g</a:t>
                      </a:r>
                      <a:r>
                        <a:rPr lang="en-US" sz="2400" kern="1400" dirty="0" err="1">
                          <a:ln>
                            <a:noFill/>
                          </a:ln>
                          <a:solidFill>
                            <a:schemeClr val="bg1"/>
                          </a:solidFill>
                          <a:effectLst/>
                          <a:latin typeface="Times New Roman" panose="02020603050405020304" pitchFamily="18" charset="0"/>
                          <a:cs typeface="Times New Roman" panose="02020603050405020304" pitchFamily="18" charset="0"/>
                        </a:rPr>
                        <a:t>·</a:t>
                      </a:r>
                      <a:r>
                        <a:rPr lang="en-US" sz="2400" kern="1400" dirty="0" err="1">
                          <a:ln>
                            <a:noFill/>
                          </a:ln>
                          <a:solidFill>
                            <a:schemeClr val="bg1"/>
                          </a:solidFill>
                          <a:effectLst/>
                          <a:latin typeface="Times New Roman" panose="02020603050405020304" pitchFamily="18" charset="0"/>
                        </a:rPr>
                        <a:t>K</a:t>
                      </a:r>
                      <a:r>
                        <a:rPr lang="en-US" sz="2400" kern="1400" dirty="0">
                          <a:ln>
                            <a:noFill/>
                          </a:ln>
                          <a:solidFill>
                            <a:schemeClr val="bg1"/>
                          </a:solidFill>
                          <a:effectLst/>
                          <a:latin typeface="Times New Roman" panose="02020603050405020304" pitchFamily="18" charset="0"/>
                        </a:rPr>
                        <a:t>)(37.0 K) = 23972 J  </a:t>
                      </a:r>
                      <a:endParaRPr lang="en-US" sz="2400" kern="1400" dirty="0">
                        <a:ln>
                          <a:noFill/>
                        </a:ln>
                        <a:solidFill>
                          <a:schemeClr val="bg1"/>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231573"/>
                  </a:ext>
                </a:extLst>
              </a:tr>
              <a:tr h="1109564">
                <a:tc gridSpan="3">
                  <a:txBody>
                    <a:bodyPr/>
                    <a:lstStyle/>
                    <a:p>
                      <a:pPr marR="0" indent="0" algn="l"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       Total Joules required →  </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R="0" indent="0" algn="ctr" rtl="0">
                        <a:lnSpc>
                          <a:spcPct val="119000"/>
                        </a:lnSpc>
                        <a:spcBef>
                          <a:spcPts val="0"/>
                        </a:spcBef>
                        <a:spcAft>
                          <a:spcPts val="600"/>
                        </a:spcAft>
                      </a:pPr>
                      <a:r>
                        <a:rPr lang="en-US" sz="2400" kern="1400" dirty="0">
                          <a:ln>
                            <a:noFill/>
                          </a:ln>
                          <a:solidFill>
                            <a:schemeClr val="bg1"/>
                          </a:solidFill>
                          <a:effectLst/>
                          <a:latin typeface="Times New Roman" panose="02020603050405020304" pitchFamily="18" charset="0"/>
                        </a:rPr>
                        <a:t> total = 76774 = </a:t>
                      </a:r>
                      <a:r>
                        <a:rPr lang="en-US" sz="2800" kern="1400" dirty="0">
                          <a:ln>
                            <a:noFill/>
                          </a:ln>
                          <a:solidFill>
                            <a:schemeClr val="bg1"/>
                          </a:solidFill>
                          <a:effectLst/>
                          <a:latin typeface="Times New Roman" panose="02020603050405020304" pitchFamily="18" charset="0"/>
                        </a:rPr>
                        <a:t>76,800 Joules   </a:t>
                      </a:r>
                      <a:r>
                        <a:rPr lang="en-US" sz="2400" kern="1400" dirty="0">
                          <a:ln>
                            <a:noFill/>
                          </a:ln>
                          <a:solidFill>
                            <a:schemeClr val="bg1"/>
                          </a:solidFill>
                          <a:effectLst/>
                          <a:latin typeface="Times New Roman" panose="02020603050405020304" pitchFamily="18" charset="0"/>
                        </a:rPr>
                        <a:t>with 3 SF</a:t>
                      </a:r>
                      <a:endParaRPr lang="en-US" sz="2400" kern="1400" dirty="0">
                        <a:ln>
                          <a:noFill/>
                        </a:ln>
                        <a:solidFill>
                          <a:schemeClr val="bg1"/>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353776"/>
                  </a:ext>
                </a:extLst>
              </a:tr>
            </a:tbl>
          </a:graphicData>
        </a:graphic>
      </p:graphicFrame>
      <p:sp>
        <p:nvSpPr>
          <p:cNvPr id="4" name="Control 1">
            <a:extLst>
              <a:ext uri="{FF2B5EF4-FFF2-40B4-BE49-F238E27FC236}">
                <a16:creationId xmlns:a16="http://schemas.microsoft.com/office/drawing/2014/main" id="{0DB1F1D1-27E5-4722-88F0-03D7D7C10E9F}"/>
              </a:ext>
            </a:extLst>
          </p:cNvPr>
          <p:cNvSpPr>
            <a:spLocks noChangeArrowheads="1" noChangeShapeType="1"/>
          </p:cNvSpPr>
          <p:nvPr/>
        </p:nvSpPr>
        <p:spPr bwMode="auto">
          <a:xfrm>
            <a:off x="1614488" y="6418263"/>
            <a:ext cx="6848475" cy="30591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407435834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3B1DB1-0809-48C9-87AA-223340C6B9E5}"/>
              </a:ext>
            </a:extLst>
          </p:cNvPr>
          <p:cNvSpPr txBox="1"/>
          <p:nvPr/>
        </p:nvSpPr>
        <p:spPr>
          <a:xfrm>
            <a:off x="0" y="0"/>
            <a:ext cx="9144000"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61.  You put a 155 gram snowball at – 4.00°C into the back of your friend’s jacket.  It ultimately warms up to his body temperature of 37.0°C.  How much energy did that take?  </a:t>
            </a:r>
            <a:endParaRPr lang="en-US" dirty="0"/>
          </a:p>
        </p:txBody>
      </p:sp>
      <p:graphicFrame>
        <p:nvGraphicFramePr>
          <p:cNvPr id="3" name="Table 2">
            <a:extLst>
              <a:ext uri="{FF2B5EF4-FFF2-40B4-BE49-F238E27FC236}">
                <a16:creationId xmlns:a16="http://schemas.microsoft.com/office/drawing/2014/main" id="{CA423F7D-7C8E-4FCC-952F-7B862CA166AF}"/>
              </a:ext>
            </a:extLst>
          </p:cNvPr>
          <p:cNvGraphicFramePr>
            <a:graphicFrameLocks noGrp="1"/>
          </p:cNvGraphicFramePr>
          <p:nvPr>
            <p:extLst>
              <p:ext uri="{D42A27DB-BD31-4B8C-83A1-F6EECF244321}">
                <p14:modId xmlns:p14="http://schemas.microsoft.com/office/powerpoint/2010/main" val="2513836792"/>
              </p:ext>
            </p:extLst>
          </p:nvPr>
        </p:nvGraphicFramePr>
        <p:xfrm>
          <a:off x="0" y="1742663"/>
          <a:ext cx="9144000" cy="5115337"/>
        </p:xfrm>
        <a:graphic>
          <a:graphicData uri="http://schemas.openxmlformats.org/drawingml/2006/table">
            <a:tbl>
              <a:tblPr/>
              <a:tblGrid>
                <a:gridCol w="712189">
                  <a:extLst>
                    <a:ext uri="{9D8B030D-6E8A-4147-A177-3AD203B41FA5}">
                      <a16:colId xmlns:a16="http://schemas.microsoft.com/office/drawing/2014/main" val="2670690567"/>
                    </a:ext>
                  </a:extLst>
                </a:gridCol>
                <a:gridCol w="1421411">
                  <a:extLst>
                    <a:ext uri="{9D8B030D-6E8A-4147-A177-3AD203B41FA5}">
                      <a16:colId xmlns:a16="http://schemas.microsoft.com/office/drawing/2014/main" val="3022560830"/>
                    </a:ext>
                  </a:extLst>
                </a:gridCol>
                <a:gridCol w="1447800">
                  <a:extLst>
                    <a:ext uri="{9D8B030D-6E8A-4147-A177-3AD203B41FA5}">
                      <a16:colId xmlns:a16="http://schemas.microsoft.com/office/drawing/2014/main" val="3842894808"/>
                    </a:ext>
                  </a:extLst>
                </a:gridCol>
                <a:gridCol w="5562600">
                  <a:extLst>
                    <a:ext uri="{9D8B030D-6E8A-4147-A177-3AD203B41FA5}">
                      <a16:colId xmlns:a16="http://schemas.microsoft.com/office/drawing/2014/main" val="462422420"/>
                    </a:ext>
                  </a:extLst>
                </a:gridCol>
              </a:tblGrid>
              <a:tr h="677081">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step</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called</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formula</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Do the math</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847865"/>
                  </a:ext>
                </a:extLst>
              </a:tr>
              <a:tr h="1109564">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1</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bg1"/>
                          </a:solidFill>
                          <a:effectLst/>
                          <a:latin typeface="Times New Roman" panose="02020603050405020304" pitchFamily="18" charset="0"/>
                        </a:rPr>
                        <a:t> </a:t>
                      </a:r>
                      <a:r>
                        <a:rPr lang="en-US" sz="2400" kern="1400" dirty="0">
                          <a:ln>
                            <a:noFill/>
                          </a:ln>
                          <a:solidFill>
                            <a:srgbClr val="FF0000"/>
                          </a:solidFill>
                          <a:effectLst/>
                          <a:latin typeface="Times New Roman" panose="02020603050405020304" pitchFamily="18" charset="0"/>
                        </a:rPr>
                        <a:t>warming ice*</a:t>
                      </a: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q = </a:t>
                      </a:r>
                      <a:r>
                        <a:rPr lang="en-US" sz="2400" kern="1400" dirty="0" err="1">
                          <a:ln>
                            <a:noFill/>
                          </a:ln>
                          <a:solidFill>
                            <a:srgbClr val="000000"/>
                          </a:solidFill>
                          <a:effectLst/>
                          <a:latin typeface="Times New Roman" panose="02020603050405020304" pitchFamily="18" charset="0"/>
                        </a:rPr>
                        <a:t>mC∆T</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q =  (155 g)(2.10 J/</a:t>
                      </a:r>
                      <a:r>
                        <a:rPr lang="en-US" sz="2400" kern="1400" dirty="0" err="1">
                          <a:ln>
                            <a:noFill/>
                          </a:ln>
                          <a:solidFill>
                            <a:srgbClr val="FF0000"/>
                          </a:solidFill>
                          <a:effectLst/>
                          <a:latin typeface="Times New Roman" panose="02020603050405020304" pitchFamily="18" charset="0"/>
                        </a:rPr>
                        <a:t>g</a:t>
                      </a:r>
                      <a:r>
                        <a:rPr lang="en-US" sz="2400" kern="1400" dirty="0" err="1">
                          <a:ln>
                            <a:noFill/>
                          </a:ln>
                          <a:solidFill>
                            <a:srgbClr val="FF0000"/>
                          </a:solidFill>
                          <a:effectLst/>
                          <a:latin typeface="Times New Roman" panose="02020603050405020304" pitchFamily="18" charset="0"/>
                          <a:cs typeface="Times New Roman" panose="02020603050405020304" pitchFamily="18" charset="0"/>
                        </a:rPr>
                        <a:t>·</a:t>
                      </a:r>
                      <a:r>
                        <a:rPr lang="en-US" sz="2400" kern="1400" dirty="0" err="1">
                          <a:ln>
                            <a:noFill/>
                          </a:ln>
                          <a:solidFill>
                            <a:srgbClr val="FF0000"/>
                          </a:solidFill>
                          <a:effectLst/>
                          <a:latin typeface="Times New Roman" panose="02020603050405020304" pitchFamily="18" charset="0"/>
                        </a:rPr>
                        <a:t>K</a:t>
                      </a:r>
                      <a:r>
                        <a:rPr lang="en-US" sz="2400" kern="1400" dirty="0">
                          <a:ln>
                            <a:noFill/>
                          </a:ln>
                          <a:solidFill>
                            <a:srgbClr val="FF0000"/>
                          </a:solidFill>
                          <a:effectLst/>
                          <a:latin typeface="Times New Roman" panose="02020603050405020304" pitchFamily="18" charset="0"/>
                        </a:rPr>
                        <a:t>)(4.00 K) = 1302 </a:t>
                      </a:r>
                      <a:r>
                        <a:rPr lang="en-US" sz="2400" kern="1400" dirty="0">
                          <a:ln>
                            <a:noFill/>
                          </a:ln>
                          <a:solidFill>
                            <a:schemeClr val="bg1"/>
                          </a:solidFill>
                          <a:effectLst/>
                          <a:latin typeface="Times New Roman" panose="02020603050405020304" pitchFamily="18" charset="0"/>
                        </a:rPr>
                        <a:t>J</a:t>
                      </a:r>
                      <a:endParaRPr lang="en-US" sz="2400" kern="1400" dirty="0">
                        <a:ln>
                          <a:noFill/>
                        </a:ln>
                        <a:solidFill>
                          <a:schemeClr val="bg1"/>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6125347"/>
                  </a:ext>
                </a:extLst>
              </a:tr>
              <a:tr h="1109564">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2</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bg1"/>
                          </a:solidFill>
                          <a:effectLst/>
                          <a:latin typeface="Times New Roman" panose="02020603050405020304" pitchFamily="18" charset="0"/>
                        </a:rPr>
                        <a:t> </a:t>
                      </a:r>
                      <a:r>
                        <a:rPr lang="en-US" sz="2400" kern="1400" dirty="0">
                          <a:ln>
                            <a:noFill/>
                          </a:ln>
                          <a:solidFill>
                            <a:srgbClr val="000099"/>
                          </a:solidFill>
                          <a:effectLst/>
                          <a:latin typeface="Times New Roman" panose="02020603050405020304" pitchFamily="18" charset="0"/>
                        </a:rPr>
                        <a:t>melting </a:t>
                      </a:r>
                      <a:br>
                        <a:rPr lang="en-US" sz="2400" kern="1400" dirty="0">
                          <a:ln>
                            <a:noFill/>
                          </a:ln>
                          <a:solidFill>
                            <a:srgbClr val="000099"/>
                          </a:solidFill>
                          <a:effectLst/>
                          <a:latin typeface="Times New Roman" panose="02020603050405020304" pitchFamily="18" charset="0"/>
                        </a:rPr>
                      </a:br>
                      <a:r>
                        <a:rPr lang="en-US" sz="2400" kern="1400" dirty="0">
                          <a:ln>
                            <a:noFill/>
                          </a:ln>
                          <a:solidFill>
                            <a:srgbClr val="000099"/>
                          </a:solidFill>
                          <a:effectLst/>
                          <a:latin typeface="Times New Roman" panose="02020603050405020304" pitchFamily="18" charset="0"/>
                        </a:rPr>
                        <a:t>ice</a:t>
                      </a:r>
                      <a:endParaRPr lang="en-US" sz="2400" kern="1400" dirty="0">
                        <a:ln>
                          <a:noFill/>
                        </a:ln>
                        <a:solidFill>
                          <a:srgbClr val="000099"/>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q = </a:t>
                      </a:r>
                      <a:r>
                        <a:rPr lang="en-US" sz="2400" kern="1400" dirty="0" err="1">
                          <a:ln>
                            <a:noFill/>
                          </a:ln>
                          <a:solidFill>
                            <a:srgbClr val="000000"/>
                          </a:solidFill>
                          <a:effectLst/>
                          <a:latin typeface="Times New Roman" panose="02020603050405020304" pitchFamily="18" charset="0"/>
                        </a:rPr>
                        <a:t>mH</a:t>
                      </a:r>
                      <a:r>
                        <a:rPr lang="en-US" sz="2400" kern="1400" baseline="-25000" dirty="0" err="1">
                          <a:ln>
                            <a:noFill/>
                          </a:ln>
                          <a:solidFill>
                            <a:srgbClr val="000000"/>
                          </a:solidFill>
                          <a:effectLst/>
                          <a:latin typeface="Times New Roman" panose="02020603050405020304" pitchFamily="18" charset="0"/>
                        </a:rPr>
                        <a:t>F</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400" kern="1400" dirty="0">
                          <a:ln>
                            <a:noFill/>
                          </a:ln>
                          <a:solidFill>
                            <a:srgbClr val="000099"/>
                          </a:solidFill>
                          <a:effectLst/>
                          <a:latin typeface="Times New Roman" panose="02020603050405020304" pitchFamily="18" charset="0"/>
                        </a:rPr>
                        <a:t>q = (155 g)(334 J/g) = 51770 </a:t>
                      </a:r>
                      <a:r>
                        <a:rPr lang="en-US" sz="2400" kern="1400" dirty="0">
                          <a:ln>
                            <a:noFill/>
                          </a:ln>
                          <a:solidFill>
                            <a:schemeClr val="bg1"/>
                          </a:solidFill>
                          <a:effectLst/>
                          <a:latin typeface="Times New Roman" panose="02020603050405020304" pitchFamily="18" charset="0"/>
                        </a:rPr>
                        <a:t>J</a:t>
                      </a:r>
                      <a:endParaRPr lang="en-US" sz="2400" kern="1400" dirty="0">
                        <a:ln>
                          <a:noFill/>
                        </a:ln>
                        <a:solidFill>
                          <a:schemeClr val="bg1"/>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34489"/>
                  </a:ext>
                </a:extLst>
              </a:tr>
              <a:tr h="1109564">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3</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bg1"/>
                          </a:solidFill>
                          <a:effectLst/>
                          <a:latin typeface="Times New Roman" panose="02020603050405020304" pitchFamily="18" charset="0"/>
                        </a:rPr>
                        <a:t> warming water</a:t>
                      </a:r>
                      <a:endParaRPr lang="en-US" sz="2400" kern="1400" dirty="0">
                        <a:ln>
                          <a:noFill/>
                        </a:ln>
                        <a:solidFill>
                          <a:schemeClr val="bg1"/>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q = mC∆T</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400" kern="1400" dirty="0">
                          <a:ln>
                            <a:noFill/>
                          </a:ln>
                          <a:solidFill>
                            <a:schemeClr val="bg1"/>
                          </a:solidFill>
                          <a:effectLst/>
                          <a:latin typeface="Times New Roman" panose="02020603050405020304" pitchFamily="18" charset="0"/>
                        </a:rPr>
                        <a:t>q =  (155 g)(4.18 J/</a:t>
                      </a:r>
                      <a:r>
                        <a:rPr lang="en-US" sz="2400" kern="1400" dirty="0" err="1">
                          <a:ln>
                            <a:noFill/>
                          </a:ln>
                          <a:solidFill>
                            <a:schemeClr val="bg1"/>
                          </a:solidFill>
                          <a:effectLst/>
                          <a:latin typeface="Times New Roman" panose="02020603050405020304" pitchFamily="18" charset="0"/>
                        </a:rPr>
                        <a:t>g</a:t>
                      </a:r>
                      <a:r>
                        <a:rPr lang="en-US" sz="2400" kern="1400" dirty="0" err="1">
                          <a:ln>
                            <a:noFill/>
                          </a:ln>
                          <a:solidFill>
                            <a:schemeClr val="bg1"/>
                          </a:solidFill>
                          <a:effectLst/>
                          <a:latin typeface="Times New Roman" panose="02020603050405020304" pitchFamily="18" charset="0"/>
                          <a:cs typeface="Times New Roman" panose="02020603050405020304" pitchFamily="18" charset="0"/>
                        </a:rPr>
                        <a:t>·</a:t>
                      </a:r>
                      <a:r>
                        <a:rPr lang="en-US" sz="2400" kern="1400" dirty="0" err="1">
                          <a:ln>
                            <a:noFill/>
                          </a:ln>
                          <a:solidFill>
                            <a:schemeClr val="bg1"/>
                          </a:solidFill>
                          <a:effectLst/>
                          <a:latin typeface="Times New Roman" panose="02020603050405020304" pitchFamily="18" charset="0"/>
                        </a:rPr>
                        <a:t>K</a:t>
                      </a:r>
                      <a:r>
                        <a:rPr lang="en-US" sz="2400" kern="1400" dirty="0">
                          <a:ln>
                            <a:noFill/>
                          </a:ln>
                          <a:solidFill>
                            <a:schemeClr val="bg1"/>
                          </a:solidFill>
                          <a:effectLst/>
                          <a:latin typeface="Times New Roman" panose="02020603050405020304" pitchFamily="18" charset="0"/>
                        </a:rPr>
                        <a:t>)(37.0 K) = 23972 J  </a:t>
                      </a:r>
                      <a:endParaRPr lang="en-US" sz="2400" kern="1400" dirty="0">
                        <a:ln>
                          <a:noFill/>
                        </a:ln>
                        <a:solidFill>
                          <a:schemeClr val="bg1"/>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231573"/>
                  </a:ext>
                </a:extLst>
              </a:tr>
              <a:tr h="1109564">
                <a:tc gridSpan="3">
                  <a:txBody>
                    <a:bodyPr/>
                    <a:lstStyle/>
                    <a:p>
                      <a:pPr marR="0" indent="0" algn="l"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       Total Joules required →  </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R="0" indent="0" algn="ctr" rtl="0">
                        <a:lnSpc>
                          <a:spcPct val="119000"/>
                        </a:lnSpc>
                        <a:spcBef>
                          <a:spcPts val="0"/>
                        </a:spcBef>
                        <a:spcAft>
                          <a:spcPts val="600"/>
                        </a:spcAft>
                      </a:pPr>
                      <a:r>
                        <a:rPr lang="en-US" sz="2400" kern="1400" dirty="0">
                          <a:ln>
                            <a:noFill/>
                          </a:ln>
                          <a:solidFill>
                            <a:schemeClr val="bg1"/>
                          </a:solidFill>
                          <a:effectLst/>
                          <a:latin typeface="Times New Roman" panose="02020603050405020304" pitchFamily="18" charset="0"/>
                        </a:rPr>
                        <a:t> total = 76774 = </a:t>
                      </a:r>
                      <a:r>
                        <a:rPr lang="en-US" sz="2800" kern="1400" dirty="0">
                          <a:ln>
                            <a:noFill/>
                          </a:ln>
                          <a:solidFill>
                            <a:schemeClr val="bg1"/>
                          </a:solidFill>
                          <a:effectLst/>
                          <a:latin typeface="Times New Roman" panose="02020603050405020304" pitchFamily="18" charset="0"/>
                        </a:rPr>
                        <a:t>76,800 Joules   </a:t>
                      </a:r>
                      <a:r>
                        <a:rPr lang="en-US" sz="2400" kern="1400" dirty="0">
                          <a:ln>
                            <a:noFill/>
                          </a:ln>
                          <a:solidFill>
                            <a:schemeClr val="bg1"/>
                          </a:solidFill>
                          <a:effectLst/>
                          <a:latin typeface="Times New Roman" panose="02020603050405020304" pitchFamily="18" charset="0"/>
                        </a:rPr>
                        <a:t>with 3 SF</a:t>
                      </a:r>
                      <a:endParaRPr lang="en-US" sz="2400" kern="1400" dirty="0">
                        <a:ln>
                          <a:noFill/>
                        </a:ln>
                        <a:solidFill>
                          <a:schemeClr val="bg1"/>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353776"/>
                  </a:ext>
                </a:extLst>
              </a:tr>
            </a:tbl>
          </a:graphicData>
        </a:graphic>
      </p:graphicFrame>
      <p:sp>
        <p:nvSpPr>
          <p:cNvPr id="4" name="Control 1">
            <a:extLst>
              <a:ext uri="{FF2B5EF4-FFF2-40B4-BE49-F238E27FC236}">
                <a16:creationId xmlns:a16="http://schemas.microsoft.com/office/drawing/2014/main" id="{0DB1F1D1-27E5-4722-88F0-03D7D7C10E9F}"/>
              </a:ext>
            </a:extLst>
          </p:cNvPr>
          <p:cNvSpPr>
            <a:spLocks noChangeArrowheads="1" noChangeShapeType="1"/>
          </p:cNvSpPr>
          <p:nvPr/>
        </p:nvSpPr>
        <p:spPr bwMode="auto">
          <a:xfrm>
            <a:off x="1614488" y="6418263"/>
            <a:ext cx="6848475" cy="30591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206234415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3B1DB1-0809-48C9-87AA-223340C6B9E5}"/>
              </a:ext>
            </a:extLst>
          </p:cNvPr>
          <p:cNvSpPr txBox="1"/>
          <p:nvPr/>
        </p:nvSpPr>
        <p:spPr>
          <a:xfrm>
            <a:off x="0" y="0"/>
            <a:ext cx="9144000"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61.  You put a 155 gram snowball at – 4.00°C into the back of your friend’s jacket.  It ultimately warms up to his body temperature of 37.0°C.  How much energy did that take?  </a:t>
            </a:r>
            <a:endParaRPr lang="en-US" dirty="0"/>
          </a:p>
        </p:txBody>
      </p:sp>
      <p:graphicFrame>
        <p:nvGraphicFramePr>
          <p:cNvPr id="3" name="Table 2">
            <a:extLst>
              <a:ext uri="{FF2B5EF4-FFF2-40B4-BE49-F238E27FC236}">
                <a16:creationId xmlns:a16="http://schemas.microsoft.com/office/drawing/2014/main" id="{CA423F7D-7C8E-4FCC-952F-7B862CA166AF}"/>
              </a:ext>
            </a:extLst>
          </p:cNvPr>
          <p:cNvGraphicFramePr>
            <a:graphicFrameLocks noGrp="1"/>
          </p:cNvGraphicFramePr>
          <p:nvPr>
            <p:extLst>
              <p:ext uri="{D42A27DB-BD31-4B8C-83A1-F6EECF244321}">
                <p14:modId xmlns:p14="http://schemas.microsoft.com/office/powerpoint/2010/main" val="1293918903"/>
              </p:ext>
            </p:extLst>
          </p:nvPr>
        </p:nvGraphicFramePr>
        <p:xfrm>
          <a:off x="0" y="1742663"/>
          <a:ext cx="9144000" cy="5115337"/>
        </p:xfrm>
        <a:graphic>
          <a:graphicData uri="http://schemas.openxmlformats.org/drawingml/2006/table">
            <a:tbl>
              <a:tblPr/>
              <a:tblGrid>
                <a:gridCol w="712189">
                  <a:extLst>
                    <a:ext uri="{9D8B030D-6E8A-4147-A177-3AD203B41FA5}">
                      <a16:colId xmlns:a16="http://schemas.microsoft.com/office/drawing/2014/main" val="2670690567"/>
                    </a:ext>
                  </a:extLst>
                </a:gridCol>
                <a:gridCol w="1421411">
                  <a:extLst>
                    <a:ext uri="{9D8B030D-6E8A-4147-A177-3AD203B41FA5}">
                      <a16:colId xmlns:a16="http://schemas.microsoft.com/office/drawing/2014/main" val="3022560830"/>
                    </a:ext>
                  </a:extLst>
                </a:gridCol>
                <a:gridCol w="1447800">
                  <a:extLst>
                    <a:ext uri="{9D8B030D-6E8A-4147-A177-3AD203B41FA5}">
                      <a16:colId xmlns:a16="http://schemas.microsoft.com/office/drawing/2014/main" val="3842894808"/>
                    </a:ext>
                  </a:extLst>
                </a:gridCol>
                <a:gridCol w="5562600">
                  <a:extLst>
                    <a:ext uri="{9D8B030D-6E8A-4147-A177-3AD203B41FA5}">
                      <a16:colId xmlns:a16="http://schemas.microsoft.com/office/drawing/2014/main" val="462422420"/>
                    </a:ext>
                  </a:extLst>
                </a:gridCol>
              </a:tblGrid>
              <a:tr h="677081">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step</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called</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formula</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Do the math</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847865"/>
                  </a:ext>
                </a:extLst>
              </a:tr>
              <a:tr h="1109564">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1</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bg1"/>
                          </a:solidFill>
                          <a:effectLst/>
                          <a:latin typeface="Times New Roman" panose="02020603050405020304" pitchFamily="18" charset="0"/>
                        </a:rPr>
                        <a:t> </a:t>
                      </a:r>
                      <a:r>
                        <a:rPr lang="en-US" sz="2400" kern="1400" dirty="0">
                          <a:ln>
                            <a:noFill/>
                          </a:ln>
                          <a:solidFill>
                            <a:srgbClr val="FF0000"/>
                          </a:solidFill>
                          <a:effectLst/>
                          <a:latin typeface="Times New Roman" panose="02020603050405020304" pitchFamily="18" charset="0"/>
                        </a:rPr>
                        <a:t>warming ice*</a:t>
                      </a: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q = </a:t>
                      </a:r>
                      <a:r>
                        <a:rPr lang="en-US" sz="2400" kern="1400" dirty="0" err="1">
                          <a:ln>
                            <a:noFill/>
                          </a:ln>
                          <a:solidFill>
                            <a:srgbClr val="000000"/>
                          </a:solidFill>
                          <a:effectLst/>
                          <a:latin typeface="Times New Roman" panose="02020603050405020304" pitchFamily="18" charset="0"/>
                        </a:rPr>
                        <a:t>mC∆T</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q =  (155 g)(2.10 J/</a:t>
                      </a:r>
                      <a:r>
                        <a:rPr lang="en-US" sz="2400" kern="1400" dirty="0" err="1">
                          <a:ln>
                            <a:noFill/>
                          </a:ln>
                          <a:solidFill>
                            <a:srgbClr val="FF0000"/>
                          </a:solidFill>
                          <a:effectLst/>
                          <a:latin typeface="Times New Roman" panose="02020603050405020304" pitchFamily="18" charset="0"/>
                        </a:rPr>
                        <a:t>g</a:t>
                      </a:r>
                      <a:r>
                        <a:rPr lang="en-US" sz="2400" kern="1400" dirty="0" err="1">
                          <a:ln>
                            <a:noFill/>
                          </a:ln>
                          <a:solidFill>
                            <a:srgbClr val="FF0000"/>
                          </a:solidFill>
                          <a:effectLst/>
                          <a:latin typeface="Times New Roman" panose="02020603050405020304" pitchFamily="18" charset="0"/>
                          <a:cs typeface="Times New Roman" panose="02020603050405020304" pitchFamily="18" charset="0"/>
                        </a:rPr>
                        <a:t>·</a:t>
                      </a:r>
                      <a:r>
                        <a:rPr lang="en-US" sz="2400" kern="1400" dirty="0" err="1">
                          <a:ln>
                            <a:noFill/>
                          </a:ln>
                          <a:solidFill>
                            <a:srgbClr val="FF0000"/>
                          </a:solidFill>
                          <a:effectLst/>
                          <a:latin typeface="Times New Roman" panose="02020603050405020304" pitchFamily="18" charset="0"/>
                        </a:rPr>
                        <a:t>K</a:t>
                      </a:r>
                      <a:r>
                        <a:rPr lang="en-US" sz="2400" kern="1400" dirty="0">
                          <a:ln>
                            <a:noFill/>
                          </a:ln>
                          <a:solidFill>
                            <a:srgbClr val="FF0000"/>
                          </a:solidFill>
                          <a:effectLst/>
                          <a:latin typeface="Times New Roman" panose="02020603050405020304" pitchFamily="18" charset="0"/>
                        </a:rPr>
                        <a:t>)(4.00 K) = 1302 </a:t>
                      </a:r>
                      <a:r>
                        <a:rPr lang="en-US" sz="2400" kern="1400" dirty="0">
                          <a:ln>
                            <a:noFill/>
                          </a:ln>
                          <a:solidFill>
                            <a:schemeClr val="bg1"/>
                          </a:solidFill>
                          <a:effectLst/>
                          <a:latin typeface="Times New Roman" panose="02020603050405020304" pitchFamily="18" charset="0"/>
                        </a:rPr>
                        <a:t>J</a:t>
                      </a:r>
                      <a:endParaRPr lang="en-US" sz="2400" kern="1400" dirty="0">
                        <a:ln>
                          <a:noFill/>
                        </a:ln>
                        <a:solidFill>
                          <a:schemeClr val="bg1"/>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6125347"/>
                  </a:ext>
                </a:extLst>
              </a:tr>
              <a:tr h="1109564">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2</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bg1"/>
                          </a:solidFill>
                          <a:effectLst/>
                          <a:latin typeface="Times New Roman" panose="02020603050405020304" pitchFamily="18" charset="0"/>
                        </a:rPr>
                        <a:t> </a:t>
                      </a:r>
                      <a:r>
                        <a:rPr lang="en-US" sz="2400" kern="1400" dirty="0">
                          <a:ln>
                            <a:noFill/>
                          </a:ln>
                          <a:solidFill>
                            <a:srgbClr val="000099"/>
                          </a:solidFill>
                          <a:effectLst/>
                          <a:latin typeface="Times New Roman" panose="02020603050405020304" pitchFamily="18" charset="0"/>
                        </a:rPr>
                        <a:t>melting </a:t>
                      </a:r>
                      <a:br>
                        <a:rPr lang="en-US" sz="2400" kern="1400" dirty="0">
                          <a:ln>
                            <a:noFill/>
                          </a:ln>
                          <a:solidFill>
                            <a:srgbClr val="000099"/>
                          </a:solidFill>
                          <a:effectLst/>
                          <a:latin typeface="Times New Roman" panose="02020603050405020304" pitchFamily="18" charset="0"/>
                        </a:rPr>
                      </a:br>
                      <a:r>
                        <a:rPr lang="en-US" sz="2400" kern="1400" dirty="0">
                          <a:ln>
                            <a:noFill/>
                          </a:ln>
                          <a:solidFill>
                            <a:srgbClr val="000099"/>
                          </a:solidFill>
                          <a:effectLst/>
                          <a:latin typeface="Times New Roman" panose="02020603050405020304" pitchFamily="18" charset="0"/>
                        </a:rPr>
                        <a:t>ice</a:t>
                      </a:r>
                      <a:endParaRPr lang="en-US" sz="2400" kern="1400" dirty="0">
                        <a:ln>
                          <a:noFill/>
                        </a:ln>
                        <a:solidFill>
                          <a:srgbClr val="000099"/>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q = </a:t>
                      </a:r>
                      <a:r>
                        <a:rPr lang="en-US" sz="2400" kern="1400" dirty="0" err="1">
                          <a:ln>
                            <a:noFill/>
                          </a:ln>
                          <a:solidFill>
                            <a:srgbClr val="000000"/>
                          </a:solidFill>
                          <a:effectLst/>
                          <a:latin typeface="Times New Roman" panose="02020603050405020304" pitchFamily="18" charset="0"/>
                        </a:rPr>
                        <a:t>mH</a:t>
                      </a:r>
                      <a:r>
                        <a:rPr lang="en-US" sz="2400" kern="1400" baseline="-25000" dirty="0" err="1">
                          <a:ln>
                            <a:noFill/>
                          </a:ln>
                          <a:solidFill>
                            <a:srgbClr val="000000"/>
                          </a:solidFill>
                          <a:effectLst/>
                          <a:latin typeface="Times New Roman" panose="02020603050405020304" pitchFamily="18" charset="0"/>
                        </a:rPr>
                        <a:t>F</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400" kern="1400" dirty="0">
                          <a:ln>
                            <a:noFill/>
                          </a:ln>
                          <a:solidFill>
                            <a:srgbClr val="000099"/>
                          </a:solidFill>
                          <a:effectLst/>
                          <a:latin typeface="Times New Roman" panose="02020603050405020304" pitchFamily="18" charset="0"/>
                        </a:rPr>
                        <a:t>q = (155 g)(334 J/g) = 51770 </a:t>
                      </a:r>
                      <a:r>
                        <a:rPr lang="en-US" sz="2400" kern="1400" dirty="0">
                          <a:ln>
                            <a:noFill/>
                          </a:ln>
                          <a:solidFill>
                            <a:schemeClr val="bg1"/>
                          </a:solidFill>
                          <a:effectLst/>
                          <a:latin typeface="Times New Roman" panose="02020603050405020304" pitchFamily="18" charset="0"/>
                        </a:rPr>
                        <a:t>J</a:t>
                      </a:r>
                      <a:endParaRPr lang="en-US" sz="2400" kern="1400" dirty="0">
                        <a:ln>
                          <a:noFill/>
                        </a:ln>
                        <a:solidFill>
                          <a:schemeClr val="bg1"/>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34489"/>
                  </a:ext>
                </a:extLst>
              </a:tr>
              <a:tr h="1109564">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3</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bg1"/>
                          </a:solidFill>
                          <a:effectLst/>
                          <a:latin typeface="Times New Roman" panose="02020603050405020304" pitchFamily="18" charset="0"/>
                        </a:rPr>
                        <a:t> </a:t>
                      </a:r>
                      <a:r>
                        <a:rPr lang="en-US" sz="2400" kern="1400" dirty="0">
                          <a:ln>
                            <a:noFill/>
                          </a:ln>
                          <a:solidFill>
                            <a:srgbClr val="006600"/>
                          </a:solidFill>
                          <a:effectLst/>
                          <a:latin typeface="Times New Roman" panose="02020603050405020304" pitchFamily="18" charset="0"/>
                        </a:rPr>
                        <a:t>warming water</a:t>
                      </a:r>
                      <a:endParaRPr lang="en-US" sz="24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q = mC∆T</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400" kern="1400" dirty="0">
                          <a:ln>
                            <a:noFill/>
                          </a:ln>
                          <a:solidFill>
                            <a:srgbClr val="006600"/>
                          </a:solidFill>
                          <a:effectLst/>
                          <a:latin typeface="Times New Roman" panose="02020603050405020304" pitchFamily="18" charset="0"/>
                        </a:rPr>
                        <a:t>q =  (155 g)(4.18 J/</a:t>
                      </a:r>
                      <a:r>
                        <a:rPr lang="en-US" sz="2400" kern="1400" dirty="0" err="1">
                          <a:ln>
                            <a:noFill/>
                          </a:ln>
                          <a:solidFill>
                            <a:srgbClr val="006600"/>
                          </a:solidFill>
                          <a:effectLst/>
                          <a:latin typeface="Times New Roman" panose="02020603050405020304" pitchFamily="18" charset="0"/>
                        </a:rPr>
                        <a:t>g</a:t>
                      </a:r>
                      <a:r>
                        <a:rPr lang="en-US" sz="2400" kern="1400" dirty="0" err="1">
                          <a:ln>
                            <a:noFill/>
                          </a:ln>
                          <a:solidFill>
                            <a:srgbClr val="006600"/>
                          </a:solidFill>
                          <a:effectLst/>
                          <a:latin typeface="Times New Roman" panose="02020603050405020304" pitchFamily="18" charset="0"/>
                          <a:cs typeface="Times New Roman" panose="02020603050405020304" pitchFamily="18" charset="0"/>
                        </a:rPr>
                        <a:t>·</a:t>
                      </a:r>
                      <a:r>
                        <a:rPr lang="en-US" sz="2400" kern="1400" dirty="0" err="1">
                          <a:ln>
                            <a:noFill/>
                          </a:ln>
                          <a:solidFill>
                            <a:srgbClr val="006600"/>
                          </a:solidFill>
                          <a:effectLst/>
                          <a:latin typeface="Times New Roman" panose="02020603050405020304" pitchFamily="18" charset="0"/>
                        </a:rPr>
                        <a:t>K</a:t>
                      </a:r>
                      <a:r>
                        <a:rPr lang="en-US" sz="2400" kern="1400" dirty="0">
                          <a:ln>
                            <a:noFill/>
                          </a:ln>
                          <a:solidFill>
                            <a:srgbClr val="006600"/>
                          </a:solidFill>
                          <a:effectLst/>
                          <a:latin typeface="Times New Roman" panose="02020603050405020304" pitchFamily="18" charset="0"/>
                        </a:rPr>
                        <a:t>)(37.0 K) = 23972 J  </a:t>
                      </a:r>
                      <a:endParaRPr lang="en-US" sz="24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231573"/>
                  </a:ext>
                </a:extLst>
              </a:tr>
              <a:tr h="1109564">
                <a:tc gridSpan="3">
                  <a:txBody>
                    <a:bodyPr/>
                    <a:lstStyle/>
                    <a:p>
                      <a:pPr marR="0" indent="0" algn="l"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       Total Joules required →  </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R="0" indent="0" algn="ctr" rtl="0">
                        <a:lnSpc>
                          <a:spcPct val="119000"/>
                        </a:lnSpc>
                        <a:spcBef>
                          <a:spcPts val="0"/>
                        </a:spcBef>
                        <a:spcAft>
                          <a:spcPts val="600"/>
                        </a:spcAft>
                      </a:pPr>
                      <a:r>
                        <a:rPr lang="en-US" sz="2400" kern="1400" dirty="0">
                          <a:ln>
                            <a:noFill/>
                          </a:ln>
                          <a:solidFill>
                            <a:schemeClr val="bg1"/>
                          </a:solidFill>
                          <a:effectLst/>
                          <a:latin typeface="Times New Roman" panose="02020603050405020304" pitchFamily="18" charset="0"/>
                        </a:rPr>
                        <a:t> total = 76774 = </a:t>
                      </a:r>
                      <a:r>
                        <a:rPr lang="en-US" sz="2800" kern="1400" dirty="0">
                          <a:ln>
                            <a:noFill/>
                          </a:ln>
                          <a:solidFill>
                            <a:schemeClr val="bg1"/>
                          </a:solidFill>
                          <a:effectLst/>
                          <a:latin typeface="Times New Roman" panose="02020603050405020304" pitchFamily="18" charset="0"/>
                        </a:rPr>
                        <a:t>76,800 Joules   </a:t>
                      </a:r>
                      <a:r>
                        <a:rPr lang="en-US" sz="2400" kern="1400" dirty="0">
                          <a:ln>
                            <a:noFill/>
                          </a:ln>
                          <a:solidFill>
                            <a:schemeClr val="bg1"/>
                          </a:solidFill>
                          <a:effectLst/>
                          <a:latin typeface="Times New Roman" panose="02020603050405020304" pitchFamily="18" charset="0"/>
                        </a:rPr>
                        <a:t>with 3 SF</a:t>
                      </a:r>
                      <a:endParaRPr lang="en-US" sz="2400" kern="1400" dirty="0">
                        <a:ln>
                          <a:noFill/>
                        </a:ln>
                        <a:solidFill>
                          <a:schemeClr val="bg1"/>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353776"/>
                  </a:ext>
                </a:extLst>
              </a:tr>
            </a:tbl>
          </a:graphicData>
        </a:graphic>
      </p:graphicFrame>
      <p:sp>
        <p:nvSpPr>
          <p:cNvPr id="4" name="Control 1">
            <a:extLst>
              <a:ext uri="{FF2B5EF4-FFF2-40B4-BE49-F238E27FC236}">
                <a16:creationId xmlns:a16="http://schemas.microsoft.com/office/drawing/2014/main" id="{0DB1F1D1-27E5-4722-88F0-03D7D7C10E9F}"/>
              </a:ext>
            </a:extLst>
          </p:cNvPr>
          <p:cNvSpPr>
            <a:spLocks noChangeArrowheads="1" noChangeShapeType="1"/>
          </p:cNvSpPr>
          <p:nvPr/>
        </p:nvSpPr>
        <p:spPr bwMode="auto">
          <a:xfrm>
            <a:off x="1614488" y="6418263"/>
            <a:ext cx="6848475" cy="30591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39766538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3B1DB1-0809-48C9-87AA-223340C6B9E5}"/>
              </a:ext>
            </a:extLst>
          </p:cNvPr>
          <p:cNvSpPr txBox="1"/>
          <p:nvPr/>
        </p:nvSpPr>
        <p:spPr>
          <a:xfrm>
            <a:off x="0" y="0"/>
            <a:ext cx="9144000"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61.  You put a 155 gram snowball at – 4.00°C into the back of your friend’s jacket.  It ultimately warms up to his body temperature of 37.0°C.  How much energy did that take?  </a:t>
            </a:r>
            <a:endParaRPr lang="en-US" dirty="0"/>
          </a:p>
        </p:txBody>
      </p:sp>
      <p:graphicFrame>
        <p:nvGraphicFramePr>
          <p:cNvPr id="3" name="Table 2">
            <a:extLst>
              <a:ext uri="{FF2B5EF4-FFF2-40B4-BE49-F238E27FC236}">
                <a16:creationId xmlns:a16="http://schemas.microsoft.com/office/drawing/2014/main" id="{CA423F7D-7C8E-4FCC-952F-7B862CA166AF}"/>
              </a:ext>
            </a:extLst>
          </p:cNvPr>
          <p:cNvGraphicFramePr>
            <a:graphicFrameLocks noGrp="1"/>
          </p:cNvGraphicFramePr>
          <p:nvPr>
            <p:extLst>
              <p:ext uri="{D42A27DB-BD31-4B8C-83A1-F6EECF244321}">
                <p14:modId xmlns:p14="http://schemas.microsoft.com/office/powerpoint/2010/main" val="405781206"/>
              </p:ext>
            </p:extLst>
          </p:nvPr>
        </p:nvGraphicFramePr>
        <p:xfrm>
          <a:off x="0" y="1742663"/>
          <a:ext cx="9144000" cy="5115337"/>
        </p:xfrm>
        <a:graphic>
          <a:graphicData uri="http://schemas.openxmlformats.org/drawingml/2006/table">
            <a:tbl>
              <a:tblPr/>
              <a:tblGrid>
                <a:gridCol w="712189">
                  <a:extLst>
                    <a:ext uri="{9D8B030D-6E8A-4147-A177-3AD203B41FA5}">
                      <a16:colId xmlns:a16="http://schemas.microsoft.com/office/drawing/2014/main" val="2670690567"/>
                    </a:ext>
                  </a:extLst>
                </a:gridCol>
                <a:gridCol w="1421411">
                  <a:extLst>
                    <a:ext uri="{9D8B030D-6E8A-4147-A177-3AD203B41FA5}">
                      <a16:colId xmlns:a16="http://schemas.microsoft.com/office/drawing/2014/main" val="3022560830"/>
                    </a:ext>
                  </a:extLst>
                </a:gridCol>
                <a:gridCol w="1447800">
                  <a:extLst>
                    <a:ext uri="{9D8B030D-6E8A-4147-A177-3AD203B41FA5}">
                      <a16:colId xmlns:a16="http://schemas.microsoft.com/office/drawing/2014/main" val="3842894808"/>
                    </a:ext>
                  </a:extLst>
                </a:gridCol>
                <a:gridCol w="5562600">
                  <a:extLst>
                    <a:ext uri="{9D8B030D-6E8A-4147-A177-3AD203B41FA5}">
                      <a16:colId xmlns:a16="http://schemas.microsoft.com/office/drawing/2014/main" val="462422420"/>
                    </a:ext>
                  </a:extLst>
                </a:gridCol>
              </a:tblGrid>
              <a:tr h="677081">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step</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called</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formula</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Do the math</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847865"/>
                  </a:ext>
                </a:extLst>
              </a:tr>
              <a:tr h="1109564">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1</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bg1"/>
                          </a:solidFill>
                          <a:effectLst/>
                          <a:latin typeface="Times New Roman" panose="02020603050405020304" pitchFamily="18" charset="0"/>
                        </a:rPr>
                        <a:t> </a:t>
                      </a:r>
                      <a:r>
                        <a:rPr lang="en-US" sz="2400" kern="1400" dirty="0">
                          <a:ln>
                            <a:noFill/>
                          </a:ln>
                          <a:solidFill>
                            <a:srgbClr val="FF0000"/>
                          </a:solidFill>
                          <a:effectLst/>
                          <a:latin typeface="Times New Roman" panose="02020603050405020304" pitchFamily="18" charset="0"/>
                        </a:rPr>
                        <a:t>warming ice*</a:t>
                      </a: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q = </a:t>
                      </a:r>
                      <a:r>
                        <a:rPr lang="en-US" sz="2400" kern="1400" dirty="0" err="1">
                          <a:ln>
                            <a:noFill/>
                          </a:ln>
                          <a:solidFill>
                            <a:srgbClr val="000000"/>
                          </a:solidFill>
                          <a:effectLst/>
                          <a:latin typeface="Times New Roman" panose="02020603050405020304" pitchFamily="18" charset="0"/>
                        </a:rPr>
                        <a:t>mC∆T</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q =  (155 g)(2.10 J/</a:t>
                      </a:r>
                      <a:r>
                        <a:rPr lang="en-US" sz="2400" kern="1400" dirty="0" err="1">
                          <a:ln>
                            <a:noFill/>
                          </a:ln>
                          <a:solidFill>
                            <a:srgbClr val="FF0000"/>
                          </a:solidFill>
                          <a:effectLst/>
                          <a:latin typeface="Times New Roman" panose="02020603050405020304" pitchFamily="18" charset="0"/>
                        </a:rPr>
                        <a:t>g</a:t>
                      </a:r>
                      <a:r>
                        <a:rPr lang="en-US" sz="2400" kern="1400" dirty="0" err="1">
                          <a:ln>
                            <a:noFill/>
                          </a:ln>
                          <a:solidFill>
                            <a:srgbClr val="FF0000"/>
                          </a:solidFill>
                          <a:effectLst/>
                          <a:latin typeface="Times New Roman" panose="02020603050405020304" pitchFamily="18" charset="0"/>
                          <a:cs typeface="Times New Roman" panose="02020603050405020304" pitchFamily="18" charset="0"/>
                        </a:rPr>
                        <a:t>·</a:t>
                      </a:r>
                      <a:r>
                        <a:rPr lang="en-US" sz="2400" kern="1400" dirty="0" err="1">
                          <a:ln>
                            <a:noFill/>
                          </a:ln>
                          <a:solidFill>
                            <a:srgbClr val="FF0000"/>
                          </a:solidFill>
                          <a:effectLst/>
                          <a:latin typeface="Times New Roman" panose="02020603050405020304" pitchFamily="18" charset="0"/>
                        </a:rPr>
                        <a:t>K</a:t>
                      </a:r>
                      <a:r>
                        <a:rPr lang="en-US" sz="2400" kern="1400" dirty="0">
                          <a:ln>
                            <a:noFill/>
                          </a:ln>
                          <a:solidFill>
                            <a:srgbClr val="FF0000"/>
                          </a:solidFill>
                          <a:effectLst/>
                          <a:latin typeface="Times New Roman" panose="02020603050405020304" pitchFamily="18" charset="0"/>
                        </a:rPr>
                        <a:t>)(4.00 K) = 1302 </a:t>
                      </a:r>
                      <a:r>
                        <a:rPr lang="en-US" sz="2400" kern="1400" dirty="0">
                          <a:ln>
                            <a:noFill/>
                          </a:ln>
                          <a:solidFill>
                            <a:schemeClr val="bg1"/>
                          </a:solidFill>
                          <a:effectLst/>
                          <a:latin typeface="Times New Roman" panose="02020603050405020304" pitchFamily="18" charset="0"/>
                        </a:rPr>
                        <a:t>J</a:t>
                      </a:r>
                      <a:endParaRPr lang="en-US" sz="2400" kern="1400" dirty="0">
                        <a:ln>
                          <a:noFill/>
                        </a:ln>
                        <a:solidFill>
                          <a:schemeClr val="bg1"/>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6125347"/>
                  </a:ext>
                </a:extLst>
              </a:tr>
              <a:tr h="1109564">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2</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bg1"/>
                          </a:solidFill>
                          <a:effectLst/>
                          <a:latin typeface="Times New Roman" panose="02020603050405020304" pitchFamily="18" charset="0"/>
                        </a:rPr>
                        <a:t> </a:t>
                      </a:r>
                      <a:r>
                        <a:rPr lang="en-US" sz="2400" kern="1400" dirty="0">
                          <a:ln>
                            <a:noFill/>
                          </a:ln>
                          <a:solidFill>
                            <a:srgbClr val="000099"/>
                          </a:solidFill>
                          <a:effectLst/>
                          <a:latin typeface="Times New Roman" panose="02020603050405020304" pitchFamily="18" charset="0"/>
                        </a:rPr>
                        <a:t>melting </a:t>
                      </a:r>
                      <a:br>
                        <a:rPr lang="en-US" sz="2400" kern="1400" dirty="0">
                          <a:ln>
                            <a:noFill/>
                          </a:ln>
                          <a:solidFill>
                            <a:srgbClr val="000099"/>
                          </a:solidFill>
                          <a:effectLst/>
                          <a:latin typeface="Times New Roman" panose="02020603050405020304" pitchFamily="18" charset="0"/>
                        </a:rPr>
                      </a:br>
                      <a:r>
                        <a:rPr lang="en-US" sz="2400" kern="1400" dirty="0">
                          <a:ln>
                            <a:noFill/>
                          </a:ln>
                          <a:solidFill>
                            <a:srgbClr val="000099"/>
                          </a:solidFill>
                          <a:effectLst/>
                          <a:latin typeface="Times New Roman" panose="02020603050405020304" pitchFamily="18" charset="0"/>
                        </a:rPr>
                        <a:t>ice</a:t>
                      </a:r>
                      <a:endParaRPr lang="en-US" sz="2400" kern="1400" dirty="0">
                        <a:ln>
                          <a:noFill/>
                        </a:ln>
                        <a:solidFill>
                          <a:srgbClr val="000099"/>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q = </a:t>
                      </a:r>
                      <a:r>
                        <a:rPr lang="en-US" sz="2400" kern="1400" dirty="0" err="1">
                          <a:ln>
                            <a:noFill/>
                          </a:ln>
                          <a:solidFill>
                            <a:srgbClr val="000000"/>
                          </a:solidFill>
                          <a:effectLst/>
                          <a:latin typeface="Times New Roman" panose="02020603050405020304" pitchFamily="18" charset="0"/>
                        </a:rPr>
                        <a:t>mH</a:t>
                      </a:r>
                      <a:r>
                        <a:rPr lang="en-US" sz="2400" kern="1400" baseline="-25000" dirty="0" err="1">
                          <a:ln>
                            <a:noFill/>
                          </a:ln>
                          <a:solidFill>
                            <a:srgbClr val="000000"/>
                          </a:solidFill>
                          <a:effectLst/>
                          <a:latin typeface="Times New Roman" panose="02020603050405020304" pitchFamily="18" charset="0"/>
                        </a:rPr>
                        <a:t>F</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400" kern="1400" dirty="0">
                          <a:ln>
                            <a:noFill/>
                          </a:ln>
                          <a:solidFill>
                            <a:srgbClr val="000099"/>
                          </a:solidFill>
                          <a:effectLst/>
                          <a:latin typeface="Times New Roman" panose="02020603050405020304" pitchFamily="18" charset="0"/>
                        </a:rPr>
                        <a:t>q = (155 g)(334 J/g) = 51770 </a:t>
                      </a:r>
                      <a:r>
                        <a:rPr lang="en-US" sz="2400" kern="1400" dirty="0">
                          <a:ln>
                            <a:noFill/>
                          </a:ln>
                          <a:solidFill>
                            <a:schemeClr val="bg1"/>
                          </a:solidFill>
                          <a:effectLst/>
                          <a:latin typeface="Times New Roman" panose="02020603050405020304" pitchFamily="18" charset="0"/>
                        </a:rPr>
                        <a:t>J</a:t>
                      </a:r>
                      <a:endParaRPr lang="en-US" sz="2400" kern="1400" dirty="0">
                        <a:ln>
                          <a:noFill/>
                        </a:ln>
                        <a:solidFill>
                          <a:schemeClr val="bg1"/>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34489"/>
                  </a:ext>
                </a:extLst>
              </a:tr>
              <a:tr h="1109564">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3</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chemeClr val="bg1"/>
                          </a:solidFill>
                          <a:effectLst/>
                          <a:latin typeface="Times New Roman" panose="02020603050405020304" pitchFamily="18" charset="0"/>
                        </a:rPr>
                        <a:t> </a:t>
                      </a:r>
                      <a:r>
                        <a:rPr lang="en-US" sz="2400" kern="1400" dirty="0">
                          <a:ln>
                            <a:noFill/>
                          </a:ln>
                          <a:solidFill>
                            <a:srgbClr val="006600"/>
                          </a:solidFill>
                          <a:effectLst/>
                          <a:latin typeface="Times New Roman" panose="02020603050405020304" pitchFamily="18" charset="0"/>
                        </a:rPr>
                        <a:t>warming water</a:t>
                      </a:r>
                      <a:endParaRPr lang="en-US" sz="24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q = mC∆T</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400" kern="1400" dirty="0">
                          <a:ln>
                            <a:noFill/>
                          </a:ln>
                          <a:solidFill>
                            <a:srgbClr val="006600"/>
                          </a:solidFill>
                          <a:effectLst/>
                          <a:latin typeface="Times New Roman" panose="02020603050405020304" pitchFamily="18" charset="0"/>
                        </a:rPr>
                        <a:t>q =  (155 g)(4.18 J/</a:t>
                      </a:r>
                      <a:r>
                        <a:rPr lang="en-US" sz="2400" kern="1400" dirty="0" err="1">
                          <a:ln>
                            <a:noFill/>
                          </a:ln>
                          <a:solidFill>
                            <a:srgbClr val="006600"/>
                          </a:solidFill>
                          <a:effectLst/>
                          <a:latin typeface="Times New Roman" panose="02020603050405020304" pitchFamily="18" charset="0"/>
                        </a:rPr>
                        <a:t>g</a:t>
                      </a:r>
                      <a:r>
                        <a:rPr lang="en-US" sz="2400" kern="1400" dirty="0" err="1">
                          <a:ln>
                            <a:noFill/>
                          </a:ln>
                          <a:solidFill>
                            <a:srgbClr val="006600"/>
                          </a:solidFill>
                          <a:effectLst/>
                          <a:latin typeface="Times New Roman" panose="02020603050405020304" pitchFamily="18" charset="0"/>
                          <a:cs typeface="Times New Roman" panose="02020603050405020304" pitchFamily="18" charset="0"/>
                        </a:rPr>
                        <a:t>·</a:t>
                      </a:r>
                      <a:r>
                        <a:rPr lang="en-US" sz="2400" kern="1400" dirty="0" err="1">
                          <a:ln>
                            <a:noFill/>
                          </a:ln>
                          <a:solidFill>
                            <a:srgbClr val="006600"/>
                          </a:solidFill>
                          <a:effectLst/>
                          <a:latin typeface="Times New Roman" panose="02020603050405020304" pitchFamily="18" charset="0"/>
                        </a:rPr>
                        <a:t>K</a:t>
                      </a:r>
                      <a:r>
                        <a:rPr lang="en-US" sz="2400" kern="1400" dirty="0">
                          <a:ln>
                            <a:noFill/>
                          </a:ln>
                          <a:solidFill>
                            <a:srgbClr val="006600"/>
                          </a:solidFill>
                          <a:effectLst/>
                          <a:latin typeface="Times New Roman" panose="02020603050405020304" pitchFamily="18" charset="0"/>
                        </a:rPr>
                        <a:t>)(37.0 K) = 23972 J  </a:t>
                      </a:r>
                      <a:endParaRPr lang="en-US" sz="24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231573"/>
                  </a:ext>
                </a:extLst>
              </a:tr>
              <a:tr h="1109564">
                <a:tc gridSpan="3">
                  <a:txBody>
                    <a:bodyPr/>
                    <a:lstStyle/>
                    <a:p>
                      <a:pPr marR="0" indent="0" algn="l"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       Total Joules required →  </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R="0" indent="0" algn="ctr" rtl="0">
                        <a:lnSpc>
                          <a:spcPct val="119000"/>
                        </a:lnSpc>
                        <a:spcBef>
                          <a:spcPts val="0"/>
                        </a:spcBef>
                        <a:spcAft>
                          <a:spcPts val="600"/>
                        </a:spcAft>
                      </a:pPr>
                      <a:r>
                        <a:rPr lang="en-US" sz="2400" kern="1400" dirty="0">
                          <a:ln>
                            <a:noFill/>
                          </a:ln>
                          <a:solidFill>
                            <a:schemeClr val="bg1"/>
                          </a:solidFill>
                          <a:effectLst/>
                          <a:latin typeface="Times New Roman" panose="02020603050405020304" pitchFamily="18" charset="0"/>
                        </a:rPr>
                        <a:t> </a:t>
                      </a:r>
                      <a:r>
                        <a:rPr lang="en-US" sz="2400" kern="1400" dirty="0">
                          <a:ln>
                            <a:noFill/>
                          </a:ln>
                          <a:solidFill>
                            <a:srgbClr val="FF0000"/>
                          </a:solidFill>
                          <a:effectLst/>
                          <a:latin typeface="Times New Roman" panose="02020603050405020304" pitchFamily="18" charset="0"/>
                        </a:rPr>
                        <a:t>total = 76774 = </a:t>
                      </a:r>
                      <a:r>
                        <a:rPr lang="en-US" sz="2800" kern="1400" dirty="0">
                          <a:ln>
                            <a:noFill/>
                          </a:ln>
                          <a:solidFill>
                            <a:srgbClr val="FF0000"/>
                          </a:solidFill>
                          <a:effectLst/>
                          <a:latin typeface="Times New Roman" panose="02020603050405020304" pitchFamily="18" charset="0"/>
                        </a:rPr>
                        <a:t>76,800 Joules   </a:t>
                      </a:r>
                      <a:r>
                        <a:rPr lang="en-US" sz="2400" kern="1400" dirty="0">
                          <a:ln>
                            <a:noFill/>
                          </a:ln>
                          <a:solidFill>
                            <a:srgbClr val="FF0000"/>
                          </a:solidFill>
                          <a:effectLst/>
                          <a:latin typeface="Times New Roman" panose="02020603050405020304" pitchFamily="18" charset="0"/>
                        </a:rPr>
                        <a:t>with 3 SF</a:t>
                      </a: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353776"/>
                  </a:ext>
                </a:extLst>
              </a:tr>
            </a:tbl>
          </a:graphicData>
        </a:graphic>
      </p:graphicFrame>
      <p:sp>
        <p:nvSpPr>
          <p:cNvPr id="4" name="Control 1">
            <a:extLst>
              <a:ext uri="{FF2B5EF4-FFF2-40B4-BE49-F238E27FC236}">
                <a16:creationId xmlns:a16="http://schemas.microsoft.com/office/drawing/2014/main" id="{0DB1F1D1-27E5-4722-88F0-03D7D7C10E9F}"/>
              </a:ext>
            </a:extLst>
          </p:cNvPr>
          <p:cNvSpPr>
            <a:spLocks noChangeArrowheads="1" noChangeShapeType="1"/>
          </p:cNvSpPr>
          <p:nvPr/>
        </p:nvSpPr>
        <p:spPr bwMode="auto">
          <a:xfrm>
            <a:off x="1614488" y="6418263"/>
            <a:ext cx="6848475" cy="30591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393970641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6F0C9-2FBA-4544-A6AF-CCCBBE93E8B5}"/>
              </a:ext>
            </a:extLst>
          </p:cNvPr>
          <p:cNvSpPr txBox="1"/>
          <p:nvPr/>
        </p:nvSpPr>
        <p:spPr>
          <a:xfrm>
            <a:off x="0" y="0"/>
            <a:ext cx="9144000" cy="209288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62. You allow 5.75 grams of steam to condense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373 K onto a piece of glass, then it cools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down to room temp of 23.5°C.  How much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energy is emitted by this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  </a:t>
            </a:r>
          </a:p>
          <a:p>
            <a:endParaRPr lang="en-US" dirty="0"/>
          </a:p>
        </p:txBody>
      </p:sp>
      <p:pic>
        <p:nvPicPr>
          <p:cNvPr id="4" name="Picture 3">
            <a:extLst>
              <a:ext uri="{FF2B5EF4-FFF2-40B4-BE49-F238E27FC236}">
                <a16:creationId xmlns:a16="http://schemas.microsoft.com/office/drawing/2014/main" id="{C73DA6CD-6672-4BC4-9727-F4DC7792FCC4}"/>
              </a:ext>
            </a:extLst>
          </p:cNvPr>
          <p:cNvPicPr>
            <a:picLocks noChangeAspect="1"/>
          </p:cNvPicPr>
          <p:nvPr/>
        </p:nvPicPr>
        <p:blipFill rotWithShape="1">
          <a:blip r:embed="rId2">
            <a:extLst>
              <a:ext uri="{28A0092B-C50C-407E-A947-70E740481C1C}">
                <a14:useLocalDpi xmlns:a14="http://schemas.microsoft.com/office/drawing/2010/main"/>
              </a:ext>
            </a:extLst>
          </a:blip>
          <a:srcRect t="5168" b="28670"/>
          <a:stretch/>
        </p:blipFill>
        <p:spPr>
          <a:xfrm>
            <a:off x="7086600" y="-6626"/>
            <a:ext cx="2057400" cy="2286000"/>
          </a:xfrm>
          <a:prstGeom prst="rect">
            <a:avLst/>
          </a:prstGeom>
        </p:spPr>
      </p:pic>
      <p:graphicFrame>
        <p:nvGraphicFramePr>
          <p:cNvPr id="5" name="Table 4">
            <a:extLst>
              <a:ext uri="{FF2B5EF4-FFF2-40B4-BE49-F238E27FC236}">
                <a16:creationId xmlns:a16="http://schemas.microsoft.com/office/drawing/2014/main" id="{B787BD45-4A25-475D-BE84-75C7E3AFFAD7}"/>
              </a:ext>
            </a:extLst>
          </p:cNvPr>
          <p:cNvGraphicFramePr>
            <a:graphicFrameLocks noGrp="1"/>
          </p:cNvGraphicFramePr>
          <p:nvPr>
            <p:extLst>
              <p:ext uri="{D42A27DB-BD31-4B8C-83A1-F6EECF244321}">
                <p14:modId xmlns:p14="http://schemas.microsoft.com/office/powerpoint/2010/main" val="803550569"/>
              </p:ext>
            </p:extLst>
          </p:nvPr>
        </p:nvGraphicFramePr>
        <p:xfrm>
          <a:off x="0" y="2438400"/>
          <a:ext cx="9144000" cy="4419600"/>
        </p:xfrm>
        <a:graphic>
          <a:graphicData uri="http://schemas.openxmlformats.org/drawingml/2006/table">
            <a:tbl>
              <a:tblPr/>
              <a:tblGrid>
                <a:gridCol w="685800">
                  <a:extLst>
                    <a:ext uri="{9D8B030D-6E8A-4147-A177-3AD203B41FA5}">
                      <a16:colId xmlns:a16="http://schemas.microsoft.com/office/drawing/2014/main" val="2670690567"/>
                    </a:ext>
                  </a:extLst>
                </a:gridCol>
                <a:gridCol w="2052804">
                  <a:extLst>
                    <a:ext uri="{9D8B030D-6E8A-4147-A177-3AD203B41FA5}">
                      <a16:colId xmlns:a16="http://schemas.microsoft.com/office/drawing/2014/main" val="3022560830"/>
                    </a:ext>
                  </a:extLst>
                </a:gridCol>
                <a:gridCol w="2008003">
                  <a:extLst>
                    <a:ext uri="{9D8B030D-6E8A-4147-A177-3AD203B41FA5}">
                      <a16:colId xmlns:a16="http://schemas.microsoft.com/office/drawing/2014/main" val="3842894808"/>
                    </a:ext>
                  </a:extLst>
                </a:gridCol>
                <a:gridCol w="4397393">
                  <a:extLst>
                    <a:ext uri="{9D8B030D-6E8A-4147-A177-3AD203B41FA5}">
                      <a16:colId xmlns:a16="http://schemas.microsoft.com/office/drawing/2014/main" val="462422420"/>
                    </a:ext>
                  </a:extLst>
                </a:gridCol>
              </a:tblGrid>
              <a:tr h="966027">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step</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called</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formula</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Do the math</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847865"/>
                  </a:ext>
                </a:extLst>
              </a:tr>
              <a:tr h="1151191">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1</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34489"/>
                  </a:ext>
                </a:extLst>
              </a:tr>
              <a:tr h="1151191">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2</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231573"/>
                  </a:ext>
                </a:extLst>
              </a:tr>
              <a:tr h="1151191">
                <a:tc gridSpan="3">
                  <a:txBody>
                    <a:bodyPr/>
                    <a:lstStyle/>
                    <a:p>
                      <a:pPr marR="0" indent="0" algn="l"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       Total Joules required →  </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R="0" indent="0" algn="ctr" rtl="0">
                        <a:lnSpc>
                          <a:spcPct val="119000"/>
                        </a:lnSpc>
                        <a:spcBef>
                          <a:spcPts val="0"/>
                        </a:spcBef>
                        <a:spcAft>
                          <a:spcPts val="600"/>
                        </a:spcAft>
                      </a:pPr>
                      <a:endParaRPr lang="en-US" sz="2400" kern="1400" dirty="0">
                        <a:ln>
                          <a:noFill/>
                        </a:ln>
                        <a:solidFill>
                          <a:srgbClr val="000099"/>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353776"/>
                  </a:ext>
                </a:extLst>
              </a:tr>
            </a:tbl>
          </a:graphicData>
        </a:graphic>
      </p:graphicFrame>
    </p:spTree>
    <p:extLst>
      <p:ext uri="{BB962C8B-B14F-4D97-AF65-F5344CB8AC3E}">
        <p14:creationId xmlns:p14="http://schemas.microsoft.com/office/powerpoint/2010/main" val="353484645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6F0C9-2FBA-4544-A6AF-CCCBBE93E8B5}"/>
              </a:ext>
            </a:extLst>
          </p:cNvPr>
          <p:cNvSpPr txBox="1"/>
          <p:nvPr/>
        </p:nvSpPr>
        <p:spPr>
          <a:xfrm>
            <a:off x="0" y="0"/>
            <a:ext cx="9144000" cy="209288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62. You allow 5.75 grams of steam to condense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373 K onto a piece of glass, then it cools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down to room temp of 23.5°C.  How much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energy is emitted by this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  </a:t>
            </a:r>
          </a:p>
          <a:p>
            <a:endParaRPr lang="en-US" dirty="0"/>
          </a:p>
        </p:txBody>
      </p:sp>
      <p:pic>
        <p:nvPicPr>
          <p:cNvPr id="4" name="Picture 3">
            <a:extLst>
              <a:ext uri="{FF2B5EF4-FFF2-40B4-BE49-F238E27FC236}">
                <a16:creationId xmlns:a16="http://schemas.microsoft.com/office/drawing/2014/main" id="{C73DA6CD-6672-4BC4-9727-F4DC7792FCC4}"/>
              </a:ext>
            </a:extLst>
          </p:cNvPr>
          <p:cNvPicPr>
            <a:picLocks noChangeAspect="1"/>
          </p:cNvPicPr>
          <p:nvPr/>
        </p:nvPicPr>
        <p:blipFill rotWithShape="1">
          <a:blip r:embed="rId2">
            <a:extLst>
              <a:ext uri="{28A0092B-C50C-407E-A947-70E740481C1C}">
                <a14:useLocalDpi xmlns:a14="http://schemas.microsoft.com/office/drawing/2010/main"/>
              </a:ext>
            </a:extLst>
          </a:blip>
          <a:srcRect t="5168" b="28670"/>
          <a:stretch/>
        </p:blipFill>
        <p:spPr>
          <a:xfrm>
            <a:off x="7086600" y="-6626"/>
            <a:ext cx="2057400" cy="2286000"/>
          </a:xfrm>
          <a:prstGeom prst="rect">
            <a:avLst/>
          </a:prstGeom>
        </p:spPr>
      </p:pic>
      <p:graphicFrame>
        <p:nvGraphicFramePr>
          <p:cNvPr id="5" name="Table 4">
            <a:extLst>
              <a:ext uri="{FF2B5EF4-FFF2-40B4-BE49-F238E27FC236}">
                <a16:creationId xmlns:a16="http://schemas.microsoft.com/office/drawing/2014/main" id="{B787BD45-4A25-475D-BE84-75C7E3AFFAD7}"/>
              </a:ext>
            </a:extLst>
          </p:cNvPr>
          <p:cNvGraphicFramePr>
            <a:graphicFrameLocks noGrp="1"/>
          </p:cNvGraphicFramePr>
          <p:nvPr>
            <p:extLst>
              <p:ext uri="{D42A27DB-BD31-4B8C-83A1-F6EECF244321}">
                <p14:modId xmlns:p14="http://schemas.microsoft.com/office/powerpoint/2010/main" val="4031912639"/>
              </p:ext>
            </p:extLst>
          </p:nvPr>
        </p:nvGraphicFramePr>
        <p:xfrm>
          <a:off x="0" y="2438400"/>
          <a:ext cx="9144000" cy="4419600"/>
        </p:xfrm>
        <a:graphic>
          <a:graphicData uri="http://schemas.openxmlformats.org/drawingml/2006/table">
            <a:tbl>
              <a:tblPr/>
              <a:tblGrid>
                <a:gridCol w="685800">
                  <a:extLst>
                    <a:ext uri="{9D8B030D-6E8A-4147-A177-3AD203B41FA5}">
                      <a16:colId xmlns:a16="http://schemas.microsoft.com/office/drawing/2014/main" val="2670690567"/>
                    </a:ext>
                  </a:extLst>
                </a:gridCol>
                <a:gridCol w="2052804">
                  <a:extLst>
                    <a:ext uri="{9D8B030D-6E8A-4147-A177-3AD203B41FA5}">
                      <a16:colId xmlns:a16="http://schemas.microsoft.com/office/drawing/2014/main" val="3022560830"/>
                    </a:ext>
                  </a:extLst>
                </a:gridCol>
                <a:gridCol w="2008003">
                  <a:extLst>
                    <a:ext uri="{9D8B030D-6E8A-4147-A177-3AD203B41FA5}">
                      <a16:colId xmlns:a16="http://schemas.microsoft.com/office/drawing/2014/main" val="3842894808"/>
                    </a:ext>
                  </a:extLst>
                </a:gridCol>
                <a:gridCol w="4397393">
                  <a:extLst>
                    <a:ext uri="{9D8B030D-6E8A-4147-A177-3AD203B41FA5}">
                      <a16:colId xmlns:a16="http://schemas.microsoft.com/office/drawing/2014/main" val="462422420"/>
                    </a:ext>
                  </a:extLst>
                </a:gridCol>
              </a:tblGrid>
              <a:tr h="966027">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step</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called</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formula</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Do the math</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847865"/>
                  </a:ext>
                </a:extLst>
              </a:tr>
              <a:tr h="1151191">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1</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Condensing</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q = </a:t>
                      </a:r>
                      <a:r>
                        <a:rPr lang="en-US" sz="2400" kern="1400" dirty="0" err="1">
                          <a:ln>
                            <a:noFill/>
                          </a:ln>
                          <a:solidFill>
                            <a:srgbClr val="FF0000"/>
                          </a:solidFill>
                          <a:effectLst/>
                          <a:latin typeface="Times New Roman" panose="02020603050405020304" pitchFamily="18" charset="0"/>
                          <a:cs typeface="Times New Roman" panose="02020603050405020304" pitchFamily="18" charset="0"/>
                        </a:rPr>
                        <a:t>mH</a:t>
                      </a:r>
                      <a:r>
                        <a:rPr lang="en-US" sz="2400" kern="1400" baseline="-25000" dirty="0" err="1">
                          <a:ln>
                            <a:noFill/>
                          </a:ln>
                          <a:solidFill>
                            <a:srgbClr val="FF0000"/>
                          </a:solidFill>
                          <a:effectLst/>
                          <a:latin typeface="Times New Roman" panose="02020603050405020304" pitchFamily="18" charset="0"/>
                          <a:cs typeface="Times New Roman" panose="02020603050405020304" pitchFamily="18" charset="0"/>
                        </a:rPr>
                        <a:t>V</a:t>
                      </a:r>
                      <a:endParaRPr lang="en-US" sz="2400" kern="1400" baseline="-250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q = (5.75 g)(2260 J/g) =  12995 J</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34489"/>
                  </a:ext>
                </a:extLst>
              </a:tr>
              <a:tr h="1151191">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2</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18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231573"/>
                  </a:ext>
                </a:extLst>
              </a:tr>
              <a:tr h="1151191">
                <a:tc gridSpan="3">
                  <a:txBody>
                    <a:bodyPr/>
                    <a:lstStyle/>
                    <a:p>
                      <a:pPr marR="0" indent="0" algn="l"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       Total Joules required →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R="0" indent="0" algn="ctr" rtl="0">
                        <a:lnSpc>
                          <a:spcPct val="119000"/>
                        </a:lnSpc>
                        <a:spcBef>
                          <a:spcPts val="0"/>
                        </a:spcBef>
                        <a:spcAft>
                          <a:spcPts val="600"/>
                        </a:spcAft>
                      </a:pPr>
                      <a:endParaRPr lang="en-US" sz="2400" kern="1400" dirty="0">
                        <a:ln>
                          <a:noFill/>
                        </a:ln>
                        <a:solidFill>
                          <a:srgbClr val="000099"/>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353776"/>
                  </a:ext>
                </a:extLst>
              </a:tr>
            </a:tbl>
          </a:graphicData>
        </a:graphic>
      </p:graphicFrame>
    </p:spTree>
    <p:extLst>
      <p:ext uri="{BB962C8B-B14F-4D97-AF65-F5344CB8AC3E}">
        <p14:creationId xmlns:p14="http://schemas.microsoft.com/office/powerpoint/2010/main" val="267251809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6F0C9-2FBA-4544-A6AF-CCCBBE93E8B5}"/>
              </a:ext>
            </a:extLst>
          </p:cNvPr>
          <p:cNvSpPr txBox="1"/>
          <p:nvPr/>
        </p:nvSpPr>
        <p:spPr>
          <a:xfrm>
            <a:off x="0" y="0"/>
            <a:ext cx="9144000" cy="209288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62. You allow 5.75 grams of steam to condense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373 K onto a piece of glass, then it cools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down to room temp of 23.5°C.  How much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energy is emitted by this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  </a:t>
            </a:r>
          </a:p>
          <a:p>
            <a:endParaRPr lang="en-US" dirty="0"/>
          </a:p>
        </p:txBody>
      </p:sp>
      <p:pic>
        <p:nvPicPr>
          <p:cNvPr id="4" name="Picture 3">
            <a:extLst>
              <a:ext uri="{FF2B5EF4-FFF2-40B4-BE49-F238E27FC236}">
                <a16:creationId xmlns:a16="http://schemas.microsoft.com/office/drawing/2014/main" id="{C73DA6CD-6672-4BC4-9727-F4DC7792FCC4}"/>
              </a:ext>
            </a:extLst>
          </p:cNvPr>
          <p:cNvPicPr>
            <a:picLocks noChangeAspect="1"/>
          </p:cNvPicPr>
          <p:nvPr/>
        </p:nvPicPr>
        <p:blipFill rotWithShape="1">
          <a:blip r:embed="rId2">
            <a:extLst>
              <a:ext uri="{28A0092B-C50C-407E-A947-70E740481C1C}">
                <a14:useLocalDpi xmlns:a14="http://schemas.microsoft.com/office/drawing/2010/main"/>
              </a:ext>
            </a:extLst>
          </a:blip>
          <a:srcRect t="5168" b="28670"/>
          <a:stretch/>
        </p:blipFill>
        <p:spPr>
          <a:xfrm>
            <a:off x="7086600" y="-6626"/>
            <a:ext cx="2057400" cy="2286000"/>
          </a:xfrm>
          <a:prstGeom prst="rect">
            <a:avLst/>
          </a:prstGeom>
        </p:spPr>
      </p:pic>
      <p:graphicFrame>
        <p:nvGraphicFramePr>
          <p:cNvPr id="5" name="Table 4">
            <a:extLst>
              <a:ext uri="{FF2B5EF4-FFF2-40B4-BE49-F238E27FC236}">
                <a16:creationId xmlns:a16="http://schemas.microsoft.com/office/drawing/2014/main" id="{B787BD45-4A25-475D-BE84-75C7E3AFFAD7}"/>
              </a:ext>
            </a:extLst>
          </p:cNvPr>
          <p:cNvGraphicFramePr>
            <a:graphicFrameLocks noGrp="1"/>
          </p:cNvGraphicFramePr>
          <p:nvPr>
            <p:extLst>
              <p:ext uri="{D42A27DB-BD31-4B8C-83A1-F6EECF244321}">
                <p14:modId xmlns:p14="http://schemas.microsoft.com/office/powerpoint/2010/main" val="1933475312"/>
              </p:ext>
            </p:extLst>
          </p:nvPr>
        </p:nvGraphicFramePr>
        <p:xfrm>
          <a:off x="0" y="2438400"/>
          <a:ext cx="9144000" cy="4419600"/>
        </p:xfrm>
        <a:graphic>
          <a:graphicData uri="http://schemas.openxmlformats.org/drawingml/2006/table">
            <a:tbl>
              <a:tblPr/>
              <a:tblGrid>
                <a:gridCol w="685800">
                  <a:extLst>
                    <a:ext uri="{9D8B030D-6E8A-4147-A177-3AD203B41FA5}">
                      <a16:colId xmlns:a16="http://schemas.microsoft.com/office/drawing/2014/main" val="2670690567"/>
                    </a:ext>
                  </a:extLst>
                </a:gridCol>
                <a:gridCol w="2052804">
                  <a:extLst>
                    <a:ext uri="{9D8B030D-6E8A-4147-A177-3AD203B41FA5}">
                      <a16:colId xmlns:a16="http://schemas.microsoft.com/office/drawing/2014/main" val="3022560830"/>
                    </a:ext>
                  </a:extLst>
                </a:gridCol>
                <a:gridCol w="2008003">
                  <a:extLst>
                    <a:ext uri="{9D8B030D-6E8A-4147-A177-3AD203B41FA5}">
                      <a16:colId xmlns:a16="http://schemas.microsoft.com/office/drawing/2014/main" val="3842894808"/>
                    </a:ext>
                  </a:extLst>
                </a:gridCol>
                <a:gridCol w="4397393">
                  <a:extLst>
                    <a:ext uri="{9D8B030D-6E8A-4147-A177-3AD203B41FA5}">
                      <a16:colId xmlns:a16="http://schemas.microsoft.com/office/drawing/2014/main" val="462422420"/>
                    </a:ext>
                  </a:extLst>
                </a:gridCol>
              </a:tblGrid>
              <a:tr h="966027">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step</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called</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formula</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Do the math</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847865"/>
                  </a:ext>
                </a:extLst>
              </a:tr>
              <a:tr h="1151191">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1</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Condensing</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q = </a:t>
                      </a:r>
                      <a:r>
                        <a:rPr lang="en-US" sz="2400" kern="1400" dirty="0" err="1">
                          <a:ln>
                            <a:noFill/>
                          </a:ln>
                          <a:solidFill>
                            <a:srgbClr val="FF0000"/>
                          </a:solidFill>
                          <a:effectLst/>
                          <a:latin typeface="Times New Roman" panose="02020603050405020304" pitchFamily="18" charset="0"/>
                          <a:cs typeface="Times New Roman" panose="02020603050405020304" pitchFamily="18" charset="0"/>
                        </a:rPr>
                        <a:t>mH</a:t>
                      </a:r>
                      <a:r>
                        <a:rPr lang="en-US" sz="2400" kern="1400" baseline="-25000" dirty="0" err="1">
                          <a:ln>
                            <a:noFill/>
                          </a:ln>
                          <a:solidFill>
                            <a:srgbClr val="FF0000"/>
                          </a:solidFill>
                          <a:effectLst/>
                          <a:latin typeface="Times New Roman" panose="02020603050405020304" pitchFamily="18" charset="0"/>
                          <a:cs typeface="Times New Roman" panose="02020603050405020304" pitchFamily="18" charset="0"/>
                        </a:rPr>
                        <a:t>V</a:t>
                      </a:r>
                      <a:endParaRPr lang="en-US" sz="2400" kern="1400" baseline="-250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q = (5.75 g)(2260 J/g) =  12995 J</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34489"/>
                  </a:ext>
                </a:extLst>
              </a:tr>
              <a:tr h="1151191">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2</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Cooling </a:t>
                      </a:r>
                      <a:br>
                        <a:rPr lang="en-US" sz="2400" kern="1400" dirty="0">
                          <a:ln>
                            <a:noFill/>
                          </a:ln>
                          <a:solidFill>
                            <a:srgbClr val="FF0000"/>
                          </a:solidFill>
                          <a:effectLst/>
                          <a:latin typeface="Times New Roman" panose="02020603050405020304" pitchFamily="18" charset="0"/>
                          <a:cs typeface="Times New Roman" panose="02020603050405020304" pitchFamily="18" charset="0"/>
                        </a:rPr>
                      </a:br>
                      <a:r>
                        <a:rPr lang="en-US" sz="2400" kern="1400" dirty="0">
                          <a:ln>
                            <a:noFill/>
                          </a:ln>
                          <a:solidFill>
                            <a:srgbClr val="FF0000"/>
                          </a:solidFill>
                          <a:effectLst/>
                          <a:latin typeface="Times New Roman" panose="02020603050405020304" pitchFamily="18" charset="0"/>
                          <a:cs typeface="Times New Roman" panose="02020603050405020304" pitchFamily="18" charset="0"/>
                        </a:rPr>
                        <a:t>water</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400" kern="1400" dirty="0">
                          <a:ln>
                            <a:noFill/>
                          </a:ln>
                          <a:solidFill>
                            <a:srgbClr val="FF0000"/>
                          </a:solidFill>
                          <a:effectLst/>
                          <a:latin typeface="Times New Roman" panose="02020603050405020304" pitchFamily="18" charset="0"/>
                        </a:rPr>
                        <a:t>q = </a:t>
                      </a:r>
                      <a:r>
                        <a:rPr lang="en-US" sz="2400" kern="1400" dirty="0" err="1">
                          <a:ln>
                            <a:noFill/>
                          </a:ln>
                          <a:solidFill>
                            <a:srgbClr val="FF0000"/>
                          </a:solidFill>
                          <a:effectLst/>
                          <a:latin typeface="Times New Roman" panose="02020603050405020304" pitchFamily="18" charset="0"/>
                        </a:rPr>
                        <a:t>mC∆T</a:t>
                      </a: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000" kern="1400" dirty="0">
                          <a:ln>
                            <a:noFill/>
                          </a:ln>
                          <a:solidFill>
                            <a:srgbClr val="FF0000"/>
                          </a:solidFill>
                          <a:effectLst/>
                          <a:latin typeface="Times New Roman" panose="02020603050405020304" pitchFamily="18" charset="0"/>
                          <a:cs typeface="Times New Roman" panose="02020603050405020304" pitchFamily="18" charset="0"/>
                        </a:rPr>
                        <a:t>q = (5.75 g)(4.18 J/</a:t>
                      </a:r>
                      <a:r>
                        <a:rPr lang="en-US" sz="2000" kern="1400" dirty="0" err="1">
                          <a:ln>
                            <a:noFill/>
                          </a:ln>
                          <a:solidFill>
                            <a:srgbClr val="FF0000"/>
                          </a:solidFill>
                          <a:effectLst/>
                          <a:latin typeface="Times New Roman" panose="02020603050405020304" pitchFamily="18" charset="0"/>
                          <a:cs typeface="Times New Roman" panose="02020603050405020304" pitchFamily="18" charset="0"/>
                        </a:rPr>
                        <a:t>gK</a:t>
                      </a:r>
                      <a:r>
                        <a:rPr lang="en-US" sz="2000" kern="1400" dirty="0">
                          <a:ln>
                            <a:noFill/>
                          </a:ln>
                          <a:solidFill>
                            <a:srgbClr val="FF0000"/>
                          </a:solidFill>
                          <a:effectLst/>
                          <a:latin typeface="Times New Roman" panose="02020603050405020304" pitchFamily="18" charset="0"/>
                          <a:cs typeface="Times New Roman" panose="02020603050405020304" pitchFamily="18" charset="0"/>
                        </a:rPr>
                        <a:t>)(76.5 K) = </a:t>
                      </a:r>
                      <a:r>
                        <a:rPr lang="en-US" sz="2400" kern="1400" dirty="0">
                          <a:ln>
                            <a:noFill/>
                          </a:ln>
                          <a:solidFill>
                            <a:srgbClr val="FF0000"/>
                          </a:solidFill>
                          <a:effectLst/>
                          <a:latin typeface="Times New Roman" panose="02020603050405020304" pitchFamily="18" charset="0"/>
                          <a:cs typeface="Times New Roman" panose="02020603050405020304" pitchFamily="18" charset="0"/>
                        </a:rPr>
                        <a:t>1839 J </a:t>
                      </a:r>
                      <a:endParaRPr lang="en-US" sz="18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231573"/>
                  </a:ext>
                </a:extLst>
              </a:tr>
              <a:tr h="1151191">
                <a:tc gridSpan="3">
                  <a:txBody>
                    <a:bodyPr/>
                    <a:lstStyle/>
                    <a:p>
                      <a:pPr marR="0" indent="0" algn="l"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       Total Joules required →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R="0" indent="0" algn="ctr" rtl="0">
                        <a:lnSpc>
                          <a:spcPct val="119000"/>
                        </a:lnSpc>
                        <a:spcBef>
                          <a:spcPts val="0"/>
                        </a:spcBef>
                        <a:spcAft>
                          <a:spcPts val="600"/>
                        </a:spcAft>
                      </a:pPr>
                      <a:endParaRPr lang="en-US" sz="2400" kern="1400" dirty="0">
                        <a:ln>
                          <a:noFill/>
                        </a:ln>
                        <a:solidFill>
                          <a:srgbClr val="000099"/>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353776"/>
                  </a:ext>
                </a:extLst>
              </a:tr>
            </a:tbl>
          </a:graphicData>
        </a:graphic>
      </p:graphicFrame>
    </p:spTree>
    <p:extLst>
      <p:ext uri="{BB962C8B-B14F-4D97-AF65-F5344CB8AC3E}">
        <p14:creationId xmlns:p14="http://schemas.microsoft.com/office/powerpoint/2010/main" val="215766283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6F0C9-2FBA-4544-A6AF-CCCBBE93E8B5}"/>
              </a:ext>
            </a:extLst>
          </p:cNvPr>
          <p:cNvSpPr txBox="1"/>
          <p:nvPr/>
        </p:nvSpPr>
        <p:spPr>
          <a:xfrm>
            <a:off x="0" y="0"/>
            <a:ext cx="9144000" cy="209288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62. You allow 5.75 grams of steam to condense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373 K onto a piece of glass, then it cools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down to room temp of 23.5°C.  How much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energy is emitted by this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  </a:t>
            </a:r>
          </a:p>
          <a:p>
            <a:endParaRPr lang="en-US" dirty="0"/>
          </a:p>
        </p:txBody>
      </p:sp>
      <p:pic>
        <p:nvPicPr>
          <p:cNvPr id="4" name="Picture 3">
            <a:extLst>
              <a:ext uri="{FF2B5EF4-FFF2-40B4-BE49-F238E27FC236}">
                <a16:creationId xmlns:a16="http://schemas.microsoft.com/office/drawing/2014/main" id="{C73DA6CD-6672-4BC4-9727-F4DC7792FCC4}"/>
              </a:ext>
            </a:extLst>
          </p:cNvPr>
          <p:cNvPicPr>
            <a:picLocks noChangeAspect="1"/>
          </p:cNvPicPr>
          <p:nvPr/>
        </p:nvPicPr>
        <p:blipFill rotWithShape="1">
          <a:blip r:embed="rId2">
            <a:extLst>
              <a:ext uri="{28A0092B-C50C-407E-A947-70E740481C1C}">
                <a14:useLocalDpi xmlns:a14="http://schemas.microsoft.com/office/drawing/2010/main"/>
              </a:ext>
            </a:extLst>
          </a:blip>
          <a:srcRect t="5168" b="28670"/>
          <a:stretch/>
        </p:blipFill>
        <p:spPr>
          <a:xfrm>
            <a:off x="7086600" y="-6626"/>
            <a:ext cx="2057400" cy="2286000"/>
          </a:xfrm>
          <a:prstGeom prst="rect">
            <a:avLst/>
          </a:prstGeom>
        </p:spPr>
      </p:pic>
      <p:graphicFrame>
        <p:nvGraphicFramePr>
          <p:cNvPr id="5" name="Table 4">
            <a:extLst>
              <a:ext uri="{FF2B5EF4-FFF2-40B4-BE49-F238E27FC236}">
                <a16:creationId xmlns:a16="http://schemas.microsoft.com/office/drawing/2014/main" id="{B787BD45-4A25-475D-BE84-75C7E3AFFAD7}"/>
              </a:ext>
            </a:extLst>
          </p:cNvPr>
          <p:cNvGraphicFramePr>
            <a:graphicFrameLocks noGrp="1"/>
          </p:cNvGraphicFramePr>
          <p:nvPr/>
        </p:nvGraphicFramePr>
        <p:xfrm>
          <a:off x="0" y="2438400"/>
          <a:ext cx="9144000" cy="4419600"/>
        </p:xfrm>
        <a:graphic>
          <a:graphicData uri="http://schemas.openxmlformats.org/drawingml/2006/table">
            <a:tbl>
              <a:tblPr/>
              <a:tblGrid>
                <a:gridCol w="685800">
                  <a:extLst>
                    <a:ext uri="{9D8B030D-6E8A-4147-A177-3AD203B41FA5}">
                      <a16:colId xmlns:a16="http://schemas.microsoft.com/office/drawing/2014/main" val="2670690567"/>
                    </a:ext>
                  </a:extLst>
                </a:gridCol>
                <a:gridCol w="2052804">
                  <a:extLst>
                    <a:ext uri="{9D8B030D-6E8A-4147-A177-3AD203B41FA5}">
                      <a16:colId xmlns:a16="http://schemas.microsoft.com/office/drawing/2014/main" val="3022560830"/>
                    </a:ext>
                  </a:extLst>
                </a:gridCol>
                <a:gridCol w="2008003">
                  <a:extLst>
                    <a:ext uri="{9D8B030D-6E8A-4147-A177-3AD203B41FA5}">
                      <a16:colId xmlns:a16="http://schemas.microsoft.com/office/drawing/2014/main" val="3842894808"/>
                    </a:ext>
                  </a:extLst>
                </a:gridCol>
                <a:gridCol w="4397393">
                  <a:extLst>
                    <a:ext uri="{9D8B030D-6E8A-4147-A177-3AD203B41FA5}">
                      <a16:colId xmlns:a16="http://schemas.microsoft.com/office/drawing/2014/main" val="462422420"/>
                    </a:ext>
                  </a:extLst>
                </a:gridCol>
              </a:tblGrid>
              <a:tr h="966027">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step</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called</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cs typeface="Times New Roman" panose="02020603050405020304" pitchFamily="18" charset="0"/>
                        </a:rPr>
                        <a:t>formula</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Do the math</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847865"/>
                  </a:ext>
                </a:extLst>
              </a:tr>
              <a:tr h="1151191">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1</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Condensing</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q = </a:t>
                      </a:r>
                      <a:r>
                        <a:rPr lang="en-US" sz="2400" kern="1400" dirty="0" err="1">
                          <a:ln>
                            <a:noFill/>
                          </a:ln>
                          <a:solidFill>
                            <a:srgbClr val="FF0000"/>
                          </a:solidFill>
                          <a:effectLst/>
                          <a:latin typeface="Times New Roman" panose="02020603050405020304" pitchFamily="18" charset="0"/>
                          <a:cs typeface="Times New Roman" panose="02020603050405020304" pitchFamily="18" charset="0"/>
                        </a:rPr>
                        <a:t>mH</a:t>
                      </a:r>
                      <a:r>
                        <a:rPr lang="en-US" sz="2400" kern="1400" baseline="-25000" dirty="0" err="1">
                          <a:ln>
                            <a:noFill/>
                          </a:ln>
                          <a:solidFill>
                            <a:srgbClr val="FF0000"/>
                          </a:solidFill>
                          <a:effectLst/>
                          <a:latin typeface="Times New Roman" panose="02020603050405020304" pitchFamily="18" charset="0"/>
                          <a:cs typeface="Times New Roman" panose="02020603050405020304" pitchFamily="18" charset="0"/>
                        </a:rPr>
                        <a:t>V</a:t>
                      </a:r>
                      <a:endParaRPr lang="en-US" sz="2400" kern="1400" baseline="-250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q = (5.75 g)(2260 J/g) =  12995 J</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34489"/>
                  </a:ext>
                </a:extLst>
              </a:tr>
              <a:tr h="1151191">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2</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Cooling </a:t>
                      </a:r>
                      <a:br>
                        <a:rPr lang="en-US" sz="2400" kern="1400" dirty="0">
                          <a:ln>
                            <a:noFill/>
                          </a:ln>
                          <a:solidFill>
                            <a:srgbClr val="FF0000"/>
                          </a:solidFill>
                          <a:effectLst/>
                          <a:latin typeface="Times New Roman" panose="02020603050405020304" pitchFamily="18" charset="0"/>
                          <a:cs typeface="Times New Roman" panose="02020603050405020304" pitchFamily="18" charset="0"/>
                        </a:rPr>
                      </a:br>
                      <a:r>
                        <a:rPr lang="en-US" sz="2400" kern="1400" dirty="0">
                          <a:ln>
                            <a:noFill/>
                          </a:ln>
                          <a:solidFill>
                            <a:srgbClr val="FF0000"/>
                          </a:solidFill>
                          <a:effectLst/>
                          <a:latin typeface="Times New Roman" panose="02020603050405020304" pitchFamily="18" charset="0"/>
                          <a:cs typeface="Times New Roman" panose="02020603050405020304" pitchFamily="18" charset="0"/>
                        </a:rPr>
                        <a:t>water</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400" kern="1400" dirty="0">
                          <a:ln>
                            <a:noFill/>
                          </a:ln>
                          <a:solidFill>
                            <a:srgbClr val="FF0000"/>
                          </a:solidFill>
                          <a:effectLst/>
                          <a:latin typeface="Times New Roman" panose="02020603050405020304" pitchFamily="18" charset="0"/>
                        </a:rPr>
                        <a:t>q = </a:t>
                      </a:r>
                      <a:r>
                        <a:rPr lang="en-US" sz="2400" kern="1400" dirty="0" err="1">
                          <a:ln>
                            <a:noFill/>
                          </a:ln>
                          <a:solidFill>
                            <a:srgbClr val="FF0000"/>
                          </a:solidFill>
                          <a:effectLst/>
                          <a:latin typeface="Times New Roman" panose="02020603050405020304" pitchFamily="18" charset="0"/>
                        </a:rPr>
                        <a:t>mC∆T</a:t>
                      </a: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000" kern="1400" dirty="0">
                          <a:ln>
                            <a:noFill/>
                          </a:ln>
                          <a:solidFill>
                            <a:srgbClr val="FF0000"/>
                          </a:solidFill>
                          <a:effectLst/>
                          <a:latin typeface="Times New Roman" panose="02020603050405020304" pitchFamily="18" charset="0"/>
                          <a:cs typeface="Times New Roman" panose="02020603050405020304" pitchFamily="18" charset="0"/>
                        </a:rPr>
                        <a:t>q = (5.75 g)(4.18 J/</a:t>
                      </a:r>
                      <a:r>
                        <a:rPr lang="en-US" sz="2000" kern="1400" dirty="0" err="1">
                          <a:ln>
                            <a:noFill/>
                          </a:ln>
                          <a:solidFill>
                            <a:srgbClr val="FF0000"/>
                          </a:solidFill>
                          <a:effectLst/>
                          <a:latin typeface="Times New Roman" panose="02020603050405020304" pitchFamily="18" charset="0"/>
                          <a:cs typeface="Times New Roman" panose="02020603050405020304" pitchFamily="18" charset="0"/>
                        </a:rPr>
                        <a:t>gK</a:t>
                      </a:r>
                      <a:r>
                        <a:rPr lang="en-US" sz="2000" kern="1400" dirty="0">
                          <a:ln>
                            <a:noFill/>
                          </a:ln>
                          <a:solidFill>
                            <a:srgbClr val="FF0000"/>
                          </a:solidFill>
                          <a:effectLst/>
                          <a:latin typeface="Times New Roman" panose="02020603050405020304" pitchFamily="18" charset="0"/>
                          <a:cs typeface="Times New Roman" panose="02020603050405020304" pitchFamily="18" charset="0"/>
                        </a:rPr>
                        <a:t>)(76.5 K) = </a:t>
                      </a:r>
                      <a:r>
                        <a:rPr lang="en-US" sz="2400" kern="1400" dirty="0">
                          <a:ln>
                            <a:noFill/>
                          </a:ln>
                          <a:solidFill>
                            <a:srgbClr val="FF0000"/>
                          </a:solidFill>
                          <a:effectLst/>
                          <a:latin typeface="Times New Roman" panose="02020603050405020304" pitchFamily="18" charset="0"/>
                          <a:cs typeface="Times New Roman" panose="02020603050405020304" pitchFamily="18" charset="0"/>
                        </a:rPr>
                        <a:t>1839 J </a:t>
                      </a:r>
                      <a:endParaRPr lang="en-US" sz="1800" kern="1400" dirty="0">
                        <a:ln>
                          <a:noFill/>
                        </a:ln>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231573"/>
                  </a:ext>
                </a:extLst>
              </a:tr>
              <a:tr h="1151191">
                <a:tc gridSpan="3">
                  <a:txBody>
                    <a:bodyPr/>
                    <a:lstStyle/>
                    <a:p>
                      <a:pPr marR="0" indent="0" algn="l"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cs typeface="Times New Roman" panose="02020603050405020304" pitchFamily="18" charset="0"/>
                        </a:rPr>
                        <a:t>       Total Joules required →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cs typeface="Times New Roman" panose="02020603050405020304" pitchFamily="18" charset="0"/>
                        </a:rPr>
                        <a:t>14834 J = </a:t>
                      </a:r>
                      <a:r>
                        <a:rPr lang="en-US" sz="3200" kern="1400" dirty="0">
                          <a:ln>
                            <a:noFill/>
                          </a:ln>
                          <a:solidFill>
                            <a:srgbClr val="000099"/>
                          </a:solidFill>
                          <a:effectLst/>
                          <a:latin typeface="Times New Roman" panose="02020603050405020304" pitchFamily="18" charset="0"/>
                          <a:cs typeface="Times New Roman" panose="02020603050405020304" pitchFamily="18" charset="0"/>
                        </a:rPr>
                        <a:t>14,800 J</a:t>
                      </a:r>
                      <a:r>
                        <a:rPr lang="en-US" sz="2400" kern="1400" dirty="0">
                          <a:ln>
                            <a:noFill/>
                          </a:ln>
                          <a:solidFill>
                            <a:srgbClr val="000099"/>
                          </a:solidFill>
                          <a:effectLst/>
                          <a:latin typeface="Times New Roman" panose="02020603050405020304" pitchFamily="18" charset="0"/>
                          <a:cs typeface="Times New Roman" panose="02020603050405020304" pitchFamily="18" charset="0"/>
                        </a:rPr>
                        <a:t> </a:t>
                      </a:r>
                      <a:r>
                        <a:rPr lang="en-US" sz="2000" kern="1400" dirty="0">
                          <a:ln>
                            <a:noFill/>
                          </a:ln>
                          <a:solidFill>
                            <a:srgbClr val="000099"/>
                          </a:solidFill>
                          <a:effectLst/>
                          <a:latin typeface="Times New Roman" panose="02020603050405020304" pitchFamily="18" charset="0"/>
                          <a:cs typeface="Times New Roman" panose="02020603050405020304" pitchFamily="18" charset="0"/>
                        </a:rPr>
                        <a:t>with 3 SF</a:t>
                      </a:r>
                      <a:endParaRPr lang="en-US" sz="2400" kern="1400" dirty="0">
                        <a:ln>
                          <a:noFill/>
                        </a:ln>
                        <a:solidFill>
                          <a:srgbClr val="000099"/>
                        </a:solidFill>
                        <a:effectLst/>
                        <a:latin typeface="Times New Roman" panose="02020603050405020304" pitchFamily="18" charset="0"/>
                        <a:cs typeface="Times New Roman" panose="02020603050405020304" pitchFamily="18"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353776"/>
                  </a:ext>
                </a:extLst>
              </a:tr>
            </a:tbl>
          </a:graphicData>
        </a:graphic>
      </p:graphicFrame>
    </p:spTree>
    <p:extLst>
      <p:ext uri="{BB962C8B-B14F-4D97-AF65-F5344CB8AC3E}">
        <p14:creationId xmlns:p14="http://schemas.microsoft.com/office/powerpoint/2010/main" val="391322377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B391EA-08B3-4E32-8FB4-90DE2F70B7AD}"/>
              </a:ext>
            </a:extLst>
          </p:cNvPr>
          <p:cNvSpPr txBox="1"/>
          <p:nvPr/>
        </p:nvSpPr>
        <p:spPr>
          <a:xfrm>
            <a:off x="0" y="0"/>
            <a:ext cx="9144000" cy="2523768"/>
          </a:xfrm>
          <a:prstGeom prst="rect">
            <a:avLst/>
          </a:prstGeom>
          <a:noFill/>
        </p:spPr>
        <p:txBody>
          <a:bodyPr wrap="square" rtlCol="0">
            <a:spAutoFit/>
          </a:bodyPr>
          <a:lstStyle/>
          <a:p>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63. The title to table I is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endParaRPr lang="en-US" sz="2800" dirty="0">
              <a:solidFill>
                <a:srgbClr val="000099"/>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71161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7CC47E-A41E-4AD7-BC8F-678C95BCD93C}"/>
              </a:ext>
            </a:extLst>
          </p:cNvPr>
          <p:cNvSpPr txBox="1"/>
          <p:nvPr/>
        </p:nvSpPr>
        <p:spPr>
          <a:xfrm>
            <a:off x="0" y="457200"/>
            <a:ext cx="9144000" cy="3693319"/>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8. For deposition, when a gas turns directly into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 solid you need to </a:t>
            </a:r>
            <a:r>
              <a:rPr lang="en-US" sz="3600" dirty="0">
                <a:solidFill>
                  <a:srgbClr val="FF0000"/>
                </a:solidFill>
                <a:latin typeface="Times New Roman" panose="02020603050405020304" pitchFamily="18" charset="0"/>
                <a:cs typeface="Times New Roman" panose="02020603050405020304" pitchFamily="18" charset="0"/>
              </a:rPr>
              <a:t>RELEASE</a:t>
            </a:r>
            <a:r>
              <a:rPr lang="en-US" sz="3600" dirty="0">
                <a:latin typeface="Times New Roman" panose="02020603050405020304" pitchFamily="18" charset="0"/>
                <a:cs typeface="Times New Roman" panose="02020603050405020304" pitchFamily="18" charset="0"/>
              </a:rPr>
              <a:t> heat energy.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9.  When substances are hotter, their particles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are moving </a:t>
            </a:r>
            <a:r>
              <a:rPr lang="en-US" sz="3600" dirty="0">
                <a:solidFill>
                  <a:srgbClr val="FF0000"/>
                </a:solidFill>
                <a:latin typeface="Times New Roman" panose="02020603050405020304" pitchFamily="18" charset="0"/>
                <a:cs typeface="Times New Roman" panose="02020603050405020304" pitchFamily="18" charset="0"/>
              </a:rPr>
              <a:t>________.</a:t>
            </a:r>
          </a:p>
        </p:txBody>
      </p:sp>
    </p:spTree>
    <p:extLst>
      <p:ext uri="{BB962C8B-B14F-4D97-AF65-F5344CB8AC3E}">
        <p14:creationId xmlns:p14="http://schemas.microsoft.com/office/powerpoint/2010/main" val="18764884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B391EA-08B3-4E32-8FB4-90DE2F70B7AD}"/>
              </a:ext>
            </a:extLst>
          </p:cNvPr>
          <p:cNvSpPr txBox="1"/>
          <p:nvPr/>
        </p:nvSpPr>
        <p:spPr>
          <a:xfrm>
            <a:off x="0" y="0"/>
            <a:ext cx="9144000" cy="3385542"/>
          </a:xfrm>
          <a:prstGeom prst="rect">
            <a:avLst/>
          </a:prstGeom>
          <a:noFill/>
        </p:spPr>
        <p:txBody>
          <a:bodyPr wrap="square" rtlCol="0">
            <a:spAutoFit/>
          </a:bodyPr>
          <a:lstStyle/>
          <a:p>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63. The title to table I is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Heats of Reaction at 101.3 kPa and 298 K</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endParaRPr lang="en-US" sz="2800" dirty="0">
              <a:solidFill>
                <a:srgbClr val="000099"/>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068262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B391EA-08B3-4E32-8FB4-90DE2F70B7AD}"/>
              </a:ext>
            </a:extLst>
          </p:cNvPr>
          <p:cNvSpPr txBox="1"/>
          <p:nvPr/>
        </p:nvSpPr>
        <p:spPr>
          <a:xfrm>
            <a:off x="0" y="0"/>
            <a:ext cx="9144000" cy="4247317"/>
          </a:xfrm>
          <a:prstGeom prst="rect">
            <a:avLst/>
          </a:prstGeom>
          <a:noFill/>
        </p:spPr>
        <p:txBody>
          <a:bodyPr wrap="square" rtlCol="0">
            <a:spAutoFit/>
          </a:bodyPr>
          <a:lstStyle/>
          <a:p>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63. The title to table I is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Heats of Reaction at 101.3 kPa and 298 K</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64. There are 25 reactions and</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000099"/>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9117189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B391EA-08B3-4E32-8FB4-90DE2F70B7AD}"/>
              </a:ext>
            </a:extLst>
          </p:cNvPr>
          <p:cNvSpPr txBox="1"/>
          <p:nvPr/>
        </p:nvSpPr>
        <p:spPr>
          <a:xfrm>
            <a:off x="0" y="0"/>
            <a:ext cx="9144000" cy="5539978"/>
          </a:xfrm>
          <a:prstGeom prst="rect">
            <a:avLst/>
          </a:prstGeom>
          <a:noFill/>
        </p:spPr>
        <p:txBody>
          <a:bodyPr wrap="square" rtlCol="0">
            <a:spAutoFit/>
          </a:bodyPr>
          <a:lstStyle/>
          <a:p>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63. The title to table I is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Heats of Reaction at 101.3 kPa and 298 K</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64. There are 25 reactions and</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A whole bunch of PHYSICAL CHANGES (or phase changes)</a:t>
            </a:r>
            <a:br>
              <a:rPr lang="en-US" sz="2800" dirty="0">
                <a:solidFill>
                  <a:srgbClr val="FF0000"/>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on this table.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endParaRPr lang="en-US" sz="2800" dirty="0">
              <a:solidFill>
                <a:srgbClr val="000099"/>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2437570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EBD35C-0CEA-4424-AB6F-2C882BCA5946}"/>
              </a:ext>
            </a:extLst>
          </p:cNvPr>
          <p:cNvPicPr>
            <a:picLocks noChangeAspect="1"/>
          </p:cNvPicPr>
          <p:nvPr/>
        </p:nvPicPr>
        <p:blipFill>
          <a:blip r:embed="rId2"/>
          <a:stretch>
            <a:fillRect/>
          </a:stretch>
        </p:blipFill>
        <p:spPr>
          <a:xfrm>
            <a:off x="5486400" y="10633"/>
            <a:ext cx="3673549" cy="6819229"/>
          </a:xfrm>
          <a:prstGeom prst="rect">
            <a:avLst/>
          </a:prstGeom>
        </p:spPr>
      </p:pic>
      <p:cxnSp>
        <p:nvCxnSpPr>
          <p:cNvPr id="5" name="Straight Arrow Connector 4">
            <a:extLst>
              <a:ext uri="{FF2B5EF4-FFF2-40B4-BE49-F238E27FC236}">
                <a16:creationId xmlns:a16="http://schemas.microsoft.com/office/drawing/2014/main" id="{616EC7F0-00AC-4B42-8870-A9F8FC1862A9}"/>
              </a:ext>
            </a:extLst>
          </p:cNvPr>
          <p:cNvCxnSpPr/>
          <p:nvPr/>
        </p:nvCxnSpPr>
        <p:spPr>
          <a:xfrm flipV="1">
            <a:off x="2209800" y="990600"/>
            <a:ext cx="3276600" cy="10668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a:extLst>
              <a:ext uri="{FF2B5EF4-FFF2-40B4-BE49-F238E27FC236}">
                <a16:creationId xmlns:a16="http://schemas.microsoft.com/office/drawing/2014/main" id="{219CFB1C-D5A2-4B52-B807-55BD150034D1}"/>
              </a:ext>
            </a:extLst>
          </p:cNvPr>
          <p:cNvCxnSpPr>
            <a:cxnSpLocks/>
          </p:cNvCxnSpPr>
          <p:nvPr/>
        </p:nvCxnSpPr>
        <p:spPr>
          <a:xfrm flipV="1">
            <a:off x="2209800" y="2057400"/>
            <a:ext cx="3276600" cy="12348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4652DE96-CE39-44A0-8F6A-671057DA9DDB}"/>
              </a:ext>
            </a:extLst>
          </p:cNvPr>
          <p:cNvSpPr txBox="1"/>
          <p:nvPr/>
        </p:nvSpPr>
        <p:spPr>
          <a:xfrm>
            <a:off x="546689" y="1810435"/>
            <a:ext cx="1981200" cy="646331"/>
          </a:xfrm>
          <a:prstGeom prst="rect">
            <a:avLst/>
          </a:prstGeom>
          <a:noFill/>
        </p:spPr>
        <p:txBody>
          <a:bodyPr wrap="square" rtlCol="0">
            <a:spAutoFit/>
          </a:bodyPr>
          <a:lstStyle/>
          <a:p>
            <a:pPr algn="ctr"/>
            <a:r>
              <a:rPr lang="en-US" dirty="0">
                <a:solidFill>
                  <a:srgbClr val="FF0000"/>
                </a:solidFill>
              </a:rPr>
              <a:t>Combustion</a:t>
            </a:r>
            <a:br>
              <a:rPr lang="en-US" dirty="0">
                <a:solidFill>
                  <a:srgbClr val="FF0000"/>
                </a:solidFill>
              </a:rPr>
            </a:br>
            <a:r>
              <a:rPr lang="en-US" dirty="0">
                <a:solidFill>
                  <a:srgbClr val="FF0000"/>
                </a:solidFill>
              </a:rPr>
              <a:t>reactions</a:t>
            </a:r>
          </a:p>
        </p:txBody>
      </p:sp>
      <p:sp>
        <p:nvSpPr>
          <p:cNvPr id="9" name="TextBox 8">
            <a:extLst>
              <a:ext uri="{FF2B5EF4-FFF2-40B4-BE49-F238E27FC236}">
                <a16:creationId xmlns:a16="http://schemas.microsoft.com/office/drawing/2014/main" id="{FC8BF2C6-1DD2-438B-A869-58A025C46120}"/>
              </a:ext>
            </a:extLst>
          </p:cNvPr>
          <p:cNvSpPr txBox="1"/>
          <p:nvPr/>
        </p:nvSpPr>
        <p:spPr>
          <a:xfrm>
            <a:off x="21265" y="-30567"/>
            <a:ext cx="4814777" cy="646331"/>
          </a:xfrm>
          <a:prstGeom prst="rect">
            <a:avLst/>
          </a:prstGeom>
          <a:noFill/>
        </p:spPr>
        <p:txBody>
          <a:bodyPr wrap="square" rtlCol="0">
            <a:spAutoFit/>
          </a:bodyPr>
          <a:lstStyle/>
          <a:p>
            <a:r>
              <a:rPr lang="en-US" sz="3600" dirty="0"/>
              <a:t>LABEL THE TABLE NOW… </a:t>
            </a:r>
          </a:p>
        </p:txBody>
      </p:sp>
      <p:cxnSp>
        <p:nvCxnSpPr>
          <p:cNvPr id="11" name="Straight Arrow Connector 10">
            <a:extLst>
              <a:ext uri="{FF2B5EF4-FFF2-40B4-BE49-F238E27FC236}">
                <a16:creationId xmlns:a16="http://schemas.microsoft.com/office/drawing/2014/main" id="{534E592C-8E57-4968-BFDF-98B8167300B1}"/>
              </a:ext>
            </a:extLst>
          </p:cNvPr>
          <p:cNvCxnSpPr>
            <a:cxnSpLocks/>
          </p:cNvCxnSpPr>
          <p:nvPr/>
        </p:nvCxnSpPr>
        <p:spPr>
          <a:xfrm flipV="1">
            <a:off x="2743200" y="2304367"/>
            <a:ext cx="2902245" cy="1305698"/>
          </a:xfrm>
          <a:prstGeom prst="straightConnector1">
            <a:avLst/>
          </a:prstGeom>
          <a:ln w="38100">
            <a:solidFill>
              <a:srgbClr val="0000FF"/>
            </a:solidFill>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A8D571EC-F7D9-405C-AB86-F328760C517C}"/>
              </a:ext>
            </a:extLst>
          </p:cNvPr>
          <p:cNvCxnSpPr>
            <a:cxnSpLocks/>
          </p:cNvCxnSpPr>
          <p:nvPr/>
        </p:nvCxnSpPr>
        <p:spPr>
          <a:xfrm>
            <a:off x="2743200" y="3810000"/>
            <a:ext cx="2743200" cy="757114"/>
          </a:xfrm>
          <a:prstGeom prst="straightConnector1">
            <a:avLst/>
          </a:prstGeom>
          <a:ln w="38100">
            <a:solidFill>
              <a:srgbClr val="0000FF"/>
            </a:solidFill>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8C8807D0-A500-409B-9DA9-62FB16E40048}"/>
              </a:ext>
            </a:extLst>
          </p:cNvPr>
          <p:cNvSpPr txBox="1"/>
          <p:nvPr/>
        </p:nvSpPr>
        <p:spPr>
          <a:xfrm>
            <a:off x="876300" y="3467616"/>
            <a:ext cx="1981200" cy="646331"/>
          </a:xfrm>
          <a:prstGeom prst="rect">
            <a:avLst/>
          </a:prstGeom>
          <a:noFill/>
        </p:spPr>
        <p:txBody>
          <a:bodyPr wrap="square" rtlCol="0">
            <a:spAutoFit/>
          </a:bodyPr>
          <a:lstStyle/>
          <a:p>
            <a:pPr algn="ctr"/>
            <a:r>
              <a:rPr lang="en-US" dirty="0">
                <a:solidFill>
                  <a:srgbClr val="0000FF"/>
                </a:solidFill>
              </a:rPr>
              <a:t>Synthesis</a:t>
            </a:r>
            <a:br>
              <a:rPr lang="en-US" dirty="0">
                <a:solidFill>
                  <a:srgbClr val="0000FF"/>
                </a:solidFill>
              </a:rPr>
            </a:br>
            <a:r>
              <a:rPr lang="en-US" dirty="0">
                <a:solidFill>
                  <a:srgbClr val="0000FF"/>
                </a:solidFill>
              </a:rPr>
              <a:t>reactions</a:t>
            </a:r>
          </a:p>
        </p:txBody>
      </p:sp>
      <p:cxnSp>
        <p:nvCxnSpPr>
          <p:cNvPr id="18" name="Straight Arrow Connector 17">
            <a:extLst>
              <a:ext uri="{FF2B5EF4-FFF2-40B4-BE49-F238E27FC236}">
                <a16:creationId xmlns:a16="http://schemas.microsoft.com/office/drawing/2014/main" id="{07F8CAAF-4F44-4578-B88C-6702BCDF4575}"/>
              </a:ext>
            </a:extLst>
          </p:cNvPr>
          <p:cNvCxnSpPr>
            <a:cxnSpLocks/>
          </p:cNvCxnSpPr>
          <p:nvPr/>
        </p:nvCxnSpPr>
        <p:spPr>
          <a:xfrm flipV="1">
            <a:off x="3011230" y="4822189"/>
            <a:ext cx="2551370" cy="359411"/>
          </a:xfrm>
          <a:prstGeom prst="straightConnector1">
            <a:avLst/>
          </a:prstGeom>
          <a:ln w="38100">
            <a:solidFill>
              <a:srgbClr val="00660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88AC7F34-6945-4B47-88FF-04667250EA8F}"/>
              </a:ext>
            </a:extLst>
          </p:cNvPr>
          <p:cNvCxnSpPr>
            <a:cxnSpLocks/>
            <a:stCxn id="23" idx="3"/>
          </p:cNvCxnSpPr>
          <p:nvPr/>
        </p:nvCxnSpPr>
        <p:spPr>
          <a:xfrm>
            <a:off x="3011230" y="5357621"/>
            <a:ext cx="2475170" cy="509779"/>
          </a:xfrm>
          <a:prstGeom prst="straightConnector1">
            <a:avLst/>
          </a:prstGeom>
          <a:ln w="38100">
            <a:solidFill>
              <a:srgbClr val="006600"/>
            </a:solidFill>
            <a:tailEnd type="triangle"/>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BF6E3549-68D2-492E-ABAF-30A7805F796E}"/>
              </a:ext>
            </a:extLst>
          </p:cNvPr>
          <p:cNvSpPr txBox="1"/>
          <p:nvPr/>
        </p:nvSpPr>
        <p:spPr>
          <a:xfrm>
            <a:off x="1030030" y="4895956"/>
            <a:ext cx="1981200" cy="923330"/>
          </a:xfrm>
          <a:prstGeom prst="rect">
            <a:avLst/>
          </a:prstGeom>
          <a:noFill/>
        </p:spPr>
        <p:txBody>
          <a:bodyPr wrap="square" rtlCol="0">
            <a:spAutoFit/>
          </a:bodyPr>
          <a:lstStyle/>
          <a:p>
            <a:pPr algn="ctr"/>
            <a:r>
              <a:rPr lang="en-US" dirty="0">
                <a:solidFill>
                  <a:srgbClr val="006600"/>
                </a:solidFill>
              </a:rPr>
              <a:t>Solution formation</a:t>
            </a:r>
            <a:br>
              <a:rPr lang="en-US" dirty="0">
                <a:solidFill>
                  <a:srgbClr val="006600"/>
                </a:solidFill>
              </a:rPr>
            </a:br>
            <a:r>
              <a:rPr lang="en-US" dirty="0">
                <a:solidFill>
                  <a:srgbClr val="006600"/>
                </a:solidFill>
              </a:rPr>
              <a:t>(physical change)</a:t>
            </a:r>
          </a:p>
          <a:p>
            <a:pPr algn="ctr"/>
            <a:r>
              <a:rPr lang="en-US" dirty="0">
                <a:solidFill>
                  <a:srgbClr val="006600"/>
                </a:solidFill>
              </a:rPr>
              <a:t>Solid </a:t>
            </a:r>
            <a:r>
              <a:rPr lang="en-US" dirty="0">
                <a:solidFill>
                  <a:srgbClr val="006600"/>
                </a:solidFill>
                <a:latin typeface="Times New Roman" panose="02020603050405020304" pitchFamily="18" charset="0"/>
                <a:cs typeface="Times New Roman" panose="02020603050405020304" pitchFamily="18" charset="0"/>
              </a:rPr>
              <a:t>→ </a:t>
            </a:r>
            <a:r>
              <a:rPr lang="en-US" dirty="0">
                <a:solidFill>
                  <a:srgbClr val="006600"/>
                </a:solidFill>
              </a:rPr>
              <a:t>Aqueous</a:t>
            </a:r>
          </a:p>
        </p:txBody>
      </p:sp>
      <p:cxnSp>
        <p:nvCxnSpPr>
          <p:cNvPr id="26" name="Straight Arrow Connector 25">
            <a:extLst>
              <a:ext uri="{FF2B5EF4-FFF2-40B4-BE49-F238E27FC236}">
                <a16:creationId xmlns:a16="http://schemas.microsoft.com/office/drawing/2014/main" id="{EE70B6E6-DBD3-4A5D-A367-41A1E2ADE3FF}"/>
              </a:ext>
            </a:extLst>
          </p:cNvPr>
          <p:cNvCxnSpPr>
            <a:cxnSpLocks/>
          </p:cNvCxnSpPr>
          <p:nvPr/>
        </p:nvCxnSpPr>
        <p:spPr>
          <a:xfrm flipV="1">
            <a:off x="3352800" y="6157795"/>
            <a:ext cx="2204262" cy="235929"/>
          </a:xfrm>
          <a:prstGeom prst="straightConnector1">
            <a:avLst/>
          </a:prstGeom>
          <a:ln w="38100">
            <a:solidFill>
              <a:srgbClr val="0000FF"/>
            </a:solidFill>
            <a:tailEnd type="triangle"/>
          </a:ln>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id="{FAF273D2-C649-4DC1-B793-708CB61F43D0}"/>
              </a:ext>
            </a:extLst>
          </p:cNvPr>
          <p:cNvSpPr txBox="1"/>
          <p:nvPr/>
        </p:nvSpPr>
        <p:spPr>
          <a:xfrm>
            <a:off x="228600" y="6070558"/>
            <a:ext cx="3214578" cy="646331"/>
          </a:xfrm>
          <a:prstGeom prst="rect">
            <a:avLst/>
          </a:prstGeom>
          <a:noFill/>
        </p:spPr>
        <p:txBody>
          <a:bodyPr wrap="square" rtlCol="0">
            <a:spAutoFit/>
          </a:bodyPr>
          <a:lstStyle/>
          <a:p>
            <a:pPr algn="ctr"/>
            <a:r>
              <a:rPr lang="en-US" dirty="0">
                <a:solidFill>
                  <a:srgbClr val="0000FF"/>
                </a:solidFill>
              </a:rPr>
              <a:t>Something too weird to tell you about for a month or two.  </a:t>
            </a:r>
          </a:p>
        </p:txBody>
      </p:sp>
    </p:spTree>
    <p:extLst>
      <p:ext uri="{BB962C8B-B14F-4D97-AF65-F5344CB8AC3E}">
        <p14:creationId xmlns:p14="http://schemas.microsoft.com/office/powerpoint/2010/main" val="412919524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B391EA-08B3-4E32-8FB4-90DE2F70B7AD}"/>
              </a:ext>
            </a:extLst>
          </p:cNvPr>
          <p:cNvSpPr txBox="1"/>
          <p:nvPr/>
        </p:nvSpPr>
        <p:spPr>
          <a:xfrm>
            <a:off x="0" y="0"/>
            <a:ext cx="9144000" cy="5970865"/>
          </a:xfrm>
          <a:prstGeom prst="rect">
            <a:avLst/>
          </a:prstGeom>
          <a:noFill/>
        </p:spPr>
        <p:txBody>
          <a:bodyPr wrap="square" rtlCol="0">
            <a:spAutoFit/>
          </a:bodyPr>
          <a:lstStyle/>
          <a:p>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63. The title to table I is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Heats of Reaction at 101.3 kPa and 298 K</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64. There are 25 reactions and</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A whole bunch of PHYSICAL CHANGES (or phase changes)</a:t>
            </a:r>
            <a:br>
              <a:rPr lang="en-US" sz="2800" dirty="0">
                <a:solidFill>
                  <a:srgbClr val="FF0000"/>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on this table.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65.  All have what is called the ∆H.  What is that?</a:t>
            </a: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000099"/>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6610617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B391EA-08B3-4E32-8FB4-90DE2F70B7AD}"/>
              </a:ext>
            </a:extLst>
          </p:cNvPr>
          <p:cNvSpPr txBox="1"/>
          <p:nvPr/>
        </p:nvSpPr>
        <p:spPr>
          <a:xfrm>
            <a:off x="0" y="0"/>
            <a:ext cx="9144000" cy="6401753"/>
          </a:xfrm>
          <a:prstGeom prst="rect">
            <a:avLst/>
          </a:prstGeom>
          <a:noFill/>
        </p:spPr>
        <p:txBody>
          <a:bodyPr wrap="square" rtlCol="0">
            <a:spAutoFit/>
          </a:bodyPr>
          <a:lstStyle/>
          <a:p>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63. The title to table I is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Heats of Reaction at 101.3 kPa and 298 K</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64. There are 25 reactions and</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A whole bunch of PHYSICAL CHANGES (or phase changes)</a:t>
            </a:r>
            <a:br>
              <a:rPr lang="en-US" sz="2800" dirty="0">
                <a:solidFill>
                  <a:srgbClr val="FF0000"/>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on this table.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65.  All have what is called the ∆H.  What is that?</a:t>
            </a: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The CHANGE IN ENERGY, how exothermic, or how endothermic each is, in units of energy called </a:t>
            </a:r>
            <a:r>
              <a:rPr lang="en-US" sz="2800" dirty="0">
                <a:solidFill>
                  <a:srgbClr val="000099"/>
                </a:solidFill>
                <a:latin typeface="Times New Roman" panose="02020603050405020304" pitchFamily="18" charset="0"/>
                <a:cs typeface="Times New Roman" panose="02020603050405020304" pitchFamily="18" charset="0"/>
              </a:rPr>
              <a:t>KILOJOULES</a:t>
            </a:r>
          </a:p>
          <a:p>
            <a:endParaRPr lang="en-US" dirty="0"/>
          </a:p>
        </p:txBody>
      </p:sp>
    </p:spTree>
    <p:extLst>
      <p:ext uri="{BB962C8B-B14F-4D97-AF65-F5344CB8AC3E}">
        <p14:creationId xmlns:p14="http://schemas.microsoft.com/office/powerpoint/2010/main" val="227010969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56D3F-2A6A-4F1A-9838-6DF97D773FDD}"/>
              </a:ext>
            </a:extLst>
          </p:cNvPr>
          <p:cNvSpPr txBox="1"/>
          <p:nvPr/>
        </p:nvSpPr>
        <p:spPr>
          <a:xfrm>
            <a:off x="0" y="0"/>
            <a:ext cx="9144000" cy="677108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66.  Some of the ∆H are negative, like the first one.  What does that little asterisk</a:t>
            </a:r>
            <a:r>
              <a:rPr lang="en-US" sz="3200" dirty="0">
                <a:solidFill>
                  <a:srgbClr val="000099"/>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mean at the top of the table, next to ∆H?</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A -∆H means that this reaction is EXOTHERMIC</a:t>
            </a:r>
            <a:br>
              <a:rPr lang="en-US" sz="3200" dirty="0">
                <a:solidFill>
                  <a:schemeClr val="bg1"/>
                </a:solidFill>
                <a:latin typeface="Times New Roman" panose="02020603050405020304" pitchFamily="18" charset="0"/>
                <a:cs typeface="Times New Roman" panose="02020603050405020304" pitchFamily="18" charset="0"/>
              </a:rPr>
            </a:br>
            <a:endParaRPr lang="en-US" sz="3200" dirty="0">
              <a:solidFill>
                <a:schemeClr val="bg1"/>
              </a:solidFill>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67.  A +∆H means that this reaction is ENDOTHEMIC</a:t>
            </a:r>
          </a:p>
          <a:p>
            <a:endParaRPr lang="en-US" sz="3200" dirty="0">
              <a:solidFill>
                <a:schemeClr val="bg1"/>
              </a:solidFill>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68.  Can energy be positive or negative? NO</a:t>
            </a:r>
            <a:br>
              <a:rPr lang="en-US" sz="3200" dirty="0">
                <a:solidFill>
                  <a:schemeClr val="bg1"/>
                </a:solidFill>
                <a:latin typeface="Times New Roman" panose="02020603050405020304" pitchFamily="18" charset="0"/>
                <a:cs typeface="Times New Roman" panose="02020603050405020304" pitchFamily="18" charset="0"/>
              </a:rPr>
            </a:br>
            <a:br>
              <a:rPr lang="en-US" sz="3200" dirty="0">
                <a:solidFill>
                  <a:schemeClr val="bg1"/>
                </a:solidFill>
                <a:latin typeface="Times New Roman" panose="02020603050405020304" pitchFamily="18" charset="0"/>
                <a:cs typeface="Times New Roman" panose="02020603050405020304" pitchFamily="18" charset="0"/>
              </a:rPr>
            </a:br>
            <a:r>
              <a:rPr lang="en-US" sz="3200" dirty="0">
                <a:solidFill>
                  <a:schemeClr val="bg1"/>
                </a:solidFill>
                <a:latin typeface="Times New Roman" panose="02020603050405020304" pitchFamily="18" charset="0"/>
                <a:cs typeface="Times New Roman" panose="02020603050405020304" pitchFamily="18" charset="0"/>
              </a:rPr>
              <a:t>Energy is like MONEY, you can have it, or not, but you can’t have “negative” money.  Energy is, or it’s absent.  A negative sign just means exothermic.  </a:t>
            </a:r>
          </a:p>
          <a:p>
            <a:endParaRPr lang="en-US" dirty="0"/>
          </a:p>
        </p:txBody>
      </p:sp>
    </p:spTree>
    <p:extLst>
      <p:ext uri="{BB962C8B-B14F-4D97-AF65-F5344CB8AC3E}">
        <p14:creationId xmlns:p14="http://schemas.microsoft.com/office/powerpoint/2010/main" val="79887722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56D3F-2A6A-4F1A-9838-6DF97D773FDD}"/>
              </a:ext>
            </a:extLst>
          </p:cNvPr>
          <p:cNvSpPr txBox="1"/>
          <p:nvPr/>
        </p:nvSpPr>
        <p:spPr>
          <a:xfrm>
            <a:off x="0" y="0"/>
            <a:ext cx="9144000" cy="677108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66.  Some of the ∆H are negative, like the first one.  What does that little asterisk</a:t>
            </a:r>
            <a:r>
              <a:rPr lang="en-US" sz="3200" dirty="0">
                <a:solidFill>
                  <a:srgbClr val="000099"/>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mean at the top of the table, next to ∆H?</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  </a:t>
            </a:r>
            <a:r>
              <a:rPr lang="en-US" sz="3200" dirty="0">
                <a:solidFill>
                  <a:srgbClr val="FF0000"/>
                </a:solidFill>
                <a:latin typeface="Times New Roman" panose="02020603050405020304" pitchFamily="18" charset="0"/>
                <a:cs typeface="Times New Roman" panose="02020603050405020304" pitchFamily="18" charset="0"/>
              </a:rPr>
              <a:t>-∆H</a:t>
            </a:r>
            <a:r>
              <a:rPr lang="en-US" sz="3200" dirty="0">
                <a:latin typeface="Times New Roman" panose="02020603050405020304" pitchFamily="18" charset="0"/>
                <a:cs typeface="Times New Roman" panose="02020603050405020304" pitchFamily="18" charset="0"/>
              </a:rPr>
              <a:t> means that this reaction is </a:t>
            </a:r>
            <a:r>
              <a:rPr lang="en-US" sz="3200" dirty="0">
                <a:solidFill>
                  <a:srgbClr val="FF0000"/>
                </a:solidFill>
                <a:latin typeface="Times New Roman" panose="02020603050405020304" pitchFamily="18" charset="0"/>
                <a:cs typeface="Times New Roman" panose="02020603050405020304" pitchFamily="18" charset="0"/>
              </a:rPr>
              <a:t>EXOTHERMIC</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67.  A +∆H means that this reaction is ENDOTHEMIC</a:t>
            </a:r>
          </a:p>
          <a:p>
            <a:endParaRPr lang="en-US" sz="3200" dirty="0">
              <a:solidFill>
                <a:schemeClr val="bg1"/>
              </a:solidFill>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68.  Can energy be positive or negative? NO</a:t>
            </a:r>
            <a:br>
              <a:rPr lang="en-US" sz="3200" dirty="0">
                <a:solidFill>
                  <a:schemeClr val="bg1"/>
                </a:solidFill>
                <a:latin typeface="Times New Roman" panose="02020603050405020304" pitchFamily="18" charset="0"/>
                <a:cs typeface="Times New Roman" panose="02020603050405020304" pitchFamily="18" charset="0"/>
              </a:rPr>
            </a:br>
            <a:br>
              <a:rPr lang="en-US" sz="3200" dirty="0">
                <a:solidFill>
                  <a:schemeClr val="bg1"/>
                </a:solidFill>
                <a:latin typeface="Times New Roman" panose="02020603050405020304" pitchFamily="18" charset="0"/>
                <a:cs typeface="Times New Roman" panose="02020603050405020304" pitchFamily="18" charset="0"/>
              </a:rPr>
            </a:br>
            <a:r>
              <a:rPr lang="en-US" sz="3200" dirty="0">
                <a:solidFill>
                  <a:schemeClr val="bg1"/>
                </a:solidFill>
                <a:latin typeface="Times New Roman" panose="02020603050405020304" pitchFamily="18" charset="0"/>
                <a:cs typeface="Times New Roman" panose="02020603050405020304" pitchFamily="18" charset="0"/>
              </a:rPr>
              <a:t>Energy is like MONEY, you can have it, or not, but you can’t have “negative” money.  Energy is, or it’s absent.  A negative sign just means exothermic.  </a:t>
            </a:r>
          </a:p>
          <a:p>
            <a:endParaRPr lang="en-US" dirty="0"/>
          </a:p>
        </p:txBody>
      </p:sp>
    </p:spTree>
    <p:extLst>
      <p:ext uri="{BB962C8B-B14F-4D97-AF65-F5344CB8AC3E}">
        <p14:creationId xmlns:p14="http://schemas.microsoft.com/office/powerpoint/2010/main" val="65380486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56D3F-2A6A-4F1A-9838-6DF97D773FDD}"/>
              </a:ext>
            </a:extLst>
          </p:cNvPr>
          <p:cNvSpPr txBox="1"/>
          <p:nvPr/>
        </p:nvSpPr>
        <p:spPr>
          <a:xfrm>
            <a:off x="0" y="0"/>
            <a:ext cx="9144000" cy="677108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66.  Some of the ∆H are negative, like the first one.  What does that little asterisk</a:t>
            </a:r>
            <a:r>
              <a:rPr lang="en-US" sz="3200" dirty="0">
                <a:solidFill>
                  <a:srgbClr val="000099"/>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mean at the top of the table, next to ∆H?</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  </a:t>
            </a:r>
            <a:r>
              <a:rPr lang="en-US" sz="3200" dirty="0">
                <a:solidFill>
                  <a:srgbClr val="FF0000"/>
                </a:solidFill>
                <a:latin typeface="Times New Roman" panose="02020603050405020304" pitchFamily="18" charset="0"/>
                <a:cs typeface="Times New Roman" panose="02020603050405020304" pitchFamily="18" charset="0"/>
              </a:rPr>
              <a:t>-∆H</a:t>
            </a:r>
            <a:r>
              <a:rPr lang="en-US" sz="3200" dirty="0">
                <a:latin typeface="Times New Roman" panose="02020603050405020304" pitchFamily="18" charset="0"/>
                <a:cs typeface="Times New Roman" panose="02020603050405020304" pitchFamily="18" charset="0"/>
              </a:rPr>
              <a:t> means that this reaction is </a:t>
            </a:r>
            <a:r>
              <a:rPr lang="en-US" sz="3200" dirty="0">
                <a:solidFill>
                  <a:srgbClr val="FF0000"/>
                </a:solidFill>
                <a:latin typeface="Times New Roman" panose="02020603050405020304" pitchFamily="18" charset="0"/>
                <a:cs typeface="Times New Roman" panose="02020603050405020304" pitchFamily="18" charset="0"/>
              </a:rPr>
              <a:t>EXOTHERMIC</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67.  A </a:t>
            </a:r>
            <a:r>
              <a:rPr lang="en-US" sz="3200" dirty="0">
                <a:solidFill>
                  <a:srgbClr val="000099"/>
                </a:solidFill>
                <a:latin typeface="Times New Roman" panose="02020603050405020304" pitchFamily="18" charset="0"/>
                <a:cs typeface="Times New Roman" panose="02020603050405020304" pitchFamily="18" charset="0"/>
              </a:rPr>
              <a:t>+∆H</a:t>
            </a:r>
            <a:r>
              <a:rPr lang="en-US" sz="3200" dirty="0">
                <a:latin typeface="Times New Roman" panose="02020603050405020304" pitchFamily="18" charset="0"/>
                <a:cs typeface="Times New Roman" panose="02020603050405020304" pitchFamily="18" charset="0"/>
              </a:rPr>
              <a:t> means that this reaction is </a:t>
            </a:r>
            <a:r>
              <a:rPr lang="en-US" sz="3200" dirty="0">
                <a:solidFill>
                  <a:srgbClr val="000099"/>
                </a:solidFill>
                <a:latin typeface="Times New Roman" panose="02020603050405020304" pitchFamily="18" charset="0"/>
                <a:cs typeface="Times New Roman" panose="02020603050405020304" pitchFamily="18" charset="0"/>
              </a:rPr>
              <a:t>ENDOTHEMIC</a:t>
            </a:r>
          </a:p>
          <a:p>
            <a:endParaRPr lang="en-US" sz="3200" dirty="0">
              <a:solidFill>
                <a:srgbClr val="000099"/>
              </a:solidFill>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68.  Can energy be positive or negative? NO</a:t>
            </a:r>
            <a:br>
              <a:rPr lang="en-US" sz="3200" dirty="0">
                <a:solidFill>
                  <a:schemeClr val="bg1"/>
                </a:solidFill>
                <a:latin typeface="Times New Roman" panose="02020603050405020304" pitchFamily="18" charset="0"/>
                <a:cs typeface="Times New Roman" panose="02020603050405020304" pitchFamily="18" charset="0"/>
              </a:rPr>
            </a:br>
            <a:br>
              <a:rPr lang="en-US" sz="3200" dirty="0">
                <a:solidFill>
                  <a:schemeClr val="bg1"/>
                </a:solidFill>
                <a:latin typeface="Times New Roman" panose="02020603050405020304" pitchFamily="18" charset="0"/>
                <a:cs typeface="Times New Roman" panose="02020603050405020304" pitchFamily="18" charset="0"/>
              </a:rPr>
            </a:br>
            <a:r>
              <a:rPr lang="en-US" sz="3200" dirty="0">
                <a:solidFill>
                  <a:schemeClr val="bg1"/>
                </a:solidFill>
                <a:latin typeface="Times New Roman" panose="02020603050405020304" pitchFamily="18" charset="0"/>
                <a:cs typeface="Times New Roman" panose="02020603050405020304" pitchFamily="18" charset="0"/>
              </a:rPr>
              <a:t>Energy is like MONEY, you can have it, or not, but you can’t have “negative” money.  Energy is, or it’s absent.  A negative sign just means exothermic.  </a:t>
            </a:r>
          </a:p>
          <a:p>
            <a:endParaRPr lang="en-US" dirty="0"/>
          </a:p>
        </p:txBody>
      </p:sp>
    </p:spTree>
    <p:extLst>
      <p:ext uri="{BB962C8B-B14F-4D97-AF65-F5344CB8AC3E}">
        <p14:creationId xmlns:p14="http://schemas.microsoft.com/office/powerpoint/2010/main" val="106843242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56D3F-2A6A-4F1A-9838-6DF97D773FDD}"/>
              </a:ext>
            </a:extLst>
          </p:cNvPr>
          <p:cNvSpPr txBox="1"/>
          <p:nvPr/>
        </p:nvSpPr>
        <p:spPr>
          <a:xfrm>
            <a:off x="0" y="0"/>
            <a:ext cx="9144000" cy="677108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66.  Some of the ∆H are negative, like the first one.  What does that little asterisk</a:t>
            </a:r>
            <a:r>
              <a:rPr lang="en-US" sz="3200" dirty="0">
                <a:solidFill>
                  <a:srgbClr val="000099"/>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mean at the top of the table, next to ∆H?</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  </a:t>
            </a:r>
            <a:r>
              <a:rPr lang="en-US" sz="3200" dirty="0">
                <a:solidFill>
                  <a:srgbClr val="FF0000"/>
                </a:solidFill>
                <a:latin typeface="Times New Roman" panose="02020603050405020304" pitchFamily="18" charset="0"/>
                <a:cs typeface="Times New Roman" panose="02020603050405020304" pitchFamily="18" charset="0"/>
              </a:rPr>
              <a:t>-∆H</a:t>
            </a:r>
            <a:r>
              <a:rPr lang="en-US" sz="3200" dirty="0">
                <a:latin typeface="Times New Roman" panose="02020603050405020304" pitchFamily="18" charset="0"/>
                <a:cs typeface="Times New Roman" panose="02020603050405020304" pitchFamily="18" charset="0"/>
              </a:rPr>
              <a:t> means that this reaction is </a:t>
            </a:r>
            <a:r>
              <a:rPr lang="en-US" sz="3200" dirty="0">
                <a:solidFill>
                  <a:srgbClr val="FF0000"/>
                </a:solidFill>
                <a:latin typeface="Times New Roman" panose="02020603050405020304" pitchFamily="18" charset="0"/>
                <a:cs typeface="Times New Roman" panose="02020603050405020304" pitchFamily="18" charset="0"/>
              </a:rPr>
              <a:t>EXOTHERMIC</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67.  </a:t>
            </a:r>
            <a:r>
              <a:rPr lang="en-US" sz="3200" dirty="0">
                <a:solidFill>
                  <a:srgbClr val="000099"/>
                </a:solidFill>
                <a:latin typeface="Times New Roman" panose="02020603050405020304" pitchFamily="18" charset="0"/>
                <a:cs typeface="Times New Roman" panose="02020603050405020304" pitchFamily="18" charset="0"/>
              </a:rPr>
              <a:t>+∆H</a:t>
            </a:r>
            <a:r>
              <a:rPr lang="en-US" sz="3200" dirty="0">
                <a:latin typeface="Times New Roman" panose="02020603050405020304" pitchFamily="18" charset="0"/>
                <a:cs typeface="Times New Roman" panose="02020603050405020304" pitchFamily="18" charset="0"/>
              </a:rPr>
              <a:t> means that this reaction is </a:t>
            </a:r>
            <a:r>
              <a:rPr lang="en-US" sz="3200" dirty="0">
                <a:solidFill>
                  <a:srgbClr val="000099"/>
                </a:solidFill>
                <a:latin typeface="Times New Roman" panose="02020603050405020304" pitchFamily="18" charset="0"/>
                <a:cs typeface="Times New Roman" panose="02020603050405020304" pitchFamily="18" charset="0"/>
              </a:rPr>
              <a:t>ENDOTHEMIC</a:t>
            </a:r>
          </a:p>
          <a:p>
            <a:endParaRPr lang="en-US" sz="3200" dirty="0">
              <a:solidFill>
                <a:srgbClr val="000099"/>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68.  Can energy be positive or negative? </a:t>
            </a:r>
            <a:r>
              <a:rPr lang="en-US" sz="3200" dirty="0">
                <a:solidFill>
                  <a:srgbClr val="FF0000"/>
                </a:solidFill>
                <a:latin typeface="Times New Roman" panose="02020603050405020304" pitchFamily="18" charset="0"/>
                <a:cs typeface="Times New Roman" panose="02020603050405020304" pitchFamily="18" charset="0"/>
              </a:rPr>
              <a:t>NO</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Energy is like MONEY, you can have it, or not, but you can’t have “negative” money.  Energy is, or it’s absent.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 negative sign just means exothermic.  </a:t>
            </a:r>
          </a:p>
          <a:p>
            <a:endParaRPr lang="en-US" dirty="0"/>
          </a:p>
        </p:txBody>
      </p:sp>
    </p:spTree>
    <p:extLst>
      <p:ext uri="{BB962C8B-B14F-4D97-AF65-F5344CB8AC3E}">
        <p14:creationId xmlns:p14="http://schemas.microsoft.com/office/powerpoint/2010/main" val="98266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7CC47E-A41E-4AD7-BC8F-678C95BCD93C}"/>
              </a:ext>
            </a:extLst>
          </p:cNvPr>
          <p:cNvSpPr txBox="1"/>
          <p:nvPr/>
        </p:nvSpPr>
        <p:spPr>
          <a:xfrm>
            <a:off x="0" y="457200"/>
            <a:ext cx="9144000" cy="3970318"/>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8. For deposition, when a gas turns directly into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 solid you need to </a:t>
            </a:r>
            <a:r>
              <a:rPr lang="en-US" sz="3600" dirty="0">
                <a:solidFill>
                  <a:srgbClr val="FF0000"/>
                </a:solidFill>
                <a:latin typeface="Times New Roman" panose="02020603050405020304" pitchFamily="18" charset="0"/>
                <a:cs typeface="Times New Roman" panose="02020603050405020304" pitchFamily="18" charset="0"/>
              </a:rPr>
              <a:t>RELEASE</a:t>
            </a:r>
            <a:r>
              <a:rPr lang="en-US" sz="3600" dirty="0">
                <a:latin typeface="Times New Roman" panose="02020603050405020304" pitchFamily="18" charset="0"/>
                <a:cs typeface="Times New Roman" panose="02020603050405020304" pitchFamily="18" charset="0"/>
              </a:rPr>
              <a:t> heat energy.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9.  When substances are hotter, their particles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are moving </a:t>
            </a:r>
            <a:r>
              <a:rPr lang="en-US" sz="3600" dirty="0">
                <a:solidFill>
                  <a:srgbClr val="FF0000"/>
                </a:solidFill>
                <a:latin typeface="Times New Roman" panose="02020603050405020304" pitchFamily="18" charset="0"/>
                <a:cs typeface="Times New Roman" panose="02020603050405020304" pitchFamily="18" charset="0"/>
              </a:rPr>
              <a:t>FASTER.</a:t>
            </a:r>
          </a:p>
          <a:p>
            <a:endParaRPr lang="en-US" dirty="0"/>
          </a:p>
        </p:txBody>
      </p:sp>
    </p:spTree>
    <p:extLst>
      <p:ext uri="{BB962C8B-B14F-4D97-AF65-F5344CB8AC3E}">
        <p14:creationId xmlns:p14="http://schemas.microsoft.com/office/powerpoint/2010/main" val="43456030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F84796-7807-4EF2-A012-B0C6419A3528}"/>
              </a:ext>
            </a:extLst>
          </p:cNvPr>
          <p:cNvSpPr txBox="1"/>
          <p:nvPr/>
        </p:nvSpPr>
        <p:spPr>
          <a:xfrm>
            <a:off x="0" y="0"/>
            <a:ext cx="9144000" cy="332398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69. These signs are just indicators as to energy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being absorbed: </a:t>
            </a:r>
            <a:r>
              <a:rPr lang="en-US" sz="3200" b="1" dirty="0">
                <a:solidFill>
                  <a:schemeClr val="bg1"/>
                </a:solidFill>
                <a:latin typeface="Times New Roman" panose="02020603050405020304" pitchFamily="18" charset="0"/>
                <a:cs typeface="Times New Roman" panose="02020603050405020304" pitchFamily="18" charset="0"/>
              </a:rPr>
              <a:t>+</a:t>
            </a:r>
            <a:r>
              <a:rPr lang="en-US" sz="3200" dirty="0">
                <a:solidFill>
                  <a:schemeClr val="bg1"/>
                </a:solidFill>
                <a:latin typeface="Times New Roman" panose="02020603050405020304" pitchFamily="18" charset="0"/>
                <a:cs typeface="Times New Roman" panose="02020603050405020304" pitchFamily="18" charset="0"/>
              </a:rPr>
              <a:t> ∆H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70.  Or if it is energy being emitted: </a:t>
            </a:r>
            <a:r>
              <a:rPr lang="en-US" sz="3200" dirty="0">
                <a:solidFill>
                  <a:schemeClr val="bg1"/>
                </a:solidFill>
                <a:latin typeface="Times New Roman" panose="02020603050405020304" pitchFamily="18" charset="0"/>
                <a:cs typeface="Times New Roman" panose="02020603050405020304" pitchFamily="18" charset="0"/>
              </a:rPr>
              <a:t> </a:t>
            </a:r>
            <a:r>
              <a:rPr lang="en-US" sz="3200" b="1"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∆H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71. The demo had a </a:t>
            </a:r>
            <a:r>
              <a:rPr lang="en-US" sz="3200" b="1" dirty="0">
                <a:solidFill>
                  <a:schemeClr val="bg1"/>
                </a:solidFill>
                <a:latin typeface="Times New Roman" panose="02020603050405020304" pitchFamily="18" charset="0"/>
                <a:cs typeface="Times New Roman" panose="02020603050405020304" pitchFamily="18" charset="0"/>
              </a:rPr>
              <a:t>+</a:t>
            </a:r>
            <a:r>
              <a:rPr lang="en-US" sz="3200" dirty="0">
                <a:solidFill>
                  <a:schemeClr val="bg1"/>
                </a:solidFill>
                <a:latin typeface="Times New Roman" panose="02020603050405020304" pitchFamily="18" charset="0"/>
                <a:cs typeface="Times New Roman" panose="02020603050405020304" pitchFamily="18" charset="0"/>
              </a:rPr>
              <a:t> ∆H </a:t>
            </a:r>
          </a:p>
          <a:p>
            <a:endParaRPr lang="en-US" dirty="0"/>
          </a:p>
        </p:txBody>
      </p:sp>
      <p:pic>
        <p:nvPicPr>
          <p:cNvPr id="27650" name="Picture 2" descr="Image result for exo and endothermic">
            <a:extLst>
              <a:ext uri="{FF2B5EF4-FFF2-40B4-BE49-F238E27FC236}">
                <a16:creationId xmlns:a16="http://schemas.microsoft.com/office/drawing/2014/main" id="{45F349AA-32B7-428F-AB5C-EB148CB1EFB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3295174"/>
            <a:ext cx="76962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127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F84796-7807-4EF2-A012-B0C6419A3528}"/>
              </a:ext>
            </a:extLst>
          </p:cNvPr>
          <p:cNvSpPr txBox="1"/>
          <p:nvPr/>
        </p:nvSpPr>
        <p:spPr>
          <a:xfrm>
            <a:off x="0" y="0"/>
            <a:ext cx="9144000" cy="332398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69. These signs are just indicators as to energy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being absorbed: </a:t>
            </a:r>
            <a:r>
              <a:rPr lang="en-US" sz="3200" b="1" dirty="0">
                <a:solidFill>
                  <a:srgbClr val="0000FF"/>
                </a:solidFill>
                <a:latin typeface="Times New Roman" panose="02020603050405020304" pitchFamily="18" charset="0"/>
                <a:cs typeface="Times New Roman" panose="02020603050405020304" pitchFamily="18" charset="0"/>
              </a:rPr>
              <a:t>+</a:t>
            </a:r>
            <a:r>
              <a:rPr lang="en-US" sz="3200" dirty="0">
                <a:solidFill>
                  <a:srgbClr val="0000FF"/>
                </a:solidFill>
                <a:latin typeface="Times New Roman" panose="02020603050405020304" pitchFamily="18" charset="0"/>
                <a:cs typeface="Times New Roman" panose="02020603050405020304" pitchFamily="18" charset="0"/>
              </a:rPr>
              <a:t> ∆H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70.  Or if it is energy being emitted: </a:t>
            </a:r>
            <a:r>
              <a:rPr lang="en-US" sz="3200" dirty="0">
                <a:solidFill>
                  <a:schemeClr val="bg1"/>
                </a:solidFill>
                <a:latin typeface="Times New Roman" panose="02020603050405020304" pitchFamily="18" charset="0"/>
                <a:cs typeface="Times New Roman" panose="02020603050405020304" pitchFamily="18" charset="0"/>
              </a:rPr>
              <a:t> </a:t>
            </a:r>
            <a:r>
              <a:rPr lang="en-US" sz="3200" b="1"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∆H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71. The demo had a </a:t>
            </a:r>
            <a:r>
              <a:rPr lang="en-US" sz="3200" b="1" dirty="0">
                <a:solidFill>
                  <a:schemeClr val="bg1"/>
                </a:solidFill>
                <a:latin typeface="Times New Roman" panose="02020603050405020304" pitchFamily="18" charset="0"/>
                <a:cs typeface="Times New Roman" panose="02020603050405020304" pitchFamily="18" charset="0"/>
              </a:rPr>
              <a:t>+</a:t>
            </a:r>
            <a:r>
              <a:rPr lang="en-US" sz="3200" dirty="0">
                <a:solidFill>
                  <a:schemeClr val="bg1"/>
                </a:solidFill>
                <a:latin typeface="Times New Roman" panose="02020603050405020304" pitchFamily="18" charset="0"/>
                <a:cs typeface="Times New Roman" panose="02020603050405020304" pitchFamily="18" charset="0"/>
              </a:rPr>
              <a:t> ∆H </a:t>
            </a:r>
          </a:p>
          <a:p>
            <a:endParaRPr lang="en-US" dirty="0"/>
          </a:p>
        </p:txBody>
      </p:sp>
      <p:pic>
        <p:nvPicPr>
          <p:cNvPr id="27650" name="Picture 2" descr="Image result for exo and endothermic">
            <a:extLst>
              <a:ext uri="{FF2B5EF4-FFF2-40B4-BE49-F238E27FC236}">
                <a16:creationId xmlns:a16="http://schemas.microsoft.com/office/drawing/2014/main" id="{45F349AA-32B7-428F-AB5C-EB148CB1EFB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3295174"/>
            <a:ext cx="76962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18873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F84796-7807-4EF2-A012-B0C6419A3528}"/>
              </a:ext>
            </a:extLst>
          </p:cNvPr>
          <p:cNvSpPr txBox="1"/>
          <p:nvPr/>
        </p:nvSpPr>
        <p:spPr>
          <a:xfrm>
            <a:off x="0" y="0"/>
            <a:ext cx="9144000" cy="332398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69. These signs are just indicators as to energy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being absorbed: </a:t>
            </a:r>
            <a:r>
              <a:rPr lang="en-US" sz="3200" b="1" dirty="0">
                <a:solidFill>
                  <a:srgbClr val="0000FF"/>
                </a:solidFill>
                <a:latin typeface="Times New Roman" panose="02020603050405020304" pitchFamily="18" charset="0"/>
                <a:cs typeface="Times New Roman" panose="02020603050405020304" pitchFamily="18" charset="0"/>
              </a:rPr>
              <a:t>+</a:t>
            </a:r>
            <a:r>
              <a:rPr lang="en-US" sz="3200" dirty="0">
                <a:solidFill>
                  <a:srgbClr val="0000FF"/>
                </a:solidFill>
                <a:latin typeface="Times New Roman" panose="02020603050405020304" pitchFamily="18" charset="0"/>
                <a:cs typeface="Times New Roman" panose="02020603050405020304" pitchFamily="18" charset="0"/>
              </a:rPr>
              <a:t> ∆H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70.  Or if it is energy being emitted</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∆H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71. The demo had a </a:t>
            </a:r>
            <a:r>
              <a:rPr lang="en-US" sz="3200" b="1" dirty="0">
                <a:solidFill>
                  <a:schemeClr val="bg1"/>
                </a:solidFill>
                <a:latin typeface="Times New Roman" panose="02020603050405020304" pitchFamily="18" charset="0"/>
                <a:cs typeface="Times New Roman" panose="02020603050405020304" pitchFamily="18" charset="0"/>
              </a:rPr>
              <a:t>+</a:t>
            </a:r>
            <a:r>
              <a:rPr lang="en-US" sz="3200" dirty="0">
                <a:solidFill>
                  <a:schemeClr val="bg1"/>
                </a:solidFill>
                <a:latin typeface="Times New Roman" panose="02020603050405020304" pitchFamily="18" charset="0"/>
                <a:cs typeface="Times New Roman" panose="02020603050405020304" pitchFamily="18" charset="0"/>
              </a:rPr>
              <a:t> ∆H </a:t>
            </a:r>
          </a:p>
          <a:p>
            <a:endParaRPr lang="en-US" dirty="0"/>
          </a:p>
        </p:txBody>
      </p:sp>
      <p:pic>
        <p:nvPicPr>
          <p:cNvPr id="27650" name="Picture 2" descr="Image result for exo and endothermic">
            <a:extLst>
              <a:ext uri="{FF2B5EF4-FFF2-40B4-BE49-F238E27FC236}">
                <a16:creationId xmlns:a16="http://schemas.microsoft.com/office/drawing/2014/main" id="{45F349AA-32B7-428F-AB5C-EB148CB1EFB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3295174"/>
            <a:ext cx="76962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9667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F84796-7807-4EF2-A012-B0C6419A3528}"/>
              </a:ext>
            </a:extLst>
          </p:cNvPr>
          <p:cNvSpPr txBox="1"/>
          <p:nvPr/>
        </p:nvSpPr>
        <p:spPr>
          <a:xfrm>
            <a:off x="0" y="0"/>
            <a:ext cx="9144000" cy="332398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69. These signs are just indicators as to energy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being absorbed: </a:t>
            </a:r>
            <a:r>
              <a:rPr lang="en-US" sz="3200" b="1" dirty="0">
                <a:solidFill>
                  <a:srgbClr val="0000FF"/>
                </a:solidFill>
                <a:latin typeface="Times New Roman" panose="02020603050405020304" pitchFamily="18" charset="0"/>
                <a:cs typeface="Times New Roman" panose="02020603050405020304" pitchFamily="18" charset="0"/>
              </a:rPr>
              <a:t>+</a:t>
            </a:r>
            <a:r>
              <a:rPr lang="en-US" sz="3200" dirty="0">
                <a:solidFill>
                  <a:srgbClr val="0000FF"/>
                </a:solidFill>
                <a:latin typeface="Times New Roman" panose="02020603050405020304" pitchFamily="18" charset="0"/>
                <a:cs typeface="Times New Roman" panose="02020603050405020304" pitchFamily="18" charset="0"/>
              </a:rPr>
              <a:t> ∆H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70.  Or if it is energy being emitted</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∆H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71. The demo had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a:t>
            </a:r>
            <a:r>
              <a:rPr lang="en-US" sz="3200" dirty="0">
                <a:solidFill>
                  <a:srgbClr val="800080"/>
                </a:solidFill>
                <a:latin typeface="Times New Roman" panose="02020603050405020304" pitchFamily="18" charset="0"/>
                <a:cs typeface="Times New Roman" panose="02020603050405020304" pitchFamily="18" charset="0"/>
              </a:rPr>
              <a:t> </a:t>
            </a:r>
            <a:r>
              <a:rPr lang="en-US" sz="3200" b="1" dirty="0">
                <a:solidFill>
                  <a:srgbClr val="800080"/>
                </a:solidFill>
                <a:latin typeface="Times New Roman" panose="02020603050405020304" pitchFamily="18" charset="0"/>
                <a:cs typeface="Times New Roman" panose="02020603050405020304" pitchFamily="18" charset="0"/>
              </a:rPr>
              <a:t>+</a:t>
            </a:r>
            <a:r>
              <a:rPr lang="en-US" sz="3200" dirty="0">
                <a:solidFill>
                  <a:srgbClr val="800080"/>
                </a:solidFill>
                <a:latin typeface="Times New Roman" panose="02020603050405020304" pitchFamily="18" charset="0"/>
                <a:cs typeface="Times New Roman" panose="02020603050405020304" pitchFamily="18" charset="0"/>
              </a:rPr>
              <a:t> ∆H </a:t>
            </a:r>
          </a:p>
          <a:p>
            <a:endParaRPr lang="en-US" dirty="0"/>
          </a:p>
        </p:txBody>
      </p:sp>
      <p:pic>
        <p:nvPicPr>
          <p:cNvPr id="27650" name="Picture 2" descr="Image result for exo and endothermic">
            <a:extLst>
              <a:ext uri="{FF2B5EF4-FFF2-40B4-BE49-F238E27FC236}">
                <a16:creationId xmlns:a16="http://schemas.microsoft.com/office/drawing/2014/main" id="{45F349AA-32B7-428F-AB5C-EB148CB1EFB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3295174"/>
            <a:ext cx="76962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20784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32CA87-5341-4BDB-AF9D-E8B79B287188}"/>
              </a:ext>
            </a:extLst>
          </p:cNvPr>
          <p:cNvSpPr txBox="1"/>
          <p:nvPr/>
        </p:nvSpPr>
        <p:spPr>
          <a:xfrm>
            <a:off x="0" y="0"/>
            <a:ext cx="9144000" cy="597086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72. Look at the first reaction in Table I.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What type of reaction is that? </a:t>
            </a:r>
            <a:r>
              <a:rPr lang="en-US" sz="2800" dirty="0">
                <a:solidFill>
                  <a:schemeClr val="bg1"/>
                </a:solidFill>
                <a:latin typeface="Times New Roman" panose="02020603050405020304" pitchFamily="18" charset="0"/>
                <a:cs typeface="Times New Roman" panose="02020603050405020304" pitchFamily="18" charset="0"/>
              </a:rPr>
              <a:t>COMBUSTION</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73. These reactions are always EXOTHERMIC, </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that’s why the ∆H is NEGATIVE</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74. What is kJ? KILO-JOULES, a BIG UNIT OF ENERGY</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75. 1 KILO-JOULE =  1000 JOULES </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76.  1000 grams =  1 KILOGRAM</a:t>
            </a:r>
            <a:br>
              <a:rPr lang="en-US" sz="2800" dirty="0">
                <a:solidFill>
                  <a:schemeClr val="bg1"/>
                </a:solidFill>
                <a:latin typeface="Times New Roman" panose="02020603050405020304" pitchFamily="18" charset="0"/>
                <a:cs typeface="Times New Roman" panose="02020603050405020304" pitchFamily="18" charset="0"/>
              </a:rPr>
            </a:b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1000 meters = 1 KILOMETER     </a:t>
            </a:r>
          </a:p>
          <a:p>
            <a:endParaRPr lang="en-US" dirty="0"/>
          </a:p>
        </p:txBody>
      </p:sp>
      <p:pic>
        <p:nvPicPr>
          <p:cNvPr id="31746" name="Picture 2" descr="Image result for gram kilogram">
            <a:extLst>
              <a:ext uri="{FF2B5EF4-FFF2-40B4-BE49-F238E27FC236}">
                <a16:creationId xmlns:a16="http://schemas.microsoft.com/office/drawing/2014/main" id="{0200D449-D1DE-4765-9B4D-D5C4F359451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31371" y="3962400"/>
            <a:ext cx="32861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85943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32CA87-5341-4BDB-AF9D-E8B79B287188}"/>
              </a:ext>
            </a:extLst>
          </p:cNvPr>
          <p:cNvSpPr txBox="1"/>
          <p:nvPr/>
        </p:nvSpPr>
        <p:spPr>
          <a:xfrm>
            <a:off x="0" y="0"/>
            <a:ext cx="9144000" cy="597086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72. Look at the first reaction in Table I.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What type of reaction is that? </a:t>
            </a:r>
            <a:r>
              <a:rPr lang="en-US" sz="2800" dirty="0">
                <a:solidFill>
                  <a:srgbClr val="FF0000"/>
                </a:solidFill>
                <a:latin typeface="Times New Roman" panose="02020603050405020304" pitchFamily="18" charset="0"/>
                <a:cs typeface="Times New Roman" panose="02020603050405020304" pitchFamily="18" charset="0"/>
              </a:rPr>
              <a:t>COMBUSTION</a:t>
            </a:r>
            <a:br>
              <a:rPr lang="en-US" sz="2800" dirty="0">
                <a:latin typeface="Times New Roman" panose="02020603050405020304" pitchFamily="18" charset="0"/>
                <a:cs typeface="Times New Roman" panose="02020603050405020304" pitchFamily="18" charset="0"/>
              </a:rPr>
            </a:b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73. These reactions are always …</a:t>
            </a:r>
            <a:r>
              <a:rPr lang="en-US" sz="2800" dirty="0">
                <a:solidFill>
                  <a:schemeClr val="bg1"/>
                </a:solidFill>
                <a:latin typeface="Times New Roman" panose="02020603050405020304" pitchFamily="18" charset="0"/>
                <a:cs typeface="Times New Roman" panose="02020603050405020304" pitchFamily="18" charset="0"/>
              </a:rPr>
              <a:t>, </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that’s why the ∆H is NEGATIVE</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74. What is kJ? KILO-JOULES, a BIG UNIT OF ENERGY</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75. 1 KILO-JOULE =  1000 JOULES </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76.  1000 grams =  1 KILOGRAM</a:t>
            </a:r>
            <a:br>
              <a:rPr lang="en-US" sz="2800" dirty="0">
                <a:solidFill>
                  <a:schemeClr val="bg1"/>
                </a:solidFill>
                <a:latin typeface="Times New Roman" panose="02020603050405020304" pitchFamily="18" charset="0"/>
                <a:cs typeface="Times New Roman" panose="02020603050405020304" pitchFamily="18" charset="0"/>
              </a:rPr>
            </a:b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1000 meters = 1 KILOMETER     </a:t>
            </a:r>
          </a:p>
          <a:p>
            <a:endParaRPr lang="en-US" dirty="0"/>
          </a:p>
        </p:txBody>
      </p:sp>
      <p:pic>
        <p:nvPicPr>
          <p:cNvPr id="31746" name="Picture 2" descr="Image result for gram kilogram">
            <a:extLst>
              <a:ext uri="{FF2B5EF4-FFF2-40B4-BE49-F238E27FC236}">
                <a16:creationId xmlns:a16="http://schemas.microsoft.com/office/drawing/2014/main" id="{0200D449-D1DE-4765-9B4D-D5C4F359451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31371" y="3962400"/>
            <a:ext cx="32861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09997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32CA87-5341-4BDB-AF9D-E8B79B287188}"/>
              </a:ext>
            </a:extLst>
          </p:cNvPr>
          <p:cNvSpPr txBox="1"/>
          <p:nvPr/>
        </p:nvSpPr>
        <p:spPr>
          <a:xfrm>
            <a:off x="0" y="0"/>
            <a:ext cx="9144000" cy="597086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72. Look at the first reaction in Table I.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What type of reaction is that? </a:t>
            </a:r>
            <a:r>
              <a:rPr lang="en-US" sz="2800" dirty="0">
                <a:solidFill>
                  <a:srgbClr val="FF0000"/>
                </a:solidFill>
                <a:latin typeface="Times New Roman" panose="02020603050405020304" pitchFamily="18" charset="0"/>
                <a:cs typeface="Times New Roman" panose="02020603050405020304" pitchFamily="18" charset="0"/>
              </a:rPr>
              <a:t>COMBUSTION</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73. These reactions are always </a:t>
            </a:r>
            <a:r>
              <a:rPr lang="en-US" sz="2800" dirty="0">
                <a:solidFill>
                  <a:srgbClr val="FF0000"/>
                </a:solidFill>
                <a:latin typeface="Times New Roman" panose="02020603050405020304" pitchFamily="18" charset="0"/>
                <a:cs typeface="Times New Roman" panose="02020603050405020304" pitchFamily="18" charset="0"/>
              </a:rPr>
              <a:t>EXOTHERMIC</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that’s why the ∆H is </a:t>
            </a:r>
            <a:r>
              <a:rPr lang="en-US" sz="2800" dirty="0">
                <a:solidFill>
                  <a:srgbClr val="FF0000"/>
                </a:solidFill>
                <a:latin typeface="Times New Roman" panose="02020603050405020304" pitchFamily="18" charset="0"/>
                <a:cs typeface="Times New Roman" panose="02020603050405020304" pitchFamily="18" charset="0"/>
              </a:rPr>
              <a:t>NEGATIVE</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74. What is kJ? </a:t>
            </a:r>
            <a:r>
              <a:rPr lang="en-US" sz="2800" dirty="0">
                <a:solidFill>
                  <a:schemeClr val="bg1"/>
                </a:solidFill>
                <a:latin typeface="Times New Roman" panose="02020603050405020304" pitchFamily="18" charset="0"/>
                <a:cs typeface="Times New Roman" panose="02020603050405020304" pitchFamily="18" charset="0"/>
              </a:rPr>
              <a:t>KILO-JOULES, a BIG UNIT OF ENERGY</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75. 1 KILO-JOULE =  1000 JOULES </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76.  1000 grams =  1 KILOGRAM</a:t>
            </a:r>
            <a:br>
              <a:rPr lang="en-US" sz="2800" dirty="0">
                <a:solidFill>
                  <a:schemeClr val="bg1"/>
                </a:solidFill>
                <a:latin typeface="Times New Roman" panose="02020603050405020304" pitchFamily="18" charset="0"/>
                <a:cs typeface="Times New Roman" panose="02020603050405020304" pitchFamily="18" charset="0"/>
              </a:rPr>
            </a:b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1000 meters = 1 KILOMETER     </a:t>
            </a:r>
          </a:p>
          <a:p>
            <a:endParaRPr lang="en-US" dirty="0"/>
          </a:p>
        </p:txBody>
      </p:sp>
      <p:pic>
        <p:nvPicPr>
          <p:cNvPr id="31746" name="Picture 2" descr="Image result for gram kilogram">
            <a:extLst>
              <a:ext uri="{FF2B5EF4-FFF2-40B4-BE49-F238E27FC236}">
                <a16:creationId xmlns:a16="http://schemas.microsoft.com/office/drawing/2014/main" id="{0200D449-D1DE-4765-9B4D-D5C4F359451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31371" y="3962400"/>
            <a:ext cx="32861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64320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32CA87-5341-4BDB-AF9D-E8B79B287188}"/>
              </a:ext>
            </a:extLst>
          </p:cNvPr>
          <p:cNvSpPr txBox="1"/>
          <p:nvPr/>
        </p:nvSpPr>
        <p:spPr>
          <a:xfrm>
            <a:off x="0" y="0"/>
            <a:ext cx="9144000" cy="597086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72. Look at the first reaction in Table I.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What type of reaction is that? </a:t>
            </a:r>
            <a:r>
              <a:rPr lang="en-US" sz="2800" dirty="0">
                <a:solidFill>
                  <a:srgbClr val="FF0000"/>
                </a:solidFill>
                <a:latin typeface="Times New Roman" panose="02020603050405020304" pitchFamily="18" charset="0"/>
                <a:cs typeface="Times New Roman" panose="02020603050405020304" pitchFamily="18" charset="0"/>
              </a:rPr>
              <a:t>COMBUSTION</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73. These reactions are always </a:t>
            </a:r>
            <a:r>
              <a:rPr lang="en-US" sz="2800" dirty="0">
                <a:solidFill>
                  <a:srgbClr val="FF0000"/>
                </a:solidFill>
                <a:latin typeface="Times New Roman" panose="02020603050405020304" pitchFamily="18" charset="0"/>
                <a:cs typeface="Times New Roman" panose="02020603050405020304" pitchFamily="18" charset="0"/>
              </a:rPr>
              <a:t>EXOTHERMIC</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that’s why the ∆H is </a:t>
            </a:r>
            <a:r>
              <a:rPr lang="en-US" sz="2800" dirty="0">
                <a:solidFill>
                  <a:srgbClr val="FF0000"/>
                </a:solidFill>
                <a:latin typeface="Times New Roman" panose="02020603050405020304" pitchFamily="18" charset="0"/>
                <a:cs typeface="Times New Roman" panose="02020603050405020304" pitchFamily="18" charset="0"/>
              </a:rPr>
              <a:t>NEGATIVE</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74. What is kJ? </a:t>
            </a:r>
            <a:r>
              <a:rPr lang="en-US" sz="2800" dirty="0">
                <a:solidFill>
                  <a:srgbClr val="0000FF"/>
                </a:solidFill>
                <a:latin typeface="Times New Roman" panose="02020603050405020304" pitchFamily="18" charset="0"/>
                <a:cs typeface="Times New Roman" panose="02020603050405020304" pitchFamily="18" charset="0"/>
              </a:rPr>
              <a:t>KILO-JOULES, a BIG UNIT OF ENERGY</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75. 1 KILO-JOULE =  1000 JOULES </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76.  1000 grams =  1 KILOGRAM</a:t>
            </a:r>
            <a:br>
              <a:rPr lang="en-US" sz="2800" dirty="0">
                <a:solidFill>
                  <a:schemeClr val="bg1"/>
                </a:solidFill>
                <a:latin typeface="Times New Roman" panose="02020603050405020304" pitchFamily="18" charset="0"/>
                <a:cs typeface="Times New Roman" panose="02020603050405020304" pitchFamily="18" charset="0"/>
              </a:rPr>
            </a:b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1000 meters = 1 KILOMETER     </a:t>
            </a:r>
          </a:p>
          <a:p>
            <a:endParaRPr lang="en-US" dirty="0"/>
          </a:p>
        </p:txBody>
      </p:sp>
      <p:pic>
        <p:nvPicPr>
          <p:cNvPr id="31746" name="Picture 2" descr="Image result for gram kilogram">
            <a:extLst>
              <a:ext uri="{FF2B5EF4-FFF2-40B4-BE49-F238E27FC236}">
                <a16:creationId xmlns:a16="http://schemas.microsoft.com/office/drawing/2014/main" id="{0200D449-D1DE-4765-9B4D-D5C4F359451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31371" y="3962400"/>
            <a:ext cx="32861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76803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32CA87-5341-4BDB-AF9D-E8B79B287188}"/>
              </a:ext>
            </a:extLst>
          </p:cNvPr>
          <p:cNvSpPr txBox="1"/>
          <p:nvPr/>
        </p:nvSpPr>
        <p:spPr>
          <a:xfrm>
            <a:off x="0" y="0"/>
            <a:ext cx="9144000" cy="597086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72. Look at the first reaction in Table I.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What type of reaction is that? </a:t>
            </a:r>
            <a:r>
              <a:rPr lang="en-US" sz="2800" dirty="0">
                <a:solidFill>
                  <a:srgbClr val="FF0000"/>
                </a:solidFill>
                <a:latin typeface="Times New Roman" panose="02020603050405020304" pitchFamily="18" charset="0"/>
                <a:cs typeface="Times New Roman" panose="02020603050405020304" pitchFamily="18" charset="0"/>
              </a:rPr>
              <a:t>COMBUSTION</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73. These reactions are always </a:t>
            </a:r>
            <a:r>
              <a:rPr lang="en-US" sz="2800" dirty="0">
                <a:solidFill>
                  <a:srgbClr val="FF0000"/>
                </a:solidFill>
                <a:latin typeface="Times New Roman" panose="02020603050405020304" pitchFamily="18" charset="0"/>
                <a:cs typeface="Times New Roman" panose="02020603050405020304" pitchFamily="18" charset="0"/>
              </a:rPr>
              <a:t>EXOTHERMIC</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that’s why the ∆H is </a:t>
            </a:r>
            <a:r>
              <a:rPr lang="en-US" sz="2800" dirty="0">
                <a:solidFill>
                  <a:srgbClr val="FF0000"/>
                </a:solidFill>
                <a:latin typeface="Times New Roman" panose="02020603050405020304" pitchFamily="18" charset="0"/>
                <a:cs typeface="Times New Roman" panose="02020603050405020304" pitchFamily="18" charset="0"/>
              </a:rPr>
              <a:t>NEGATIVE</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74. What is kJ? </a:t>
            </a:r>
            <a:r>
              <a:rPr lang="en-US" sz="2800" dirty="0">
                <a:solidFill>
                  <a:srgbClr val="0000FF"/>
                </a:solidFill>
                <a:latin typeface="Times New Roman" panose="02020603050405020304" pitchFamily="18" charset="0"/>
                <a:cs typeface="Times New Roman" panose="02020603050405020304" pitchFamily="18" charset="0"/>
              </a:rPr>
              <a:t>KILO-JOULES, a BIG UNIT OF ENERGY</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rgbClr val="800080"/>
                </a:solidFill>
                <a:latin typeface="Times New Roman" panose="02020603050405020304" pitchFamily="18" charset="0"/>
                <a:cs typeface="Times New Roman" panose="02020603050405020304" pitchFamily="18" charset="0"/>
              </a:rPr>
              <a:t>75. 1 KILO-JOULE =  1000 JOULES </a:t>
            </a:r>
            <a:br>
              <a:rPr lang="en-US" sz="2800" dirty="0">
                <a:solidFill>
                  <a:srgbClr val="800080"/>
                </a:solidFill>
                <a:latin typeface="Times New Roman" panose="02020603050405020304" pitchFamily="18" charset="0"/>
                <a:cs typeface="Times New Roman" panose="02020603050405020304" pitchFamily="18" charset="0"/>
              </a:rPr>
            </a:br>
            <a:endParaRPr lang="en-US" sz="2800" dirty="0">
              <a:solidFill>
                <a:srgbClr val="800080"/>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76.  1000 grams =  1 KILOGRAM</a:t>
            </a:r>
            <a:br>
              <a:rPr lang="en-US" sz="2800" dirty="0">
                <a:solidFill>
                  <a:schemeClr val="bg1"/>
                </a:solidFill>
                <a:latin typeface="Times New Roman" panose="02020603050405020304" pitchFamily="18" charset="0"/>
                <a:cs typeface="Times New Roman" panose="02020603050405020304" pitchFamily="18" charset="0"/>
              </a:rPr>
            </a:b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1000 meters = 1 KILOMETER     </a:t>
            </a:r>
          </a:p>
          <a:p>
            <a:endParaRPr lang="en-US" dirty="0"/>
          </a:p>
        </p:txBody>
      </p:sp>
      <p:pic>
        <p:nvPicPr>
          <p:cNvPr id="31746" name="Picture 2" descr="Image result for gram kilogram">
            <a:extLst>
              <a:ext uri="{FF2B5EF4-FFF2-40B4-BE49-F238E27FC236}">
                <a16:creationId xmlns:a16="http://schemas.microsoft.com/office/drawing/2014/main" id="{0200D449-D1DE-4765-9B4D-D5C4F359451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31371" y="3962400"/>
            <a:ext cx="32861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58082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32CA87-5341-4BDB-AF9D-E8B79B287188}"/>
              </a:ext>
            </a:extLst>
          </p:cNvPr>
          <p:cNvSpPr txBox="1"/>
          <p:nvPr/>
        </p:nvSpPr>
        <p:spPr>
          <a:xfrm>
            <a:off x="0" y="0"/>
            <a:ext cx="9144000" cy="597086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72. Look at the first reaction in Table I.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What type of reaction is that? </a:t>
            </a:r>
            <a:r>
              <a:rPr lang="en-US" sz="2800" dirty="0">
                <a:solidFill>
                  <a:srgbClr val="FF0000"/>
                </a:solidFill>
                <a:latin typeface="Times New Roman" panose="02020603050405020304" pitchFamily="18" charset="0"/>
                <a:cs typeface="Times New Roman" panose="02020603050405020304" pitchFamily="18" charset="0"/>
              </a:rPr>
              <a:t>COMBUSTION</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73. These reactions are always </a:t>
            </a:r>
            <a:r>
              <a:rPr lang="en-US" sz="2800" dirty="0">
                <a:solidFill>
                  <a:srgbClr val="FF0000"/>
                </a:solidFill>
                <a:latin typeface="Times New Roman" panose="02020603050405020304" pitchFamily="18" charset="0"/>
                <a:cs typeface="Times New Roman" panose="02020603050405020304" pitchFamily="18" charset="0"/>
              </a:rPr>
              <a:t>EXOTHERMIC</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that’s why the ∆H is </a:t>
            </a:r>
            <a:r>
              <a:rPr lang="en-US" sz="2800" dirty="0">
                <a:solidFill>
                  <a:srgbClr val="FF0000"/>
                </a:solidFill>
                <a:latin typeface="Times New Roman" panose="02020603050405020304" pitchFamily="18" charset="0"/>
                <a:cs typeface="Times New Roman" panose="02020603050405020304" pitchFamily="18" charset="0"/>
              </a:rPr>
              <a:t>NEGATIVE</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74. What is kJ? </a:t>
            </a:r>
            <a:r>
              <a:rPr lang="en-US" sz="2800" dirty="0">
                <a:solidFill>
                  <a:srgbClr val="0000FF"/>
                </a:solidFill>
                <a:latin typeface="Times New Roman" panose="02020603050405020304" pitchFamily="18" charset="0"/>
                <a:cs typeface="Times New Roman" panose="02020603050405020304" pitchFamily="18" charset="0"/>
              </a:rPr>
              <a:t>KILO-JOULES, a BIG UNIT OF ENERGY</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rgbClr val="800080"/>
                </a:solidFill>
                <a:latin typeface="Times New Roman" panose="02020603050405020304" pitchFamily="18" charset="0"/>
                <a:cs typeface="Times New Roman" panose="02020603050405020304" pitchFamily="18" charset="0"/>
              </a:rPr>
              <a:t>75. 1 KILO-JOULE =  1000 JOULES </a:t>
            </a:r>
            <a:br>
              <a:rPr lang="en-US" sz="2800" dirty="0">
                <a:solidFill>
                  <a:srgbClr val="800080"/>
                </a:solidFill>
                <a:latin typeface="Times New Roman" panose="02020603050405020304" pitchFamily="18" charset="0"/>
                <a:cs typeface="Times New Roman" panose="02020603050405020304" pitchFamily="18" charset="0"/>
              </a:rPr>
            </a:br>
            <a:endParaRPr lang="en-US" sz="2800" dirty="0">
              <a:solidFill>
                <a:srgbClr val="80008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76.  1000 grams =  1 KILOGRAM</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1000 meters = 1 KILOMETER     </a:t>
            </a:r>
          </a:p>
          <a:p>
            <a:endParaRPr lang="en-US" dirty="0"/>
          </a:p>
        </p:txBody>
      </p:sp>
      <p:pic>
        <p:nvPicPr>
          <p:cNvPr id="31746" name="Picture 2" descr="Image result for gram kilogram">
            <a:extLst>
              <a:ext uri="{FF2B5EF4-FFF2-40B4-BE49-F238E27FC236}">
                <a16:creationId xmlns:a16="http://schemas.microsoft.com/office/drawing/2014/main" id="{0200D449-D1DE-4765-9B4D-D5C4F359451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31371" y="3962400"/>
            <a:ext cx="32861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165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C5E091-2490-4568-8836-484831365B6E}"/>
              </a:ext>
            </a:extLst>
          </p:cNvPr>
          <p:cNvSpPr txBox="1"/>
          <p:nvPr/>
        </p:nvSpPr>
        <p:spPr>
          <a:xfrm>
            <a:off x="0" y="228600"/>
            <a:ext cx="9144000" cy="480131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10.  The hotter particles have </a:t>
            </a:r>
            <a:r>
              <a:rPr lang="en-US" sz="3600" dirty="0">
                <a:solidFill>
                  <a:srgbClr val="FF0000"/>
                </a:solidFill>
                <a:latin typeface="Times New Roman" panose="02020603050405020304" pitchFamily="18" charset="0"/>
                <a:cs typeface="Times New Roman" panose="02020603050405020304" pitchFamily="18" charset="0"/>
              </a:rPr>
              <a:t>_______</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Kinetic energy than colder ones.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11.  Colder substances have </a:t>
            </a:r>
            <a:r>
              <a:rPr lang="en-US" sz="3600" dirty="0">
                <a:solidFill>
                  <a:srgbClr val="FF0000"/>
                </a:solidFill>
                <a:latin typeface="Times New Roman" panose="02020603050405020304" pitchFamily="18" charset="0"/>
                <a:cs typeface="Times New Roman" panose="02020603050405020304" pitchFamily="18" charset="0"/>
              </a:rPr>
              <a:t>________</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moving particles.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12.  Colder substances have </a:t>
            </a:r>
            <a:r>
              <a:rPr lang="en-US" sz="3600" dirty="0">
                <a:solidFill>
                  <a:srgbClr val="FF0000"/>
                </a:solidFill>
                <a:latin typeface="Times New Roman" panose="02020603050405020304" pitchFamily="18" charset="0"/>
                <a:cs typeface="Times New Roman" panose="02020603050405020304" pitchFamily="18" charset="0"/>
              </a:rPr>
              <a:t>_________</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Kinetic energy than hotter ones.  </a:t>
            </a:r>
          </a:p>
          <a:p>
            <a:endParaRPr lang="en-US" dirty="0"/>
          </a:p>
        </p:txBody>
      </p:sp>
    </p:spTree>
    <p:extLst>
      <p:ext uri="{BB962C8B-B14F-4D97-AF65-F5344CB8AC3E}">
        <p14:creationId xmlns:p14="http://schemas.microsoft.com/office/powerpoint/2010/main" val="303577874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01D933-34FC-49A4-9718-2FD1541723C8}"/>
              </a:ext>
            </a:extLst>
          </p:cNvPr>
          <p:cNvSpPr txBox="1"/>
          <p:nvPr/>
        </p:nvSpPr>
        <p:spPr>
          <a:xfrm>
            <a:off x="0" y="94656"/>
            <a:ext cx="9144000" cy="6740307"/>
          </a:xfrm>
          <a:prstGeom prst="rect">
            <a:avLst/>
          </a:prstGeom>
          <a:noFill/>
        </p:spPr>
        <p:txBody>
          <a:bodyPr wrap="square" rtlCol="0">
            <a:spAutoFit/>
          </a:bodyPr>
          <a:lstStyle/>
          <a:p>
            <a:pPr algn="ctr"/>
            <a:r>
              <a:rPr lang="en-US" sz="5400" dirty="0">
                <a:solidFill>
                  <a:schemeClr val="bg1"/>
                </a:solidFill>
              </a:rPr>
              <a:t>Start Class #4 </a:t>
            </a:r>
          </a:p>
          <a:p>
            <a:pPr algn="ctr"/>
            <a:endParaRPr lang="en-US" sz="5400" dirty="0">
              <a:solidFill>
                <a:schemeClr val="bg1"/>
              </a:solidFill>
            </a:endParaRPr>
          </a:p>
          <a:p>
            <a:pPr algn="ctr"/>
            <a:r>
              <a:rPr lang="en-US" sz="5400" dirty="0">
                <a:solidFill>
                  <a:schemeClr val="bg1"/>
                </a:solidFill>
              </a:rPr>
              <a:t>Notes #77 through 96.</a:t>
            </a:r>
          </a:p>
          <a:p>
            <a:pPr algn="ctr"/>
            <a:r>
              <a:rPr lang="en-US" sz="5400" dirty="0">
                <a:solidFill>
                  <a:schemeClr val="bg1"/>
                </a:solidFill>
              </a:rPr>
              <a:t>Calculators &amp; reference tables necessary. </a:t>
            </a:r>
          </a:p>
          <a:p>
            <a:pPr algn="ctr"/>
            <a:endParaRPr lang="en-US" sz="5400" dirty="0">
              <a:solidFill>
                <a:schemeClr val="bg1"/>
              </a:solidFill>
            </a:endParaRPr>
          </a:p>
          <a:p>
            <a:pPr algn="ctr"/>
            <a:r>
              <a:rPr lang="en-US" sz="5400" dirty="0">
                <a:solidFill>
                  <a:schemeClr val="bg1"/>
                </a:solidFill>
              </a:rPr>
              <a:t>Phones &amp; ear buds away,</a:t>
            </a:r>
            <a:br>
              <a:rPr lang="en-US" sz="5400" dirty="0">
                <a:solidFill>
                  <a:schemeClr val="bg1"/>
                </a:solidFill>
              </a:rPr>
            </a:br>
            <a:r>
              <a:rPr lang="en-US" sz="5400" dirty="0">
                <a:solidFill>
                  <a:schemeClr val="bg1"/>
                </a:solidFill>
              </a:rPr>
              <a:t>or else.  </a:t>
            </a:r>
            <a:endParaRPr lang="en-US" sz="3600" dirty="0">
              <a:solidFill>
                <a:schemeClr val="bg1"/>
              </a:solidFill>
            </a:endParaRPr>
          </a:p>
        </p:txBody>
      </p:sp>
    </p:spTree>
    <p:extLst>
      <p:ext uri="{BB962C8B-B14F-4D97-AF65-F5344CB8AC3E}">
        <p14:creationId xmlns:p14="http://schemas.microsoft.com/office/powerpoint/2010/main" val="320839292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CA147C-D1FE-4015-9781-5FDC12020BA5}"/>
              </a:ext>
            </a:extLst>
          </p:cNvPr>
          <p:cNvSpPr txBox="1"/>
          <p:nvPr/>
        </p:nvSpPr>
        <p:spPr>
          <a:xfrm>
            <a:off x="0" y="0"/>
            <a:ext cx="9144000" cy="381642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77. How many </a:t>
            </a:r>
            <a:r>
              <a:rPr lang="en-US" sz="3200" u="sng" dirty="0">
                <a:latin typeface="Times New Roman" panose="02020603050405020304" pitchFamily="18" charset="0"/>
                <a:cs typeface="Times New Roman" panose="02020603050405020304" pitchFamily="18" charset="0"/>
              </a:rPr>
              <a:t>joules</a:t>
            </a:r>
            <a:r>
              <a:rPr lang="en-US" sz="3200" dirty="0">
                <a:latin typeface="Times New Roman" panose="02020603050405020304" pitchFamily="18" charset="0"/>
                <a:cs typeface="Times New Roman" panose="02020603050405020304" pitchFamily="18" charset="0"/>
              </a:rPr>
              <a:t> are released when one mole of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NaOH dissolves into water?  </a:t>
            </a:r>
            <a:r>
              <a:rPr lang="en-US" sz="3200" dirty="0">
                <a:solidFill>
                  <a:schemeClr val="bg1"/>
                </a:solidFill>
                <a:latin typeface="Times New Roman" panose="02020603050405020304" pitchFamily="18" charset="0"/>
                <a:cs typeface="Times New Roman" panose="02020603050405020304" pitchFamily="18" charset="0"/>
              </a:rPr>
              <a:t>______________</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78. How many </a:t>
            </a:r>
            <a:r>
              <a:rPr lang="en-US" sz="3200" u="sng" dirty="0">
                <a:solidFill>
                  <a:schemeClr val="bg1"/>
                </a:solidFill>
                <a:latin typeface="Times New Roman" panose="02020603050405020304" pitchFamily="18" charset="0"/>
                <a:cs typeface="Times New Roman" panose="02020603050405020304" pitchFamily="18" charset="0"/>
              </a:rPr>
              <a:t>joules</a:t>
            </a:r>
            <a:r>
              <a:rPr lang="en-US" sz="3200" dirty="0">
                <a:solidFill>
                  <a:schemeClr val="bg1"/>
                </a:solidFill>
                <a:latin typeface="Times New Roman" panose="02020603050405020304" pitchFamily="18" charset="0"/>
                <a:cs typeface="Times New Roman" panose="02020603050405020304" pitchFamily="18" charset="0"/>
              </a:rPr>
              <a:t> are absorbed when one mole of  </a:t>
            </a:r>
            <a:br>
              <a:rPr lang="en-US" sz="3200" dirty="0">
                <a:solidFill>
                  <a:schemeClr val="bg1"/>
                </a:solidFill>
                <a:latin typeface="Times New Roman" panose="02020603050405020304" pitchFamily="18" charset="0"/>
                <a:cs typeface="Times New Roman" panose="02020603050405020304" pitchFamily="18" charset="0"/>
              </a:rPr>
            </a:br>
            <a:r>
              <a:rPr lang="en-US" sz="3200" dirty="0">
                <a:solidFill>
                  <a:schemeClr val="bg1"/>
                </a:solidFill>
                <a:latin typeface="Times New Roman" panose="02020603050405020304" pitchFamily="18" charset="0"/>
                <a:cs typeface="Times New Roman" panose="02020603050405020304" pitchFamily="18" charset="0"/>
              </a:rPr>
              <a:t>      NaCl dissolves into water?  _________________</a:t>
            </a:r>
          </a:p>
          <a:p>
            <a:r>
              <a:rPr lang="en-US" sz="3200" dirty="0">
                <a:latin typeface="Times New Roman" panose="02020603050405020304" pitchFamily="18" charset="0"/>
                <a:cs typeface="Times New Roman" panose="02020603050405020304" pitchFamily="18" charset="0"/>
              </a:rPr>
              <a:t> </a:t>
            </a:r>
          </a:p>
          <a:p>
            <a:endParaRPr lang="en-US" dirty="0"/>
          </a:p>
        </p:txBody>
      </p:sp>
      <p:pic>
        <p:nvPicPr>
          <p:cNvPr id="33796" name="Picture 4" descr="Image result for NAOH DISSOLVES INTO WATER">
            <a:extLst>
              <a:ext uri="{FF2B5EF4-FFF2-40B4-BE49-F238E27FC236}">
                <a16:creationId xmlns:a16="http://schemas.microsoft.com/office/drawing/2014/main" id="{02870CDD-6397-4C5F-8953-CA16C68D3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00400"/>
            <a:ext cx="7772400" cy="3160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5FF7489-12C4-4B0C-A943-E409B22D2651}"/>
              </a:ext>
            </a:extLst>
          </p:cNvPr>
          <p:cNvSpPr txBox="1"/>
          <p:nvPr/>
        </p:nvSpPr>
        <p:spPr>
          <a:xfrm>
            <a:off x="685800" y="6172200"/>
            <a:ext cx="25908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SOLID</a:t>
            </a:r>
          </a:p>
        </p:txBody>
      </p:sp>
      <p:sp>
        <p:nvSpPr>
          <p:cNvPr id="6" name="TextBox 5">
            <a:extLst>
              <a:ext uri="{FF2B5EF4-FFF2-40B4-BE49-F238E27FC236}">
                <a16:creationId xmlns:a16="http://schemas.microsoft.com/office/drawing/2014/main" id="{80D2A91A-AD40-47C1-B376-41EFADC00BEC}"/>
              </a:ext>
            </a:extLst>
          </p:cNvPr>
          <p:cNvSpPr txBox="1"/>
          <p:nvPr/>
        </p:nvSpPr>
        <p:spPr>
          <a:xfrm>
            <a:off x="5181600" y="5884122"/>
            <a:ext cx="3962400" cy="954107"/>
          </a:xfrm>
          <a:prstGeom prst="rect">
            <a:avLst/>
          </a:prstGeom>
          <a:solidFill>
            <a:schemeClr val="bg1"/>
          </a:solidFill>
        </p:spPr>
        <p:txBody>
          <a:bodyPr wrap="square" rtlCol="0">
            <a:spAutoFit/>
          </a:bodyPr>
          <a:lstStyle/>
          <a:p>
            <a:pPr algn="ctr"/>
            <a:r>
              <a:rPr lang="en-US" sz="2800" b="1" dirty="0">
                <a:solidFill>
                  <a:srgbClr val="0000FF"/>
                </a:solidFill>
                <a:latin typeface="Times New Roman" panose="02020603050405020304" pitchFamily="18" charset="0"/>
                <a:cs typeface="Times New Roman" panose="02020603050405020304" pitchFamily="18" charset="0"/>
              </a:rPr>
              <a:t>LOOSE MOBILE IONS</a:t>
            </a:r>
            <a:br>
              <a:rPr lang="en-US" sz="2800" b="1" dirty="0">
                <a:solidFill>
                  <a:srgbClr val="0000FF"/>
                </a:solidFill>
                <a:latin typeface="Times New Roman" panose="02020603050405020304" pitchFamily="18" charset="0"/>
                <a:cs typeface="Times New Roman" panose="02020603050405020304" pitchFamily="18" charset="0"/>
              </a:rPr>
            </a:br>
            <a:r>
              <a:rPr lang="en-US" sz="2800" b="1" dirty="0">
                <a:solidFill>
                  <a:srgbClr val="0000FF"/>
                </a:solidFill>
                <a:latin typeface="Times New Roman" panose="02020603050405020304" pitchFamily="18" charset="0"/>
                <a:cs typeface="Times New Roman" panose="02020603050405020304" pitchFamily="18" charset="0"/>
              </a:rPr>
              <a:t>in water </a:t>
            </a:r>
          </a:p>
        </p:txBody>
      </p:sp>
      <p:sp>
        <p:nvSpPr>
          <p:cNvPr id="4" name="TextBox 3">
            <a:extLst>
              <a:ext uri="{FF2B5EF4-FFF2-40B4-BE49-F238E27FC236}">
                <a16:creationId xmlns:a16="http://schemas.microsoft.com/office/drawing/2014/main" id="{65D96909-7B9C-44D0-9024-071FD606BFC8}"/>
              </a:ext>
            </a:extLst>
          </p:cNvPr>
          <p:cNvSpPr txBox="1"/>
          <p:nvPr/>
        </p:nvSpPr>
        <p:spPr>
          <a:xfrm>
            <a:off x="3276600" y="4267200"/>
            <a:ext cx="2286000" cy="1384995"/>
          </a:xfrm>
          <a:prstGeom prst="rect">
            <a:avLst/>
          </a:prstGeom>
          <a:solidFill>
            <a:schemeClr val="bg1"/>
          </a:solid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DISSOLVES IN </a:t>
            </a: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WATER</a:t>
            </a:r>
          </a:p>
        </p:txBody>
      </p:sp>
    </p:spTree>
    <p:extLst>
      <p:ext uri="{BB962C8B-B14F-4D97-AF65-F5344CB8AC3E}">
        <p14:creationId xmlns:p14="http://schemas.microsoft.com/office/powerpoint/2010/main" val="194841241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CA147C-D1FE-4015-9781-5FDC12020BA5}"/>
              </a:ext>
            </a:extLst>
          </p:cNvPr>
          <p:cNvSpPr txBox="1"/>
          <p:nvPr/>
        </p:nvSpPr>
        <p:spPr>
          <a:xfrm>
            <a:off x="0" y="0"/>
            <a:ext cx="9144000" cy="381642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77. How many </a:t>
            </a:r>
            <a:r>
              <a:rPr lang="en-US" sz="3200" u="sng" dirty="0">
                <a:latin typeface="Times New Roman" panose="02020603050405020304" pitchFamily="18" charset="0"/>
                <a:cs typeface="Times New Roman" panose="02020603050405020304" pitchFamily="18" charset="0"/>
              </a:rPr>
              <a:t>joules</a:t>
            </a:r>
            <a:r>
              <a:rPr lang="en-US" sz="3200" dirty="0">
                <a:latin typeface="Times New Roman" panose="02020603050405020304" pitchFamily="18" charset="0"/>
                <a:cs typeface="Times New Roman" panose="02020603050405020304" pitchFamily="18" charset="0"/>
              </a:rPr>
              <a:t> are released when one mole of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NaOH dissolves into water?  </a:t>
            </a:r>
            <a:r>
              <a:rPr lang="en-US" sz="3200" dirty="0">
                <a:solidFill>
                  <a:srgbClr val="0000FF"/>
                </a:solidFill>
                <a:latin typeface="Times New Roman" panose="02020603050405020304" pitchFamily="18" charset="0"/>
                <a:cs typeface="Times New Roman" panose="02020603050405020304" pitchFamily="18" charset="0"/>
              </a:rPr>
              <a:t>  </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44.51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kiloJoules</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78. How many </a:t>
            </a:r>
            <a:r>
              <a:rPr lang="en-US" sz="3200" u="sng" dirty="0">
                <a:solidFill>
                  <a:schemeClr val="bg1"/>
                </a:solidFill>
                <a:latin typeface="Times New Roman" panose="02020603050405020304" pitchFamily="18" charset="0"/>
                <a:cs typeface="Times New Roman" panose="02020603050405020304" pitchFamily="18" charset="0"/>
              </a:rPr>
              <a:t>joules</a:t>
            </a:r>
            <a:r>
              <a:rPr lang="en-US" sz="3200" dirty="0">
                <a:solidFill>
                  <a:schemeClr val="bg1"/>
                </a:solidFill>
                <a:latin typeface="Times New Roman" panose="02020603050405020304" pitchFamily="18" charset="0"/>
                <a:cs typeface="Times New Roman" panose="02020603050405020304" pitchFamily="18" charset="0"/>
              </a:rPr>
              <a:t> are absorbed when one mole of  </a:t>
            </a:r>
            <a:br>
              <a:rPr lang="en-US" sz="3200" dirty="0">
                <a:solidFill>
                  <a:schemeClr val="bg1"/>
                </a:solidFill>
                <a:latin typeface="Times New Roman" panose="02020603050405020304" pitchFamily="18" charset="0"/>
                <a:cs typeface="Times New Roman" panose="02020603050405020304" pitchFamily="18" charset="0"/>
              </a:rPr>
            </a:br>
            <a:r>
              <a:rPr lang="en-US" sz="3200" dirty="0">
                <a:solidFill>
                  <a:schemeClr val="bg1"/>
                </a:solidFill>
                <a:latin typeface="Times New Roman" panose="02020603050405020304" pitchFamily="18" charset="0"/>
                <a:cs typeface="Times New Roman" panose="02020603050405020304" pitchFamily="18" charset="0"/>
              </a:rPr>
              <a:t>      NaCl dissolves into water?  _________________</a:t>
            </a:r>
          </a:p>
          <a:p>
            <a:r>
              <a:rPr lang="en-US" sz="3200" dirty="0">
                <a:latin typeface="Times New Roman" panose="02020603050405020304" pitchFamily="18" charset="0"/>
                <a:cs typeface="Times New Roman" panose="02020603050405020304" pitchFamily="18" charset="0"/>
              </a:rPr>
              <a:t> </a:t>
            </a:r>
          </a:p>
          <a:p>
            <a:endParaRPr lang="en-US" dirty="0"/>
          </a:p>
        </p:txBody>
      </p:sp>
      <p:pic>
        <p:nvPicPr>
          <p:cNvPr id="33796" name="Picture 4" descr="Image result for NAOH DISSOLVES INTO WATER">
            <a:extLst>
              <a:ext uri="{FF2B5EF4-FFF2-40B4-BE49-F238E27FC236}">
                <a16:creationId xmlns:a16="http://schemas.microsoft.com/office/drawing/2014/main" id="{02870CDD-6397-4C5F-8953-CA16C68D3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00400"/>
            <a:ext cx="7772400" cy="3160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5FF7489-12C4-4B0C-A943-E409B22D2651}"/>
              </a:ext>
            </a:extLst>
          </p:cNvPr>
          <p:cNvSpPr txBox="1"/>
          <p:nvPr/>
        </p:nvSpPr>
        <p:spPr>
          <a:xfrm>
            <a:off x="685800" y="6172200"/>
            <a:ext cx="25908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SOLID</a:t>
            </a:r>
          </a:p>
        </p:txBody>
      </p:sp>
      <p:sp>
        <p:nvSpPr>
          <p:cNvPr id="6" name="TextBox 5">
            <a:extLst>
              <a:ext uri="{FF2B5EF4-FFF2-40B4-BE49-F238E27FC236}">
                <a16:creationId xmlns:a16="http://schemas.microsoft.com/office/drawing/2014/main" id="{80D2A91A-AD40-47C1-B376-41EFADC00BEC}"/>
              </a:ext>
            </a:extLst>
          </p:cNvPr>
          <p:cNvSpPr txBox="1"/>
          <p:nvPr/>
        </p:nvSpPr>
        <p:spPr>
          <a:xfrm>
            <a:off x="5181600" y="5884122"/>
            <a:ext cx="3962400" cy="954107"/>
          </a:xfrm>
          <a:prstGeom prst="rect">
            <a:avLst/>
          </a:prstGeom>
          <a:solidFill>
            <a:schemeClr val="bg1"/>
          </a:solidFill>
        </p:spPr>
        <p:txBody>
          <a:bodyPr wrap="square" rtlCol="0">
            <a:spAutoFit/>
          </a:bodyPr>
          <a:lstStyle/>
          <a:p>
            <a:pPr algn="ctr"/>
            <a:r>
              <a:rPr lang="en-US" sz="2800" b="1" dirty="0">
                <a:solidFill>
                  <a:srgbClr val="0000FF"/>
                </a:solidFill>
                <a:latin typeface="Times New Roman" panose="02020603050405020304" pitchFamily="18" charset="0"/>
                <a:cs typeface="Times New Roman" panose="02020603050405020304" pitchFamily="18" charset="0"/>
              </a:rPr>
              <a:t>LOOSE MOBILE IONS</a:t>
            </a:r>
            <a:br>
              <a:rPr lang="en-US" sz="2800" b="1" dirty="0">
                <a:solidFill>
                  <a:srgbClr val="0000FF"/>
                </a:solidFill>
                <a:latin typeface="Times New Roman" panose="02020603050405020304" pitchFamily="18" charset="0"/>
                <a:cs typeface="Times New Roman" panose="02020603050405020304" pitchFamily="18" charset="0"/>
              </a:rPr>
            </a:br>
            <a:r>
              <a:rPr lang="en-US" sz="2800" b="1" dirty="0">
                <a:solidFill>
                  <a:srgbClr val="0000FF"/>
                </a:solidFill>
                <a:latin typeface="Times New Roman" panose="02020603050405020304" pitchFamily="18" charset="0"/>
                <a:cs typeface="Times New Roman" panose="02020603050405020304" pitchFamily="18" charset="0"/>
              </a:rPr>
              <a:t>in water </a:t>
            </a:r>
          </a:p>
        </p:txBody>
      </p:sp>
      <p:sp>
        <p:nvSpPr>
          <p:cNvPr id="4" name="TextBox 3">
            <a:extLst>
              <a:ext uri="{FF2B5EF4-FFF2-40B4-BE49-F238E27FC236}">
                <a16:creationId xmlns:a16="http://schemas.microsoft.com/office/drawing/2014/main" id="{65D96909-7B9C-44D0-9024-071FD606BFC8}"/>
              </a:ext>
            </a:extLst>
          </p:cNvPr>
          <p:cNvSpPr txBox="1"/>
          <p:nvPr/>
        </p:nvSpPr>
        <p:spPr>
          <a:xfrm>
            <a:off x="3276600" y="4267200"/>
            <a:ext cx="2286000" cy="1384995"/>
          </a:xfrm>
          <a:prstGeom prst="rect">
            <a:avLst/>
          </a:prstGeom>
          <a:solidFill>
            <a:schemeClr val="bg1"/>
          </a:solid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DISSOLVES IN </a:t>
            </a: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WATER</a:t>
            </a:r>
          </a:p>
        </p:txBody>
      </p:sp>
      <p:sp>
        <p:nvSpPr>
          <p:cNvPr id="5" name="TextBox 4">
            <a:extLst>
              <a:ext uri="{FF2B5EF4-FFF2-40B4-BE49-F238E27FC236}">
                <a16:creationId xmlns:a16="http://schemas.microsoft.com/office/drawing/2014/main" id="{A8CC7DF1-88CE-4816-9DE9-CBAD9AF693C2}"/>
              </a:ext>
            </a:extLst>
          </p:cNvPr>
          <p:cNvSpPr txBox="1"/>
          <p:nvPr/>
        </p:nvSpPr>
        <p:spPr>
          <a:xfrm>
            <a:off x="838200" y="1295400"/>
            <a:ext cx="1447800" cy="954107"/>
          </a:xfrm>
          <a:prstGeom prst="rect">
            <a:avLst/>
          </a:prstGeom>
          <a:noFill/>
        </p:spPr>
        <p:txBody>
          <a:bodyPr wrap="square" rtlCol="0">
            <a:spAutoFit/>
          </a:bodyPr>
          <a:lstStyle/>
          <a:p>
            <a:pPr algn="ctr"/>
            <a:r>
              <a:rPr lang="en-US" sz="2800" u="sng" dirty="0"/>
              <a:t>44.51 kJ</a:t>
            </a:r>
            <a:br>
              <a:rPr lang="en-US" sz="2800" dirty="0"/>
            </a:br>
            <a:r>
              <a:rPr lang="en-US" sz="2800" dirty="0"/>
              <a:t>1</a:t>
            </a:r>
          </a:p>
        </p:txBody>
      </p:sp>
      <p:sp>
        <p:nvSpPr>
          <p:cNvPr id="8" name="TextBox 7">
            <a:extLst>
              <a:ext uri="{FF2B5EF4-FFF2-40B4-BE49-F238E27FC236}">
                <a16:creationId xmlns:a16="http://schemas.microsoft.com/office/drawing/2014/main" id="{9E1AA038-6BD1-4DA4-BD8A-5E18370A5DFE}"/>
              </a:ext>
            </a:extLst>
          </p:cNvPr>
          <p:cNvSpPr txBox="1"/>
          <p:nvPr/>
        </p:nvSpPr>
        <p:spPr>
          <a:xfrm>
            <a:off x="2895600" y="1295400"/>
            <a:ext cx="1447800" cy="954107"/>
          </a:xfrm>
          <a:prstGeom prst="rect">
            <a:avLst/>
          </a:prstGeom>
          <a:noFill/>
        </p:spPr>
        <p:txBody>
          <a:bodyPr wrap="square" rtlCol="0">
            <a:spAutoFit/>
          </a:bodyPr>
          <a:lstStyle/>
          <a:p>
            <a:pPr algn="ctr"/>
            <a:r>
              <a:rPr lang="en-US" sz="2800" u="sng" dirty="0"/>
              <a:t>1000 J</a:t>
            </a:r>
            <a:br>
              <a:rPr lang="en-US" sz="2800" dirty="0"/>
            </a:br>
            <a:r>
              <a:rPr lang="en-US" sz="2800" dirty="0"/>
              <a:t>1 kJ</a:t>
            </a:r>
          </a:p>
        </p:txBody>
      </p:sp>
      <p:sp>
        <p:nvSpPr>
          <p:cNvPr id="7" name="TextBox 6">
            <a:extLst>
              <a:ext uri="{FF2B5EF4-FFF2-40B4-BE49-F238E27FC236}">
                <a16:creationId xmlns:a16="http://schemas.microsoft.com/office/drawing/2014/main" id="{B42C139F-A747-43C8-9538-0ADB5DD49D31}"/>
              </a:ext>
            </a:extLst>
          </p:cNvPr>
          <p:cNvSpPr txBox="1"/>
          <p:nvPr/>
        </p:nvSpPr>
        <p:spPr>
          <a:xfrm>
            <a:off x="2362200" y="1380798"/>
            <a:ext cx="533400" cy="584775"/>
          </a:xfrm>
          <a:prstGeom prst="rect">
            <a:avLst/>
          </a:prstGeom>
          <a:noFill/>
        </p:spPr>
        <p:txBody>
          <a:bodyPr wrap="square" rtlCol="0">
            <a:spAutoFit/>
          </a:bodyPr>
          <a:lstStyle/>
          <a:p>
            <a:r>
              <a:rPr lang="en-US" sz="3200" dirty="0"/>
              <a:t>X</a:t>
            </a:r>
          </a:p>
        </p:txBody>
      </p:sp>
      <p:sp>
        <p:nvSpPr>
          <p:cNvPr id="9" name="TextBox 8">
            <a:extLst>
              <a:ext uri="{FF2B5EF4-FFF2-40B4-BE49-F238E27FC236}">
                <a16:creationId xmlns:a16="http://schemas.microsoft.com/office/drawing/2014/main" id="{78E16A13-40B2-4E55-A0C4-EE3625F6A09B}"/>
              </a:ext>
            </a:extLst>
          </p:cNvPr>
          <p:cNvSpPr txBox="1"/>
          <p:nvPr/>
        </p:nvSpPr>
        <p:spPr>
          <a:xfrm>
            <a:off x="4409853" y="1350672"/>
            <a:ext cx="3810000" cy="646331"/>
          </a:xfrm>
          <a:prstGeom prst="rect">
            <a:avLst/>
          </a:prstGeom>
          <a:noFill/>
        </p:spPr>
        <p:txBody>
          <a:bodyPr wrap="square" rtlCol="0">
            <a:spAutoFit/>
          </a:bodyPr>
          <a:lstStyle/>
          <a:p>
            <a:r>
              <a:rPr lang="en-US" sz="2800" dirty="0"/>
              <a:t>=  </a:t>
            </a:r>
            <a:r>
              <a:rPr lang="en-US" sz="3600" dirty="0">
                <a:solidFill>
                  <a:srgbClr val="FF0000"/>
                </a:solidFill>
              </a:rPr>
              <a:t>44,510 Joules</a:t>
            </a:r>
            <a:endParaRPr lang="en-US" sz="2800" dirty="0">
              <a:solidFill>
                <a:srgbClr val="FF0000"/>
              </a:solidFill>
            </a:endParaRPr>
          </a:p>
        </p:txBody>
      </p:sp>
    </p:spTree>
    <p:extLst>
      <p:ext uri="{BB962C8B-B14F-4D97-AF65-F5344CB8AC3E}">
        <p14:creationId xmlns:p14="http://schemas.microsoft.com/office/powerpoint/2010/main" val="289207154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CA147C-D1FE-4015-9781-5FDC12020BA5}"/>
              </a:ext>
            </a:extLst>
          </p:cNvPr>
          <p:cNvSpPr txBox="1"/>
          <p:nvPr/>
        </p:nvSpPr>
        <p:spPr>
          <a:xfrm>
            <a:off x="0" y="0"/>
            <a:ext cx="9144000" cy="2831544"/>
          </a:xfrm>
          <a:prstGeom prst="rect">
            <a:avLst/>
          </a:prstGeom>
          <a:noFill/>
        </p:spPr>
        <p:txBody>
          <a:bodyPr wrap="square" rtlCol="0">
            <a:spAutoFit/>
          </a:bodyPr>
          <a:lstStyle/>
          <a:p>
            <a:br>
              <a:rPr lang="en-US" sz="3200" dirty="0">
                <a:solidFill>
                  <a:srgbClr val="0000FF"/>
                </a:solidFill>
                <a:latin typeface="Times New Roman" panose="02020603050405020304" pitchFamily="18" charset="0"/>
                <a:cs typeface="Times New Roman" panose="02020603050405020304" pitchFamily="18" charset="0"/>
              </a:rPr>
            </a:br>
            <a:endParaRPr lang="en-US" sz="3200" dirty="0">
              <a:solidFill>
                <a:srgbClr val="0000FF"/>
              </a:solidFill>
              <a:latin typeface="Times New Roman" panose="02020603050405020304" pitchFamily="18" charset="0"/>
              <a:cs typeface="Times New Roman" panose="02020603050405020304" pitchFamily="18" charset="0"/>
            </a:endParaRPr>
          </a:p>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78. How many </a:t>
            </a:r>
            <a:r>
              <a:rPr lang="en-US" sz="3200" u="sng" dirty="0">
                <a:solidFill>
                  <a:schemeClr val="tx1">
                    <a:lumMod val="95000"/>
                    <a:lumOff val="5000"/>
                  </a:schemeClr>
                </a:solidFill>
                <a:latin typeface="Times New Roman" panose="02020603050405020304" pitchFamily="18" charset="0"/>
                <a:cs typeface="Times New Roman" panose="02020603050405020304" pitchFamily="18" charset="0"/>
              </a:rPr>
              <a:t>joules</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are absorbed when one mole of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NaCl dissolves into water?   </a:t>
            </a:r>
          </a:p>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81382151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CA147C-D1FE-4015-9781-5FDC12020BA5}"/>
              </a:ext>
            </a:extLst>
          </p:cNvPr>
          <p:cNvSpPr txBox="1"/>
          <p:nvPr/>
        </p:nvSpPr>
        <p:spPr>
          <a:xfrm>
            <a:off x="0" y="0"/>
            <a:ext cx="9144000" cy="2831544"/>
          </a:xfrm>
          <a:prstGeom prst="rect">
            <a:avLst/>
          </a:prstGeom>
          <a:noFill/>
        </p:spPr>
        <p:txBody>
          <a:bodyPr wrap="square" rtlCol="0">
            <a:spAutoFit/>
          </a:bodyPr>
          <a:lstStyle/>
          <a:p>
            <a:br>
              <a:rPr lang="en-US" sz="3200" dirty="0">
                <a:solidFill>
                  <a:srgbClr val="0000FF"/>
                </a:solidFill>
                <a:latin typeface="Times New Roman" panose="02020603050405020304" pitchFamily="18" charset="0"/>
                <a:cs typeface="Times New Roman" panose="02020603050405020304" pitchFamily="18" charset="0"/>
              </a:rPr>
            </a:br>
            <a:endParaRPr lang="en-US" sz="3200" dirty="0">
              <a:solidFill>
                <a:srgbClr val="0000FF"/>
              </a:solidFill>
              <a:latin typeface="Times New Roman" panose="02020603050405020304" pitchFamily="18" charset="0"/>
              <a:cs typeface="Times New Roman" panose="02020603050405020304" pitchFamily="18" charset="0"/>
            </a:endParaRPr>
          </a:p>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78. How many </a:t>
            </a:r>
            <a:r>
              <a:rPr lang="en-US" sz="3200" u="sng" dirty="0">
                <a:solidFill>
                  <a:schemeClr val="tx1">
                    <a:lumMod val="95000"/>
                    <a:lumOff val="5000"/>
                  </a:schemeClr>
                </a:solidFill>
                <a:latin typeface="Times New Roman" panose="02020603050405020304" pitchFamily="18" charset="0"/>
                <a:cs typeface="Times New Roman" panose="02020603050405020304" pitchFamily="18" charset="0"/>
              </a:rPr>
              <a:t>joules</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are absorbed when one mole of  </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NaCl dissolves into water?   </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3.88 kJ</a:t>
            </a:r>
          </a:p>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a:p>
            <a:endParaRPr lang="en-US" dirty="0"/>
          </a:p>
        </p:txBody>
      </p:sp>
      <p:sp>
        <p:nvSpPr>
          <p:cNvPr id="3" name="TextBox 2">
            <a:extLst>
              <a:ext uri="{FF2B5EF4-FFF2-40B4-BE49-F238E27FC236}">
                <a16:creationId xmlns:a16="http://schemas.microsoft.com/office/drawing/2014/main" id="{48834995-ED5C-4E4F-9591-214E0DF029CE}"/>
              </a:ext>
            </a:extLst>
          </p:cNvPr>
          <p:cNvSpPr txBox="1"/>
          <p:nvPr/>
        </p:nvSpPr>
        <p:spPr>
          <a:xfrm>
            <a:off x="914400" y="2473121"/>
            <a:ext cx="1447800" cy="954107"/>
          </a:xfrm>
          <a:prstGeom prst="rect">
            <a:avLst/>
          </a:prstGeom>
          <a:noFill/>
        </p:spPr>
        <p:txBody>
          <a:bodyPr wrap="square" rtlCol="0">
            <a:spAutoFit/>
          </a:bodyPr>
          <a:lstStyle/>
          <a:p>
            <a:pPr algn="ctr"/>
            <a:r>
              <a:rPr lang="en-US" sz="2800" u="sng" dirty="0"/>
              <a:t>3.88 kJ</a:t>
            </a:r>
            <a:br>
              <a:rPr lang="en-US" sz="2800" dirty="0"/>
            </a:br>
            <a:r>
              <a:rPr lang="en-US" sz="2800" dirty="0"/>
              <a:t>1</a:t>
            </a:r>
          </a:p>
        </p:txBody>
      </p:sp>
      <p:sp>
        <p:nvSpPr>
          <p:cNvPr id="4" name="TextBox 3">
            <a:extLst>
              <a:ext uri="{FF2B5EF4-FFF2-40B4-BE49-F238E27FC236}">
                <a16:creationId xmlns:a16="http://schemas.microsoft.com/office/drawing/2014/main" id="{44D01F77-52CE-4431-8B0A-CC44B508B603}"/>
              </a:ext>
            </a:extLst>
          </p:cNvPr>
          <p:cNvSpPr txBox="1"/>
          <p:nvPr/>
        </p:nvSpPr>
        <p:spPr>
          <a:xfrm>
            <a:off x="2971800" y="2473121"/>
            <a:ext cx="1447800" cy="954107"/>
          </a:xfrm>
          <a:prstGeom prst="rect">
            <a:avLst/>
          </a:prstGeom>
          <a:noFill/>
        </p:spPr>
        <p:txBody>
          <a:bodyPr wrap="square" rtlCol="0">
            <a:spAutoFit/>
          </a:bodyPr>
          <a:lstStyle/>
          <a:p>
            <a:pPr algn="ctr"/>
            <a:r>
              <a:rPr lang="en-US" sz="2800" u="sng" dirty="0"/>
              <a:t>1000 J</a:t>
            </a:r>
            <a:br>
              <a:rPr lang="en-US" sz="2800" dirty="0"/>
            </a:br>
            <a:r>
              <a:rPr lang="en-US" sz="2800" dirty="0"/>
              <a:t>1 kJ</a:t>
            </a:r>
          </a:p>
        </p:txBody>
      </p:sp>
      <p:sp>
        <p:nvSpPr>
          <p:cNvPr id="5" name="TextBox 4">
            <a:extLst>
              <a:ext uri="{FF2B5EF4-FFF2-40B4-BE49-F238E27FC236}">
                <a16:creationId xmlns:a16="http://schemas.microsoft.com/office/drawing/2014/main" id="{97F54DFA-89DC-48A6-9D0E-7B3AA88B6874}"/>
              </a:ext>
            </a:extLst>
          </p:cNvPr>
          <p:cNvSpPr txBox="1"/>
          <p:nvPr/>
        </p:nvSpPr>
        <p:spPr>
          <a:xfrm>
            <a:off x="2438400" y="2558519"/>
            <a:ext cx="533400" cy="584775"/>
          </a:xfrm>
          <a:prstGeom prst="rect">
            <a:avLst/>
          </a:prstGeom>
          <a:noFill/>
        </p:spPr>
        <p:txBody>
          <a:bodyPr wrap="square" rtlCol="0">
            <a:spAutoFit/>
          </a:bodyPr>
          <a:lstStyle/>
          <a:p>
            <a:r>
              <a:rPr lang="en-US" sz="3200" dirty="0"/>
              <a:t>X</a:t>
            </a:r>
          </a:p>
        </p:txBody>
      </p:sp>
      <p:sp>
        <p:nvSpPr>
          <p:cNvPr id="6" name="TextBox 5">
            <a:extLst>
              <a:ext uri="{FF2B5EF4-FFF2-40B4-BE49-F238E27FC236}">
                <a16:creationId xmlns:a16="http://schemas.microsoft.com/office/drawing/2014/main" id="{E4E20B92-144E-4E00-B1B3-245B48FC4D9E}"/>
              </a:ext>
            </a:extLst>
          </p:cNvPr>
          <p:cNvSpPr txBox="1"/>
          <p:nvPr/>
        </p:nvSpPr>
        <p:spPr>
          <a:xfrm>
            <a:off x="4486053" y="2528393"/>
            <a:ext cx="3810000" cy="646331"/>
          </a:xfrm>
          <a:prstGeom prst="rect">
            <a:avLst/>
          </a:prstGeom>
          <a:noFill/>
        </p:spPr>
        <p:txBody>
          <a:bodyPr wrap="square" rtlCol="0">
            <a:spAutoFit/>
          </a:bodyPr>
          <a:lstStyle/>
          <a:p>
            <a:r>
              <a:rPr lang="en-US" sz="2800" dirty="0"/>
              <a:t>=  </a:t>
            </a:r>
            <a:r>
              <a:rPr lang="en-US" sz="3600" dirty="0">
                <a:solidFill>
                  <a:srgbClr val="FF0000"/>
                </a:solidFill>
              </a:rPr>
              <a:t>3,880 Joules</a:t>
            </a:r>
            <a:endParaRPr lang="en-US" sz="2800" dirty="0">
              <a:solidFill>
                <a:srgbClr val="FF0000"/>
              </a:solidFill>
            </a:endParaRPr>
          </a:p>
        </p:txBody>
      </p:sp>
    </p:spTree>
    <p:extLst>
      <p:ext uri="{BB962C8B-B14F-4D97-AF65-F5344CB8AC3E}">
        <p14:creationId xmlns:p14="http://schemas.microsoft.com/office/powerpoint/2010/main" val="33664783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1C1FB-B002-41A5-8295-0E5B65EEB42A}"/>
              </a:ext>
            </a:extLst>
          </p:cNvPr>
          <p:cNvSpPr txBox="1"/>
          <p:nvPr/>
        </p:nvSpPr>
        <p:spPr>
          <a:xfrm>
            <a:off x="0" y="0"/>
            <a:ext cx="9144000" cy="3077766"/>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79. How many kJ of energy are</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released when one mole of </a:t>
            </a:r>
            <a:r>
              <a:rPr lang="en-US" sz="4400" dirty="0" err="1">
                <a:latin typeface="Times New Roman" panose="02020603050405020304" pitchFamily="18" charset="0"/>
                <a:cs typeface="Times New Roman" panose="02020603050405020304" pitchFamily="18" charset="0"/>
              </a:rPr>
              <a:t>LiBr</a:t>
            </a:r>
            <a:r>
              <a:rPr lang="en-US" sz="4400" dirty="0">
                <a:latin typeface="Times New Roman" panose="02020603050405020304" pitchFamily="18" charset="0"/>
                <a:cs typeface="Times New Roman" panose="02020603050405020304" pitchFamily="18" charset="0"/>
              </a:rPr>
              <a:t> is</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dissolved into water?   </a:t>
            </a:r>
            <a:br>
              <a:rPr lang="en-US" sz="4400" dirty="0">
                <a:latin typeface="Times New Roman" panose="02020603050405020304" pitchFamily="18" charset="0"/>
                <a:cs typeface="Times New Roman" panose="02020603050405020304" pitchFamily="18" charset="0"/>
              </a:rPr>
            </a:br>
            <a:br>
              <a:rPr lang="en-US" sz="4400"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67173407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1C1FB-B002-41A5-8295-0E5B65EEB42A}"/>
              </a:ext>
            </a:extLst>
          </p:cNvPr>
          <p:cNvSpPr txBox="1"/>
          <p:nvPr/>
        </p:nvSpPr>
        <p:spPr>
          <a:xfrm>
            <a:off x="0" y="0"/>
            <a:ext cx="9144000" cy="4031873"/>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79. How many kJ of energy are</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released when one mole of </a:t>
            </a:r>
            <a:r>
              <a:rPr lang="en-US" sz="4400" dirty="0" err="1">
                <a:latin typeface="Times New Roman" panose="02020603050405020304" pitchFamily="18" charset="0"/>
                <a:cs typeface="Times New Roman" panose="02020603050405020304" pitchFamily="18" charset="0"/>
              </a:rPr>
              <a:t>LiBr</a:t>
            </a:r>
            <a:r>
              <a:rPr lang="en-US" sz="4400" dirty="0">
                <a:latin typeface="Times New Roman" panose="02020603050405020304" pitchFamily="18" charset="0"/>
                <a:cs typeface="Times New Roman" panose="02020603050405020304" pitchFamily="18" charset="0"/>
              </a:rPr>
              <a:t> is</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dissolved into water?   </a:t>
            </a:r>
            <a:br>
              <a:rPr lang="en-US" sz="4400" dirty="0">
                <a:latin typeface="Times New Roman" panose="02020603050405020304" pitchFamily="18" charset="0"/>
                <a:cs typeface="Times New Roman" panose="02020603050405020304" pitchFamily="18" charset="0"/>
              </a:rPr>
            </a:b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t>
            </a:r>
            <a:r>
              <a:rPr lang="en-US" sz="8000" dirty="0">
                <a:solidFill>
                  <a:srgbClr val="0000FF"/>
                </a:solidFill>
                <a:latin typeface="Times New Roman" panose="02020603050405020304" pitchFamily="18" charset="0"/>
                <a:cs typeface="Times New Roman" panose="02020603050405020304" pitchFamily="18" charset="0"/>
              </a:rPr>
              <a:t>48.83 kJ</a:t>
            </a:r>
            <a:endParaRPr lang="en-US" dirty="0">
              <a:solidFill>
                <a:srgbClr val="0000FF"/>
              </a:solidFill>
            </a:endParaRPr>
          </a:p>
        </p:txBody>
      </p:sp>
    </p:spTree>
    <p:extLst>
      <p:ext uri="{BB962C8B-B14F-4D97-AF65-F5344CB8AC3E}">
        <p14:creationId xmlns:p14="http://schemas.microsoft.com/office/powerpoint/2010/main" val="417423851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1C1FB-B002-41A5-8295-0E5B65EEB42A}"/>
              </a:ext>
            </a:extLst>
          </p:cNvPr>
          <p:cNvSpPr txBox="1"/>
          <p:nvPr/>
        </p:nvSpPr>
        <p:spPr>
          <a:xfrm>
            <a:off x="0" y="0"/>
            <a:ext cx="9144000" cy="2400657"/>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80.  When you dissolve </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11.9 moles </a:t>
            </a:r>
            <a:br>
              <a:rPr lang="en-US" sz="4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of </a:t>
            </a:r>
            <a:r>
              <a:rPr lang="en-US" sz="4400" dirty="0" err="1">
                <a:latin typeface="Times New Roman" panose="02020603050405020304" pitchFamily="18" charset="0"/>
                <a:cs typeface="Times New Roman" panose="02020603050405020304" pitchFamily="18" charset="0"/>
              </a:rPr>
              <a:t>LiBr</a:t>
            </a:r>
            <a:r>
              <a:rPr lang="en-US" sz="4400" dirty="0">
                <a:latin typeface="Times New Roman" panose="02020603050405020304" pitchFamily="18" charset="0"/>
                <a:cs typeface="Times New Roman" panose="02020603050405020304" pitchFamily="18" charset="0"/>
              </a:rPr>
              <a:t> into water, how many kJ</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are released?  </a:t>
            </a:r>
          </a:p>
          <a:p>
            <a:endParaRPr lang="en-US" dirty="0"/>
          </a:p>
        </p:txBody>
      </p:sp>
    </p:spTree>
    <p:extLst>
      <p:ext uri="{BB962C8B-B14F-4D97-AF65-F5344CB8AC3E}">
        <p14:creationId xmlns:p14="http://schemas.microsoft.com/office/powerpoint/2010/main" val="354377202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1C1FB-B002-41A5-8295-0E5B65EEB42A}"/>
              </a:ext>
            </a:extLst>
          </p:cNvPr>
          <p:cNvSpPr txBox="1"/>
          <p:nvPr/>
        </p:nvSpPr>
        <p:spPr>
          <a:xfrm>
            <a:off x="0" y="0"/>
            <a:ext cx="9144000" cy="2400657"/>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80.  When you dissolve </a:t>
            </a:r>
            <a:r>
              <a:rPr lang="en-US" sz="4400">
                <a:solidFill>
                  <a:schemeClr val="tx1">
                    <a:lumMod val="95000"/>
                    <a:lumOff val="5000"/>
                  </a:schemeClr>
                </a:solidFill>
                <a:latin typeface="Times New Roman" panose="02020603050405020304" pitchFamily="18" charset="0"/>
                <a:cs typeface="Times New Roman" panose="02020603050405020304" pitchFamily="18" charset="0"/>
              </a:rPr>
              <a:t>11.9 moles </a:t>
            </a:r>
            <a:br>
              <a:rPr lang="en-US" sz="4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of </a:t>
            </a:r>
            <a:r>
              <a:rPr lang="en-US" sz="4400" dirty="0" err="1">
                <a:latin typeface="Times New Roman" panose="02020603050405020304" pitchFamily="18" charset="0"/>
                <a:cs typeface="Times New Roman" panose="02020603050405020304" pitchFamily="18" charset="0"/>
              </a:rPr>
              <a:t>LiBr</a:t>
            </a:r>
            <a:r>
              <a:rPr lang="en-US" sz="4400" dirty="0">
                <a:latin typeface="Times New Roman" panose="02020603050405020304" pitchFamily="18" charset="0"/>
                <a:cs typeface="Times New Roman" panose="02020603050405020304" pitchFamily="18" charset="0"/>
              </a:rPr>
              <a:t> into water, how many kJ</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are released?  </a:t>
            </a:r>
          </a:p>
          <a:p>
            <a:endParaRPr lang="en-US" dirty="0"/>
          </a:p>
        </p:txBody>
      </p:sp>
      <p:sp>
        <p:nvSpPr>
          <p:cNvPr id="3" name="Text Box 5">
            <a:extLst>
              <a:ext uri="{FF2B5EF4-FFF2-40B4-BE49-F238E27FC236}">
                <a16:creationId xmlns:a16="http://schemas.microsoft.com/office/drawing/2014/main" id="{DA0E0BA9-EA11-40AA-8932-F341DAE9E45F}"/>
              </a:ext>
            </a:extLst>
          </p:cNvPr>
          <p:cNvSpPr txBox="1">
            <a:spLocks noChangeArrowheads="1"/>
          </p:cNvSpPr>
          <p:nvPr/>
        </p:nvSpPr>
        <p:spPr bwMode="auto">
          <a:xfrm>
            <a:off x="914400" y="2546867"/>
            <a:ext cx="1905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a:solidFill>
                  <a:srgbClr val="0000FF"/>
                </a:solidFill>
                <a:latin typeface="Times New Roman" panose="02020603050405020304" pitchFamily="18" charset="0"/>
                <a:cs typeface="Times New Roman" panose="02020603050405020304" pitchFamily="18" charset="0"/>
              </a:rPr>
              <a:t>MR</a:t>
            </a:r>
          </a:p>
        </p:txBody>
      </p:sp>
      <p:sp>
        <p:nvSpPr>
          <p:cNvPr id="4" name="Text Box 6">
            <a:extLst>
              <a:ext uri="{FF2B5EF4-FFF2-40B4-BE49-F238E27FC236}">
                <a16:creationId xmlns:a16="http://schemas.microsoft.com/office/drawing/2014/main" id="{6D244AED-B54E-43F8-BD9A-95D27470B500}"/>
              </a:ext>
            </a:extLst>
          </p:cNvPr>
          <p:cNvSpPr txBox="1">
            <a:spLocks noChangeArrowheads="1"/>
          </p:cNvSpPr>
          <p:nvPr/>
        </p:nvSpPr>
        <p:spPr bwMode="auto">
          <a:xfrm>
            <a:off x="1866900" y="2405508"/>
            <a:ext cx="167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err="1">
                <a:solidFill>
                  <a:srgbClr val="0000FF"/>
                </a:solidFill>
                <a:latin typeface="Times New Roman" panose="02020603050405020304" pitchFamily="18" charset="0"/>
                <a:cs typeface="Times New Roman" panose="02020603050405020304" pitchFamily="18" charset="0"/>
              </a:rPr>
              <a:t>LiBr</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energy</a:t>
            </a:r>
          </a:p>
        </p:txBody>
      </p:sp>
      <p:sp>
        <p:nvSpPr>
          <p:cNvPr id="5" name="Text Box 7">
            <a:extLst>
              <a:ext uri="{FF2B5EF4-FFF2-40B4-BE49-F238E27FC236}">
                <a16:creationId xmlns:a16="http://schemas.microsoft.com/office/drawing/2014/main" id="{C5589679-00A5-4D35-9EC5-3BEF930ECCB3}"/>
              </a:ext>
            </a:extLst>
          </p:cNvPr>
          <p:cNvSpPr txBox="1">
            <a:spLocks noChangeArrowheads="1"/>
          </p:cNvSpPr>
          <p:nvPr/>
        </p:nvSpPr>
        <p:spPr bwMode="auto">
          <a:xfrm>
            <a:off x="3559865" y="2362200"/>
            <a:ext cx="167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solidFill>
                  <a:srgbClr val="0000FF"/>
                </a:solidFill>
                <a:latin typeface="Times New Roman" panose="02020603050405020304" pitchFamily="18" charset="0"/>
                <a:cs typeface="Times New Roman" panose="02020603050405020304" pitchFamily="18" charset="0"/>
              </a:rPr>
              <a:t>1</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48.83 kJ</a:t>
            </a:r>
          </a:p>
        </p:txBody>
      </p:sp>
      <p:sp>
        <p:nvSpPr>
          <p:cNvPr id="6" name="Text Box 8">
            <a:extLst>
              <a:ext uri="{FF2B5EF4-FFF2-40B4-BE49-F238E27FC236}">
                <a16:creationId xmlns:a16="http://schemas.microsoft.com/office/drawing/2014/main" id="{48AC7CB5-C128-4BC8-8974-FDED418AB4E9}"/>
              </a:ext>
            </a:extLst>
          </p:cNvPr>
          <p:cNvSpPr txBox="1">
            <a:spLocks noChangeArrowheads="1"/>
          </p:cNvSpPr>
          <p:nvPr/>
        </p:nvSpPr>
        <p:spPr bwMode="auto">
          <a:xfrm>
            <a:off x="5410200" y="2362200"/>
            <a:ext cx="175260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solidFill>
                  <a:srgbClr val="0000FF"/>
                </a:solidFill>
                <a:latin typeface="Times New Roman" panose="02020603050405020304" pitchFamily="18" charset="0"/>
                <a:cs typeface="Times New Roman" panose="02020603050405020304" pitchFamily="18" charset="0"/>
              </a:rPr>
              <a:t>11.9</a:t>
            </a:r>
            <a:br>
              <a:rPr lang="en-US" altLang="en-US" sz="2800" u="sng"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X kJ</a:t>
            </a:r>
          </a:p>
          <a:p>
            <a:pPr eaLnBrk="1" hangingPunct="1">
              <a:spcBef>
                <a:spcPct val="50000"/>
              </a:spcBef>
              <a:buFontTx/>
              <a:buNone/>
            </a:pPr>
            <a:endParaRPr lang="en-US" altLang="en-US" sz="2000" dirty="0">
              <a:solidFill>
                <a:srgbClr val="0000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546CA6D-D5B5-42DD-9618-08B92DB40A45}"/>
              </a:ext>
            </a:extLst>
          </p:cNvPr>
          <p:cNvSpPr txBox="1"/>
          <p:nvPr/>
        </p:nvSpPr>
        <p:spPr>
          <a:xfrm>
            <a:off x="5236265" y="2546867"/>
            <a:ext cx="609600" cy="584775"/>
          </a:xfrm>
          <a:prstGeom prst="rect">
            <a:avLst/>
          </a:prstGeom>
          <a:noFill/>
        </p:spPr>
        <p:txBody>
          <a:bodyPr wrap="square" rtlCol="0">
            <a:spAutoFit/>
          </a:bodyPr>
          <a:lstStyle/>
          <a:p>
            <a:r>
              <a:rPr lang="en-US" sz="3200" dirty="0">
                <a:solidFill>
                  <a:srgbClr val="0000FF"/>
                </a:solidFill>
              </a:rPr>
              <a:t>=</a:t>
            </a:r>
          </a:p>
        </p:txBody>
      </p:sp>
    </p:spTree>
    <p:extLst>
      <p:ext uri="{BB962C8B-B14F-4D97-AF65-F5344CB8AC3E}">
        <p14:creationId xmlns:p14="http://schemas.microsoft.com/office/powerpoint/2010/main" val="6281046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1C1FB-B002-41A5-8295-0E5B65EEB42A}"/>
              </a:ext>
            </a:extLst>
          </p:cNvPr>
          <p:cNvSpPr txBox="1"/>
          <p:nvPr/>
        </p:nvSpPr>
        <p:spPr>
          <a:xfrm>
            <a:off x="0" y="0"/>
            <a:ext cx="9144000" cy="2400657"/>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80.  When you dissolve </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11.9 moles </a:t>
            </a:r>
            <a:br>
              <a:rPr lang="en-US" sz="4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of </a:t>
            </a:r>
            <a:r>
              <a:rPr lang="en-US" sz="4400" dirty="0" err="1">
                <a:latin typeface="Times New Roman" panose="02020603050405020304" pitchFamily="18" charset="0"/>
                <a:cs typeface="Times New Roman" panose="02020603050405020304" pitchFamily="18" charset="0"/>
              </a:rPr>
              <a:t>LiBr</a:t>
            </a:r>
            <a:r>
              <a:rPr lang="en-US" sz="4400" dirty="0">
                <a:latin typeface="Times New Roman" panose="02020603050405020304" pitchFamily="18" charset="0"/>
                <a:cs typeface="Times New Roman" panose="02020603050405020304" pitchFamily="18" charset="0"/>
              </a:rPr>
              <a:t> into water, how many kJ</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are released?  </a:t>
            </a:r>
          </a:p>
          <a:p>
            <a:endParaRPr lang="en-US" dirty="0"/>
          </a:p>
        </p:txBody>
      </p:sp>
      <p:sp>
        <p:nvSpPr>
          <p:cNvPr id="3" name="Text Box 5">
            <a:extLst>
              <a:ext uri="{FF2B5EF4-FFF2-40B4-BE49-F238E27FC236}">
                <a16:creationId xmlns:a16="http://schemas.microsoft.com/office/drawing/2014/main" id="{DA0E0BA9-EA11-40AA-8932-F341DAE9E45F}"/>
              </a:ext>
            </a:extLst>
          </p:cNvPr>
          <p:cNvSpPr txBox="1">
            <a:spLocks noChangeArrowheads="1"/>
          </p:cNvSpPr>
          <p:nvPr/>
        </p:nvSpPr>
        <p:spPr bwMode="auto">
          <a:xfrm>
            <a:off x="914400" y="2546867"/>
            <a:ext cx="1905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a:solidFill>
                  <a:srgbClr val="0000FF"/>
                </a:solidFill>
                <a:latin typeface="Times New Roman" panose="02020603050405020304" pitchFamily="18" charset="0"/>
                <a:cs typeface="Times New Roman" panose="02020603050405020304" pitchFamily="18" charset="0"/>
              </a:rPr>
              <a:t>MR</a:t>
            </a:r>
          </a:p>
        </p:txBody>
      </p:sp>
      <p:sp>
        <p:nvSpPr>
          <p:cNvPr id="4" name="Text Box 6">
            <a:extLst>
              <a:ext uri="{FF2B5EF4-FFF2-40B4-BE49-F238E27FC236}">
                <a16:creationId xmlns:a16="http://schemas.microsoft.com/office/drawing/2014/main" id="{6D244AED-B54E-43F8-BD9A-95D27470B500}"/>
              </a:ext>
            </a:extLst>
          </p:cNvPr>
          <p:cNvSpPr txBox="1">
            <a:spLocks noChangeArrowheads="1"/>
          </p:cNvSpPr>
          <p:nvPr/>
        </p:nvSpPr>
        <p:spPr bwMode="auto">
          <a:xfrm>
            <a:off x="1866900" y="2405508"/>
            <a:ext cx="167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err="1">
                <a:solidFill>
                  <a:srgbClr val="0000FF"/>
                </a:solidFill>
                <a:latin typeface="Times New Roman" panose="02020603050405020304" pitchFamily="18" charset="0"/>
                <a:cs typeface="Times New Roman" panose="02020603050405020304" pitchFamily="18" charset="0"/>
              </a:rPr>
              <a:t>LiBr</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energy</a:t>
            </a:r>
          </a:p>
        </p:txBody>
      </p:sp>
      <p:sp>
        <p:nvSpPr>
          <p:cNvPr id="5" name="Text Box 7">
            <a:extLst>
              <a:ext uri="{FF2B5EF4-FFF2-40B4-BE49-F238E27FC236}">
                <a16:creationId xmlns:a16="http://schemas.microsoft.com/office/drawing/2014/main" id="{C5589679-00A5-4D35-9EC5-3BEF930ECCB3}"/>
              </a:ext>
            </a:extLst>
          </p:cNvPr>
          <p:cNvSpPr txBox="1">
            <a:spLocks noChangeArrowheads="1"/>
          </p:cNvSpPr>
          <p:nvPr/>
        </p:nvSpPr>
        <p:spPr bwMode="auto">
          <a:xfrm>
            <a:off x="3559865" y="2362200"/>
            <a:ext cx="167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solidFill>
                  <a:srgbClr val="0000FF"/>
                </a:solidFill>
                <a:latin typeface="Times New Roman" panose="02020603050405020304" pitchFamily="18" charset="0"/>
                <a:cs typeface="Times New Roman" panose="02020603050405020304" pitchFamily="18" charset="0"/>
              </a:rPr>
              <a:t>1</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48.83 kJ</a:t>
            </a:r>
          </a:p>
        </p:txBody>
      </p:sp>
      <p:sp>
        <p:nvSpPr>
          <p:cNvPr id="6" name="Text Box 8">
            <a:extLst>
              <a:ext uri="{FF2B5EF4-FFF2-40B4-BE49-F238E27FC236}">
                <a16:creationId xmlns:a16="http://schemas.microsoft.com/office/drawing/2014/main" id="{48AC7CB5-C128-4BC8-8974-FDED418AB4E9}"/>
              </a:ext>
            </a:extLst>
          </p:cNvPr>
          <p:cNvSpPr txBox="1">
            <a:spLocks noChangeArrowheads="1"/>
          </p:cNvSpPr>
          <p:nvPr/>
        </p:nvSpPr>
        <p:spPr bwMode="auto">
          <a:xfrm>
            <a:off x="5410200" y="2362200"/>
            <a:ext cx="175260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solidFill>
                  <a:srgbClr val="0000FF"/>
                </a:solidFill>
                <a:latin typeface="Times New Roman" panose="02020603050405020304" pitchFamily="18" charset="0"/>
                <a:cs typeface="Times New Roman" panose="02020603050405020304" pitchFamily="18" charset="0"/>
              </a:rPr>
              <a:t>11.9</a:t>
            </a:r>
            <a:br>
              <a:rPr lang="en-US" altLang="en-US" sz="2800" u="sng"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X kJ</a:t>
            </a:r>
          </a:p>
          <a:p>
            <a:pPr eaLnBrk="1" hangingPunct="1">
              <a:spcBef>
                <a:spcPct val="50000"/>
              </a:spcBef>
              <a:buFontTx/>
              <a:buNone/>
            </a:pPr>
            <a:endParaRPr lang="en-US" altLang="en-US" sz="2000" dirty="0">
              <a:solidFill>
                <a:srgbClr val="0000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546CA6D-D5B5-42DD-9618-08B92DB40A45}"/>
              </a:ext>
            </a:extLst>
          </p:cNvPr>
          <p:cNvSpPr txBox="1"/>
          <p:nvPr/>
        </p:nvSpPr>
        <p:spPr>
          <a:xfrm>
            <a:off x="5236265" y="2546867"/>
            <a:ext cx="609600" cy="584775"/>
          </a:xfrm>
          <a:prstGeom prst="rect">
            <a:avLst/>
          </a:prstGeom>
          <a:noFill/>
        </p:spPr>
        <p:txBody>
          <a:bodyPr wrap="square" rtlCol="0">
            <a:spAutoFit/>
          </a:bodyPr>
          <a:lstStyle/>
          <a:p>
            <a:r>
              <a:rPr lang="en-US" sz="3200" dirty="0">
                <a:solidFill>
                  <a:srgbClr val="0000FF"/>
                </a:solidFill>
              </a:rPr>
              <a:t>=</a:t>
            </a:r>
          </a:p>
        </p:txBody>
      </p:sp>
      <p:sp>
        <p:nvSpPr>
          <p:cNvPr id="8" name="TextBox 7">
            <a:extLst>
              <a:ext uri="{FF2B5EF4-FFF2-40B4-BE49-F238E27FC236}">
                <a16:creationId xmlns:a16="http://schemas.microsoft.com/office/drawing/2014/main" id="{C2E3C2A0-DF4F-4BBC-8083-403B8D99D267}"/>
              </a:ext>
            </a:extLst>
          </p:cNvPr>
          <p:cNvSpPr txBox="1"/>
          <p:nvPr/>
        </p:nvSpPr>
        <p:spPr>
          <a:xfrm>
            <a:off x="2264465" y="3575208"/>
            <a:ext cx="5736535" cy="1938992"/>
          </a:xfrm>
          <a:prstGeom prst="rect">
            <a:avLst/>
          </a:prstGeom>
          <a:noFill/>
        </p:spPr>
        <p:txBody>
          <a:bodyPr wrap="square" rtlCol="0">
            <a:spAutoFit/>
          </a:bodyPr>
          <a:lstStyle/>
          <a:p>
            <a:r>
              <a:rPr lang="en-US" altLang="en-US" sz="4000" dirty="0">
                <a:solidFill>
                  <a:srgbClr val="FF0000"/>
                </a:solidFill>
                <a:latin typeface="Times New Roman" panose="02020603050405020304" pitchFamily="18" charset="0"/>
                <a:cs typeface="Times New Roman" panose="02020603050405020304" pitchFamily="18" charset="0"/>
              </a:rPr>
              <a:t>X = (48.83)(11.9) </a:t>
            </a:r>
          </a:p>
          <a:p>
            <a:endParaRPr lang="en-US" altLang="en-US" sz="4000" dirty="0">
              <a:solidFill>
                <a:srgbClr val="FF0000"/>
              </a:solidFill>
              <a:latin typeface="Times New Roman" panose="02020603050405020304" pitchFamily="18" charset="0"/>
              <a:cs typeface="Times New Roman" panose="02020603050405020304" pitchFamily="18" charset="0"/>
            </a:endParaRPr>
          </a:p>
          <a:p>
            <a:endParaRPr lang="en-US" alt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6229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C5E091-2490-4568-8836-484831365B6E}"/>
              </a:ext>
            </a:extLst>
          </p:cNvPr>
          <p:cNvSpPr txBox="1"/>
          <p:nvPr/>
        </p:nvSpPr>
        <p:spPr>
          <a:xfrm>
            <a:off x="0" y="228600"/>
            <a:ext cx="9144000" cy="480131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10.  The hotter particles have </a:t>
            </a:r>
            <a:r>
              <a:rPr lang="en-US" sz="3600" dirty="0">
                <a:solidFill>
                  <a:srgbClr val="FF0000"/>
                </a:solidFill>
                <a:latin typeface="Times New Roman" panose="02020603050405020304" pitchFamily="18" charset="0"/>
                <a:cs typeface="Times New Roman" panose="02020603050405020304" pitchFamily="18" charset="0"/>
              </a:rPr>
              <a:t>HIGHER</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Kinetic energy than colder ones.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11.  Colder substances have </a:t>
            </a:r>
            <a:r>
              <a:rPr lang="en-US" sz="3600" dirty="0">
                <a:solidFill>
                  <a:srgbClr val="FF0000"/>
                </a:solidFill>
                <a:latin typeface="Times New Roman" panose="02020603050405020304" pitchFamily="18" charset="0"/>
                <a:cs typeface="Times New Roman" panose="02020603050405020304" pitchFamily="18" charset="0"/>
              </a:rPr>
              <a:t>________</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moving particles.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12.  Colder substances have </a:t>
            </a:r>
            <a:r>
              <a:rPr lang="en-US" sz="3600" dirty="0">
                <a:solidFill>
                  <a:srgbClr val="FF0000"/>
                </a:solidFill>
                <a:latin typeface="Times New Roman" panose="02020603050405020304" pitchFamily="18" charset="0"/>
                <a:cs typeface="Times New Roman" panose="02020603050405020304" pitchFamily="18" charset="0"/>
              </a:rPr>
              <a:t>_________</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Kinetic energy than hotter ones.  </a:t>
            </a:r>
          </a:p>
          <a:p>
            <a:endParaRPr lang="en-US" dirty="0"/>
          </a:p>
        </p:txBody>
      </p:sp>
    </p:spTree>
    <p:extLst>
      <p:ext uri="{BB962C8B-B14F-4D97-AF65-F5344CB8AC3E}">
        <p14:creationId xmlns:p14="http://schemas.microsoft.com/office/powerpoint/2010/main" val="69670747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1C1FB-B002-41A5-8295-0E5B65EEB42A}"/>
              </a:ext>
            </a:extLst>
          </p:cNvPr>
          <p:cNvSpPr txBox="1"/>
          <p:nvPr/>
        </p:nvSpPr>
        <p:spPr>
          <a:xfrm>
            <a:off x="0" y="0"/>
            <a:ext cx="9144000" cy="2400657"/>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80.  When you dissolve </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11.9 moles </a:t>
            </a:r>
            <a:br>
              <a:rPr lang="en-US" sz="4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of </a:t>
            </a:r>
            <a:r>
              <a:rPr lang="en-US" sz="4400" dirty="0" err="1">
                <a:latin typeface="Times New Roman" panose="02020603050405020304" pitchFamily="18" charset="0"/>
                <a:cs typeface="Times New Roman" panose="02020603050405020304" pitchFamily="18" charset="0"/>
              </a:rPr>
              <a:t>LiBr</a:t>
            </a:r>
            <a:r>
              <a:rPr lang="en-US" sz="4400" dirty="0">
                <a:latin typeface="Times New Roman" panose="02020603050405020304" pitchFamily="18" charset="0"/>
                <a:cs typeface="Times New Roman" panose="02020603050405020304" pitchFamily="18" charset="0"/>
              </a:rPr>
              <a:t> into water, how many kJ</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are released?  </a:t>
            </a:r>
          </a:p>
          <a:p>
            <a:endParaRPr lang="en-US" dirty="0"/>
          </a:p>
        </p:txBody>
      </p:sp>
      <p:sp>
        <p:nvSpPr>
          <p:cNvPr id="3" name="Text Box 5">
            <a:extLst>
              <a:ext uri="{FF2B5EF4-FFF2-40B4-BE49-F238E27FC236}">
                <a16:creationId xmlns:a16="http://schemas.microsoft.com/office/drawing/2014/main" id="{DA0E0BA9-EA11-40AA-8932-F341DAE9E45F}"/>
              </a:ext>
            </a:extLst>
          </p:cNvPr>
          <p:cNvSpPr txBox="1">
            <a:spLocks noChangeArrowheads="1"/>
          </p:cNvSpPr>
          <p:nvPr/>
        </p:nvSpPr>
        <p:spPr bwMode="auto">
          <a:xfrm>
            <a:off x="914400" y="2546867"/>
            <a:ext cx="1905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a:solidFill>
                  <a:srgbClr val="0000FF"/>
                </a:solidFill>
                <a:latin typeface="Times New Roman" panose="02020603050405020304" pitchFamily="18" charset="0"/>
                <a:cs typeface="Times New Roman" panose="02020603050405020304" pitchFamily="18" charset="0"/>
              </a:rPr>
              <a:t>MR</a:t>
            </a:r>
          </a:p>
        </p:txBody>
      </p:sp>
      <p:sp>
        <p:nvSpPr>
          <p:cNvPr id="4" name="Text Box 6">
            <a:extLst>
              <a:ext uri="{FF2B5EF4-FFF2-40B4-BE49-F238E27FC236}">
                <a16:creationId xmlns:a16="http://schemas.microsoft.com/office/drawing/2014/main" id="{6D244AED-B54E-43F8-BD9A-95D27470B500}"/>
              </a:ext>
            </a:extLst>
          </p:cNvPr>
          <p:cNvSpPr txBox="1">
            <a:spLocks noChangeArrowheads="1"/>
          </p:cNvSpPr>
          <p:nvPr/>
        </p:nvSpPr>
        <p:spPr bwMode="auto">
          <a:xfrm>
            <a:off x="1866900" y="2405508"/>
            <a:ext cx="167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err="1">
                <a:solidFill>
                  <a:srgbClr val="0000FF"/>
                </a:solidFill>
                <a:latin typeface="Times New Roman" panose="02020603050405020304" pitchFamily="18" charset="0"/>
                <a:cs typeface="Times New Roman" panose="02020603050405020304" pitchFamily="18" charset="0"/>
              </a:rPr>
              <a:t>LiBr</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energy</a:t>
            </a:r>
          </a:p>
        </p:txBody>
      </p:sp>
      <p:sp>
        <p:nvSpPr>
          <p:cNvPr id="5" name="Text Box 7">
            <a:extLst>
              <a:ext uri="{FF2B5EF4-FFF2-40B4-BE49-F238E27FC236}">
                <a16:creationId xmlns:a16="http://schemas.microsoft.com/office/drawing/2014/main" id="{C5589679-00A5-4D35-9EC5-3BEF930ECCB3}"/>
              </a:ext>
            </a:extLst>
          </p:cNvPr>
          <p:cNvSpPr txBox="1">
            <a:spLocks noChangeArrowheads="1"/>
          </p:cNvSpPr>
          <p:nvPr/>
        </p:nvSpPr>
        <p:spPr bwMode="auto">
          <a:xfrm>
            <a:off x="3559865" y="2362200"/>
            <a:ext cx="167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solidFill>
                  <a:srgbClr val="0000FF"/>
                </a:solidFill>
                <a:latin typeface="Times New Roman" panose="02020603050405020304" pitchFamily="18" charset="0"/>
                <a:cs typeface="Times New Roman" panose="02020603050405020304" pitchFamily="18" charset="0"/>
              </a:rPr>
              <a:t>1</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48.83 kJ</a:t>
            </a:r>
          </a:p>
        </p:txBody>
      </p:sp>
      <p:sp>
        <p:nvSpPr>
          <p:cNvPr id="6" name="Text Box 8">
            <a:extLst>
              <a:ext uri="{FF2B5EF4-FFF2-40B4-BE49-F238E27FC236}">
                <a16:creationId xmlns:a16="http://schemas.microsoft.com/office/drawing/2014/main" id="{48AC7CB5-C128-4BC8-8974-FDED418AB4E9}"/>
              </a:ext>
            </a:extLst>
          </p:cNvPr>
          <p:cNvSpPr txBox="1">
            <a:spLocks noChangeArrowheads="1"/>
          </p:cNvSpPr>
          <p:nvPr/>
        </p:nvSpPr>
        <p:spPr bwMode="auto">
          <a:xfrm>
            <a:off x="5410200" y="2362200"/>
            <a:ext cx="175260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solidFill>
                  <a:srgbClr val="0000FF"/>
                </a:solidFill>
                <a:latin typeface="Times New Roman" panose="02020603050405020304" pitchFamily="18" charset="0"/>
                <a:cs typeface="Times New Roman" panose="02020603050405020304" pitchFamily="18" charset="0"/>
              </a:rPr>
              <a:t>11.9</a:t>
            </a:r>
            <a:br>
              <a:rPr lang="en-US" altLang="en-US" sz="2800" u="sng"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X kJ</a:t>
            </a:r>
          </a:p>
          <a:p>
            <a:pPr eaLnBrk="1" hangingPunct="1">
              <a:spcBef>
                <a:spcPct val="50000"/>
              </a:spcBef>
              <a:buFontTx/>
              <a:buNone/>
            </a:pPr>
            <a:endParaRPr lang="en-US" altLang="en-US" sz="2000" dirty="0">
              <a:solidFill>
                <a:srgbClr val="0000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546CA6D-D5B5-42DD-9618-08B92DB40A45}"/>
              </a:ext>
            </a:extLst>
          </p:cNvPr>
          <p:cNvSpPr txBox="1"/>
          <p:nvPr/>
        </p:nvSpPr>
        <p:spPr>
          <a:xfrm>
            <a:off x="5236265" y="2546867"/>
            <a:ext cx="609600" cy="584775"/>
          </a:xfrm>
          <a:prstGeom prst="rect">
            <a:avLst/>
          </a:prstGeom>
          <a:noFill/>
        </p:spPr>
        <p:txBody>
          <a:bodyPr wrap="square" rtlCol="0">
            <a:spAutoFit/>
          </a:bodyPr>
          <a:lstStyle/>
          <a:p>
            <a:r>
              <a:rPr lang="en-US" sz="3200" dirty="0">
                <a:solidFill>
                  <a:srgbClr val="0000FF"/>
                </a:solidFill>
              </a:rPr>
              <a:t>=</a:t>
            </a:r>
          </a:p>
        </p:txBody>
      </p:sp>
      <p:sp>
        <p:nvSpPr>
          <p:cNvPr id="8" name="TextBox 7">
            <a:extLst>
              <a:ext uri="{FF2B5EF4-FFF2-40B4-BE49-F238E27FC236}">
                <a16:creationId xmlns:a16="http://schemas.microsoft.com/office/drawing/2014/main" id="{C2E3C2A0-DF4F-4BBC-8083-403B8D99D267}"/>
              </a:ext>
            </a:extLst>
          </p:cNvPr>
          <p:cNvSpPr txBox="1"/>
          <p:nvPr/>
        </p:nvSpPr>
        <p:spPr>
          <a:xfrm>
            <a:off x="2264465" y="3575208"/>
            <a:ext cx="5736535" cy="3293209"/>
          </a:xfrm>
          <a:prstGeom prst="rect">
            <a:avLst/>
          </a:prstGeom>
          <a:noFill/>
        </p:spPr>
        <p:txBody>
          <a:bodyPr wrap="square" rtlCol="0">
            <a:spAutoFit/>
          </a:bodyPr>
          <a:lstStyle/>
          <a:p>
            <a:r>
              <a:rPr lang="en-US" altLang="en-US" sz="4000" dirty="0">
                <a:solidFill>
                  <a:srgbClr val="FF0000"/>
                </a:solidFill>
                <a:latin typeface="Times New Roman" panose="02020603050405020304" pitchFamily="18" charset="0"/>
                <a:cs typeface="Times New Roman" panose="02020603050405020304" pitchFamily="18" charset="0"/>
              </a:rPr>
              <a:t>X = (48.83)(11.9) </a:t>
            </a:r>
          </a:p>
          <a:p>
            <a:endParaRPr lang="en-US" altLang="en-US" sz="4000" dirty="0">
              <a:solidFill>
                <a:srgbClr val="FF0000"/>
              </a:solidFill>
              <a:latin typeface="Times New Roman" panose="02020603050405020304" pitchFamily="18" charset="0"/>
              <a:cs typeface="Times New Roman" panose="02020603050405020304" pitchFamily="18" charset="0"/>
            </a:endParaRPr>
          </a:p>
          <a:p>
            <a:r>
              <a:rPr lang="en-US" altLang="en-US" sz="4000" dirty="0">
                <a:solidFill>
                  <a:srgbClr val="FF0000"/>
                </a:solidFill>
                <a:latin typeface="Times New Roman" panose="02020603050405020304" pitchFamily="18" charset="0"/>
                <a:cs typeface="Times New Roman" panose="02020603050405020304" pitchFamily="18" charset="0"/>
              </a:rPr>
              <a:t>X =  581.077 kJ</a:t>
            </a:r>
          </a:p>
          <a:p>
            <a:endParaRPr lang="en-US" altLang="en-US" sz="4000" dirty="0">
              <a:solidFill>
                <a:srgbClr val="FF0000"/>
              </a:solidFill>
              <a:latin typeface="Times New Roman" panose="02020603050405020304" pitchFamily="18" charset="0"/>
              <a:cs typeface="Times New Roman" panose="02020603050405020304" pitchFamily="18" charset="0"/>
            </a:endParaRPr>
          </a:p>
          <a:p>
            <a:r>
              <a:rPr lang="en-US" altLang="en-US" sz="4800" dirty="0">
                <a:solidFill>
                  <a:srgbClr val="800080"/>
                </a:solidFill>
                <a:latin typeface="Times New Roman" panose="02020603050405020304" pitchFamily="18" charset="0"/>
                <a:cs typeface="Times New Roman" panose="02020603050405020304" pitchFamily="18" charset="0"/>
              </a:rPr>
              <a:t>X = 581 kJ </a:t>
            </a:r>
            <a:r>
              <a:rPr lang="en-US" altLang="en-US" sz="3600" i="1" dirty="0">
                <a:solidFill>
                  <a:srgbClr val="800080"/>
                </a:solidFill>
                <a:latin typeface="Times New Roman" panose="02020603050405020304" pitchFamily="18" charset="0"/>
                <a:cs typeface="Times New Roman" panose="02020603050405020304" pitchFamily="18" charset="0"/>
              </a:rPr>
              <a:t>with 3 SF</a:t>
            </a:r>
            <a:endParaRPr lang="en-US" sz="2400" dirty="0">
              <a:solidFill>
                <a:srgbClr val="800080"/>
              </a:solidFill>
            </a:endParaRPr>
          </a:p>
        </p:txBody>
      </p:sp>
    </p:spTree>
    <p:extLst>
      <p:ext uri="{BB962C8B-B14F-4D97-AF65-F5344CB8AC3E}">
        <p14:creationId xmlns:p14="http://schemas.microsoft.com/office/powerpoint/2010/main" val="217241459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B2D988-2978-4C3C-82D7-79AD70C996EC}"/>
              </a:ext>
            </a:extLst>
          </p:cNvPr>
          <p:cNvSpPr txBox="1"/>
          <p:nvPr/>
        </p:nvSpPr>
        <p:spPr>
          <a:xfrm>
            <a:off x="0" y="0"/>
            <a:ext cx="9144000" cy="13542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81. How much energy is JOULES is absorbed when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52.61 moles of KNO</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is dissolved into water?  </a:t>
            </a:r>
          </a:p>
          <a:p>
            <a:endParaRPr lang="en-US" dirty="0"/>
          </a:p>
        </p:txBody>
      </p:sp>
    </p:spTree>
    <p:extLst>
      <p:ext uri="{BB962C8B-B14F-4D97-AF65-F5344CB8AC3E}">
        <p14:creationId xmlns:p14="http://schemas.microsoft.com/office/powerpoint/2010/main" val="200480488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B2D988-2978-4C3C-82D7-79AD70C996EC}"/>
              </a:ext>
            </a:extLst>
          </p:cNvPr>
          <p:cNvSpPr txBox="1"/>
          <p:nvPr/>
        </p:nvSpPr>
        <p:spPr>
          <a:xfrm>
            <a:off x="0" y="0"/>
            <a:ext cx="9144000" cy="13542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81. How much energy is JOULES is absorbed when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52.61 moles of KNO</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is dissolved into water?  </a:t>
            </a:r>
          </a:p>
          <a:p>
            <a:endParaRPr lang="en-US" dirty="0"/>
          </a:p>
        </p:txBody>
      </p:sp>
      <p:sp>
        <p:nvSpPr>
          <p:cNvPr id="3" name="Text Box 5">
            <a:extLst>
              <a:ext uri="{FF2B5EF4-FFF2-40B4-BE49-F238E27FC236}">
                <a16:creationId xmlns:a16="http://schemas.microsoft.com/office/drawing/2014/main" id="{A060267B-CB49-4030-A85B-4F6D9429E1A9}"/>
              </a:ext>
            </a:extLst>
          </p:cNvPr>
          <p:cNvSpPr txBox="1">
            <a:spLocks noChangeArrowheads="1"/>
          </p:cNvSpPr>
          <p:nvPr/>
        </p:nvSpPr>
        <p:spPr bwMode="auto">
          <a:xfrm>
            <a:off x="457200" y="2057400"/>
            <a:ext cx="1905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MR</a:t>
            </a:r>
          </a:p>
        </p:txBody>
      </p:sp>
      <p:sp>
        <p:nvSpPr>
          <p:cNvPr id="4" name="Text Box 6">
            <a:extLst>
              <a:ext uri="{FF2B5EF4-FFF2-40B4-BE49-F238E27FC236}">
                <a16:creationId xmlns:a16="http://schemas.microsoft.com/office/drawing/2014/main" id="{62140897-36CC-4AB0-9A31-E617CC972624}"/>
              </a:ext>
            </a:extLst>
          </p:cNvPr>
          <p:cNvSpPr txBox="1">
            <a:spLocks noChangeArrowheads="1"/>
          </p:cNvSpPr>
          <p:nvPr/>
        </p:nvSpPr>
        <p:spPr bwMode="auto">
          <a:xfrm>
            <a:off x="1409700" y="1916041"/>
            <a:ext cx="167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latin typeface="Times New Roman" panose="02020603050405020304" pitchFamily="18" charset="0"/>
                <a:cs typeface="Times New Roman" panose="02020603050405020304" pitchFamily="18" charset="0"/>
              </a:rPr>
              <a:t>KNO</a:t>
            </a:r>
            <a:r>
              <a:rPr lang="en-US" altLang="en-US" sz="2800" u="sng" baseline="-25000" dirty="0">
                <a:latin typeface="Times New Roman" panose="02020603050405020304" pitchFamily="18" charset="0"/>
                <a:cs typeface="Times New Roman" panose="02020603050405020304" pitchFamily="18" charset="0"/>
              </a:rPr>
              <a:t>3</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energy</a:t>
            </a:r>
          </a:p>
        </p:txBody>
      </p:sp>
      <p:sp>
        <p:nvSpPr>
          <p:cNvPr id="5" name="Text Box 7">
            <a:extLst>
              <a:ext uri="{FF2B5EF4-FFF2-40B4-BE49-F238E27FC236}">
                <a16:creationId xmlns:a16="http://schemas.microsoft.com/office/drawing/2014/main" id="{3956603D-ED4D-4D8D-A2F7-0FA0D150D5FC}"/>
              </a:ext>
            </a:extLst>
          </p:cNvPr>
          <p:cNvSpPr txBox="1">
            <a:spLocks noChangeArrowheads="1"/>
          </p:cNvSpPr>
          <p:nvPr/>
        </p:nvSpPr>
        <p:spPr bwMode="auto">
          <a:xfrm>
            <a:off x="3102665" y="1872733"/>
            <a:ext cx="167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latin typeface="Times New Roman" panose="02020603050405020304" pitchFamily="18" charset="0"/>
                <a:cs typeface="Times New Roman" panose="02020603050405020304" pitchFamily="18" charset="0"/>
              </a:rPr>
              <a:t>1</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34.89 kJ</a:t>
            </a:r>
          </a:p>
        </p:txBody>
      </p:sp>
      <p:sp>
        <p:nvSpPr>
          <p:cNvPr id="6" name="Text Box 8">
            <a:extLst>
              <a:ext uri="{FF2B5EF4-FFF2-40B4-BE49-F238E27FC236}">
                <a16:creationId xmlns:a16="http://schemas.microsoft.com/office/drawing/2014/main" id="{6CE63E73-B78F-4573-A253-58F14FC5ED88}"/>
              </a:ext>
            </a:extLst>
          </p:cNvPr>
          <p:cNvSpPr txBox="1">
            <a:spLocks noChangeArrowheads="1"/>
          </p:cNvSpPr>
          <p:nvPr/>
        </p:nvSpPr>
        <p:spPr bwMode="auto">
          <a:xfrm>
            <a:off x="4714461" y="1837683"/>
            <a:ext cx="175260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latin typeface="Times New Roman" panose="02020603050405020304" pitchFamily="18" charset="0"/>
                <a:cs typeface="Times New Roman" panose="02020603050405020304" pitchFamily="18" charset="0"/>
              </a:rPr>
              <a:t>52.61</a:t>
            </a:r>
            <a:br>
              <a:rPr lang="en-US" altLang="en-US" sz="2800" u="sng"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X kJ</a:t>
            </a:r>
          </a:p>
          <a:p>
            <a:pPr eaLnBrk="1" hangingPunct="1">
              <a:spcBef>
                <a:spcPct val="50000"/>
              </a:spcBef>
              <a:buFontTx/>
              <a:buNone/>
            </a:pPr>
            <a:endParaRPr lang="en-US" altLang="en-US"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A5E2BA5-25F0-43EF-99D5-859D5B463784}"/>
              </a:ext>
            </a:extLst>
          </p:cNvPr>
          <p:cNvSpPr txBox="1"/>
          <p:nvPr/>
        </p:nvSpPr>
        <p:spPr>
          <a:xfrm>
            <a:off x="4648200" y="1981200"/>
            <a:ext cx="609600" cy="584775"/>
          </a:xfrm>
          <a:prstGeom prst="rect">
            <a:avLst/>
          </a:prstGeom>
          <a:noFill/>
        </p:spPr>
        <p:txBody>
          <a:bodyPr wrap="square" rtlCol="0">
            <a:spAutoFit/>
          </a:bodyPr>
          <a:lstStyle/>
          <a:p>
            <a:r>
              <a:rPr lang="en-US" sz="3200" dirty="0">
                <a:solidFill>
                  <a:schemeClr val="tx1">
                    <a:lumMod val="95000"/>
                    <a:lumOff val="5000"/>
                  </a:schemeClr>
                </a:solidFill>
              </a:rPr>
              <a:t>=</a:t>
            </a:r>
          </a:p>
        </p:txBody>
      </p:sp>
    </p:spTree>
    <p:extLst>
      <p:ext uri="{BB962C8B-B14F-4D97-AF65-F5344CB8AC3E}">
        <p14:creationId xmlns:p14="http://schemas.microsoft.com/office/powerpoint/2010/main" val="206122504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B2D988-2978-4C3C-82D7-79AD70C996EC}"/>
              </a:ext>
            </a:extLst>
          </p:cNvPr>
          <p:cNvSpPr txBox="1"/>
          <p:nvPr/>
        </p:nvSpPr>
        <p:spPr>
          <a:xfrm>
            <a:off x="0" y="0"/>
            <a:ext cx="9144000" cy="13542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81. How much energy is JOULES is absorbed when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52.61 moles of KNO</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is dissolved into water?  </a:t>
            </a:r>
          </a:p>
          <a:p>
            <a:endParaRPr lang="en-US" dirty="0"/>
          </a:p>
        </p:txBody>
      </p:sp>
      <p:sp>
        <p:nvSpPr>
          <p:cNvPr id="3" name="Text Box 5">
            <a:extLst>
              <a:ext uri="{FF2B5EF4-FFF2-40B4-BE49-F238E27FC236}">
                <a16:creationId xmlns:a16="http://schemas.microsoft.com/office/drawing/2014/main" id="{A060267B-CB49-4030-A85B-4F6D9429E1A9}"/>
              </a:ext>
            </a:extLst>
          </p:cNvPr>
          <p:cNvSpPr txBox="1">
            <a:spLocks noChangeArrowheads="1"/>
          </p:cNvSpPr>
          <p:nvPr/>
        </p:nvSpPr>
        <p:spPr bwMode="auto">
          <a:xfrm>
            <a:off x="457200" y="2057400"/>
            <a:ext cx="1905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MR</a:t>
            </a:r>
          </a:p>
        </p:txBody>
      </p:sp>
      <p:sp>
        <p:nvSpPr>
          <p:cNvPr id="4" name="Text Box 6">
            <a:extLst>
              <a:ext uri="{FF2B5EF4-FFF2-40B4-BE49-F238E27FC236}">
                <a16:creationId xmlns:a16="http://schemas.microsoft.com/office/drawing/2014/main" id="{62140897-36CC-4AB0-9A31-E617CC972624}"/>
              </a:ext>
            </a:extLst>
          </p:cNvPr>
          <p:cNvSpPr txBox="1">
            <a:spLocks noChangeArrowheads="1"/>
          </p:cNvSpPr>
          <p:nvPr/>
        </p:nvSpPr>
        <p:spPr bwMode="auto">
          <a:xfrm>
            <a:off x="1409700" y="1916041"/>
            <a:ext cx="167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latin typeface="Times New Roman" panose="02020603050405020304" pitchFamily="18" charset="0"/>
                <a:cs typeface="Times New Roman" panose="02020603050405020304" pitchFamily="18" charset="0"/>
              </a:rPr>
              <a:t>KNO</a:t>
            </a:r>
            <a:r>
              <a:rPr lang="en-US" altLang="en-US" sz="2800" u="sng" baseline="-25000" dirty="0">
                <a:latin typeface="Times New Roman" panose="02020603050405020304" pitchFamily="18" charset="0"/>
                <a:cs typeface="Times New Roman" panose="02020603050405020304" pitchFamily="18" charset="0"/>
              </a:rPr>
              <a:t>3</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energy</a:t>
            </a:r>
          </a:p>
        </p:txBody>
      </p:sp>
      <p:sp>
        <p:nvSpPr>
          <p:cNvPr id="5" name="Text Box 7">
            <a:extLst>
              <a:ext uri="{FF2B5EF4-FFF2-40B4-BE49-F238E27FC236}">
                <a16:creationId xmlns:a16="http://schemas.microsoft.com/office/drawing/2014/main" id="{3956603D-ED4D-4D8D-A2F7-0FA0D150D5FC}"/>
              </a:ext>
            </a:extLst>
          </p:cNvPr>
          <p:cNvSpPr txBox="1">
            <a:spLocks noChangeArrowheads="1"/>
          </p:cNvSpPr>
          <p:nvPr/>
        </p:nvSpPr>
        <p:spPr bwMode="auto">
          <a:xfrm>
            <a:off x="3102665" y="1872733"/>
            <a:ext cx="167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latin typeface="Times New Roman" panose="02020603050405020304" pitchFamily="18" charset="0"/>
                <a:cs typeface="Times New Roman" panose="02020603050405020304" pitchFamily="18" charset="0"/>
              </a:rPr>
              <a:t>1</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34.89 kJ</a:t>
            </a:r>
          </a:p>
        </p:txBody>
      </p:sp>
      <p:sp>
        <p:nvSpPr>
          <p:cNvPr id="6" name="Text Box 8">
            <a:extLst>
              <a:ext uri="{FF2B5EF4-FFF2-40B4-BE49-F238E27FC236}">
                <a16:creationId xmlns:a16="http://schemas.microsoft.com/office/drawing/2014/main" id="{6CE63E73-B78F-4573-A253-58F14FC5ED88}"/>
              </a:ext>
            </a:extLst>
          </p:cNvPr>
          <p:cNvSpPr txBox="1">
            <a:spLocks noChangeArrowheads="1"/>
          </p:cNvSpPr>
          <p:nvPr/>
        </p:nvSpPr>
        <p:spPr bwMode="auto">
          <a:xfrm>
            <a:off x="4714461" y="1837683"/>
            <a:ext cx="175260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latin typeface="Times New Roman" panose="02020603050405020304" pitchFamily="18" charset="0"/>
                <a:cs typeface="Times New Roman" panose="02020603050405020304" pitchFamily="18" charset="0"/>
              </a:rPr>
              <a:t>52.61</a:t>
            </a:r>
            <a:br>
              <a:rPr lang="en-US" altLang="en-US" sz="2800" u="sng"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X kJ</a:t>
            </a:r>
          </a:p>
          <a:p>
            <a:pPr eaLnBrk="1" hangingPunct="1">
              <a:spcBef>
                <a:spcPct val="50000"/>
              </a:spcBef>
              <a:buFontTx/>
              <a:buNone/>
            </a:pPr>
            <a:endParaRPr lang="en-US" altLang="en-US"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A5E2BA5-25F0-43EF-99D5-859D5B463784}"/>
              </a:ext>
            </a:extLst>
          </p:cNvPr>
          <p:cNvSpPr txBox="1"/>
          <p:nvPr/>
        </p:nvSpPr>
        <p:spPr>
          <a:xfrm>
            <a:off x="4648200" y="1981200"/>
            <a:ext cx="609600" cy="584775"/>
          </a:xfrm>
          <a:prstGeom prst="rect">
            <a:avLst/>
          </a:prstGeom>
          <a:noFill/>
        </p:spPr>
        <p:txBody>
          <a:bodyPr wrap="square" rtlCol="0">
            <a:spAutoFit/>
          </a:bodyPr>
          <a:lstStyle/>
          <a:p>
            <a:r>
              <a:rPr lang="en-US" sz="3200" dirty="0">
                <a:solidFill>
                  <a:schemeClr val="tx1">
                    <a:lumMod val="95000"/>
                    <a:lumOff val="5000"/>
                  </a:schemeClr>
                </a:solidFill>
              </a:rPr>
              <a:t>=</a:t>
            </a:r>
          </a:p>
        </p:txBody>
      </p:sp>
      <p:sp>
        <p:nvSpPr>
          <p:cNvPr id="9" name="Text Box 9">
            <a:extLst>
              <a:ext uri="{FF2B5EF4-FFF2-40B4-BE49-F238E27FC236}">
                <a16:creationId xmlns:a16="http://schemas.microsoft.com/office/drawing/2014/main" id="{EC0DEB62-FF12-4A80-BEDD-148DAF5F0355}"/>
              </a:ext>
            </a:extLst>
          </p:cNvPr>
          <p:cNvSpPr txBox="1">
            <a:spLocks noChangeArrowheads="1"/>
          </p:cNvSpPr>
          <p:nvPr/>
        </p:nvSpPr>
        <p:spPr bwMode="auto">
          <a:xfrm>
            <a:off x="1866900" y="3516241"/>
            <a:ext cx="7162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X = (34.89)(52.61) =  1835.5629 kJ</a:t>
            </a:r>
          </a:p>
          <a:p>
            <a:pPr eaLnBrk="1" hangingPunct="1">
              <a:spcBef>
                <a:spcPct val="50000"/>
              </a:spcBef>
              <a:buFontTx/>
              <a:buNone/>
            </a:pPr>
            <a:r>
              <a:rPr lang="en-US" altLang="en-US" sz="3600" dirty="0">
                <a:solidFill>
                  <a:srgbClr val="FF0000"/>
                </a:solidFill>
                <a:latin typeface="Times New Roman" panose="02020603050405020304" pitchFamily="18" charset="0"/>
                <a:cs typeface="Times New Roman" panose="02020603050405020304" pitchFamily="18" charset="0"/>
              </a:rPr>
              <a:t>X = 1836 kJ </a:t>
            </a:r>
            <a:r>
              <a:rPr lang="en-US" altLang="en-US" sz="2400" i="1" dirty="0">
                <a:latin typeface="Times New Roman" panose="02020603050405020304" pitchFamily="18" charset="0"/>
                <a:cs typeface="Times New Roman" panose="02020603050405020304" pitchFamily="18" charset="0"/>
              </a:rPr>
              <a:t>with 4 SF</a:t>
            </a:r>
          </a:p>
        </p:txBody>
      </p:sp>
    </p:spTree>
    <p:extLst>
      <p:ext uri="{BB962C8B-B14F-4D97-AF65-F5344CB8AC3E}">
        <p14:creationId xmlns:p14="http://schemas.microsoft.com/office/powerpoint/2010/main" val="59445080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B2D988-2978-4C3C-82D7-79AD70C996EC}"/>
              </a:ext>
            </a:extLst>
          </p:cNvPr>
          <p:cNvSpPr txBox="1"/>
          <p:nvPr/>
        </p:nvSpPr>
        <p:spPr>
          <a:xfrm>
            <a:off x="0" y="0"/>
            <a:ext cx="9144000" cy="13542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81. How much energy is JOULES is absorbed when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52.61 moles of KNO</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is dissolved into water?  </a:t>
            </a:r>
          </a:p>
          <a:p>
            <a:endParaRPr lang="en-US" dirty="0"/>
          </a:p>
        </p:txBody>
      </p:sp>
      <p:sp>
        <p:nvSpPr>
          <p:cNvPr id="3" name="Text Box 5">
            <a:extLst>
              <a:ext uri="{FF2B5EF4-FFF2-40B4-BE49-F238E27FC236}">
                <a16:creationId xmlns:a16="http://schemas.microsoft.com/office/drawing/2014/main" id="{A060267B-CB49-4030-A85B-4F6D9429E1A9}"/>
              </a:ext>
            </a:extLst>
          </p:cNvPr>
          <p:cNvSpPr txBox="1">
            <a:spLocks noChangeArrowheads="1"/>
          </p:cNvSpPr>
          <p:nvPr/>
        </p:nvSpPr>
        <p:spPr bwMode="auto">
          <a:xfrm>
            <a:off x="457200" y="2057400"/>
            <a:ext cx="1905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MR</a:t>
            </a:r>
          </a:p>
        </p:txBody>
      </p:sp>
      <p:sp>
        <p:nvSpPr>
          <p:cNvPr id="4" name="Text Box 6">
            <a:extLst>
              <a:ext uri="{FF2B5EF4-FFF2-40B4-BE49-F238E27FC236}">
                <a16:creationId xmlns:a16="http://schemas.microsoft.com/office/drawing/2014/main" id="{62140897-36CC-4AB0-9A31-E617CC972624}"/>
              </a:ext>
            </a:extLst>
          </p:cNvPr>
          <p:cNvSpPr txBox="1">
            <a:spLocks noChangeArrowheads="1"/>
          </p:cNvSpPr>
          <p:nvPr/>
        </p:nvSpPr>
        <p:spPr bwMode="auto">
          <a:xfrm>
            <a:off x="1409700" y="1916041"/>
            <a:ext cx="167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latin typeface="Times New Roman" panose="02020603050405020304" pitchFamily="18" charset="0"/>
                <a:cs typeface="Times New Roman" panose="02020603050405020304" pitchFamily="18" charset="0"/>
              </a:rPr>
              <a:t>KNO</a:t>
            </a:r>
            <a:r>
              <a:rPr lang="en-US" altLang="en-US" sz="2800" u="sng" baseline="-25000" dirty="0">
                <a:latin typeface="Times New Roman" panose="02020603050405020304" pitchFamily="18" charset="0"/>
                <a:cs typeface="Times New Roman" panose="02020603050405020304" pitchFamily="18" charset="0"/>
              </a:rPr>
              <a:t>3</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energy</a:t>
            </a:r>
          </a:p>
        </p:txBody>
      </p:sp>
      <p:sp>
        <p:nvSpPr>
          <p:cNvPr id="5" name="Text Box 7">
            <a:extLst>
              <a:ext uri="{FF2B5EF4-FFF2-40B4-BE49-F238E27FC236}">
                <a16:creationId xmlns:a16="http://schemas.microsoft.com/office/drawing/2014/main" id="{3956603D-ED4D-4D8D-A2F7-0FA0D150D5FC}"/>
              </a:ext>
            </a:extLst>
          </p:cNvPr>
          <p:cNvSpPr txBox="1">
            <a:spLocks noChangeArrowheads="1"/>
          </p:cNvSpPr>
          <p:nvPr/>
        </p:nvSpPr>
        <p:spPr bwMode="auto">
          <a:xfrm>
            <a:off x="3102665" y="1872733"/>
            <a:ext cx="167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latin typeface="Times New Roman" panose="02020603050405020304" pitchFamily="18" charset="0"/>
                <a:cs typeface="Times New Roman" panose="02020603050405020304" pitchFamily="18" charset="0"/>
              </a:rPr>
              <a:t>1</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34.89 kJ</a:t>
            </a:r>
          </a:p>
        </p:txBody>
      </p:sp>
      <p:sp>
        <p:nvSpPr>
          <p:cNvPr id="6" name="Text Box 8">
            <a:extLst>
              <a:ext uri="{FF2B5EF4-FFF2-40B4-BE49-F238E27FC236}">
                <a16:creationId xmlns:a16="http://schemas.microsoft.com/office/drawing/2014/main" id="{6CE63E73-B78F-4573-A253-58F14FC5ED88}"/>
              </a:ext>
            </a:extLst>
          </p:cNvPr>
          <p:cNvSpPr txBox="1">
            <a:spLocks noChangeArrowheads="1"/>
          </p:cNvSpPr>
          <p:nvPr/>
        </p:nvSpPr>
        <p:spPr bwMode="auto">
          <a:xfrm>
            <a:off x="4714461" y="1837683"/>
            <a:ext cx="175260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latin typeface="Times New Roman" panose="02020603050405020304" pitchFamily="18" charset="0"/>
                <a:cs typeface="Times New Roman" panose="02020603050405020304" pitchFamily="18" charset="0"/>
              </a:rPr>
              <a:t>52.61</a:t>
            </a:r>
            <a:br>
              <a:rPr lang="en-US" altLang="en-US" sz="2800" u="sng"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X kJ</a:t>
            </a:r>
          </a:p>
          <a:p>
            <a:pPr eaLnBrk="1" hangingPunct="1">
              <a:spcBef>
                <a:spcPct val="50000"/>
              </a:spcBef>
              <a:buFontTx/>
              <a:buNone/>
            </a:pPr>
            <a:endParaRPr lang="en-US" altLang="en-US"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A5E2BA5-25F0-43EF-99D5-859D5B463784}"/>
              </a:ext>
            </a:extLst>
          </p:cNvPr>
          <p:cNvSpPr txBox="1"/>
          <p:nvPr/>
        </p:nvSpPr>
        <p:spPr>
          <a:xfrm>
            <a:off x="4648200" y="1981200"/>
            <a:ext cx="609600" cy="584775"/>
          </a:xfrm>
          <a:prstGeom prst="rect">
            <a:avLst/>
          </a:prstGeom>
          <a:noFill/>
        </p:spPr>
        <p:txBody>
          <a:bodyPr wrap="square" rtlCol="0">
            <a:spAutoFit/>
          </a:bodyPr>
          <a:lstStyle/>
          <a:p>
            <a:r>
              <a:rPr lang="en-US" sz="3200" dirty="0">
                <a:solidFill>
                  <a:schemeClr val="tx1">
                    <a:lumMod val="95000"/>
                    <a:lumOff val="5000"/>
                  </a:schemeClr>
                </a:solidFill>
              </a:rPr>
              <a:t>=</a:t>
            </a:r>
          </a:p>
        </p:txBody>
      </p:sp>
      <p:sp>
        <p:nvSpPr>
          <p:cNvPr id="9" name="Text Box 9">
            <a:extLst>
              <a:ext uri="{FF2B5EF4-FFF2-40B4-BE49-F238E27FC236}">
                <a16:creationId xmlns:a16="http://schemas.microsoft.com/office/drawing/2014/main" id="{EC0DEB62-FF12-4A80-BEDD-148DAF5F0355}"/>
              </a:ext>
            </a:extLst>
          </p:cNvPr>
          <p:cNvSpPr txBox="1">
            <a:spLocks noChangeArrowheads="1"/>
          </p:cNvSpPr>
          <p:nvPr/>
        </p:nvSpPr>
        <p:spPr bwMode="auto">
          <a:xfrm>
            <a:off x="1866900" y="3516241"/>
            <a:ext cx="7162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X = (34.89)(52.61) =  1835.5629 kJ</a:t>
            </a:r>
          </a:p>
          <a:p>
            <a:pPr eaLnBrk="1" hangingPunct="1">
              <a:spcBef>
                <a:spcPct val="50000"/>
              </a:spcBef>
              <a:buFontTx/>
              <a:buNone/>
            </a:pPr>
            <a:r>
              <a:rPr lang="en-US" altLang="en-US" sz="3600" dirty="0">
                <a:solidFill>
                  <a:srgbClr val="0000FF"/>
                </a:solidFill>
                <a:latin typeface="Times New Roman" panose="02020603050405020304" pitchFamily="18" charset="0"/>
                <a:cs typeface="Times New Roman" panose="02020603050405020304" pitchFamily="18" charset="0"/>
              </a:rPr>
              <a:t>X = 1836 kJ </a:t>
            </a:r>
            <a:r>
              <a:rPr lang="en-US" altLang="en-US" sz="2400" i="1" dirty="0">
                <a:latin typeface="Times New Roman" panose="02020603050405020304" pitchFamily="18" charset="0"/>
                <a:cs typeface="Times New Roman" panose="02020603050405020304" pitchFamily="18" charset="0"/>
              </a:rPr>
              <a:t>with 4 SF</a:t>
            </a:r>
          </a:p>
        </p:txBody>
      </p:sp>
      <p:sp>
        <p:nvSpPr>
          <p:cNvPr id="10" name="TextBox 9">
            <a:extLst>
              <a:ext uri="{FF2B5EF4-FFF2-40B4-BE49-F238E27FC236}">
                <a16:creationId xmlns:a16="http://schemas.microsoft.com/office/drawing/2014/main" id="{1595A02D-2F62-4D4C-9373-6D4CD6F70974}"/>
              </a:ext>
            </a:extLst>
          </p:cNvPr>
          <p:cNvSpPr txBox="1"/>
          <p:nvPr/>
        </p:nvSpPr>
        <p:spPr>
          <a:xfrm>
            <a:off x="1295400" y="5593927"/>
            <a:ext cx="1447800" cy="954107"/>
          </a:xfrm>
          <a:prstGeom prst="rect">
            <a:avLst/>
          </a:prstGeom>
          <a:noFill/>
        </p:spPr>
        <p:txBody>
          <a:bodyPr wrap="square" rtlCol="0">
            <a:spAutoFit/>
          </a:bodyPr>
          <a:lstStyle/>
          <a:p>
            <a:pPr algn="ctr"/>
            <a:r>
              <a:rPr lang="en-US" sz="2800" u="sng" dirty="0"/>
              <a:t>1836 kJ</a:t>
            </a:r>
            <a:br>
              <a:rPr lang="en-US" sz="2800" dirty="0"/>
            </a:br>
            <a:r>
              <a:rPr lang="en-US" sz="2800" dirty="0"/>
              <a:t>1</a:t>
            </a:r>
          </a:p>
        </p:txBody>
      </p:sp>
      <p:sp>
        <p:nvSpPr>
          <p:cNvPr id="11" name="TextBox 10">
            <a:extLst>
              <a:ext uri="{FF2B5EF4-FFF2-40B4-BE49-F238E27FC236}">
                <a16:creationId xmlns:a16="http://schemas.microsoft.com/office/drawing/2014/main" id="{67E62728-0C35-4BEB-9705-DC45CFC9E29C}"/>
              </a:ext>
            </a:extLst>
          </p:cNvPr>
          <p:cNvSpPr txBox="1"/>
          <p:nvPr/>
        </p:nvSpPr>
        <p:spPr>
          <a:xfrm>
            <a:off x="3352800" y="5593927"/>
            <a:ext cx="1447800" cy="954107"/>
          </a:xfrm>
          <a:prstGeom prst="rect">
            <a:avLst/>
          </a:prstGeom>
          <a:noFill/>
        </p:spPr>
        <p:txBody>
          <a:bodyPr wrap="square" rtlCol="0">
            <a:spAutoFit/>
          </a:bodyPr>
          <a:lstStyle/>
          <a:p>
            <a:pPr algn="ctr"/>
            <a:r>
              <a:rPr lang="en-US" sz="2800" u="sng" dirty="0"/>
              <a:t>1000 J</a:t>
            </a:r>
            <a:br>
              <a:rPr lang="en-US" sz="2800" dirty="0"/>
            </a:br>
            <a:r>
              <a:rPr lang="en-US" sz="2800" dirty="0"/>
              <a:t>1 kJ</a:t>
            </a:r>
          </a:p>
        </p:txBody>
      </p:sp>
      <p:sp>
        <p:nvSpPr>
          <p:cNvPr id="12" name="TextBox 11">
            <a:extLst>
              <a:ext uri="{FF2B5EF4-FFF2-40B4-BE49-F238E27FC236}">
                <a16:creationId xmlns:a16="http://schemas.microsoft.com/office/drawing/2014/main" id="{62676679-07BA-4155-BE25-5000BE39A3AE}"/>
              </a:ext>
            </a:extLst>
          </p:cNvPr>
          <p:cNvSpPr txBox="1"/>
          <p:nvPr/>
        </p:nvSpPr>
        <p:spPr>
          <a:xfrm>
            <a:off x="2819400" y="5679325"/>
            <a:ext cx="533400" cy="584775"/>
          </a:xfrm>
          <a:prstGeom prst="rect">
            <a:avLst/>
          </a:prstGeom>
          <a:noFill/>
        </p:spPr>
        <p:txBody>
          <a:bodyPr wrap="square" rtlCol="0">
            <a:spAutoFit/>
          </a:bodyPr>
          <a:lstStyle/>
          <a:p>
            <a:r>
              <a:rPr lang="en-US" sz="3200" dirty="0"/>
              <a:t>X</a:t>
            </a:r>
          </a:p>
        </p:txBody>
      </p:sp>
      <p:sp>
        <p:nvSpPr>
          <p:cNvPr id="13" name="TextBox 12">
            <a:extLst>
              <a:ext uri="{FF2B5EF4-FFF2-40B4-BE49-F238E27FC236}">
                <a16:creationId xmlns:a16="http://schemas.microsoft.com/office/drawing/2014/main" id="{E8407DF8-0A95-49CB-9D94-08D502C8FD1C}"/>
              </a:ext>
            </a:extLst>
          </p:cNvPr>
          <p:cNvSpPr txBox="1"/>
          <p:nvPr/>
        </p:nvSpPr>
        <p:spPr>
          <a:xfrm>
            <a:off x="4867053" y="5649199"/>
            <a:ext cx="3810000" cy="646331"/>
          </a:xfrm>
          <a:prstGeom prst="rect">
            <a:avLst/>
          </a:prstGeom>
          <a:noFill/>
        </p:spPr>
        <p:txBody>
          <a:bodyPr wrap="square" rtlCol="0">
            <a:spAutoFit/>
          </a:bodyPr>
          <a:lstStyle/>
          <a:p>
            <a:r>
              <a:rPr lang="en-US" sz="2800" dirty="0"/>
              <a:t>=  </a:t>
            </a:r>
            <a:r>
              <a:rPr lang="en-US" sz="3600" dirty="0">
                <a:solidFill>
                  <a:srgbClr val="FF0000"/>
                </a:solidFill>
              </a:rPr>
              <a:t>1,836,000 Joules</a:t>
            </a:r>
            <a:endParaRPr lang="en-US" sz="2800" dirty="0">
              <a:solidFill>
                <a:srgbClr val="FF0000"/>
              </a:solidFill>
            </a:endParaRPr>
          </a:p>
        </p:txBody>
      </p:sp>
    </p:spTree>
    <p:extLst>
      <p:ext uri="{BB962C8B-B14F-4D97-AF65-F5344CB8AC3E}">
        <p14:creationId xmlns:p14="http://schemas.microsoft.com/office/powerpoint/2010/main" val="40367250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056DD2-D349-4A3A-85F2-71E162D0E778}"/>
              </a:ext>
            </a:extLst>
          </p:cNvPr>
          <p:cNvSpPr txBox="1"/>
          <p:nvPr/>
        </p:nvSpPr>
        <p:spPr>
          <a:xfrm>
            <a:off x="0" y="0"/>
            <a:ext cx="9144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82. What is the unit of energy that food is measured as?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endParaRPr lang="en-US" dirty="0"/>
          </a:p>
        </p:txBody>
      </p:sp>
      <p:pic>
        <p:nvPicPr>
          <p:cNvPr id="5" name="Picture 4" descr="A close - up of a burger&#10;&#10;Description automatically generated with low confidence">
            <a:extLst>
              <a:ext uri="{FF2B5EF4-FFF2-40B4-BE49-F238E27FC236}">
                <a16:creationId xmlns:a16="http://schemas.microsoft.com/office/drawing/2014/main" id="{3A013F74-8E8F-42BD-9AEA-5884705A876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00800" y="3962400"/>
            <a:ext cx="2685609" cy="2819400"/>
          </a:xfrm>
          <a:prstGeom prst="rect">
            <a:avLst/>
          </a:prstGeom>
        </p:spPr>
      </p:pic>
    </p:spTree>
    <p:extLst>
      <p:ext uri="{BB962C8B-B14F-4D97-AF65-F5344CB8AC3E}">
        <p14:creationId xmlns:p14="http://schemas.microsoft.com/office/powerpoint/2010/main" val="213735940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056DD2-D349-4A3A-85F2-71E162D0E778}"/>
              </a:ext>
            </a:extLst>
          </p:cNvPr>
          <p:cNvSpPr txBox="1"/>
          <p:nvPr/>
        </p:nvSpPr>
        <p:spPr>
          <a:xfrm>
            <a:off x="0" y="0"/>
            <a:ext cx="9144000" cy="597086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82. What is the unit of energy that food is measured as?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FOOD CALORIES, Calories with a capital “C”</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83. There is a scientific value of energy that sounds like that,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called the </a:t>
            </a:r>
            <a:r>
              <a:rPr lang="en-US" sz="2800" dirty="0">
                <a:solidFill>
                  <a:schemeClr val="bg1"/>
                </a:solidFill>
                <a:latin typeface="Times New Roman" panose="02020603050405020304" pitchFamily="18" charset="0"/>
                <a:cs typeface="Times New Roman" panose="02020603050405020304" pitchFamily="18" charset="0"/>
              </a:rPr>
              <a:t>calorie, with a lower case “c”</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84.  There are 1000 calories in one food Calorie.  </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85.  In our class a food calorie is called a Calorie with a </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Capital C.  It’s really a KILO-CALORIE</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because there are </a:t>
            </a:r>
            <a:br>
              <a:rPr lang="en-US" sz="2800" dirty="0">
                <a:solidFill>
                  <a:schemeClr val="bg1"/>
                </a:solidFill>
                <a:latin typeface="Times New Roman" panose="02020603050405020304" pitchFamily="18" charset="0"/>
                <a:cs typeface="Times New Roman" panose="02020603050405020304" pitchFamily="18" charset="0"/>
              </a:rPr>
            </a:b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1000 </a:t>
            </a:r>
            <a:r>
              <a:rPr lang="en-US" sz="2800" dirty="0" err="1">
                <a:solidFill>
                  <a:schemeClr val="bg1"/>
                </a:solidFill>
                <a:latin typeface="Times New Roman" panose="02020603050405020304" pitchFamily="18" charset="0"/>
                <a:cs typeface="Times New Roman" panose="02020603050405020304" pitchFamily="18" charset="0"/>
              </a:rPr>
              <a:t>cal</a:t>
            </a:r>
            <a:r>
              <a:rPr lang="en-US" sz="2800" dirty="0">
                <a:solidFill>
                  <a:schemeClr val="bg1"/>
                </a:solidFill>
                <a:latin typeface="Times New Roman" panose="02020603050405020304" pitchFamily="18" charset="0"/>
                <a:cs typeface="Times New Roman" panose="02020603050405020304" pitchFamily="18" charset="0"/>
              </a:rPr>
              <a:t> = 1 C</a:t>
            </a:r>
          </a:p>
          <a:p>
            <a:endParaRPr lang="en-US" dirty="0"/>
          </a:p>
        </p:txBody>
      </p:sp>
      <p:pic>
        <p:nvPicPr>
          <p:cNvPr id="4" name="Picture 3" descr="A close - up of a burger&#10;&#10;Description automatically generated with low confidence">
            <a:extLst>
              <a:ext uri="{FF2B5EF4-FFF2-40B4-BE49-F238E27FC236}">
                <a16:creationId xmlns:a16="http://schemas.microsoft.com/office/drawing/2014/main" id="{C358BD43-1D09-4CE9-A03F-66D94117DF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00800" y="3962400"/>
            <a:ext cx="2685609" cy="2819400"/>
          </a:xfrm>
          <a:prstGeom prst="rect">
            <a:avLst/>
          </a:prstGeom>
        </p:spPr>
      </p:pic>
    </p:spTree>
    <p:extLst>
      <p:ext uri="{BB962C8B-B14F-4D97-AF65-F5344CB8AC3E}">
        <p14:creationId xmlns:p14="http://schemas.microsoft.com/office/powerpoint/2010/main" val="132518846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056DD2-D349-4A3A-85F2-71E162D0E778}"/>
              </a:ext>
            </a:extLst>
          </p:cNvPr>
          <p:cNvSpPr txBox="1"/>
          <p:nvPr/>
        </p:nvSpPr>
        <p:spPr>
          <a:xfrm>
            <a:off x="0" y="0"/>
            <a:ext cx="9144000" cy="597086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82. What is the unit of energy that food is measured as?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FOOD CALORIES, Calories with a capital “C”</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83. There is a scientific value of energy that sounds like that,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called the </a:t>
            </a:r>
            <a:r>
              <a:rPr lang="en-US" sz="2800" dirty="0">
                <a:solidFill>
                  <a:srgbClr val="FF0000"/>
                </a:solidFill>
                <a:latin typeface="Times New Roman" panose="02020603050405020304" pitchFamily="18" charset="0"/>
                <a:cs typeface="Times New Roman" panose="02020603050405020304" pitchFamily="18" charset="0"/>
              </a:rPr>
              <a:t>calorie, with a lower case “c”</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84.  There are </a:t>
            </a:r>
            <a:r>
              <a:rPr lang="en-US" sz="2800" dirty="0">
                <a:solidFill>
                  <a:schemeClr val="bg1"/>
                </a:solidFill>
                <a:latin typeface="Times New Roman" panose="02020603050405020304" pitchFamily="18" charset="0"/>
                <a:cs typeface="Times New Roman" panose="02020603050405020304" pitchFamily="18" charset="0"/>
              </a:rPr>
              <a:t>1000 calories in one food Calorie.  </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85.  In our class a food calorie is called a Calorie with a </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Capital C.  It’s really a KILO-CALORIE</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because there are </a:t>
            </a:r>
            <a:br>
              <a:rPr lang="en-US" sz="2800" dirty="0">
                <a:solidFill>
                  <a:schemeClr val="bg1"/>
                </a:solidFill>
                <a:latin typeface="Times New Roman" panose="02020603050405020304" pitchFamily="18" charset="0"/>
                <a:cs typeface="Times New Roman" panose="02020603050405020304" pitchFamily="18" charset="0"/>
              </a:rPr>
            </a:b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1000 </a:t>
            </a:r>
            <a:r>
              <a:rPr lang="en-US" sz="2800" dirty="0" err="1">
                <a:solidFill>
                  <a:schemeClr val="bg1"/>
                </a:solidFill>
                <a:latin typeface="Times New Roman" panose="02020603050405020304" pitchFamily="18" charset="0"/>
                <a:cs typeface="Times New Roman" panose="02020603050405020304" pitchFamily="18" charset="0"/>
              </a:rPr>
              <a:t>cal</a:t>
            </a:r>
            <a:r>
              <a:rPr lang="en-US" sz="2800" dirty="0">
                <a:solidFill>
                  <a:schemeClr val="bg1"/>
                </a:solidFill>
                <a:latin typeface="Times New Roman" panose="02020603050405020304" pitchFamily="18" charset="0"/>
                <a:cs typeface="Times New Roman" panose="02020603050405020304" pitchFamily="18" charset="0"/>
              </a:rPr>
              <a:t> = 1 C</a:t>
            </a:r>
          </a:p>
          <a:p>
            <a:endParaRPr lang="en-US" dirty="0"/>
          </a:p>
        </p:txBody>
      </p:sp>
      <p:pic>
        <p:nvPicPr>
          <p:cNvPr id="4" name="Picture 3" descr="A close - up of a burger&#10;&#10;Description automatically generated with low confidence">
            <a:extLst>
              <a:ext uri="{FF2B5EF4-FFF2-40B4-BE49-F238E27FC236}">
                <a16:creationId xmlns:a16="http://schemas.microsoft.com/office/drawing/2014/main" id="{D9C6C7A1-21C3-4E14-A063-FC44F6D5BA5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00800" y="3962400"/>
            <a:ext cx="2685609" cy="2819400"/>
          </a:xfrm>
          <a:prstGeom prst="rect">
            <a:avLst/>
          </a:prstGeom>
        </p:spPr>
      </p:pic>
    </p:spTree>
    <p:extLst>
      <p:ext uri="{BB962C8B-B14F-4D97-AF65-F5344CB8AC3E}">
        <p14:creationId xmlns:p14="http://schemas.microsoft.com/office/powerpoint/2010/main" val="424498018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056DD2-D349-4A3A-85F2-71E162D0E778}"/>
              </a:ext>
            </a:extLst>
          </p:cNvPr>
          <p:cNvSpPr txBox="1"/>
          <p:nvPr/>
        </p:nvSpPr>
        <p:spPr>
          <a:xfrm>
            <a:off x="0" y="0"/>
            <a:ext cx="9144000" cy="597086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82. What is the unit of energy that food is measured as?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FOOD CALORIES, Calories with a capital “C”</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83. There is a scientific value of energy that sounds like that,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called the </a:t>
            </a:r>
            <a:r>
              <a:rPr lang="en-US" sz="2800" dirty="0">
                <a:solidFill>
                  <a:srgbClr val="FF0000"/>
                </a:solidFill>
                <a:latin typeface="Times New Roman" panose="02020603050405020304" pitchFamily="18" charset="0"/>
                <a:cs typeface="Times New Roman" panose="02020603050405020304" pitchFamily="18" charset="0"/>
              </a:rPr>
              <a:t>calorie, with a lower case “c”</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84.  There are </a:t>
            </a:r>
            <a:r>
              <a:rPr lang="en-US" sz="2800" dirty="0">
                <a:solidFill>
                  <a:srgbClr val="000099"/>
                </a:solidFill>
                <a:latin typeface="Times New Roman" panose="02020603050405020304" pitchFamily="18" charset="0"/>
                <a:cs typeface="Times New Roman" panose="02020603050405020304" pitchFamily="18" charset="0"/>
              </a:rPr>
              <a:t>1000 calories in one food Calorie.  </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85.  In our class a food calorie is called </a:t>
            </a:r>
            <a:r>
              <a:rPr lang="en-US" sz="2800" dirty="0">
                <a:solidFill>
                  <a:schemeClr val="bg1"/>
                </a:solidFill>
                <a:latin typeface="Times New Roman" panose="02020603050405020304" pitchFamily="18" charset="0"/>
                <a:cs typeface="Times New Roman" panose="02020603050405020304" pitchFamily="18" charset="0"/>
              </a:rPr>
              <a:t>a Calorie with a </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Capital C.  It’s really a KILO-CALORIE</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because there are </a:t>
            </a:r>
            <a:br>
              <a:rPr lang="en-US" sz="2800" dirty="0">
                <a:solidFill>
                  <a:schemeClr val="bg1"/>
                </a:solidFill>
                <a:latin typeface="Times New Roman" panose="02020603050405020304" pitchFamily="18" charset="0"/>
                <a:cs typeface="Times New Roman" panose="02020603050405020304" pitchFamily="18" charset="0"/>
              </a:rPr>
            </a:b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1000 </a:t>
            </a:r>
            <a:r>
              <a:rPr lang="en-US" sz="2800" dirty="0" err="1">
                <a:solidFill>
                  <a:schemeClr val="bg1"/>
                </a:solidFill>
                <a:latin typeface="Times New Roman" panose="02020603050405020304" pitchFamily="18" charset="0"/>
                <a:cs typeface="Times New Roman" panose="02020603050405020304" pitchFamily="18" charset="0"/>
              </a:rPr>
              <a:t>cal</a:t>
            </a:r>
            <a:r>
              <a:rPr lang="en-US" sz="2800" dirty="0">
                <a:solidFill>
                  <a:schemeClr val="bg1"/>
                </a:solidFill>
                <a:latin typeface="Times New Roman" panose="02020603050405020304" pitchFamily="18" charset="0"/>
                <a:cs typeface="Times New Roman" panose="02020603050405020304" pitchFamily="18" charset="0"/>
              </a:rPr>
              <a:t> = 1 C</a:t>
            </a:r>
          </a:p>
          <a:p>
            <a:endParaRPr lang="en-US" dirty="0"/>
          </a:p>
        </p:txBody>
      </p:sp>
      <p:pic>
        <p:nvPicPr>
          <p:cNvPr id="4" name="Picture 3" descr="A close - up of a burger&#10;&#10;Description automatically generated with low confidence">
            <a:extLst>
              <a:ext uri="{FF2B5EF4-FFF2-40B4-BE49-F238E27FC236}">
                <a16:creationId xmlns:a16="http://schemas.microsoft.com/office/drawing/2014/main" id="{0781BA95-1B57-41FF-8282-497E1524739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00800" y="3962400"/>
            <a:ext cx="2685609" cy="2819400"/>
          </a:xfrm>
          <a:prstGeom prst="rect">
            <a:avLst/>
          </a:prstGeom>
        </p:spPr>
      </p:pic>
    </p:spTree>
    <p:extLst>
      <p:ext uri="{BB962C8B-B14F-4D97-AF65-F5344CB8AC3E}">
        <p14:creationId xmlns:p14="http://schemas.microsoft.com/office/powerpoint/2010/main" val="197447466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056DD2-D349-4A3A-85F2-71E162D0E778}"/>
              </a:ext>
            </a:extLst>
          </p:cNvPr>
          <p:cNvSpPr txBox="1"/>
          <p:nvPr/>
        </p:nvSpPr>
        <p:spPr>
          <a:xfrm>
            <a:off x="0" y="0"/>
            <a:ext cx="9144000" cy="307776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84.  There are </a:t>
            </a:r>
            <a:r>
              <a:rPr lang="en-US" sz="2800" dirty="0">
                <a:solidFill>
                  <a:srgbClr val="000099"/>
                </a:solidFill>
                <a:latin typeface="Times New Roman" panose="02020603050405020304" pitchFamily="18" charset="0"/>
                <a:cs typeface="Times New Roman" panose="02020603050405020304" pitchFamily="18" charset="0"/>
              </a:rPr>
              <a:t>1000 calories in one food Calorie.  </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85.  In our class a food calorie is called </a:t>
            </a:r>
            <a:r>
              <a:rPr lang="en-US" sz="2800" dirty="0">
                <a:solidFill>
                  <a:srgbClr val="0000FF"/>
                </a:solidFill>
                <a:latin typeface="Times New Roman" panose="02020603050405020304" pitchFamily="18" charset="0"/>
                <a:cs typeface="Times New Roman" panose="02020603050405020304" pitchFamily="18" charset="0"/>
              </a:rPr>
              <a:t>a Calorie with a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Capital C.  It’s really a KILO-CALORIE</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because there are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a:p>
            <a:r>
              <a:rPr lang="en-US" dirty="0"/>
              <a:t>So…</a:t>
            </a:r>
          </a:p>
          <a:p>
            <a:endParaRPr lang="en-US" dirty="0"/>
          </a:p>
        </p:txBody>
      </p:sp>
      <p:pic>
        <p:nvPicPr>
          <p:cNvPr id="4" name="Picture 3" descr="A close - up of a burger&#10;&#10;Description automatically generated with low confidence">
            <a:extLst>
              <a:ext uri="{FF2B5EF4-FFF2-40B4-BE49-F238E27FC236}">
                <a16:creationId xmlns:a16="http://schemas.microsoft.com/office/drawing/2014/main" id="{3C23D697-D1A0-4C49-85E7-9048987C562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00800" y="3962400"/>
            <a:ext cx="2685609" cy="2819400"/>
          </a:xfrm>
          <a:prstGeom prst="rect">
            <a:avLst/>
          </a:prstGeom>
        </p:spPr>
      </p:pic>
      <p:sp>
        <p:nvSpPr>
          <p:cNvPr id="6" name="TextBox 5">
            <a:extLst>
              <a:ext uri="{FF2B5EF4-FFF2-40B4-BE49-F238E27FC236}">
                <a16:creationId xmlns:a16="http://schemas.microsoft.com/office/drawing/2014/main" id="{538C24F9-AC8D-4F67-B2A0-CDF2EB13AC79}"/>
              </a:ext>
            </a:extLst>
          </p:cNvPr>
          <p:cNvSpPr txBox="1"/>
          <p:nvPr/>
        </p:nvSpPr>
        <p:spPr>
          <a:xfrm>
            <a:off x="695547" y="2971800"/>
            <a:ext cx="1447800" cy="954107"/>
          </a:xfrm>
          <a:prstGeom prst="rect">
            <a:avLst/>
          </a:prstGeom>
          <a:noFill/>
        </p:spPr>
        <p:txBody>
          <a:bodyPr wrap="square" rtlCol="0">
            <a:spAutoFit/>
          </a:bodyPr>
          <a:lstStyle/>
          <a:p>
            <a:pPr algn="ctr"/>
            <a:r>
              <a:rPr lang="en-US" sz="2800" u="sng" dirty="0"/>
              <a:t>540 C</a:t>
            </a:r>
            <a:br>
              <a:rPr lang="en-US" sz="2800" dirty="0"/>
            </a:br>
            <a:r>
              <a:rPr lang="en-US" sz="2800" dirty="0"/>
              <a:t>1</a:t>
            </a:r>
          </a:p>
        </p:txBody>
      </p:sp>
      <p:sp>
        <p:nvSpPr>
          <p:cNvPr id="7" name="TextBox 6">
            <a:extLst>
              <a:ext uri="{FF2B5EF4-FFF2-40B4-BE49-F238E27FC236}">
                <a16:creationId xmlns:a16="http://schemas.microsoft.com/office/drawing/2014/main" id="{85471127-688F-4A23-A519-A7063028EB5F}"/>
              </a:ext>
            </a:extLst>
          </p:cNvPr>
          <p:cNvSpPr txBox="1"/>
          <p:nvPr/>
        </p:nvSpPr>
        <p:spPr>
          <a:xfrm>
            <a:off x="2752947" y="2971800"/>
            <a:ext cx="1447800" cy="954107"/>
          </a:xfrm>
          <a:prstGeom prst="rect">
            <a:avLst/>
          </a:prstGeom>
          <a:noFill/>
        </p:spPr>
        <p:txBody>
          <a:bodyPr wrap="square" rtlCol="0">
            <a:spAutoFit/>
          </a:bodyPr>
          <a:lstStyle/>
          <a:p>
            <a:pPr algn="ctr"/>
            <a:r>
              <a:rPr lang="en-US" sz="2800" u="sng" dirty="0"/>
              <a:t>1000 </a:t>
            </a:r>
            <a:r>
              <a:rPr lang="en-US" sz="2800" u="sng" dirty="0" err="1"/>
              <a:t>cal</a:t>
            </a:r>
            <a:br>
              <a:rPr lang="en-US" sz="2800" dirty="0"/>
            </a:br>
            <a:r>
              <a:rPr lang="en-US" sz="2800" dirty="0"/>
              <a:t>1C</a:t>
            </a:r>
          </a:p>
        </p:txBody>
      </p:sp>
      <p:sp>
        <p:nvSpPr>
          <p:cNvPr id="8" name="TextBox 7">
            <a:extLst>
              <a:ext uri="{FF2B5EF4-FFF2-40B4-BE49-F238E27FC236}">
                <a16:creationId xmlns:a16="http://schemas.microsoft.com/office/drawing/2014/main" id="{E22AAC1C-AA64-434B-865D-6EFCD4B848A2}"/>
              </a:ext>
            </a:extLst>
          </p:cNvPr>
          <p:cNvSpPr txBox="1"/>
          <p:nvPr/>
        </p:nvSpPr>
        <p:spPr>
          <a:xfrm>
            <a:off x="2219547" y="3057198"/>
            <a:ext cx="533400" cy="584775"/>
          </a:xfrm>
          <a:prstGeom prst="rect">
            <a:avLst/>
          </a:prstGeom>
          <a:noFill/>
        </p:spPr>
        <p:txBody>
          <a:bodyPr wrap="square" rtlCol="0">
            <a:spAutoFit/>
          </a:bodyPr>
          <a:lstStyle/>
          <a:p>
            <a:r>
              <a:rPr lang="en-US" sz="3200" dirty="0"/>
              <a:t>X</a:t>
            </a:r>
          </a:p>
        </p:txBody>
      </p:sp>
      <p:sp>
        <p:nvSpPr>
          <p:cNvPr id="9" name="TextBox 8">
            <a:extLst>
              <a:ext uri="{FF2B5EF4-FFF2-40B4-BE49-F238E27FC236}">
                <a16:creationId xmlns:a16="http://schemas.microsoft.com/office/drawing/2014/main" id="{04FC43D7-C6EF-4EB6-A40D-553DACC8D8DD}"/>
              </a:ext>
            </a:extLst>
          </p:cNvPr>
          <p:cNvSpPr txBox="1"/>
          <p:nvPr/>
        </p:nvSpPr>
        <p:spPr>
          <a:xfrm>
            <a:off x="4267200" y="3027072"/>
            <a:ext cx="3810000" cy="646331"/>
          </a:xfrm>
          <a:prstGeom prst="rect">
            <a:avLst/>
          </a:prstGeom>
          <a:noFill/>
        </p:spPr>
        <p:txBody>
          <a:bodyPr wrap="square" rtlCol="0">
            <a:spAutoFit/>
          </a:bodyPr>
          <a:lstStyle/>
          <a:p>
            <a:r>
              <a:rPr lang="en-US" sz="2800" dirty="0"/>
              <a:t>=  </a:t>
            </a:r>
            <a:r>
              <a:rPr lang="en-US" sz="3600" dirty="0">
                <a:solidFill>
                  <a:srgbClr val="FF0000"/>
                </a:solidFill>
              </a:rPr>
              <a:t>540,000 calories</a:t>
            </a:r>
            <a:endParaRPr lang="en-US" sz="2800" dirty="0">
              <a:solidFill>
                <a:srgbClr val="FF0000"/>
              </a:solidFill>
            </a:endParaRPr>
          </a:p>
        </p:txBody>
      </p:sp>
      <p:sp>
        <p:nvSpPr>
          <p:cNvPr id="3" name="TextBox 2">
            <a:extLst>
              <a:ext uri="{FF2B5EF4-FFF2-40B4-BE49-F238E27FC236}">
                <a16:creationId xmlns:a16="http://schemas.microsoft.com/office/drawing/2014/main" id="{77AFA78F-FA35-4888-BD13-A7C91FA846A4}"/>
              </a:ext>
            </a:extLst>
          </p:cNvPr>
          <p:cNvSpPr txBox="1"/>
          <p:nvPr/>
        </p:nvSpPr>
        <p:spPr>
          <a:xfrm>
            <a:off x="457200" y="5858899"/>
            <a:ext cx="5105400" cy="369332"/>
          </a:xfrm>
          <a:prstGeom prst="rect">
            <a:avLst/>
          </a:prstGeom>
          <a:noFill/>
        </p:spPr>
        <p:txBody>
          <a:bodyPr wrap="square" rtlCol="0">
            <a:spAutoFit/>
          </a:bodyPr>
          <a:lstStyle/>
          <a:p>
            <a:r>
              <a:rPr lang="en-US" dirty="0"/>
              <a:t>Food Calories                       </a:t>
            </a:r>
            <a:r>
              <a:rPr lang="en-US" dirty="0">
                <a:solidFill>
                  <a:srgbClr val="FF0000"/>
                </a:solidFill>
              </a:rPr>
              <a:t>Scientific calories</a:t>
            </a:r>
          </a:p>
        </p:txBody>
      </p:sp>
      <p:cxnSp>
        <p:nvCxnSpPr>
          <p:cNvPr id="11" name="Straight Arrow Connector 10">
            <a:extLst>
              <a:ext uri="{FF2B5EF4-FFF2-40B4-BE49-F238E27FC236}">
                <a16:creationId xmlns:a16="http://schemas.microsoft.com/office/drawing/2014/main" id="{5BABBBDD-1B5E-4174-A16C-5BF55B71F5F2}"/>
              </a:ext>
            </a:extLst>
          </p:cNvPr>
          <p:cNvCxnSpPr>
            <a:cxnSpLocks/>
          </p:cNvCxnSpPr>
          <p:nvPr/>
        </p:nvCxnSpPr>
        <p:spPr>
          <a:xfrm flipV="1">
            <a:off x="1143000" y="4191000"/>
            <a:ext cx="152400" cy="166789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7E74C7E-23E2-4658-BCA5-96603F390408}"/>
              </a:ext>
            </a:extLst>
          </p:cNvPr>
          <p:cNvCxnSpPr>
            <a:cxnSpLocks/>
          </p:cNvCxnSpPr>
          <p:nvPr/>
        </p:nvCxnSpPr>
        <p:spPr>
          <a:xfrm flipV="1">
            <a:off x="3810000" y="3810000"/>
            <a:ext cx="1447800" cy="2080329"/>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09787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C5E091-2490-4568-8836-484831365B6E}"/>
              </a:ext>
            </a:extLst>
          </p:cNvPr>
          <p:cNvSpPr txBox="1"/>
          <p:nvPr/>
        </p:nvSpPr>
        <p:spPr>
          <a:xfrm>
            <a:off x="0" y="228600"/>
            <a:ext cx="9144000" cy="480131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10.  The hotter particles have </a:t>
            </a:r>
            <a:r>
              <a:rPr lang="en-US" sz="3600" dirty="0">
                <a:solidFill>
                  <a:srgbClr val="FF0000"/>
                </a:solidFill>
                <a:latin typeface="Times New Roman" panose="02020603050405020304" pitchFamily="18" charset="0"/>
                <a:cs typeface="Times New Roman" panose="02020603050405020304" pitchFamily="18" charset="0"/>
              </a:rPr>
              <a:t>HIGHER</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Kinetic energy than colder ones.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11.  Colder substances have </a:t>
            </a:r>
            <a:r>
              <a:rPr lang="en-US" sz="3600" dirty="0">
                <a:solidFill>
                  <a:srgbClr val="FF0000"/>
                </a:solidFill>
                <a:latin typeface="Times New Roman" panose="02020603050405020304" pitchFamily="18" charset="0"/>
                <a:cs typeface="Times New Roman" panose="02020603050405020304" pitchFamily="18" charset="0"/>
              </a:rPr>
              <a:t>SLOWER</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moving particles.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12.  Colder substances have </a:t>
            </a:r>
            <a:r>
              <a:rPr lang="en-US" sz="3600" dirty="0">
                <a:solidFill>
                  <a:srgbClr val="FF0000"/>
                </a:solidFill>
                <a:latin typeface="Times New Roman" panose="02020603050405020304" pitchFamily="18" charset="0"/>
                <a:cs typeface="Times New Roman" panose="02020603050405020304" pitchFamily="18" charset="0"/>
              </a:rPr>
              <a:t>_________</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Kinetic energy than hotter ones. </a:t>
            </a:r>
          </a:p>
          <a:p>
            <a:endParaRPr lang="en-US" dirty="0"/>
          </a:p>
        </p:txBody>
      </p:sp>
    </p:spTree>
    <p:extLst>
      <p:ext uri="{BB962C8B-B14F-4D97-AF65-F5344CB8AC3E}">
        <p14:creationId xmlns:p14="http://schemas.microsoft.com/office/powerpoint/2010/main" val="42327223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E9F144-F53D-4CFB-8D81-7D35DC98F133}"/>
              </a:ext>
            </a:extLst>
          </p:cNvPr>
          <p:cNvSpPr txBox="1"/>
          <p:nvPr/>
        </p:nvSpPr>
        <p:spPr>
          <a:xfrm>
            <a:off x="0" y="0"/>
            <a:ext cx="9144000" cy="332398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86. Now we have 4 units of energy: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                                   →</a:t>
            </a:r>
            <a:br>
              <a:rPr lang="en-US" sz="11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7690845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E9F144-F53D-4CFB-8D81-7D35DC98F133}"/>
              </a:ext>
            </a:extLst>
          </p:cNvPr>
          <p:cNvSpPr txBox="1"/>
          <p:nvPr/>
        </p:nvSpPr>
        <p:spPr>
          <a:xfrm>
            <a:off x="0" y="0"/>
            <a:ext cx="9144000" cy="427809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86. Now we have 4 units of energy: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  </a:t>
            </a:r>
            <a:r>
              <a:rPr lang="en-US" sz="3200" dirty="0">
                <a:solidFill>
                  <a:srgbClr val="FF0000"/>
                </a:solidFill>
                <a:latin typeface="Times New Roman" panose="02020603050405020304" pitchFamily="18" charset="0"/>
                <a:cs typeface="Times New Roman" panose="02020603050405020304" pitchFamily="18" charset="0"/>
              </a:rPr>
              <a:t>calorie</a:t>
            </a:r>
            <a:r>
              <a:rPr lang="en-US" sz="3200" dirty="0">
                <a:latin typeface="Times New Roman" panose="02020603050405020304" pitchFamily="18" charset="0"/>
                <a:cs typeface="Times New Roman" panose="02020603050405020304" pitchFamily="18" charset="0"/>
              </a:rPr>
              <a:t>                      →  </a:t>
            </a:r>
            <a:r>
              <a:rPr lang="en-US" sz="3200" dirty="0">
                <a:solidFill>
                  <a:srgbClr val="FF0000"/>
                </a:solidFill>
                <a:latin typeface="Times New Roman" panose="02020603050405020304" pitchFamily="18" charset="0"/>
                <a:cs typeface="Times New Roman" panose="02020603050405020304" pitchFamily="18" charset="0"/>
              </a:rPr>
              <a:t>Calorie (kilocalorie)</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  </a:t>
            </a:r>
            <a:r>
              <a:rPr lang="en-US" sz="3200" dirty="0">
                <a:solidFill>
                  <a:srgbClr val="FF0000"/>
                </a:solidFill>
                <a:latin typeface="Times New Roman" panose="02020603050405020304" pitchFamily="18" charset="0"/>
                <a:cs typeface="Times New Roman" panose="02020603050405020304" pitchFamily="18" charset="0"/>
              </a:rPr>
              <a:t>joule</a:t>
            </a:r>
            <a:r>
              <a:rPr lang="en-US" sz="3200" dirty="0">
                <a:latin typeface="Times New Roman" panose="02020603050405020304" pitchFamily="18" charset="0"/>
                <a:cs typeface="Times New Roman" panose="02020603050405020304" pitchFamily="18" charset="0"/>
              </a:rPr>
              <a:t>                         →  </a:t>
            </a:r>
            <a:r>
              <a:rPr lang="en-US" sz="3200" dirty="0">
                <a:solidFill>
                  <a:srgbClr val="FF0000"/>
                </a:solidFill>
                <a:latin typeface="Times New Roman" panose="02020603050405020304" pitchFamily="18" charset="0"/>
                <a:cs typeface="Times New Roman" panose="02020603050405020304" pitchFamily="18" charset="0"/>
              </a:rPr>
              <a:t>kilo-Joule</a:t>
            </a:r>
            <a:br>
              <a:rPr lang="en-US" sz="11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87. These are the three important equalities we can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make from these:</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8481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E9F144-F53D-4CFB-8D81-7D35DC98F133}"/>
              </a:ext>
            </a:extLst>
          </p:cNvPr>
          <p:cNvSpPr txBox="1"/>
          <p:nvPr/>
        </p:nvSpPr>
        <p:spPr>
          <a:xfrm>
            <a:off x="0" y="0"/>
            <a:ext cx="9144000" cy="378565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87. These are the three important equalities we can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make from these:</a:t>
            </a:r>
          </a:p>
          <a:p>
            <a:endParaRPr lang="en-US" sz="16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1 </a:t>
            </a:r>
            <a:r>
              <a:rPr lang="en-US" sz="3200" dirty="0" err="1">
                <a:solidFill>
                  <a:srgbClr val="FF0000"/>
                </a:solidFill>
                <a:latin typeface="Times New Roman" panose="02020603050405020304" pitchFamily="18" charset="0"/>
                <a:cs typeface="Times New Roman" panose="02020603050405020304" pitchFamily="18" charset="0"/>
              </a:rPr>
              <a:t>cal</a:t>
            </a:r>
            <a:r>
              <a:rPr lang="en-US" sz="3200" dirty="0">
                <a:solidFill>
                  <a:srgbClr val="FF0000"/>
                </a:solidFill>
                <a:latin typeface="Times New Roman" panose="02020603050405020304" pitchFamily="18" charset="0"/>
                <a:cs typeface="Times New Roman" panose="02020603050405020304" pitchFamily="18" charset="0"/>
              </a:rPr>
              <a:t> = 4.18 Joules</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1000 Joules = 1 kilo-Joule</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1000 calories = 1 Calorie (kilocalorie)</a:t>
            </a:r>
            <a:r>
              <a:rPr lang="en-US" sz="3200" dirty="0">
                <a:latin typeface="Times New Roman" panose="02020603050405020304" pitchFamily="18" charset="0"/>
                <a:cs typeface="Times New Roman" panose="02020603050405020304" pitchFamily="18" charset="0"/>
              </a:rPr>
              <a:t> </a:t>
            </a:r>
            <a:endParaRPr lang="en-US" sz="3200" dirty="0"/>
          </a:p>
        </p:txBody>
      </p:sp>
      <p:sp>
        <p:nvSpPr>
          <p:cNvPr id="3" name="TextBox 2">
            <a:extLst>
              <a:ext uri="{FF2B5EF4-FFF2-40B4-BE49-F238E27FC236}">
                <a16:creationId xmlns:a16="http://schemas.microsoft.com/office/drawing/2014/main" id="{60A5ED3A-181D-4851-978A-8BC0812253DB}"/>
              </a:ext>
            </a:extLst>
          </p:cNvPr>
          <p:cNvSpPr txBox="1"/>
          <p:nvPr/>
        </p:nvSpPr>
        <p:spPr>
          <a:xfrm>
            <a:off x="5562600" y="4191000"/>
            <a:ext cx="3505200" cy="1815882"/>
          </a:xfrm>
          <a:prstGeom prst="rect">
            <a:avLst/>
          </a:prstGeom>
          <a:noFill/>
        </p:spPr>
        <p:txBody>
          <a:bodyPr wrap="square" rtlCol="0">
            <a:spAutoFit/>
          </a:bodyPr>
          <a:lstStyle/>
          <a:p>
            <a:pPr algn="ctr"/>
            <a:r>
              <a:rPr lang="en-US" sz="2800" dirty="0">
                <a:solidFill>
                  <a:srgbClr val="000099"/>
                </a:solidFill>
                <a:latin typeface="Comic Sans MS" panose="030F0702030302020204" pitchFamily="66" charset="0"/>
                <a:cs typeface="Times New Roman" panose="02020603050405020304" pitchFamily="18" charset="0"/>
              </a:rPr>
              <a:t>Let’s ADD these to your reference tables now, </a:t>
            </a:r>
            <a:r>
              <a:rPr lang="en-US" sz="2800" u="sng" dirty="0">
                <a:solidFill>
                  <a:srgbClr val="000099"/>
                </a:solidFill>
                <a:latin typeface="Comic Sans MS" panose="030F0702030302020204" pitchFamily="66" charset="0"/>
                <a:cs typeface="Times New Roman" panose="02020603050405020304" pitchFamily="18" charset="0"/>
              </a:rPr>
              <a:t>underneath table B </a:t>
            </a:r>
          </a:p>
        </p:txBody>
      </p:sp>
    </p:spTree>
    <p:extLst>
      <p:ext uri="{BB962C8B-B14F-4D97-AF65-F5344CB8AC3E}">
        <p14:creationId xmlns:p14="http://schemas.microsoft.com/office/powerpoint/2010/main" val="282854642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01C42B-E1FC-4745-BC3C-0F31CB31FC6F}"/>
              </a:ext>
            </a:extLst>
          </p:cNvPr>
          <p:cNvSpPr txBox="1"/>
          <p:nvPr/>
        </p:nvSpPr>
        <p:spPr>
          <a:xfrm>
            <a:off x="0" y="0"/>
            <a:ext cx="9144000" cy="6678751"/>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88. Write out the specific heat capacity constant for   </a:t>
            </a:r>
          </a:p>
          <a:p>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water here:   </a:t>
            </a:r>
            <a:r>
              <a:rPr lang="en-US" sz="4400" dirty="0">
                <a:solidFill>
                  <a:schemeClr val="bg1"/>
                </a:solidFill>
                <a:latin typeface="Times New Roman" panose="02020603050405020304" pitchFamily="18" charset="0"/>
                <a:cs typeface="Times New Roman" panose="02020603050405020304" pitchFamily="18" charset="0"/>
              </a:rPr>
              <a:t>4.18 J/</a:t>
            </a:r>
            <a:r>
              <a:rPr lang="en-US" sz="4400" dirty="0" err="1">
                <a:solidFill>
                  <a:schemeClr val="bg1"/>
                </a:solidFill>
                <a:latin typeface="Times New Roman" panose="02020603050405020304" pitchFamily="18" charset="0"/>
                <a:cs typeface="Times New Roman" panose="02020603050405020304" pitchFamily="18" charset="0"/>
              </a:rPr>
              <a:t>g·K</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pPr marL="514350" indent="-514350">
              <a:buAutoNum type="arabicPeriod" startAt="89"/>
            </a:pPr>
            <a:r>
              <a:rPr lang="en-US" sz="3200" dirty="0">
                <a:latin typeface="Times New Roman" panose="02020603050405020304" pitchFamily="18" charset="0"/>
                <a:cs typeface="Times New Roman" panose="02020603050405020304" pitchFamily="18" charset="0"/>
              </a:rPr>
              <a:t>What does that all mean?</a:t>
            </a:r>
          </a:p>
          <a:p>
            <a:pPr marL="514350" indent="-514350">
              <a:buAutoNum type="arabicPeriod" startAt="89"/>
            </a:pPr>
            <a:endParaRPr lang="en-US" sz="3200" dirty="0">
              <a:latin typeface="Times New Roman" panose="02020603050405020304" pitchFamily="18" charset="0"/>
              <a:cs typeface="Times New Roman" panose="02020603050405020304" pitchFamily="18" charset="0"/>
            </a:endParaRPr>
          </a:p>
          <a:p>
            <a:r>
              <a:rPr lang="en-US" sz="3200" b="1" dirty="0">
                <a:solidFill>
                  <a:schemeClr val="bg1"/>
                </a:solidFill>
                <a:latin typeface="Times New Roman" panose="02020603050405020304" pitchFamily="18" charset="0"/>
                <a:cs typeface="Times New Roman" panose="02020603050405020304" pitchFamily="18" charset="0"/>
              </a:rPr>
              <a:t>     It takes 4.18 Joules</a:t>
            </a:r>
            <a:br>
              <a:rPr lang="en-US" sz="3200" b="1" dirty="0">
                <a:solidFill>
                  <a:schemeClr val="bg1"/>
                </a:solidFill>
                <a:latin typeface="Times New Roman" panose="02020603050405020304" pitchFamily="18" charset="0"/>
                <a:cs typeface="Times New Roman" panose="02020603050405020304" pitchFamily="18" charset="0"/>
              </a:rPr>
            </a:br>
            <a:r>
              <a:rPr lang="en-US" sz="3200" b="1" dirty="0">
                <a:solidFill>
                  <a:schemeClr val="bg1"/>
                </a:solidFill>
                <a:latin typeface="Times New Roman" panose="02020603050405020304" pitchFamily="18" charset="0"/>
                <a:cs typeface="Times New Roman" panose="02020603050405020304" pitchFamily="18" charset="0"/>
              </a:rPr>
              <a:t>     to make a gram of</a:t>
            </a:r>
            <a:br>
              <a:rPr lang="en-US" sz="3200" b="1" dirty="0">
                <a:solidFill>
                  <a:schemeClr val="bg1"/>
                </a:solidFill>
                <a:latin typeface="Times New Roman" panose="02020603050405020304" pitchFamily="18" charset="0"/>
                <a:cs typeface="Times New Roman" panose="02020603050405020304" pitchFamily="18" charset="0"/>
              </a:rPr>
            </a:br>
            <a:r>
              <a:rPr lang="en-US" sz="3200" b="1" dirty="0">
                <a:solidFill>
                  <a:schemeClr val="bg1"/>
                </a:solidFill>
                <a:latin typeface="Times New Roman" panose="02020603050405020304" pitchFamily="18" charset="0"/>
                <a:cs typeface="Times New Roman" panose="02020603050405020304" pitchFamily="18" charset="0"/>
              </a:rPr>
              <a:t>     pure water change</a:t>
            </a:r>
            <a:br>
              <a:rPr lang="en-US" sz="3200" b="1" dirty="0">
                <a:solidFill>
                  <a:schemeClr val="bg1"/>
                </a:solidFill>
                <a:latin typeface="Times New Roman" panose="02020603050405020304" pitchFamily="18" charset="0"/>
                <a:cs typeface="Times New Roman" panose="02020603050405020304" pitchFamily="18" charset="0"/>
              </a:rPr>
            </a:br>
            <a:r>
              <a:rPr lang="en-US" sz="3200" b="1" dirty="0">
                <a:solidFill>
                  <a:schemeClr val="bg1"/>
                </a:solidFill>
                <a:latin typeface="Times New Roman" panose="02020603050405020304" pitchFamily="18" charset="0"/>
                <a:cs typeface="Times New Roman" panose="02020603050405020304" pitchFamily="18" charset="0"/>
              </a:rPr>
              <a:t>     temperature by </a:t>
            </a:r>
            <a:br>
              <a:rPr lang="en-US" sz="3200" b="1" dirty="0">
                <a:solidFill>
                  <a:schemeClr val="bg1"/>
                </a:solidFill>
                <a:latin typeface="Times New Roman" panose="02020603050405020304" pitchFamily="18" charset="0"/>
                <a:cs typeface="Times New Roman" panose="02020603050405020304" pitchFamily="18" charset="0"/>
              </a:rPr>
            </a:br>
            <a:r>
              <a:rPr lang="en-US" sz="3200" b="1" dirty="0">
                <a:solidFill>
                  <a:schemeClr val="bg1"/>
                </a:solidFill>
                <a:latin typeface="Times New Roman" panose="02020603050405020304" pitchFamily="18" charset="0"/>
                <a:cs typeface="Times New Roman" panose="02020603050405020304" pitchFamily="18" charset="0"/>
              </a:rPr>
              <a:t>     1 Kelvin, or </a:t>
            </a:r>
            <a:br>
              <a:rPr lang="en-US" sz="3200" b="1" dirty="0">
                <a:solidFill>
                  <a:schemeClr val="bg1"/>
                </a:solidFill>
                <a:latin typeface="Times New Roman" panose="02020603050405020304" pitchFamily="18" charset="0"/>
                <a:cs typeface="Times New Roman" panose="02020603050405020304" pitchFamily="18" charset="0"/>
              </a:rPr>
            </a:br>
            <a:r>
              <a:rPr lang="en-US" sz="3200" b="1" dirty="0">
                <a:solidFill>
                  <a:schemeClr val="bg1"/>
                </a:solidFill>
                <a:latin typeface="Times New Roman" panose="02020603050405020304" pitchFamily="18" charset="0"/>
                <a:cs typeface="Times New Roman" panose="02020603050405020304" pitchFamily="18" charset="0"/>
              </a:rPr>
              <a:t>     1 Centigrade,</a:t>
            </a:r>
            <a:br>
              <a:rPr lang="en-US" sz="3200" b="1" dirty="0">
                <a:solidFill>
                  <a:schemeClr val="bg1"/>
                </a:solidFill>
                <a:latin typeface="Times New Roman" panose="02020603050405020304" pitchFamily="18" charset="0"/>
                <a:cs typeface="Times New Roman" panose="02020603050405020304" pitchFamily="18" charset="0"/>
              </a:rPr>
            </a:br>
            <a:r>
              <a:rPr lang="en-US" sz="3200" b="1" dirty="0">
                <a:solidFill>
                  <a:schemeClr val="bg1"/>
                </a:solidFill>
                <a:latin typeface="Times New Roman" panose="02020603050405020304" pitchFamily="18" charset="0"/>
                <a:cs typeface="Times New Roman" panose="02020603050405020304" pitchFamily="18" charset="0"/>
              </a:rPr>
              <a:t>     Hotter or Colder.  </a:t>
            </a:r>
            <a:endParaRPr lang="en-US" b="1" dirty="0">
              <a:solidFill>
                <a:schemeClr val="bg1"/>
              </a:solidFill>
            </a:endParaRPr>
          </a:p>
        </p:txBody>
      </p:sp>
      <p:pic>
        <p:nvPicPr>
          <p:cNvPr id="5" name="Picture 4">
            <a:extLst>
              <a:ext uri="{FF2B5EF4-FFF2-40B4-BE49-F238E27FC236}">
                <a16:creationId xmlns:a16="http://schemas.microsoft.com/office/drawing/2014/main" id="{CAE2A93D-67F6-4584-BE86-0D6795655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524" y="3079158"/>
            <a:ext cx="5111476" cy="3571875"/>
          </a:xfrm>
          <a:prstGeom prst="rect">
            <a:avLst/>
          </a:prstGeom>
        </p:spPr>
      </p:pic>
    </p:spTree>
    <p:extLst>
      <p:ext uri="{BB962C8B-B14F-4D97-AF65-F5344CB8AC3E}">
        <p14:creationId xmlns:p14="http://schemas.microsoft.com/office/powerpoint/2010/main" val="324908225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01C42B-E1FC-4745-BC3C-0F31CB31FC6F}"/>
              </a:ext>
            </a:extLst>
          </p:cNvPr>
          <p:cNvSpPr txBox="1"/>
          <p:nvPr/>
        </p:nvSpPr>
        <p:spPr>
          <a:xfrm>
            <a:off x="0" y="0"/>
            <a:ext cx="9144000" cy="6678751"/>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88. Write out the specific heat capacity constant for   </a:t>
            </a:r>
          </a:p>
          <a:p>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water here:   </a:t>
            </a:r>
            <a:r>
              <a:rPr lang="en-US" sz="4400" dirty="0">
                <a:solidFill>
                  <a:srgbClr val="FF0000"/>
                </a:solidFill>
                <a:latin typeface="Times New Roman" panose="02020603050405020304" pitchFamily="18" charset="0"/>
                <a:cs typeface="Times New Roman" panose="02020603050405020304" pitchFamily="18" charset="0"/>
              </a:rPr>
              <a:t>4.18 J/</a:t>
            </a:r>
            <a:r>
              <a:rPr lang="en-US" sz="4400" dirty="0" err="1">
                <a:solidFill>
                  <a:srgbClr val="FF0000"/>
                </a:solidFill>
                <a:latin typeface="Times New Roman" panose="02020603050405020304" pitchFamily="18" charset="0"/>
                <a:cs typeface="Times New Roman" panose="02020603050405020304" pitchFamily="18" charset="0"/>
              </a:rPr>
              <a:t>g·K</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pPr marL="514350" indent="-514350">
              <a:buAutoNum type="arabicPeriod" startAt="89"/>
            </a:pPr>
            <a:r>
              <a:rPr lang="en-US" sz="3200" dirty="0">
                <a:latin typeface="Times New Roman" panose="02020603050405020304" pitchFamily="18" charset="0"/>
                <a:cs typeface="Times New Roman" panose="02020603050405020304" pitchFamily="18" charset="0"/>
              </a:rPr>
              <a:t>What does that all mean?</a:t>
            </a:r>
          </a:p>
          <a:p>
            <a:pPr marL="514350" indent="-514350">
              <a:buAutoNum type="arabicPeriod" startAt="89"/>
            </a:pPr>
            <a:endParaRPr lang="en-US" sz="3200" dirty="0">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     It takes 4.18 Joules</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     to make a gram of</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     pure water change</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     temperature by </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     1 Kelvin, or </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     1 Centigrade,</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     Hotter or Colder.  </a:t>
            </a:r>
            <a:endParaRPr lang="en-US" b="1" dirty="0">
              <a:solidFill>
                <a:srgbClr val="FF0000"/>
              </a:solidFill>
            </a:endParaRPr>
          </a:p>
        </p:txBody>
      </p:sp>
      <p:pic>
        <p:nvPicPr>
          <p:cNvPr id="5" name="Picture 4">
            <a:extLst>
              <a:ext uri="{FF2B5EF4-FFF2-40B4-BE49-F238E27FC236}">
                <a16:creationId xmlns:a16="http://schemas.microsoft.com/office/drawing/2014/main" id="{CAE2A93D-67F6-4584-BE86-0D6795655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524" y="3079158"/>
            <a:ext cx="5111476" cy="3571875"/>
          </a:xfrm>
          <a:prstGeom prst="rect">
            <a:avLst/>
          </a:prstGeom>
        </p:spPr>
      </p:pic>
    </p:spTree>
    <p:extLst>
      <p:ext uri="{BB962C8B-B14F-4D97-AF65-F5344CB8AC3E}">
        <p14:creationId xmlns:p14="http://schemas.microsoft.com/office/powerpoint/2010/main" val="252916301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D92E41-AFD4-489A-8E65-ADD44B44FF2C}"/>
              </a:ext>
            </a:extLst>
          </p:cNvPr>
          <p:cNvSpPr txBox="1"/>
          <p:nvPr/>
        </p:nvSpPr>
        <p:spPr>
          <a:xfrm>
            <a:off x="0" y="0"/>
            <a:ext cx="9144000" cy="4247317"/>
          </a:xfrm>
          <a:prstGeom prst="rect">
            <a:avLst/>
          </a:prstGeom>
          <a:noFill/>
        </p:spPr>
        <p:txBody>
          <a:bodyPr wrap="square" rtlCol="0">
            <a:spAutoFit/>
          </a:bodyPr>
          <a:lstStyle/>
          <a:p>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90. It takes </a:t>
            </a:r>
            <a:r>
              <a:rPr lang="en-US" sz="3600" dirty="0">
                <a:solidFill>
                  <a:srgbClr val="FF0000"/>
                </a:solidFill>
                <a:latin typeface="Times New Roman" panose="02020603050405020304" pitchFamily="18" charset="0"/>
                <a:cs typeface="Times New Roman" panose="02020603050405020304" pitchFamily="18" charset="0"/>
              </a:rPr>
              <a:t>4.18 joules </a:t>
            </a:r>
            <a:r>
              <a:rPr lang="en-US" sz="3600" dirty="0">
                <a:latin typeface="Times New Roman" panose="02020603050405020304" pitchFamily="18" charset="0"/>
                <a:cs typeface="Times New Roman" panose="02020603050405020304" pitchFamily="18" charset="0"/>
              </a:rPr>
              <a:t>to make one gram of water change temp by 1°C or 1 K.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91.  It takes </a:t>
            </a:r>
            <a:r>
              <a:rPr lang="en-US" sz="3600" dirty="0">
                <a:solidFill>
                  <a:schemeClr val="bg1"/>
                </a:solidFill>
                <a:latin typeface="Times New Roman" panose="02020603050405020304" pitchFamily="18" charset="0"/>
                <a:cs typeface="Times New Roman" panose="02020603050405020304" pitchFamily="18" charset="0"/>
              </a:rPr>
              <a:t>1 calorie (small “c”) </a:t>
            </a:r>
            <a:r>
              <a:rPr lang="en-US" sz="3600" dirty="0">
                <a:latin typeface="Times New Roman" panose="02020603050405020304" pitchFamily="18" charset="0"/>
                <a:cs typeface="Times New Roman" panose="02020603050405020304" pitchFamily="18" charset="0"/>
              </a:rPr>
              <a:t>to make one gram of water change temp by 1°C or 1 K</a:t>
            </a:r>
            <a:r>
              <a:rPr lang="en-US" dirty="0"/>
              <a:t>. </a:t>
            </a:r>
          </a:p>
          <a:p>
            <a:endParaRPr lang="en-US" dirty="0"/>
          </a:p>
        </p:txBody>
      </p:sp>
      <p:pic>
        <p:nvPicPr>
          <p:cNvPr id="5" name="Picture 4">
            <a:extLst>
              <a:ext uri="{FF2B5EF4-FFF2-40B4-BE49-F238E27FC236}">
                <a16:creationId xmlns:a16="http://schemas.microsoft.com/office/drawing/2014/main" id="{102ACD6F-187D-40A1-BC26-EFC84173BA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 y="4273821"/>
            <a:ext cx="2240280" cy="2286000"/>
          </a:xfrm>
          <a:prstGeom prst="rect">
            <a:avLst/>
          </a:prstGeom>
        </p:spPr>
      </p:pic>
      <p:sp>
        <p:nvSpPr>
          <p:cNvPr id="6" name="TextBox 5">
            <a:extLst>
              <a:ext uri="{FF2B5EF4-FFF2-40B4-BE49-F238E27FC236}">
                <a16:creationId xmlns:a16="http://schemas.microsoft.com/office/drawing/2014/main" id="{59ACD6A3-9834-428D-A267-6A4BC5144AE5}"/>
              </a:ext>
            </a:extLst>
          </p:cNvPr>
          <p:cNvSpPr txBox="1"/>
          <p:nvPr/>
        </p:nvSpPr>
        <p:spPr>
          <a:xfrm>
            <a:off x="2590800" y="4539658"/>
            <a:ext cx="6477000" cy="1754326"/>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This is James P. Joule, the man they named the unit of energy after.  Note his gigantic mustache!</a:t>
            </a:r>
          </a:p>
        </p:txBody>
      </p:sp>
    </p:spTree>
    <p:extLst>
      <p:ext uri="{BB962C8B-B14F-4D97-AF65-F5344CB8AC3E}">
        <p14:creationId xmlns:p14="http://schemas.microsoft.com/office/powerpoint/2010/main" val="203803262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D92E41-AFD4-489A-8E65-ADD44B44FF2C}"/>
              </a:ext>
            </a:extLst>
          </p:cNvPr>
          <p:cNvSpPr txBox="1"/>
          <p:nvPr/>
        </p:nvSpPr>
        <p:spPr>
          <a:xfrm>
            <a:off x="0" y="0"/>
            <a:ext cx="9144000" cy="4247317"/>
          </a:xfrm>
          <a:prstGeom prst="rect">
            <a:avLst/>
          </a:prstGeom>
          <a:noFill/>
        </p:spPr>
        <p:txBody>
          <a:bodyPr wrap="square" rtlCol="0">
            <a:spAutoFit/>
          </a:bodyPr>
          <a:lstStyle/>
          <a:p>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90. It takes </a:t>
            </a:r>
            <a:r>
              <a:rPr lang="en-US" sz="3600" dirty="0">
                <a:solidFill>
                  <a:srgbClr val="FF0000"/>
                </a:solidFill>
                <a:latin typeface="Times New Roman" panose="02020603050405020304" pitchFamily="18" charset="0"/>
                <a:cs typeface="Times New Roman" panose="02020603050405020304" pitchFamily="18" charset="0"/>
              </a:rPr>
              <a:t>4.18 joules </a:t>
            </a:r>
            <a:r>
              <a:rPr lang="en-US" sz="3600" dirty="0">
                <a:latin typeface="Times New Roman" panose="02020603050405020304" pitchFamily="18" charset="0"/>
                <a:cs typeface="Times New Roman" panose="02020603050405020304" pitchFamily="18" charset="0"/>
              </a:rPr>
              <a:t>to make one gram of water change temp by 1°C or 1 K.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91.  It takes </a:t>
            </a:r>
            <a:r>
              <a:rPr lang="en-US" sz="3600" dirty="0">
                <a:solidFill>
                  <a:srgbClr val="0000FF"/>
                </a:solidFill>
                <a:latin typeface="Times New Roman" panose="02020603050405020304" pitchFamily="18" charset="0"/>
                <a:cs typeface="Times New Roman" panose="02020603050405020304" pitchFamily="18" charset="0"/>
              </a:rPr>
              <a:t>1 calorie (small “c”) </a:t>
            </a:r>
            <a:r>
              <a:rPr lang="en-US" sz="3600" dirty="0">
                <a:latin typeface="Times New Roman" panose="02020603050405020304" pitchFamily="18" charset="0"/>
                <a:cs typeface="Times New Roman" panose="02020603050405020304" pitchFamily="18" charset="0"/>
              </a:rPr>
              <a:t>to make one gram of water change temp by 1°C or 1 K</a:t>
            </a:r>
            <a:r>
              <a:rPr lang="en-US" dirty="0"/>
              <a:t>. </a:t>
            </a:r>
          </a:p>
          <a:p>
            <a:endParaRPr lang="en-US" dirty="0"/>
          </a:p>
        </p:txBody>
      </p:sp>
      <p:pic>
        <p:nvPicPr>
          <p:cNvPr id="5" name="Picture 4">
            <a:extLst>
              <a:ext uri="{FF2B5EF4-FFF2-40B4-BE49-F238E27FC236}">
                <a16:creationId xmlns:a16="http://schemas.microsoft.com/office/drawing/2014/main" id="{102ACD6F-187D-40A1-BC26-EFC84173BA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 y="4273821"/>
            <a:ext cx="2240280" cy="2286000"/>
          </a:xfrm>
          <a:prstGeom prst="rect">
            <a:avLst/>
          </a:prstGeom>
        </p:spPr>
      </p:pic>
      <p:sp>
        <p:nvSpPr>
          <p:cNvPr id="6" name="TextBox 5">
            <a:extLst>
              <a:ext uri="{FF2B5EF4-FFF2-40B4-BE49-F238E27FC236}">
                <a16:creationId xmlns:a16="http://schemas.microsoft.com/office/drawing/2014/main" id="{59ACD6A3-9834-428D-A267-6A4BC5144AE5}"/>
              </a:ext>
            </a:extLst>
          </p:cNvPr>
          <p:cNvSpPr txBox="1"/>
          <p:nvPr/>
        </p:nvSpPr>
        <p:spPr>
          <a:xfrm>
            <a:off x="2590800" y="4539658"/>
            <a:ext cx="6477000" cy="1754326"/>
          </a:xfrm>
          <a:prstGeom prst="rect">
            <a:avLst/>
          </a:prstGeom>
          <a:noFill/>
        </p:spPr>
        <p:txBody>
          <a:bodyPr wrap="square" rtlCol="0">
            <a:spAutoFit/>
          </a:bodyPr>
          <a:lstStyle/>
          <a:p>
            <a:r>
              <a:rPr lang="en-US" sz="3600" dirty="0">
                <a:solidFill>
                  <a:srgbClr val="0000FF"/>
                </a:solidFill>
                <a:latin typeface="Times New Roman" panose="02020603050405020304" pitchFamily="18" charset="0"/>
                <a:cs typeface="Times New Roman" panose="02020603050405020304" pitchFamily="18" charset="0"/>
              </a:rPr>
              <a:t>This is James P. Joule, the man they named the unit of energy after.  Note his gigantic mustache!</a:t>
            </a:r>
          </a:p>
        </p:txBody>
      </p:sp>
    </p:spTree>
    <p:extLst>
      <p:ext uri="{BB962C8B-B14F-4D97-AF65-F5344CB8AC3E}">
        <p14:creationId xmlns:p14="http://schemas.microsoft.com/office/powerpoint/2010/main" val="323480823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149916-33EE-439A-A060-A06AF2247C1B}"/>
              </a:ext>
            </a:extLst>
          </p:cNvPr>
          <p:cNvSpPr txBox="1"/>
          <p:nvPr/>
        </p:nvSpPr>
        <p:spPr>
          <a:xfrm>
            <a:off x="0" y="0"/>
            <a:ext cx="9144000" cy="13542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92.  It takes 354 calories to make 354 g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at 7°C to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warm to 8°C.  How many joules is 354 </a:t>
            </a:r>
            <a:r>
              <a:rPr lang="en-US" sz="3200" dirty="0" err="1">
                <a:latin typeface="Times New Roman" panose="02020603050405020304" pitchFamily="18" charset="0"/>
                <a:cs typeface="Times New Roman" panose="02020603050405020304" pitchFamily="18" charset="0"/>
              </a:rPr>
              <a:t>cal</a:t>
            </a:r>
            <a:r>
              <a:rPr lang="en-US" sz="3200" dirty="0">
                <a:latin typeface="Times New Roman" panose="02020603050405020304" pitchFamily="18" charset="0"/>
                <a:cs typeface="Times New Roman" panose="02020603050405020304" pitchFamily="18" charset="0"/>
              </a:rPr>
              <a:t>?</a:t>
            </a:r>
          </a:p>
          <a:p>
            <a:endParaRPr lang="en-US" dirty="0"/>
          </a:p>
        </p:txBody>
      </p:sp>
      <p:sp>
        <p:nvSpPr>
          <p:cNvPr id="3" name="Cylinder 2">
            <a:extLst>
              <a:ext uri="{FF2B5EF4-FFF2-40B4-BE49-F238E27FC236}">
                <a16:creationId xmlns:a16="http://schemas.microsoft.com/office/drawing/2014/main" id="{D9CA7285-88F6-482C-821C-BDE52E30E5BE}"/>
              </a:ext>
            </a:extLst>
          </p:cNvPr>
          <p:cNvSpPr/>
          <p:nvPr/>
        </p:nvSpPr>
        <p:spPr>
          <a:xfrm>
            <a:off x="5943600" y="1324400"/>
            <a:ext cx="304800" cy="48006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AE1A32CE-8406-45B2-AA19-BDCF746FEC26}"/>
              </a:ext>
            </a:extLst>
          </p:cNvPr>
          <p:cNvSpPr/>
          <p:nvPr/>
        </p:nvSpPr>
        <p:spPr>
          <a:xfrm>
            <a:off x="5829300" y="5747313"/>
            <a:ext cx="5334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8490526-2C32-43A5-87D8-19050335124E}"/>
              </a:ext>
            </a:extLst>
          </p:cNvPr>
          <p:cNvSpPr/>
          <p:nvPr/>
        </p:nvSpPr>
        <p:spPr>
          <a:xfrm>
            <a:off x="5981700" y="4876800"/>
            <a:ext cx="228600" cy="1248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3E473D44-7EBD-4EC5-97DE-016FB9EF254E}"/>
              </a:ext>
            </a:extLst>
          </p:cNvPr>
          <p:cNvSpPr/>
          <p:nvPr/>
        </p:nvSpPr>
        <p:spPr>
          <a:xfrm>
            <a:off x="8496300" y="1324400"/>
            <a:ext cx="304800" cy="48006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42D64B6-E92A-4495-9389-4E483F14AC95}"/>
              </a:ext>
            </a:extLst>
          </p:cNvPr>
          <p:cNvSpPr/>
          <p:nvPr/>
        </p:nvSpPr>
        <p:spPr>
          <a:xfrm>
            <a:off x="8382000" y="5747313"/>
            <a:ext cx="5334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48AC6C6-56EC-4088-8945-D35D7A4CD6F1}"/>
              </a:ext>
            </a:extLst>
          </p:cNvPr>
          <p:cNvSpPr/>
          <p:nvPr/>
        </p:nvSpPr>
        <p:spPr>
          <a:xfrm>
            <a:off x="8534400" y="4648200"/>
            <a:ext cx="228600" cy="1476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97F3733-F661-4E79-8842-2A9C627F89BB}"/>
              </a:ext>
            </a:extLst>
          </p:cNvPr>
          <p:cNvCxnSpPr>
            <a:cxnSpLocks/>
          </p:cNvCxnSpPr>
          <p:nvPr/>
        </p:nvCxnSpPr>
        <p:spPr>
          <a:xfrm>
            <a:off x="6286500" y="4876800"/>
            <a:ext cx="20955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8806ED8-5196-4CE9-9100-3C7ADC28FF13}"/>
              </a:ext>
            </a:extLst>
          </p:cNvPr>
          <p:cNvSpPr txBox="1"/>
          <p:nvPr/>
        </p:nvSpPr>
        <p:spPr>
          <a:xfrm>
            <a:off x="6248400" y="4415135"/>
            <a:ext cx="2209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ea typeface="Verdana" panose="020B0604030504040204" pitchFamily="34"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C            8</a:t>
            </a:r>
            <a:r>
              <a:rPr lang="en-US" sz="2400" dirty="0">
                <a:latin typeface="Times New Roman" panose="02020603050405020304" pitchFamily="18" charset="0"/>
                <a:ea typeface="Verdana" panose="020B0604030504040204" pitchFamily="34"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C</a:t>
            </a:r>
          </a:p>
        </p:txBody>
      </p:sp>
      <p:sp>
        <p:nvSpPr>
          <p:cNvPr id="11" name="Arrow: Up 10">
            <a:extLst>
              <a:ext uri="{FF2B5EF4-FFF2-40B4-BE49-F238E27FC236}">
                <a16:creationId xmlns:a16="http://schemas.microsoft.com/office/drawing/2014/main" id="{702FAEA5-246B-4E26-BB16-2ED8DA69247E}"/>
              </a:ext>
            </a:extLst>
          </p:cNvPr>
          <p:cNvSpPr/>
          <p:nvPr/>
        </p:nvSpPr>
        <p:spPr>
          <a:xfrm>
            <a:off x="7848600" y="4955231"/>
            <a:ext cx="381000" cy="759769"/>
          </a:xfrm>
          <a:prstGeom prst="up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ig Cold Glass Of Water . Refreshing Indeed #asfissweet | Tumblr, Receitas,  Sentimentos">
            <a:extLst>
              <a:ext uri="{FF2B5EF4-FFF2-40B4-BE49-F238E27FC236}">
                <a16:creationId xmlns:a16="http://schemas.microsoft.com/office/drawing/2014/main" id="{7FDE0E51-AF05-4E61-BC43-B82F0D247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324400"/>
            <a:ext cx="2667000" cy="400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07987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149916-33EE-439A-A060-A06AF2247C1B}"/>
              </a:ext>
            </a:extLst>
          </p:cNvPr>
          <p:cNvSpPr txBox="1"/>
          <p:nvPr/>
        </p:nvSpPr>
        <p:spPr>
          <a:xfrm>
            <a:off x="0" y="0"/>
            <a:ext cx="9144000" cy="203132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92.  It takes 354 calories to make 354 g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at 7°C to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warm to 8°C.  How many joules is 354 </a:t>
            </a:r>
            <a:r>
              <a:rPr lang="en-US" sz="3200" dirty="0" err="1">
                <a:latin typeface="Times New Roman" panose="02020603050405020304" pitchFamily="18" charset="0"/>
                <a:cs typeface="Times New Roman" panose="02020603050405020304" pitchFamily="18" charset="0"/>
              </a:rPr>
              <a:t>cal</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4400" dirty="0">
                <a:solidFill>
                  <a:srgbClr val="0000FF"/>
                </a:solidFill>
                <a:latin typeface="Times New Roman" panose="02020603050405020304" pitchFamily="18" charset="0"/>
                <a:cs typeface="Times New Roman" panose="02020603050405020304" pitchFamily="18" charset="0"/>
              </a:rPr>
              <a:t> </a:t>
            </a:r>
            <a:endParaRPr lang="en-US" sz="3200" dirty="0">
              <a:solidFill>
                <a:srgbClr val="0000FF"/>
              </a:solidFill>
              <a:latin typeface="Times New Roman" panose="02020603050405020304" pitchFamily="18" charset="0"/>
              <a:cs typeface="Times New Roman" panose="02020603050405020304" pitchFamily="18" charset="0"/>
            </a:endParaRPr>
          </a:p>
          <a:p>
            <a:endParaRPr lang="en-US" dirty="0"/>
          </a:p>
        </p:txBody>
      </p:sp>
      <p:sp>
        <p:nvSpPr>
          <p:cNvPr id="3" name="Cylinder 2">
            <a:extLst>
              <a:ext uri="{FF2B5EF4-FFF2-40B4-BE49-F238E27FC236}">
                <a16:creationId xmlns:a16="http://schemas.microsoft.com/office/drawing/2014/main" id="{D9CA7285-88F6-482C-821C-BDE52E30E5BE}"/>
              </a:ext>
            </a:extLst>
          </p:cNvPr>
          <p:cNvSpPr/>
          <p:nvPr/>
        </p:nvSpPr>
        <p:spPr>
          <a:xfrm>
            <a:off x="5943600" y="1324400"/>
            <a:ext cx="304800" cy="48006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AE1A32CE-8406-45B2-AA19-BDCF746FEC26}"/>
              </a:ext>
            </a:extLst>
          </p:cNvPr>
          <p:cNvSpPr/>
          <p:nvPr/>
        </p:nvSpPr>
        <p:spPr>
          <a:xfrm>
            <a:off x="5829300" y="5747313"/>
            <a:ext cx="5334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8490526-2C32-43A5-87D8-19050335124E}"/>
              </a:ext>
            </a:extLst>
          </p:cNvPr>
          <p:cNvSpPr/>
          <p:nvPr/>
        </p:nvSpPr>
        <p:spPr>
          <a:xfrm>
            <a:off x="5981700" y="4876800"/>
            <a:ext cx="228600" cy="1248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3E473D44-7EBD-4EC5-97DE-016FB9EF254E}"/>
              </a:ext>
            </a:extLst>
          </p:cNvPr>
          <p:cNvSpPr/>
          <p:nvPr/>
        </p:nvSpPr>
        <p:spPr>
          <a:xfrm>
            <a:off x="8496300" y="1324400"/>
            <a:ext cx="304800" cy="48006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42D64B6-E92A-4495-9389-4E483F14AC95}"/>
              </a:ext>
            </a:extLst>
          </p:cNvPr>
          <p:cNvSpPr/>
          <p:nvPr/>
        </p:nvSpPr>
        <p:spPr>
          <a:xfrm>
            <a:off x="8382000" y="5747313"/>
            <a:ext cx="5334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48AC6C6-56EC-4088-8945-D35D7A4CD6F1}"/>
              </a:ext>
            </a:extLst>
          </p:cNvPr>
          <p:cNvSpPr/>
          <p:nvPr/>
        </p:nvSpPr>
        <p:spPr>
          <a:xfrm>
            <a:off x="8534400" y="4648200"/>
            <a:ext cx="228600" cy="1476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97F3733-F661-4E79-8842-2A9C627F89BB}"/>
              </a:ext>
            </a:extLst>
          </p:cNvPr>
          <p:cNvCxnSpPr>
            <a:cxnSpLocks/>
          </p:cNvCxnSpPr>
          <p:nvPr/>
        </p:nvCxnSpPr>
        <p:spPr>
          <a:xfrm>
            <a:off x="6286500" y="4876800"/>
            <a:ext cx="20955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8806ED8-5196-4CE9-9100-3C7ADC28FF13}"/>
              </a:ext>
            </a:extLst>
          </p:cNvPr>
          <p:cNvSpPr txBox="1"/>
          <p:nvPr/>
        </p:nvSpPr>
        <p:spPr>
          <a:xfrm>
            <a:off x="6248400" y="4415135"/>
            <a:ext cx="2209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ea typeface="Verdana" panose="020B0604030504040204" pitchFamily="34"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C            8</a:t>
            </a:r>
            <a:r>
              <a:rPr lang="en-US" sz="2400" dirty="0">
                <a:latin typeface="Times New Roman" panose="02020603050405020304" pitchFamily="18" charset="0"/>
                <a:ea typeface="Verdana" panose="020B0604030504040204" pitchFamily="34"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C</a:t>
            </a:r>
          </a:p>
        </p:txBody>
      </p:sp>
      <p:sp>
        <p:nvSpPr>
          <p:cNvPr id="11" name="Arrow: Up 10">
            <a:extLst>
              <a:ext uri="{FF2B5EF4-FFF2-40B4-BE49-F238E27FC236}">
                <a16:creationId xmlns:a16="http://schemas.microsoft.com/office/drawing/2014/main" id="{702FAEA5-246B-4E26-BB16-2ED8DA69247E}"/>
              </a:ext>
            </a:extLst>
          </p:cNvPr>
          <p:cNvSpPr/>
          <p:nvPr/>
        </p:nvSpPr>
        <p:spPr>
          <a:xfrm>
            <a:off x="7848600" y="4955231"/>
            <a:ext cx="381000" cy="759769"/>
          </a:xfrm>
          <a:prstGeom prst="up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DEF24B4-576E-4E58-A7BC-5F4D18CE5F78}"/>
              </a:ext>
            </a:extLst>
          </p:cNvPr>
          <p:cNvSpPr txBox="1"/>
          <p:nvPr/>
        </p:nvSpPr>
        <p:spPr>
          <a:xfrm>
            <a:off x="287407" y="2514600"/>
            <a:ext cx="1524000"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354 </a:t>
            </a:r>
            <a:r>
              <a:rPr lang="en-US" sz="3600" u="sng" dirty="0" err="1">
                <a:solidFill>
                  <a:schemeClr val="tx1">
                    <a:lumMod val="95000"/>
                    <a:lumOff val="5000"/>
                  </a:schemeClr>
                </a:solidFill>
                <a:latin typeface="Times New Roman" panose="02020603050405020304" pitchFamily="18" charset="0"/>
                <a:cs typeface="Times New Roman" panose="02020603050405020304" pitchFamily="18" charset="0"/>
              </a:rPr>
              <a:t>cal</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15" name="TextBox 14">
            <a:extLst>
              <a:ext uri="{FF2B5EF4-FFF2-40B4-BE49-F238E27FC236}">
                <a16:creationId xmlns:a16="http://schemas.microsoft.com/office/drawing/2014/main" id="{786F46C1-C978-4247-B41B-210DF19EBFB2}"/>
              </a:ext>
            </a:extLst>
          </p:cNvPr>
          <p:cNvSpPr txBox="1"/>
          <p:nvPr/>
        </p:nvSpPr>
        <p:spPr>
          <a:xfrm>
            <a:off x="1723197" y="2684620"/>
            <a:ext cx="7620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240999073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149916-33EE-439A-A060-A06AF2247C1B}"/>
              </a:ext>
            </a:extLst>
          </p:cNvPr>
          <p:cNvSpPr txBox="1"/>
          <p:nvPr/>
        </p:nvSpPr>
        <p:spPr>
          <a:xfrm>
            <a:off x="0" y="0"/>
            <a:ext cx="9144000" cy="203132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92.  It takes 354 calories to make 354 g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at 7°C to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warm to 8°C.  How many joules is 354 </a:t>
            </a:r>
            <a:r>
              <a:rPr lang="en-US" sz="3200" dirty="0" err="1">
                <a:latin typeface="Times New Roman" panose="02020603050405020304" pitchFamily="18" charset="0"/>
                <a:cs typeface="Times New Roman" panose="02020603050405020304" pitchFamily="18" charset="0"/>
              </a:rPr>
              <a:t>cal</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4400" dirty="0">
                <a:solidFill>
                  <a:srgbClr val="0000FF"/>
                </a:solidFill>
                <a:latin typeface="Times New Roman" panose="02020603050405020304" pitchFamily="18" charset="0"/>
                <a:cs typeface="Times New Roman" panose="02020603050405020304" pitchFamily="18" charset="0"/>
              </a:rPr>
              <a:t> </a:t>
            </a:r>
            <a:endParaRPr lang="en-US" sz="3200" dirty="0">
              <a:solidFill>
                <a:srgbClr val="0000FF"/>
              </a:solidFill>
              <a:latin typeface="Times New Roman" panose="02020603050405020304" pitchFamily="18" charset="0"/>
              <a:cs typeface="Times New Roman" panose="02020603050405020304" pitchFamily="18" charset="0"/>
            </a:endParaRPr>
          </a:p>
          <a:p>
            <a:endParaRPr lang="en-US" dirty="0"/>
          </a:p>
        </p:txBody>
      </p:sp>
      <p:sp>
        <p:nvSpPr>
          <p:cNvPr id="3" name="Cylinder 2">
            <a:extLst>
              <a:ext uri="{FF2B5EF4-FFF2-40B4-BE49-F238E27FC236}">
                <a16:creationId xmlns:a16="http://schemas.microsoft.com/office/drawing/2014/main" id="{D9CA7285-88F6-482C-821C-BDE52E30E5BE}"/>
              </a:ext>
            </a:extLst>
          </p:cNvPr>
          <p:cNvSpPr/>
          <p:nvPr/>
        </p:nvSpPr>
        <p:spPr>
          <a:xfrm>
            <a:off x="5943600" y="1324400"/>
            <a:ext cx="304800" cy="48006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AE1A32CE-8406-45B2-AA19-BDCF746FEC26}"/>
              </a:ext>
            </a:extLst>
          </p:cNvPr>
          <p:cNvSpPr/>
          <p:nvPr/>
        </p:nvSpPr>
        <p:spPr>
          <a:xfrm>
            <a:off x="5829300" y="5747313"/>
            <a:ext cx="5334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8490526-2C32-43A5-87D8-19050335124E}"/>
              </a:ext>
            </a:extLst>
          </p:cNvPr>
          <p:cNvSpPr/>
          <p:nvPr/>
        </p:nvSpPr>
        <p:spPr>
          <a:xfrm>
            <a:off x="5981700" y="4876800"/>
            <a:ext cx="228600" cy="1248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3E473D44-7EBD-4EC5-97DE-016FB9EF254E}"/>
              </a:ext>
            </a:extLst>
          </p:cNvPr>
          <p:cNvSpPr/>
          <p:nvPr/>
        </p:nvSpPr>
        <p:spPr>
          <a:xfrm>
            <a:off x="8496300" y="1324400"/>
            <a:ext cx="304800" cy="48006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42D64B6-E92A-4495-9389-4E483F14AC95}"/>
              </a:ext>
            </a:extLst>
          </p:cNvPr>
          <p:cNvSpPr/>
          <p:nvPr/>
        </p:nvSpPr>
        <p:spPr>
          <a:xfrm>
            <a:off x="8382000" y="5747313"/>
            <a:ext cx="5334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48AC6C6-56EC-4088-8945-D35D7A4CD6F1}"/>
              </a:ext>
            </a:extLst>
          </p:cNvPr>
          <p:cNvSpPr/>
          <p:nvPr/>
        </p:nvSpPr>
        <p:spPr>
          <a:xfrm>
            <a:off x="8534400" y="4648200"/>
            <a:ext cx="228600" cy="1476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97F3733-F661-4E79-8842-2A9C627F89BB}"/>
              </a:ext>
            </a:extLst>
          </p:cNvPr>
          <p:cNvCxnSpPr>
            <a:cxnSpLocks/>
          </p:cNvCxnSpPr>
          <p:nvPr/>
        </p:nvCxnSpPr>
        <p:spPr>
          <a:xfrm>
            <a:off x="6286500" y="4876800"/>
            <a:ext cx="20955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8806ED8-5196-4CE9-9100-3C7ADC28FF13}"/>
              </a:ext>
            </a:extLst>
          </p:cNvPr>
          <p:cNvSpPr txBox="1"/>
          <p:nvPr/>
        </p:nvSpPr>
        <p:spPr>
          <a:xfrm>
            <a:off x="6248400" y="4415135"/>
            <a:ext cx="2209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ea typeface="Verdana" panose="020B0604030504040204" pitchFamily="34"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C            8</a:t>
            </a:r>
            <a:r>
              <a:rPr lang="en-US" sz="2400" dirty="0">
                <a:latin typeface="Times New Roman" panose="02020603050405020304" pitchFamily="18" charset="0"/>
                <a:ea typeface="Verdana" panose="020B0604030504040204" pitchFamily="34"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C</a:t>
            </a:r>
          </a:p>
        </p:txBody>
      </p:sp>
      <p:sp>
        <p:nvSpPr>
          <p:cNvPr id="11" name="Arrow: Up 10">
            <a:extLst>
              <a:ext uri="{FF2B5EF4-FFF2-40B4-BE49-F238E27FC236}">
                <a16:creationId xmlns:a16="http://schemas.microsoft.com/office/drawing/2014/main" id="{702FAEA5-246B-4E26-BB16-2ED8DA69247E}"/>
              </a:ext>
            </a:extLst>
          </p:cNvPr>
          <p:cNvSpPr/>
          <p:nvPr/>
        </p:nvSpPr>
        <p:spPr>
          <a:xfrm>
            <a:off x="7848600" y="4955231"/>
            <a:ext cx="381000" cy="759769"/>
          </a:xfrm>
          <a:prstGeom prst="up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DEF24B4-576E-4E58-A7BC-5F4D18CE5F78}"/>
              </a:ext>
            </a:extLst>
          </p:cNvPr>
          <p:cNvSpPr txBox="1"/>
          <p:nvPr/>
        </p:nvSpPr>
        <p:spPr>
          <a:xfrm>
            <a:off x="287407" y="2514600"/>
            <a:ext cx="1524000"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354 </a:t>
            </a:r>
            <a:r>
              <a:rPr lang="en-US" sz="3600" u="sng" dirty="0" err="1">
                <a:solidFill>
                  <a:schemeClr val="tx1">
                    <a:lumMod val="95000"/>
                    <a:lumOff val="5000"/>
                  </a:schemeClr>
                </a:solidFill>
                <a:latin typeface="Times New Roman" panose="02020603050405020304" pitchFamily="18" charset="0"/>
                <a:cs typeface="Times New Roman" panose="02020603050405020304" pitchFamily="18" charset="0"/>
              </a:rPr>
              <a:t>cal</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15" name="TextBox 14">
            <a:extLst>
              <a:ext uri="{FF2B5EF4-FFF2-40B4-BE49-F238E27FC236}">
                <a16:creationId xmlns:a16="http://schemas.microsoft.com/office/drawing/2014/main" id="{786F46C1-C978-4247-B41B-210DF19EBFB2}"/>
              </a:ext>
            </a:extLst>
          </p:cNvPr>
          <p:cNvSpPr txBox="1"/>
          <p:nvPr/>
        </p:nvSpPr>
        <p:spPr>
          <a:xfrm>
            <a:off x="1723197" y="2684620"/>
            <a:ext cx="7620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X</a:t>
            </a:r>
          </a:p>
        </p:txBody>
      </p:sp>
      <p:sp>
        <p:nvSpPr>
          <p:cNvPr id="16" name="TextBox 15">
            <a:extLst>
              <a:ext uri="{FF2B5EF4-FFF2-40B4-BE49-F238E27FC236}">
                <a16:creationId xmlns:a16="http://schemas.microsoft.com/office/drawing/2014/main" id="{023B9C55-DADB-45EA-9392-7785852A9858}"/>
              </a:ext>
            </a:extLst>
          </p:cNvPr>
          <p:cNvSpPr txBox="1"/>
          <p:nvPr/>
        </p:nvSpPr>
        <p:spPr>
          <a:xfrm>
            <a:off x="2264466" y="2513448"/>
            <a:ext cx="1295400"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4.18 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cal</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E03B646-2101-45DD-B42C-3C51502D9471}"/>
              </a:ext>
            </a:extLst>
          </p:cNvPr>
          <p:cNvSpPr txBox="1"/>
          <p:nvPr/>
        </p:nvSpPr>
        <p:spPr>
          <a:xfrm>
            <a:off x="3733800" y="2623065"/>
            <a:ext cx="762000"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FB199E0A-D24F-4A4E-8E3C-F7144DAE1F4D}"/>
              </a:ext>
            </a:extLst>
          </p:cNvPr>
          <p:cNvSpPr txBox="1"/>
          <p:nvPr/>
        </p:nvSpPr>
        <p:spPr>
          <a:xfrm>
            <a:off x="457200" y="4495800"/>
            <a:ext cx="449580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1479.72 J = </a:t>
            </a:r>
            <a:r>
              <a:rPr lang="en-US" sz="3200" dirty="0">
                <a:solidFill>
                  <a:srgbClr val="FF0000"/>
                </a:solidFill>
                <a:latin typeface="Times New Roman" panose="02020603050405020304" pitchFamily="18" charset="0"/>
                <a:cs typeface="Times New Roman" panose="02020603050405020304" pitchFamily="18" charset="0"/>
              </a:rPr>
              <a:t>1480 joules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with 3 SF</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092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C5E091-2490-4568-8836-484831365B6E}"/>
              </a:ext>
            </a:extLst>
          </p:cNvPr>
          <p:cNvSpPr txBox="1"/>
          <p:nvPr/>
        </p:nvSpPr>
        <p:spPr>
          <a:xfrm>
            <a:off x="0" y="228600"/>
            <a:ext cx="9144000" cy="480131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10.  The hotter particles have </a:t>
            </a:r>
            <a:r>
              <a:rPr lang="en-US" sz="3600" dirty="0">
                <a:solidFill>
                  <a:srgbClr val="FF0000"/>
                </a:solidFill>
                <a:latin typeface="Times New Roman" panose="02020603050405020304" pitchFamily="18" charset="0"/>
                <a:cs typeface="Times New Roman" panose="02020603050405020304" pitchFamily="18" charset="0"/>
              </a:rPr>
              <a:t>HIGHER</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Kinetic energy than colder ones.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11.  Colder substances have </a:t>
            </a:r>
            <a:r>
              <a:rPr lang="en-US" sz="3600" dirty="0">
                <a:solidFill>
                  <a:srgbClr val="FF0000"/>
                </a:solidFill>
                <a:latin typeface="Times New Roman" panose="02020603050405020304" pitchFamily="18" charset="0"/>
                <a:cs typeface="Times New Roman" panose="02020603050405020304" pitchFamily="18" charset="0"/>
              </a:rPr>
              <a:t>SLOWER</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moving particles.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12.  Colder substances have </a:t>
            </a:r>
            <a:r>
              <a:rPr lang="en-US" sz="3600" dirty="0">
                <a:solidFill>
                  <a:srgbClr val="FF0000"/>
                </a:solidFill>
                <a:latin typeface="Times New Roman" panose="02020603050405020304" pitchFamily="18" charset="0"/>
                <a:cs typeface="Times New Roman" panose="02020603050405020304" pitchFamily="18" charset="0"/>
              </a:rPr>
              <a:t>LOWER</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Kinetic energy than hotter ones.  </a:t>
            </a:r>
          </a:p>
          <a:p>
            <a:endParaRPr lang="en-US" dirty="0"/>
          </a:p>
        </p:txBody>
      </p:sp>
    </p:spTree>
    <p:extLst>
      <p:ext uri="{BB962C8B-B14F-4D97-AF65-F5344CB8AC3E}">
        <p14:creationId xmlns:p14="http://schemas.microsoft.com/office/powerpoint/2010/main" val="178946966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03938-8149-4D9C-B6E2-EA35457FE326}"/>
              </a:ext>
            </a:extLst>
          </p:cNvPr>
          <p:cNvSpPr txBox="1"/>
          <p:nvPr/>
        </p:nvSpPr>
        <p:spPr>
          <a:xfrm>
            <a:off x="0" y="0"/>
            <a:ext cx="9144000" cy="147732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93. Convert 3429 </a:t>
            </a:r>
            <a:r>
              <a:rPr lang="en-US" sz="3600" dirty="0" err="1">
                <a:latin typeface="Times New Roman" panose="02020603050405020304" pitchFamily="18" charset="0"/>
                <a:cs typeface="Times New Roman" panose="02020603050405020304" pitchFamily="18" charset="0"/>
              </a:rPr>
              <a:t>cal</a:t>
            </a:r>
            <a:r>
              <a:rPr lang="en-US" sz="3600" dirty="0">
                <a:latin typeface="Times New Roman" panose="02020603050405020304" pitchFamily="18" charset="0"/>
                <a:cs typeface="Times New Roman" panose="02020603050405020304" pitchFamily="18" charset="0"/>
              </a:rPr>
              <a:t> into kilojoules.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4255832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03938-8149-4D9C-B6E2-EA35457FE326}"/>
              </a:ext>
            </a:extLst>
          </p:cNvPr>
          <p:cNvSpPr txBox="1"/>
          <p:nvPr/>
        </p:nvSpPr>
        <p:spPr>
          <a:xfrm>
            <a:off x="0" y="0"/>
            <a:ext cx="9144000" cy="147732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93. Convert 3429 </a:t>
            </a:r>
            <a:r>
              <a:rPr lang="en-US" sz="3600" dirty="0" err="1">
                <a:latin typeface="Times New Roman" panose="02020603050405020304" pitchFamily="18" charset="0"/>
                <a:cs typeface="Times New Roman" panose="02020603050405020304" pitchFamily="18" charset="0"/>
              </a:rPr>
              <a:t>cal</a:t>
            </a:r>
            <a:r>
              <a:rPr lang="en-US" sz="3600" dirty="0">
                <a:latin typeface="Times New Roman" panose="02020603050405020304" pitchFamily="18" charset="0"/>
                <a:cs typeface="Times New Roman" panose="02020603050405020304" pitchFamily="18" charset="0"/>
              </a:rPr>
              <a:t> into kilojoules.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5C5F6D9B-2159-4F16-AA58-0EFF7DCC120E}"/>
              </a:ext>
            </a:extLst>
          </p:cNvPr>
          <p:cNvSpPr txBox="1"/>
          <p:nvPr/>
        </p:nvSpPr>
        <p:spPr>
          <a:xfrm>
            <a:off x="80341" y="1296552"/>
            <a:ext cx="2133600"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3429 </a:t>
            </a:r>
            <a:r>
              <a:rPr lang="en-US" sz="3600" u="sng" dirty="0" err="1">
                <a:solidFill>
                  <a:schemeClr val="tx1">
                    <a:lumMod val="95000"/>
                    <a:lumOff val="5000"/>
                  </a:schemeClr>
                </a:solidFill>
                <a:latin typeface="Times New Roman" panose="02020603050405020304" pitchFamily="18" charset="0"/>
                <a:cs typeface="Times New Roman" panose="02020603050405020304" pitchFamily="18" charset="0"/>
              </a:rPr>
              <a:t>cal</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pic>
        <p:nvPicPr>
          <p:cNvPr id="40962" name="Picture 2" descr="Image result for calories to joules meme">
            <a:extLst>
              <a:ext uri="{FF2B5EF4-FFF2-40B4-BE49-F238E27FC236}">
                <a16:creationId xmlns:a16="http://schemas.microsoft.com/office/drawing/2014/main" id="{4077E058-250A-46AD-858B-5AC4DCFE737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3474282"/>
            <a:ext cx="4077113" cy="3054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02624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03938-8149-4D9C-B6E2-EA35457FE326}"/>
              </a:ext>
            </a:extLst>
          </p:cNvPr>
          <p:cNvSpPr txBox="1"/>
          <p:nvPr/>
        </p:nvSpPr>
        <p:spPr>
          <a:xfrm>
            <a:off x="0" y="0"/>
            <a:ext cx="9144000" cy="147732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93. Convert 3429 </a:t>
            </a:r>
            <a:r>
              <a:rPr lang="en-US" sz="3600" dirty="0" err="1">
                <a:latin typeface="Times New Roman" panose="02020603050405020304" pitchFamily="18" charset="0"/>
                <a:cs typeface="Times New Roman" panose="02020603050405020304" pitchFamily="18" charset="0"/>
              </a:rPr>
              <a:t>cal</a:t>
            </a:r>
            <a:r>
              <a:rPr lang="en-US" sz="3600" dirty="0">
                <a:latin typeface="Times New Roman" panose="02020603050405020304" pitchFamily="18" charset="0"/>
                <a:cs typeface="Times New Roman" panose="02020603050405020304" pitchFamily="18" charset="0"/>
              </a:rPr>
              <a:t> into kilojoules.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5C5F6D9B-2159-4F16-AA58-0EFF7DCC120E}"/>
              </a:ext>
            </a:extLst>
          </p:cNvPr>
          <p:cNvSpPr txBox="1"/>
          <p:nvPr/>
        </p:nvSpPr>
        <p:spPr>
          <a:xfrm>
            <a:off x="80341" y="1296552"/>
            <a:ext cx="2133600"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3429 </a:t>
            </a:r>
            <a:r>
              <a:rPr lang="en-US" sz="3600" u="sng" dirty="0" err="1">
                <a:solidFill>
                  <a:schemeClr val="tx1">
                    <a:lumMod val="95000"/>
                    <a:lumOff val="5000"/>
                  </a:schemeClr>
                </a:solidFill>
                <a:latin typeface="Times New Roman" panose="02020603050405020304" pitchFamily="18" charset="0"/>
                <a:cs typeface="Times New Roman" panose="02020603050405020304" pitchFamily="18" charset="0"/>
              </a:rPr>
              <a:t>cal</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4" name="TextBox 3">
            <a:extLst>
              <a:ext uri="{FF2B5EF4-FFF2-40B4-BE49-F238E27FC236}">
                <a16:creationId xmlns:a16="http://schemas.microsoft.com/office/drawing/2014/main" id="{EB13FCE3-50CA-454E-8CFE-34C3760364B0}"/>
              </a:ext>
            </a:extLst>
          </p:cNvPr>
          <p:cNvSpPr txBox="1"/>
          <p:nvPr/>
        </p:nvSpPr>
        <p:spPr>
          <a:xfrm>
            <a:off x="2125731" y="1466572"/>
            <a:ext cx="7620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X</a:t>
            </a:r>
          </a:p>
        </p:txBody>
      </p:sp>
      <p:sp>
        <p:nvSpPr>
          <p:cNvPr id="5" name="TextBox 4">
            <a:extLst>
              <a:ext uri="{FF2B5EF4-FFF2-40B4-BE49-F238E27FC236}">
                <a16:creationId xmlns:a16="http://schemas.microsoft.com/office/drawing/2014/main" id="{55D2C941-5D92-4D91-8F0F-5736CCF7DBBB}"/>
              </a:ext>
            </a:extLst>
          </p:cNvPr>
          <p:cNvSpPr txBox="1"/>
          <p:nvPr/>
        </p:nvSpPr>
        <p:spPr>
          <a:xfrm>
            <a:off x="2667000" y="1295400"/>
            <a:ext cx="1295400"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4.18 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cal</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925FD2A-6B2B-4B4D-B47A-DB510E830432}"/>
              </a:ext>
            </a:extLst>
          </p:cNvPr>
          <p:cNvSpPr txBox="1"/>
          <p:nvPr/>
        </p:nvSpPr>
        <p:spPr>
          <a:xfrm>
            <a:off x="4136334" y="1405017"/>
            <a:ext cx="5007666" cy="4524315"/>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14333.22 J =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14330 joules   with 4 SF</a:t>
            </a:r>
          </a:p>
          <a:p>
            <a:endParaRPr lang="en-US" sz="3200" dirty="0">
              <a:solidFill>
                <a:srgbClr val="FF0000"/>
              </a:solidFill>
              <a:latin typeface="Times New Roman" panose="02020603050405020304" pitchFamily="18" charset="0"/>
              <a:cs typeface="Times New Roman" panose="02020603050405020304" pitchFamily="18" charset="0"/>
            </a:endParaRPr>
          </a:p>
          <a:p>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don’t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stop!</a:t>
            </a:r>
          </a:p>
          <a:p>
            <a:endParaRPr lang="en-US" sz="4800" dirty="0">
              <a:latin typeface="Times New Roman" panose="02020603050405020304" pitchFamily="18" charset="0"/>
              <a:cs typeface="Times New Roman" panose="02020603050405020304" pitchFamily="18" charset="0"/>
            </a:endParaRPr>
          </a:p>
        </p:txBody>
      </p:sp>
      <p:pic>
        <p:nvPicPr>
          <p:cNvPr id="40962" name="Picture 2" descr="Image result for calories to joules meme">
            <a:extLst>
              <a:ext uri="{FF2B5EF4-FFF2-40B4-BE49-F238E27FC236}">
                <a16:creationId xmlns:a16="http://schemas.microsoft.com/office/drawing/2014/main" id="{4077E058-250A-46AD-858B-5AC4DCFE737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3474282"/>
            <a:ext cx="4077113" cy="3054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91916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03938-8149-4D9C-B6E2-EA35457FE326}"/>
              </a:ext>
            </a:extLst>
          </p:cNvPr>
          <p:cNvSpPr txBox="1"/>
          <p:nvPr/>
        </p:nvSpPr>
        <p:spPr>
          <a:xfrm>
            <a:off x="0" y="0"/>
            <a:ext cx="9144000" cy="147732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93. Convert 3429 </a:t>
            </a:r>
            <a:r>
              <a:rPr lang="en-US" sz="3600" dirty="0" err="1">
                <a:latin typeface="Times New Roman" panose="02020603050405020304" pitchFamily="18" charset="0"/>
                <a:cs typeface="Times New Roman" panose="02020603050405020304" pitchFamily="18" charset="0"/>
              </a:rPr>
              <a:t>cal</a:t>
            </a:r>
            <a:r>
              <a:rPr lang="en-US" sz="3600" dirty="0">
                <a:latin typeface="Times New Roman" panose="02020603050405020304" pitchFamily="18" charset="0"/>
                <a:cs typeface="Times New Roman" panose="02020603050405020304" pitchFamily="18" charset="0"/>
              </a:rPr>
              <a:t> into kilojoules.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5C5F6D9B-2159-4F16-AA58-0EFF7DCC120E}"/>
              </a:ext>
            </a:extLst>
          </p:cNvPr>
          <p:cNvSpPr txBox="1"/>
          <p:nvPr/>
        </p:nvSpPr>
        <p:spPr>
          <a:xfrm>
            <a:off x="80341" y="1296552"/>
            <a:ext cx="2133600"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3429 </a:t>
            </a:r>
            <a:r>
              <a:rPr lang="en-US" sz="3600" u="sng" dirty="0" err="1">
                <a:solidFill>
                  <a:schemeClr val="tx1">
                    <a:lumMod val="95000"/>
                    <a:lumOff val="5000"/>
                  </a:schemeClr>
                </a:solidFill>
                <a:latin typeface="Times New Roman" panose="02020603050405020304" pitchFamily="18" charset="0"/>
                <a:cs typeface="Times New Roman" panose="02020603050405020304" pitchFamily="18" charset="0"/>
              </a:rPr>
              <a:t>cal</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4" name="TextBox 3">
            <a:extLst>
              <a:ext uri="{FF2B5EF4-FFF2-40B4-BE49-F238E27FC236}">
                <a16:creationId xmlns:a16="http://schemas.microsoft.com/office/drawing/2014/main" id="{EB13FCE3-50CA-454E-8CFE-34C3760364B0}"/>
              </a:ext>
            </a:extLst>
          </p:cNvPr>
          <p:cNvSpPr txBox="1"/>
          <p:nvPr/>
        </p:nvSpPr>
        <p:spPr>
          <a:xfrm>
            <a:off x="2125731" y="1466572"/>
            <a:ext cx="7620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X</a:t>
            </a:r>
          </a:p>
        </p:txBody>
      </p:sp>
      <p:sp>
        <p:nvSpPr>
          <p:cNvPr id="5" name="TextBox 4">
            <a:extLst>
              <a:ext uri="{FF2B5EF4-FFF2-40B4-BE49-F238E27FC236}">
                <a16:creationId xmlns:a16="http://schemas.microsoft.com/office/drawing/2014/main" id="{55D2C941-5D92-4D91-8F0F-5736CCF7DBBB}"/>
              </a:ext>
            </a:extLst>
          </p:cNvPr>
          <p:cNvSpPr txBox="1"/>
          <p:nvPr/>
        </p:nvSpPr>
        <p:spPr>
          <a:xfrm>
            <a:off x="2667000" y="1295400"/>
            <a:ext cx="1295400"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4.18 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cal</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925FD2A-6B2B-4B4D-B47A-DB510E830432}"/>
              </a:ext>
            </a:extLst>
          </p:cNvPr>
          <p:cNvSpPr txBox="1"/>
          <p:nvPr/>
        </p:nvSpPr>
        <p:spPr>
          <a:xfrm>
            <a:off x="4136334" y="1405017"/>
            <a:ext cx="5007666" cy="2554545"/>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14333.22 J =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14330 joules   with 4 SF</a:t>
            </a:r>
          </a:p>
          <a:p>
            <a:endParaRPr lang="en-US" sz="4800" dirty="0">
              <a:latin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6E4EAA5E-DFD9-4688-9036-3EB40B3A5C4A}"/>
              </a:ext>
            </a:extLst>
          </p:cNvPr>
          <p:cNvCxnSpPr/>
          <p:nvPr/>
        </p:nvCxnSpPr>
        <p:spPr>
          <a:xfrm flipH="1">
            <a:off x="1905000" y="3276600"/>
            <a:ext cx="342900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E515DC7-6B24-45CE-B13B-12CC4BE1BFE6}"/>
              </a:ext>
            </a:extLst>
          </p:cNvPr>
          <p:cNvSpPr txBox="1"/>
          <p:nvPr/>
        </p:nvSpPr>
        <p:spPr>
          <a:xfrm>
            <a:off x="533400" y="4720008"/>
            <a:ext cx="2133600" cy="1200329"/>
          </a:xfrm>
          <a:prstGeom prst="rect">
            <a:avLst/>
          </a:prstGeom>
          <a:noFill/>
        </p:spPr>
        <p:txBody>
          <a:bodyPr wrap="square" rtlCol="0">
            <a:spAutoFit/>
          </a:bodyPr>
          <a:lstStyle/>
          <a:p>
            <a:pPr algn="ctr"/>
            <a:r>
              <a:rPr lang="en-US" sz="3600" u="sng" dirty="0">
                <a:solidFill>
                  <a:srgbClr val="FF0000"/>
                </a:solidFill>
                <a:latin typeface="Times New Roman" panose="02020603050405020304" pitchFamily="18" charset="0"/>
                <a:cs typeface="Times New Roman" panose="02020603050405020304" pitchFamily="18" charset="0"/>
              </a:rPr>
              <a:t>14330 J</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1</a:t>
            </a:r>
          </a:p>
        </p:txBody>
      </p:sp>
      <p:sp>
        <p:nvSpPr>
          <p:cNvPr id="11" name="TextBox 10">
            <a:extLst>
              <a:ext uri="{FF2B5EF4-FFF2-40B4-BE49-F238E27FC236}">
                <a16:creationId xmlns:a16="http://schemas.microsoft.com/office/drawing/2014/main" id="{82AFDFD3-6FFC-4B66-9D4C-A72CEC7D72B8}"/>
              </a:ext>
            </a:extLst>
          </p:cNvPr>
          <p:cNvSpPr txBox="1"/>
          <p:nvPr/>
        </p:nvSpPr>
        <p:spPr>
          <a:xfrm>
            <a:off x="2590800" y="4890028"/>
            <a:ext cx="762000" cy="707886"/>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X</a:t>
            </a:r>
          </a:p>
        </p:txBody>
      </p:sp>
      <p:sp>
        <p:nvSpPr>
          <p:cNvPr id="12" name="TextBox 11">
            <a:extLst>
              <a:ext uri="{FF2B5EF4-FFF2-40B4-BE49-F238E27FC236}">
                <a16:creationId xmlns:a16="http://schemas.microsoft.com/office/drawing/2014/main" id="{2F06E94D-14A9-440C-B44B-61B43FAFDE76}"/>
              </a:ext>
            </a:extLst>
          </p:cNvPr>
          <p:cNvSpPr txBox="1"/>
          <p:nvPr/>
        </p:nvSpPr>
        <p:spPr>
          <a:xfrm>
            <a:off x="3120058" y="4718856"/>
            <a:ext cx="1909141" cy="1200329"/>
          </a:xfrm>
          <a:prstGeom prst="rect">
            <a:avLst/>
          </a:prstGeom>
          <a:noFill/>
        </p:spPr>
        <p:txBody>
          <a:bodyPr wrap="square" rtlCol="0">
            <a:spAutoFit/>
          </a:bodyPr>
          <a:lstStyle/>
          <a:p>
            <a:pPr algn="ctr"/>
            <a:r>
              <a:rPr lang="en-US" sz="3600" u="sng" dirty="0">
                <a:solidFill>
                  <a:srgbClr val="FF0000"/>
                </a:solidFill>
                <a:latin typeface="Times New Roman" panose="02020603050405020304" pitchFamily="18" charset="0"/>
                <a:cs typeface="Times New Roman" panose="02020603050405020304" pitchFamily="18" charset="0"/>
              </a:rPr>
              <a:t>1 kJ</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1000 J</a:t>
            </a:r>
          </a:p>
        </p:txBody>
      </p:sp>
      <p:sp>
        <p:nvSpPr>
          <p:cNvPr id="9" name="TextBox 8">
            <a:extLst>
              <a:ext uri="{FF2B5EF4-FFF2-40B4-BE49-F238E27FC236}">
                <a16:creationId xmlns:a16="http://schemas.microsoft.com/office/drawing/2014/main" id="{D507F193-5975-456F-B1FB-AFB3F55BC909}"/>
              </a:ext>
            </a:extLst>
          </p:cNvPr>
          <p:cNvSpPr txBox="1"/>
          <p:nvPr/>
        </p:nvSpPr>
        <p:spPr>
          <a:xfrm>
            <a:off x="5040197" y="4920805"/>
            <a:ext cx="4114801" cy="646331"/>
          </a:xfrm>
          <a:prstGeom prst="rect">
            <a:avLst/>
          </a:prstGeom>
          <a:noFill/>
        </p:spPr>
        <p:txBody>
          <a:bodyPr wrap="square" rtlCol="0">
            <a:spAutoFit/>
          </a:bodyPr>
          <a:lstStyle/>
          <a:p>
            <a:r>
              <a:rPr lang="en-US" dirty="0"/>
              <a:t> </a:t>
            </a:r>
            <a:r>
              <a:rPr lang="en-US" sz="3600" dirty="0">
                <a:solidFill>
                  <a:srgbClr val="0000FF"/>
                </a:solidFill>
              </a:rPr>
              <a:t>= 14.33 kJ  </a:t>
            </a:r>
            <a:r>
              <a:rPr lang="en-US" sz="2800" dirty="0">
                <a:solidFill>
                  <a:srgbClr val="0000FF"/>
                </a:solidFill>
              </a:rPr>
              <a:t>with 4 SF</a:t>
            </a:r>
            <a:endParaRPr lang="en-US" dirty="0">
              <a:solidFill>
                <a:srgbClr val="0000FF"/>
              </a:solidFill>
            </a:endParaRPr>
          </a:p>
        </p:txBody>
      </p:sp>
    </p:spTree>
    <p:extLst>
      <p:ext uri="{BB962C8B-B14F-4D97-AF65-F5344CB8AC3E}">
        <p14:creationId xmlns:p14="http://schemas.microsoft.com/office/powerpoint/2010/main" val="461064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4E19E-399A-4985-AA27-9E6945DCBBDC}"/>
              </a:ext>
            </a:extLst>
          </p:cNvPr>
          <p:cNvSpPr txBox="1"/>
          <p:nvPr/>
        </p:nvSpPr>
        <p:spPr>
          <a:xfrm>
            <a:off x="0" y="0"/>
            <a:ext cx="9144000" cy="147732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94.  When 1.0 moles of NaCl dissolve into water the ∆H is </a:t>
            </a:r>
            <a:r>
              <a:rPr lang="en-US" sz="2400" dirty="0">
                <a:solidFill>
                  <a:srgbClr val="FF0000"/>
                </a:solidFill>
                <a:latin typeface="Times New Roman" panose="02020603050405020304" pitchFamily="18" charset="0"/>
                <a:cs typeface="Times New Roman" panose="02020603050405020304" pitchFamily="18" charset="0"/>
              </a:rPr>
              <a:t>3.88 kJ</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That energy is absorbed.  Convert that amount of energy into joules,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a:solidFill>
                  <a:srgbClr val="000099"/>
                </a:solidFill>
                <a:latin typeface="Times New Roman" panose="02020603050405020304" pitchFamily="18" charset="0"/>
                <a:cs typeface="Times New Roman" panose="02020603050405020304" pitchFamily="18" charset="0"/>
              </a:rPr>
              <a:t>then into </a:t>
            </a:r>
            <a:r>
              <a:rPr lang="en-US" sz="2400" dirty="0" err="1">
                <a:solidFill>
                  <a:srgbClr val="000099"/>
                </a:solidFill>
                <a:latin typeface="Times New Roman" panose="02020603050405020304" pitchFamily="18" charset="0"/>
                <a:cs typeface="Times New Roman" panose="02020603050405020304" pitchFamily="18" charset="0"/>
              </a:rPr>
              <a:t>cals</a:t>
            </a:r>
            <a:r>
              <a:rPr lang="en-US" sz="2400" dirty="0">
                <a:solidFill>
                  <a:srgbClr val="000099"/>
                </a:solidFill>
                <a:latin typeface="Times New Roman" panose="02020603050405020304" pitchFamily="18" charset="0"/>
                <a:cs typeface="Times New Roman" panose="02020603050405020304" pitchFamily="18" charset="0"/>
              </a:rPr>
              <a:t>, and then into Calories.  </a:t>
            </a:r>
          </a:p>
          <a:p>
            <a:endParaRPr lang="en-US" dirty="0"/>
          </a:p>
        </p:txBody>
      </p:sp>
    </p:spTree>
    <p:extLst>
      <p:ext uri="{BB962C8B-B14F-4D97-AF65-F5344CB8AC3E}">
        <p14:creationId xmlns:p14="http://schemas.microsoft.com/office/powerpoint/2010/main" val="99797312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4E19E-399A-4985-AA27-9E6945DCBBDC}"/>
              </a:ext>
            </a:extLst>
          </p:cNvPr>
          <p:cNvSpPr txBox="1"/>
          <p:nvPr/>
        </p:nvSpPr>
        <p:spPr>
          <a:xfrm>
            <a:off x="0" y="0"/>
            <a:ext cx="9144000" cy="147732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94.  When 1.0 moles of NaCl dissolve into water the ∆H is </a:t>
            </a:r>
            <a:r>
              <a:rPr lang="en-US" sz="2400" dirty="0">
                <a:solidFill>
                  <a:srgbClr val="FF0000"/>
                </a:solidFill>
                <a:latin typeface="Times New Roman" panose="02020603050405020304" pitchFamily="18" charset="0"/>
                <a:cs typeface="Times New Roman" panose="02020603050405020304" pitchFamily="18" charset="0"/>
              </a:rPr>
              <a:t>3.88 kJ</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That energy is absorbed.  Convert that amount of energy into joules,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a:solidFill>
                  <a:srgbClr val="000099"/>
                </a:solidFill>
                <a:latin typeface="Times New Roman" panose="02020603050405020304" pitchFamily="18" charset="0"/>
                <a:cs typeface="Times New Roman" panose="02020603050405020304" pitchFamily="18" charset="0"/>
              </a:rPr>
              <a:t>then into </a:t>
            </a:r>
            <a:r>
              <a:rPr lang="en-US" sz="2400" dirty="0" err="1">
                <a:solidFill>
                  <a:srgbClr val="000099"/>
                </a:solidFill>
                <a:latin typeface="Times New Roman" panose="02020603050405020304" pitchFamily="18" charset="0"/>
                <a:cs typeface="Times New Roman" panose="02020603050405020304" pitchFamily="18" charset="0"/>
              </a:rPr>
              <a:t>cals</a:t>
            </a:r>
            <a:r>
              <a:rPr lang="en-US" sz="2400" dirty="0">
                <a:solidFill>
                  <a:srgbClr val="000099"/>
                </a:solidFill>
                <a:latin typeface="Times New Roman" panose="02020603050405020304" pitchFamily="18" charset="0"/>
                <a:cs typeface="Times New Roman" panose="02020603050405020304" pitchFamily="18" charset="0"/>
              </a:rPr>
              <a:t>, and then into Calories.  </a:t>
            </a:r>
          </a:p>
          <a:p>
            <a:endParaRPr lang="en-US" dirty="0"/>
          </a:p>
        </p:txBody>
      </p:sp>
      <p:sp>
        <p:nvSpPr>
          <p:cNvPr id="3" name="TextBox 2">
            <a:extLst>
              <a:ext uri="{FF2B5EF4-FFF2-40B4-BE49-F238E27FC236}">
                <a16:creationId xmlns:a16="http://schemas.microsoft.com/office/drawing/2014/main" id="{A39AE7A3-179C-447C-AD33-B1771AB496A3}"/>
              </a:ext>
            </a:extLst>
          </p:cNvPr>
          <p:cNvSpPr txBox="1"/>
          <p:nvPr/>
        </p:nvSpPr>
        <p:spPr>
          <a:xfrm>
            <a:off x="152400" y="1296552"/>
            <a:ext cx="2133600"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3.88 kJ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65279929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4E19E-399A-4985-AA27-9E6945DCBBDC}"/>
              </a:ext>
            </a:extLst>
          </p:cNvPr>
          <p:cNvSpPr txBox="1"/>
          <p:nvPr/>
        </p:nvSpPr>
        <p:spPr>
          <a:xfrm>
            <a:off x="0" y="0"/>
            <a:ext cx="9144000" cy="147732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94.  When 1.0 moles of NaCl dissolve into water the ∆H is </a:t>
            </a:r>
            <a:r>
              <a:rPr lang="en-US" sz="2400" dirty="0">
                <a:solidFill>
                  <a:srgbClr val="FF0000"/>
                </a:solidFill>
                <a:latin typeface="Times New Roman" panose="02020603050405020304" pitchFamily="18" charset="0"/>
                <a:cs typeface="Times New Roman" panose="02020603050405020304" pitchFamily="18" charset="0"/>
              </a:rPr>
              <a:t>3.88 kJ</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That energy is absorbed.  Convert that amount of energy into joules,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a:solidFill>
                  <a:srgbClr val="000099"/>
                </a:solidFill>
                <a:latin typeface="Times New Roman" panose="02020603050405020304" pitchFamily="18" charset="0"/>
                <a:cs typeface="Times New Roman" panose="02020603050405020304" pitchFamily="18" charset="0"/>
              </a:rPr>
              <a:t>then into </a:t>
            </a:r>
            <a:r>
              <a:rPr lang="en-US" sz="2400" dirty="0" err="1">
                <a:solidFill>
                  <a:srgbClr val="000099"/>
                </a:solidFill>
                <a:latin typeface="Times New Roman" panose="02020603050405020304" pitchFamily="18" charset="0"/>
                <a:cs typeface="Times New Roman" panose="02020603050405020304" pitchFamily="18" charset="0"/>
              </a:rPr>
              <a:t>cals</a:t>
            </a:r>
            <a:r>
              <a:rPr lang="en-US" sz="2400" dirty="0">
                <a:solidFill>
                  <a:srgbClr val="000099"/>
                </a:solidFill>
                <a:latin typeface="Times New Roman" panose="02020603050405020304" pitchFamily="18" charset="0"/>
                <a:cs typeface="Times New Roman" panose="02020603050405020304" pitchFamily="18" charset="0"/>
              </a:rPr>
              <a:t>, and then into Calories.  </a:t>
            </a:r>
          </a:p>
          <a:p>
            <a:endParaRPr lang="en-US" dirty="0"/>
          </a:p>
        </p:txBody>
      </p:sp>
      <p:sp>
        <p:nvSpPr>
          <p:cNvPr id="3" name="TextBox 2">
            <a:extLst>
              <a:ext uri="{FF2B5EF4-FFF2-40B4-BE49-F238E27FC236}">
                <a16:creationId xmlns:a16="http://schemas.microsoft.com/office/drawing/2014/main" id="{A39AE7A3-179C-447C-AD33-B1771AB496A3}"/>
              </a:ext>
            </a:extLst>
          </p:cNvPr>
          <p:cNvSpPr txBox="1"/>
          <p:nvPr/>
        </p:nvSpPr>
        <p:spPr>
          <a:xfrm>
            <a:off x="152400" y="1296552"/>
            <a:ext cx="2133600"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3.88 kJ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4" name="TextBox 3">
            <a:extLst>
              <a:ext uri="{FF2B5EF4-FFF2-40B4-BE49-F238E27FC236}">
                <a16:creationId xmlns:a16="http://schemas.microsoft.com/office/drawing/2014/main" id="{BBE38D7B-982C-47D0-AE38-607EB3315B22}"/>
              </a:ext>
            </a:extLst>
          </p:cNvPr>
          <p:cNvSpPr txBox="1"/>
          <p:nvPr/>
        </p:nvSpPr>
        <p:spPr>
          <a:xfrm>
            <a:off x="2197790" y="1466572"/>
            <a:ext cx="7620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X</a:t>
            </a:r>
          </a:p>
        </p:txBody>
      </p:sp>
      <p:sp>
        <p:nvSpPr>
          <p:cNvPr id="5" name="TextBox 4">
            <a:extLst>
              <a:ext uri="{FF2B5EF4-FFF2-40B4-BE49-F238E27FC236}">
                <a16:creationId xmlns:a16="http://schemas.microsoft.com/office/drawing/2014/main" id="{58594116-EA26-4E54-835E-B81C33D60502}"/>
              </a:ext>
            </a:extLst>
          </p:cNvPr>
          <p:cNvSpPr txBox="1"/>
          <p:nvPr/>
        </p:nvSpPr>
        <p:spPr>
          <a:xfrm>
            <a:off x="2739059" y="1295400"/>
            <a:ext cx="1592332"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1000 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 kJ</a:t>
            </a:r>
          </a:p>
        </p:txBody>
      </p:sp>
      <p:sp>
        <p:nvSpPr>
          <p:cNvPr id="6" name="TextBox 5">
            <a:extLst>
              <a:ext uri="{FF2B5EF4-FFF2-40B4-BE49-F238E27FC236}">
                <a16:creationId xmlns:a16="http://schemas.microsoft.com/office/drawing/2014/main" id="{C57D3B29-17BA-41FF-98F9-D1DC135CBAB6}"/>
              </a:ext>
            </a:extLst>
          </p:cNvPr>
          <p:cNvSpPr txBox="1"/>
          <p:nvPr/>
        </p:nvSpPr>
        <p:spPr>
          <a:xfrm>
            <a:off x="4431610" y="1467748"/>
            <a:ext cx="3645589"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3880 Joules</a:t>
            </a:r>
          </a:p>
        </p:txBody>
      </p:sp>
      <p:cxnSp>
        <p:nvCxnSpPr>
          <p:cNvPr id="8" name="Straight Arrow Connector 7">
            <a:extLst>
              <a:ext uri="{FF2B5EF4-FFF2-40B4-BE49-F238E27FC236}">
                <a16:creationId xmlns:a16="http://schemas.microsoft.com/office/drawing/2014/main" id="{06A87CB3-A671-40A1-9866-BFDA4D77EAEC}"/>
              </a:ext>
            </a:extLst>
          </p:cNvPr>
          <p:cNvCxnSpPr>
            <a:cxnSpLocks/>
            <a:stCxn id="6" idx="2"/>
          </p:cNvCxnSpPr>
          <p:nvPr/>
        </p:nvCxnSpPr>
        <p:spPr>
          <a:xfrm flipH="1">
            <a:off x="2438400" y="2175634"/>
            <a:ext cx="3816005" cy="100689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EDCF117E-D8EF-456C-9090-77A1C8A69DBE}"/>
              </a:ext>
            </a:extLst>
          </p:cNvPr>
          <p:cNvSpPr txBox="1"/>
          <p:nvPr/>
        </p:nvSpPr>
        <p:spPr>
          <a:xfrm>
            <a:off x="222802" y="3363288"/>
            <a:ext cx="2133600" cy="1200329"/>
          </a:xfrm>
          <a:prstGeom prst="rect">
            <a:avLst/>
          </a:prstGeom>
          <a:noFill/>
        </p:spPr>
        <p:txBody>
          <a:bodyPr wrap="square" rtlCol="0">
            <a:spAutoFit/>
          </a:bodyPr>
          <a:lstStyle/>
          <a:p>
            <a:pPr algn="ctr"/>
            <a:r>
              <a:rPr lang="en-US" sz="3600" u="sng" dirty="0">
                <a:solidFill>
                  <a:srgbClr val="FF0000"/>
                </a:solidFill>
                <a:latin typeface="Times New Roman" panose="02020603050405020304" pitchFamily="18" charset="0"/>
                <a:cs typeface="Times New Roman" panose="02020603050405020304" pitchFamily="18" charset="0"/>
              </a:rPr>
              <a:t>3880 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361568037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4E19E-399A-4985-AA27-9E6945DCBBDC}"/>
              </a:ext>
            </a:extLst>
          </p:cNvPr>
          <p:cNvSpPr txBox="1"/>
          <p:nvPr/>
        </p:nvSpPr>
        <p:spPr>
          <a:xfrm>
            <a:off x="0" y="0"/>
            <a:ext cx="9144000" cy="147732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94.  When 1.0 moles of NaCl dissolve into water the ∆H is </a:t>
            </a:r>
            <a:r>
              <a:rPr lang="en-US" sz="2400" dirty="0">
                <a:solidFill>
                  <a:srgbClr val="FF0000"/>
                </a:solidFill>
                <a:latin typeface="Times New Roman" panose="02020603050405020304" pitchFamily="18" charset="0"/>
                <a:cs typeface="Times New Roman" panose="02020603050405020304" pitchFamily="18" charset="0"/>
              </a:rPr>
              <a:t>3.88 kJ</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That energy is absorbed.  Convert that amount of energy into joules,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a:solidFill>
                  <a:srgbClr val="000099"/>
                </a:solidFill>
                <a:latin typeface="Times New Roman" panose="02020603050405020304" pitchFamily="18" charset="0"/>
                <a:cs typeface="Times New Roman" panose="02020603050405020304" pitchFamily="18" charset="0"/>
              </a:rPr>
              <a:t>then into </a:t>
            </a:r>
            <a:r>
              <a:rPr lang="en-US" sz="2400" dirty="0" err="1">
                <a:solidFill>
                  <a:srgbClr val="000099"/>
                </a:solidFill>
                <a:latin typeface="Times New Roman" panose="02020603050405020304" pitchFamily="18" charset="0"/>
                <a:cs typeface="Times New Roman" panose="02020603050405020304" pitchFamily="18" charset="0"/>
              </a:rPr>
              <a:t>cals</a:t>
            </a:r>
            <a:r>
              <a:rPr lang="en-US" sz="2400" dirty="0">
                <a:solidFill>
                  <a:srgbClr val="000099"/>
                </a:solidFill>
                <a:latin typeface="Times New Roman" panose="02020603050405020304" pitchFamily="18" charset="0"/>
                <a:cs typeface="Times New Roman" panose="02020603050405020304" pitchFamily="18" charset="0"/>
              </a:rPr>
              <a:t>, and then into Calories.  </a:t>
            </a:r>
          </a:p>
          <a:p>
            <a:endParaRPr lang="en-US" dirty="0"/>
          </a:p>
        </p:txBody>
      </p:sp>
      <p:sp>
        <p:nvSpPr>
          <p:cNvPr id="3" name="TextBox 2">
            <a:extLst>
              <a:ext uri="{FF2B5EF4-FFF2-40B4-BE49-F238E27FC236}">
                <a16:creationId xmlns:a16="http://schemas.microsoft.com/office/drawing/2014/main" id="{A39AE7A3-179C-447C-AD33-B1771AB496A3}"/>
              </a:ext>
            </a:extLst>
          </p:cNvPr>
          <p:cNvSpPr txBox="1"/>
          <p:nvPr/>
        </p:nvSpPr>
        <p:spPr>
          <a:xfrm>
            <a:off x="152400" y="1296552"/>
            <a:ext cx="2133600"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3.88 kJ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4" name="TextBox 3">
            <a:extLst>
              <a:ext uri="{FF2B5EF4-FFF2-40B4-BE49-F238E27FC236}">
                <a16:creationId xmlns:a16="http://schemas.microsoft.com/office/drawing/2014/main" id="{BBE38D7B-982C-47D0-AE38-607EB3315B22}"/>
              </a:ext>
            </a:extLst>
          </p:cNvPr>
          <p:cNvSpPr txBox="1"/>
          <p:nvPr/>
        </p:nvSpPr>
        <p:spPr>
          <a:xfrm>
            <a:off x="2197790" y="1466572"/>
            <a:ext cx="7620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X</a:t>
            </a:r>
          </a:p>
        </p:txBody>
      </p:sp>
      <p:sp>
        <p:nvSpPr>
          <p:cNvPr id="5" name="TextBox 4">
            <a:extLst>
              <a:ext uri="{FF2B5EF4-FFF2-40B4-BE49-F238E27FC236}">
                <a16:creationId xmlns:a16="http://schemas.microsoft.com/office/drawing/2014/main" id="{58594116-EA26-4E54-835E-B81C33D60502}"/>
              </a:ext>
            </a:extLst>
          </p:cNvPr>
          <p:cNvSpPr txBox="1"/>
          <p:nvPr/>
        </p:nvSpPr>
        <p:spPr>
          <a:xfrm>
            <a:off x="2739059" y="1295400"/>
            <a:ext cx="1592332"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1000 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 kJ</a:t>
            </a:r>
          </a:p>
        </p:txBody>
      </p:sp>
      <p:sp>
        <p:nvSpPr>
          <p:cNvPr id="6" name="TextBox 5">
            <a:extLst>
              <a:ext uri="{FF2B5EF4-FFF2-40B4-BE49-F238E27FC236}">
                <a16:creationId xmlns:a16="http://schemas.microsoft.com/office/drawing/2014/main" id="{C57D3B29-17BA-41FF-98F9-D1DC135CBAB6}"/>
              </a:ext>
            </a:extLst>
          </p:cNvPr>
          <p:cNvSpPr txBox="1"/>
          <p:nvPr/>
        </p:nvSpPr>
        <p:spPr>
          <a:xfrm>
            <a:off x="4431610" y="1467748"/>
            <a:ext cx="3645589"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3880 Joules</a:t>
            </a:r>
          </a:p>
        </p:txBody>
      </p:sp>
      <p:cxnSp>
        <p:nvCxnSpPr>
          <p:cNvPr id="8" name="Straight Arrow Connector 7">
            <a:extLst>
              <a:ext uri="{FF2B5EF4-FFF2-40B4-BE49-F238E27FC236}">
                <a16:creationId xmlns:a16="http://schemas.microsoft.com/office/drawing/2014/main" id="{06A87CB3-A671-40A1-9866-BFDA4D77EAEC}"/>
              </a:ext>
            </a:extLst>
          </p:cNvPr>
          <p:cNvCxnSpPr>
            <a:cxnSpLocks/>
            <a:stCxn id="6" idx="2"/>
          </p:cNvCxnSpPr>
          <p:nvPr/>
        </p:nvCxnSpPr>
        <p:spPr>
          <a:xfrm flipH="1">
            <a:off x="2438400" y="2175634"/>
            <a:ext cx="3816005" cy="100689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EDCF117E-D8EF-456C-9090-77A1C8A69DBE}"/>
              </a:ext>
            </a:extLst>
          </p:cNvPr>
          <p:cNvSpPr txBox="1"/>
          <p:nvPr/>
        </p:nvSpPr>
        <p:spPr>
          <a:xfrm>
            <a:off x="222802" y="3363288"/>
            <a:ext cx="2133600" cy="1200329"/>
          </a:xfrm>
          <a:prstGeom prst="rect">
            <a:avLst/>
          </a:prstGeom>
          <a:noFill/>
        </p:spPr>
        <p:txBody>
          <a:bodyPr wrap="square" rtlCol="0">
            <a:spAutoFit/>
          </a:bodyPr>
          <a:lstStyle/>
          <a:p>
            <a:pPr algn="ctr"/>
            <a:r>
              <a:rPr lang="en-US" sz="3600" u="sng" dirty="0">
                <a:solidFill>
                  <a:srgbClr val="FF0000"/>
                </a:solidFill>
                <a:latin typeface="Times New Roman" panose="02020603050405020304" pitchFamily="18" charset="0"/>
                <a:cs typeface="Times New Roman" panose="02020603050405020304" pitchFamily="18" charset="0"/>
              </a:rPr>
              <a:t>3880 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10" name="TextBox 9">
            <a:extLst>
              <a:ext uri="{FF2B5EF4-FFF2-40B4-BE49-F238E27FC236}">
                <a16:creationId xmlns:a16="http://schemas.microsoft.com/office/drawing/2014/main" id="{21FF1277-A450-405F-9E4F-6F930E1D1C98}"/>
              </a:ext>
            </a:extLst>
          </p:cNvPr>
          <p:cNvSpPr txBox="1"/>
          <p:nvPr/>
        </p:nvSpPr>
        <p:spPr>
          <a:xfrm>
            <a:off x="2268192" y="3533308"/>
            <a:ext cx="7620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X</a:t>
            </a:r>
          </a:p>
        </p:txBody>
      </p:sp>
      <p:sp>
        <p:nvSpPr>
          <p:cNvPr id="11" name="TextBox 10">
            <a:extLst>
              <a:ext uri="{FF2B5EF4-FFF2-40B4-BE49-F238E27FC236}">
                <a16:creationId xmlns:a16="http://schemas.microsoft.com/office/drawing/2014/main" id="{20E79851-59B4-4AEF-8E83-62DFF0E37932}"/>
              </a:ext>
            </a:extLst>
          </p:cNvPr>
          <p:cNvSpPr txBox="1"/>
          <p:nvPr/>
        </p:nvSpPr>
        <p:spPr>
          <a:xfrm>
            <a:off x="2809461" y="3362136"/>
            <a:ext cx="1592332"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3600" u="sng" dirty="0" err="1">
                <a:solidFill>
                  <a:schemeClr val="tx1">
                    <a:lumMod val="95000"/>
                    <a:lumOff val="5000"/>
                  </a:schemeClr>
                </a:solidFill>
                <a:latin typeface="Times New Roman" panose="02020603050405020304" pitchFamily="18" charset="0"/>
                <a:cs typeface="Times New Roman" panose="02020603050405020304" pitchFamily="18" charset="0"/>
              </a:rPr>
              <a:t>cal</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4.18 J</a:t>
            </a:r>
          </a:p>
        </p:txBody>
      </p:sp>
      <p:sp>
        <p:nvSpPr>
          <p:cNvPr id="13" name="TextBox 12">
            <a:extLst>
              <a:ext uri="{FF2B5EF4-FFF2-40B4-BE49-F238E27FC236}">
                <a16:creationId xmlns:a16="http://schemas.microsoft.com/office/drawing/2014/main" id="{16B5C706-1808-4A39-8DEF-0F2741B31B16}"/>
              </a:ext>
            </a:extLst>
          </p:cNvPr>
          <p:cNvSpPr txBox="1"/>
          <p:nvPr/>
        </p:nvSpPr>
        <p:spPr>
          <a:xfrm>
            <a:off x="4494972" y="3552568"/>
            <a:ext cx="3645589"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a:t>
            </a:r>
            <a:r>
              <a:rPr lang="en-US" sz="4000" dirty="0">
                <a:solidFill>
                  <a:srgbClr val="0000FF"/>
                </a:solidFill>
                <a:latin typeface="Times New Roman" panose="02020603050405020304" pitchFamily="18" charset="0"/>
                <a:cs typeface="Times New Roman" panose="02020603050405020304" pitchFamily="18" charset="0"/>
              </a:rPr>
              <a:t>928 </a:t>
            </a:r>
            <a:r>
              <a:rPr lang="en-US" sz="4000" dirty="0" err="1">
                <a:solidFill>
                  <a:srgbClr val="0000FF"/>
                </a:solidFill>
                <a:latin typeface="Times New Roman" panose="02020603050405020304" pitchFamily="18" charset="0"/>
                <a:cs typeface="Times New Roman" panose="02020603050405020304" pitchFamily="18" charset="0"/>
              </a:rPr>
              <a:t>cals</a:t>
            </a:r>
            <a:endParaRPr lang="en-US" sz="4000" dirty="0">
              <a:solidFill>
                <a:srgbClr val="0000FF"/>
              </a:solidFill>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C3207ED8-EB8B-4C79-A876-185B9B14DE86}"/>
              </a:ext>
            </a:extLst>
          </p:cNvPr>
          <p:cNvCxnSpPr>
            <a:cxnSpLocks/>
          </p:cNvCxnSpPr>
          <p:nvPr/>
        </p:nvCxnSpPr>
        <p:spPr>
          <a:xfrm flipH="1">
            <a:off x="1697624" y="4265419"/>
            <a:ext cx="3816005" cy="1006894"/>
          </a:xfrm>
          <a:prstGeom prst="straightConnector1">
            <a:avLst/>
          </a:prstGeom>
          <a:ln w="38100">
            <a:solidFill>
              <a:srgbClr val="0000FF"/>
            </a:solidFill>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0996A9C1-53EF-433D-9A9A-08DB0AEE6AAF}"/>
              </a:ext>
            </a:extLst>
          </p:cNvPr>
          <p:cNvSpPr txBox="1"/>
          <p:nvPr/>
        </p:nvSpPr>
        <p:spPr>
          <a:xfrm>
            <a:off x="429039" y="5383677"/>
            <a:ext cx="2133600" cy="1200329"/>
          </a:xfrm>
          <a:prstGeom prst="rect">
            <a:avLst/>
          </a:prstGeom>
          <a:noFill/>
        </p:spPr>
        <p:txBody>
          <a:bodyPr wrap="square" rtlCol="0">
            <a:spAutoFit/>
          </a:bodyPr>
          <a:lstStyle/>
          <a:p>
            <a:pPr algn="ctr"/>
            <a:r>
              <a:rPr lang="en-US" sz="3600" u="sng" dirty="0">
                <a:solidFill>
                  <a:srgbClr val="0000FF"/>
                </a:solidFill>
                <a:latin typeface="Times New Roman" panose="02020603050405020304" pitchFamily="18" charset="0"/>
                <a:cs typeface="Times New Roman" panose="02020603050405020304" pitchFamily="18" charset="0"/>
              </a:rPr>
              <a:t>928 </a:t>
            </a:r>
            <a:r>
              <a:rPr lang="en-US" sz="3600" u="sng" dirty="0" err="1">
                <a:solidFill>
                  <a:srgbClr val="0000FF"/>
                </a:solidFill>
                <a:latin typeface="Times New Roman" panose="02020603050405020304" pitchFamily="18" charset="0"/>
                <a:cs typeface="Times New Roman" panose="02020603050405020304" pitchFamily="18" charset="0"/>
              </a:rPr>
              <a:t>cal</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139869080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4E19E-399A-4985-AA27-9E6945DCBBDC}"/>
              </a:ext>
            </a:extLst>
          </p:cNvPr>
          <p:cNvSpPr txBox="1"/>
          <p:nvPr/>
        </p:nvSpPr>
        <p:spPr>
          <a:xfrm>
            <a:off x="0" y="0"/>
            <a:ext cx="9144000" cy="147732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94.  When 1.0 moles of NaCl dissolve into water the ∆H is </a:t>
            </a:r>
            <a:r>
              <a:rPr lang="en-US" sz="2400" dirty="0">
                <a:solidFill>
                  <a:srgbClr val="FF0000"/>
                </a:solidFill>
                <a:latin typeface="Times New Roman" panose="02020603050405020304" pitchFamily="18" charset="0"/>
                <a:cs typeface="Times New Roman" panose="02020603050405020304" pitchFamily="18" charset="0"/>
              </a:rPr>
              <a:t>3.88 kJ</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That energy is absorbed.  Convert that amount of energy into joules,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a:solidFill>
                  <a:srgbClr val="000099"/>
                </a:solidFill>
                <a:latin typeface="Times New Roman" panose="02020603050405020304" pitchFamily="18" charset="0"/>
                <a:cs typeface="Times New Roman" panose="02020603050405020304" pitchFamily="18" charset="0"/>
              </a:rPr>
              <a:t>then into </a:t>
            </a:r>
            <a:r>
              <a:rPr lang="en-US" sz="2400" dirty="0" err="1">
                <a:solidFill>
                  <a:srgbClr val="000099"/>
                </a:solidFill>
                <a:latin typeface="Times New Roman" panose="02020603050405020304" pitchFamily="18" charset="0"/>
                <a:cs typeface="Times New Roman" panose="02020603050405020304" pitchFamily="18" charset="0"/>
              </a:rPr>
              <a:t>cals</a:t>
            </a:r>
            <a:r>
              <a:rPr lang="en-US" sz="2400" dirty="0">
                <a:solidFill>
                  <a:srgbClr val="000099"/>
                </a:solidFill>
                <a:latin typeface="Times New Roman" panose="02020603050405020304" pitchFamily="18" charset="0"/>
                <a:cs typeface="Times New Roman" panose="02020603050405020304" pitchFamily="18" charset="0"/>
              </a:rPr>
              <a:t>, and then into Calories.  </a:t>
            </a:r>
          </a:p>
          <a:p>
            <a:endParaRPr lang="en-US" dirty="0"/>
          </a:p>
        </p:txBody>
      </p:sp>
      <p:sp>
        <p:nvSpPr>
          <p:cNvPr id="3" name="TextBox 2">
            <a:extLst>
              <a:ext uri="{FF2B5EF4-FFF2-40B4-BE49-F238E27FC236}">
                <a16:creationId xmlns:a16="http://schemas.microsoft.com/office/drawing/2014/main" id="{A39AE7A3-179C-447C-AD33-B1771AB496A3}"/>
              </a:ext>
            </a:extLst>
          </p:cNvPr>
          <p:cNvSpPr txBox="1"/>
          <p:nvPr/>
        </p:nvSpPr>
        <p:spPr>
          <a:xfrm>
            <a:off x="152400" y="1296552"/>
            <a:ext cx="2133600"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3.88 kJ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4" name="TextBox 3">
            <a:extLst>
              <a:ext uri="{FF2B5EF4-FFF2-40B4-BE49-F238E27FC236}">
                <a16:creationId xmlns:a16="http://schemas.microsoft.com/office/drawing/2014/main" id="{BBE38D7B-982C-47D0-AE38-607EB3315B22}"/>
              </a:ext>
            </a:extLst>
          </p:cNvPr>
          <p:cNvSpPr txBox="1"/>
          <p:nvPr/>
        </p:nvSpPr>
        <p:spPr>
          <a:xfrm>
            <a:off x="2197790" y="1466572"/>
            <a:ext cx="7620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X</a:t>
            </a:r>
          </a:p>
        </p:txBody>
      </p:sp>
      <p:sp>
        <p:nvSpPr>
          <p:cNvPr id="5" name="TextBox 4">
            <a:extLst>
              <a:ext uri="{FF2B5EF4-FFF2-40B4-BE49-F238E27FC236}">
                <a16:creationId xmlns:a16="http://schemas.microsoft.com/office/drawing/2014/main" id="{58594116-EA26-4E54-835E-B81C33D60502}"/>
              </a:ext>
            </a:extLst>
          </p:cNvPr>
          <p:cNvSpPr txBox="1"/>
          <p:nvPr/>
        </p:nvSpPr>
        <p:spPr>
          <a:xfrm>
            <a:off x="2739059" y="1295400"/>
            <a:ext cx="1592332"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1000 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 kJ</a:t>
            </a:r>
          </a:p>
        </p:txBody>
      </p:sp>
      <p:sp>
        <p:nvSpPr>
          <p:cNvPr id="6" name="TextBox 5">
            <a:extLst>
              <a:ext uri="{FF2B5EF4-FFF2-40B4-BE49-F238E27FC236}">
                <a16:creationId xmlns:a16="http://schemas.microsoft.com/office/drawing/2014/main" id="{C57D3B29-17BA-41FF-98F9-D1DC135CBAB6}"/>
              </a:ext>
            </a:extLst>
          </p:cNvPr>
          <p:cNvSpPr txBox="1"/>
          <p:nvPr/>
        </p:nvSpPr>
        <p:spPr>
          <a:xfrm>
            <a:off x="4431610" y="1467748"/>
            <a:ext cx="3645589"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3880 Joules</a:t>
            </a:r>
          </a:p>
        </p:txBody>
      </p:sp>
      <p:cxnSp>
        <p:nvCxnSpPr>
          <p:cNvPr id="8" name="Straight Arrow Connector 7">
            <a:extLst>
              <a:ext uri="{FF2B5EF4-FFF2-40B4-BE49-F238E27FC236}">
                <a16:creationId xmlns:a16="http://schemas.microsoft.com/office/drawing/2014/main" id="{06A87CB3-A671-40A1-9866-BFDA4D77EAEC}"/>
              </a:ext>
            </a:extLst>
          </p:cNvPr>
          <p:cNvCxnSpPr>
            <a:cxnSpLocks/>
            <a:stCxn id="6" idx="2"/>
          </p:cNvCxnSpPr>
          <p:nvPr/>
        </p:nvCxnSpPr>
        <p:spPr>
          <a:xfrm flipH="1">
            <a:off x="2438400" y="2175634"/>
            <a:ext cx="3816005" cy="100689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EDCF117E-D8EF-456C-9090-77A1C8A69DBE}"/>
              </a:ext>
            </a:extLst>
          </p:cNvPr>
          <p:cNvSpPr txBox="1"/>
          <p:nvPr/>
        </p:nvSpPr>
        <p:spPr>
          <a:xfrm>
            <a:off x="222802" y="3363288"/>
            <a:ext cx="2133600" cy="1200329"/>
          </a:xfrm>
          <a:prstGeom prst="rect">
            <a:avLst/>
          </a:prstGeom>
          <a:noFill/>
        </p:spPr>
        <p:txBody>
          <a:bodyPr wrap="square" rtlCol="0">
            <a:spAutoFit/>
          </a:bodyPr>
          <a:lstStyle/>
          <a:p>
            <a:pPr algn="ctr"/>
            <a:r>
              <a:rPr lang="en-US" sz="3600" u="sng" dirty="0">
                <a:solidFill>
                  <a:srgbClr val="FF0000"/>
                </a:solidFill>
                <a:latin typeface="Times New Roman" panose="02020603050405020304" pitchFamily="18" charset="0"/>
                <a:cs typeface="Times New Roman" panose="02020603050405020304" pitchFamily="18" charset="0"/>
              </a:rPr>
              <a:t>3880 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10" name="TextBox 9">
            <a:extLst>
              <a:ext uri="{FF2B5EF4-FFF2-40B4-BE49-F238E27FC236}">
                <a16:creationId xmlns:a16="http://schemas.microsoft.com/office/drawing/2014/main" id="{21FF1277-A450-405F-9E4F-6F930E1D1C98}"/>
              </a:ext>
            </a:extLst>
          </p:cNvPr>
          <p:cNvSpPr txBox="1"/>
          <p:nvPr/>
        </p:nvSpPr>
        <p:spPr>
          <a:xfrm>
            <a:off x="2268192" y="3533308"/>
            <a:ext cx="7620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X</a:t>
            </a:r>
          </a:p>
        </p:txBody>
      </p:sp>
      <p:sp>
        <p:nvSpPr>
          <p:cNvPr id="11" name="TextBox 10">
            <a:extLst>
              <a:ext uri="{FF2B5EF4-FFF2-40B4-BE49-F238E27FC236}">
                <a16:creationId xmlns:a16="http://schemas.microsoft.com/office/drawing/2014/main" id="{20E79851-59B4-4AEF-8E83-62DFF0E37932}"/>
              </a:ext>
            </a:extLst>
          </p:cNvPr>
          <p:cNvSpPr txBox="1"/>
          <p:nvPr/>
        </p:nvSpPr>
        <p:spPr>
          <a:xfrm>
            <a:off x="2809461" y="3362136"/>
            <a:ext cx="1592332"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3600" u="sng" dirty="0" err="1">
                <a:solidFill>
                  <a:schemeClr val="tx1">
                    <a:lumMod val="95000"/>
                    <a:lumOff val="5000"/>
                  </a:schemeClr>
                </a:solidFill>
                <a:latin typeface="Times New Roman" panose="02020603050405020304" pitchFamily="18" charset="0"/>
                <a:cs typeface="Times New Roman" panose="02020603050405020304" pitchFamily="18" charset="0"/>
              </a:rPr>
              <a:t>cal</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4.18 J</a:t>
            </a:r>
          </a:p>
        </p:txBody>
      </p:sp>
      <p:sp>
        <p:nvSpPr>
          <p:cNvPr id="13" name="TextBox 12">
            <a:extLst>
              <a:ext uri="{FF2B5EF4-FFF2-40B4-BE49-F238E27FC236}">
                <a16:creationId xmlns:a16="http://schemas.microsoft.com/office/drawing/2014/main" id="{16B5C706-1808-4A39-8DEF-0F2741B31B16}"/>
              </a:ext>
            </a:extLst>
          </p:cNvPr>
          <p:cNvSpPr txBox="1"/>
          <p:nvPr/>
        </p:nvSpPr>
        <p:spPr>
          <a:xfrm>
            <a:off x="4494972" y="3552568"/>
            <a:ext cx="3645589"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a:t>
            </a:r>
            <a:r>
              <a:rPr lang="en-US" sz="4000" dirty="0">
                <a:solidFill>
                  <a:srgbClr val="0000FF"/>
                </a:solidFill>
                <a:latin typeface="Times New Roman" panose="02020603050405020304" pitchFamily="18" charset="0"/>
                <a:cs typeface="Times New Roman" panose="02020603050405020304" pitchFamily="18" charset="0"/>
              </a:rPr>
              <a:t>928 </a:t>
            </a:r>
            <a:r>
              <a:rPr lang="en-US" sz="4000" dirty="0" err="1">
                <a:solidFill>
                  <a:srgbClr val="0000FF"/>
                </a:solidFill>
                <a:latin typeface="Times New Roman" panose="02020603050405020304" pitchFamily="18" charset="0"/>
                <a:cs typeface="Times New Roman" panose="02020603050405020304" pitchFamily="18" charset="0"/>
              </a:rPr>
              <a:t>cals</a:t>
            </a:r>
            <a:endParaRPr lang="en-US" sz="4000" dirty="0">
              <a:solidFill>
                <a:srgbClr val="0000FF"/>
              </a:solidFill>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C3207ED8-EB8B-4C79-A876-185B9B14DE86}"/>
              </a:ext>
            </a:extLst>
          </p:cNvPr>
          <p:cNvCxnSpPr>
            <a:cxnSpLocks/>
          </p:cNvCxnSpPr>
          <p:nvPr/>
        </p:nvCxnSpPr>
        <p:spPr>
          <a:xfrm flipH="1">
            <a:off x="1697624" y="4265419"/>
            <a:ext cx="3816005" cy="1006894"/>
          </a:xfrm>
          <a:prstGeom prst="straightConnector1">
            <a:avLst/>
          </a:prstGeom>
          <a:ln w="38100">
            <a:solidFill>
              <a:srgbClr val="0000FF"/>
            </a:solidFill>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0996A9C1-53EF-433D-9A9A-08DB0AEE6AAF}"/>
              </a:ext>
            </a:extLst>
          </p:cNvPr>
          <p:cNvSpPr txBox="1"/>
          <p:nvPr/>
        </p:nvSpPr>
        <p:spPr>
          <a:xfrm>
            <a:off x="429039" y="5383677"/>
            <a:ext cx="2133600" cy="1200329"/>
          </a:xfrm>
          <a:prstGeom prst="rect">
            <a:avLst/>
          </a:prstGeom>
          <a:noFill/>
        </p:spPr>
        <p:txBody>
          <a:bodyPr wrap="square" rtlCol="0">
            <a:spAutoFit/>
          </a:bodyPr>
          <a:lstStyle/>
          <a:p>
            <a:pPr algn="ctr"/>
            <a:r>
              <a:rPr lang="en-US" sz="3600" u="sng" dirty="0">
                <a:solidFill>
                  <a:srgbClr val="0000FF"/>
                </a:solidFill>
                <a:latin typeface="Times New Roman" panose="02020603050405020304" pitchFamily="18" charset="0"/>
                <a:cs typeface="Times New Roman" panose="02020603050405020304" pitchFamily="18" charset="0"/>
              </a:rPr>
              <a:t>928 </a:t>
            </a:r>
            <a:r>
              <a:rPr lang="en-US" sz="3600" u="sng" dirty="0" err="1">
                <a:solidFill>
                  <a:srgbClr val="0000FF"/>
                </a:solidFill>
                <a:latin typeface="Times New Roman" panose="02020603050405020304" pitchFamily="18" charset="0"/>
                <a:cs typeface="Times New Roman" panose="02020603050405020304" pitchFamily="18" charset="0"/>
              </a:rPr>
              <a:t>cal</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16" name="TextBox 15">
            <a:extLst>
              <a:ext uri="{FF2B5EF4-FFF2-40B4-BE49-F238E27FC236}">
                <a16:creationId xmlns:a16="http://schemas.microsoft.com/office/drawing/2014/main" id="{CA936B23-EA62-4D2A-B637-C58BBDC4016C}"/>
              </a:ext>
            </a:extLst>
          </p:cNvPr>
          <p:cNvSpPr txBox="1"/>
          <p:nvPr/>
        </p:nvSpPr>
        <p:spPr>
          <a:xfrm>
            <a:off x="2474429" y="5553697"/>
            <a:ext cx="7620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X</a:t>
            </a:r>
          </a:p>
        </p:txBody>
      </p:sp>
      <p:sp>
        <p:nvSpPr>
          <p:cNvPr id="17" name="TextBox 16">
            <a:extLst>
              <a:ext uri="{FF2B5EF4-FFF2-40B4-BE49-F238E27FC236}">
                <a16:creationId xmlns:a16="http://schemas.microsoft.com/office/drawing/2014/main" id="{0F311CEC-CAFB-42F3-BE1A-99A23C92C03A}"/>
              </a:ext>
            </a:extLst>
          </p:cNvPr>
          <p:cNvSpPr txBox="1"/>
          <p:nvPr/>
        </p:nvSpPr>
        <p:spPr>
          <a:xfrm>
            <a:off x="3015698" y="5382525"/>
            <a:ext cx="1784902"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1 C</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1000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cal</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3677B470-38F1-4F7F-B1A8-40AB6F02EE37}"/>
              </a:ext>
            </a:extLst>
          </p:cNvPr>
          <p:cNvSpPr txBox="1"/>
          <p:nvPr/>
        </p:nvSpPr>
        <p:spPr>
          <a:xfrm>
            <a:off x="4851538" y="5553697"/>
            <a:ext cx="4063862"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a:t>
            </a:r>
            <a:r>
              <a:rPr lang="en-US" sz="4000" dirty="0">
                <a:solidFill>
                  <a:srgbClr val="800080"/>
                </a:solidFill>
                <a:latin typeface="Times New Roman" panose="02020603050405020304" pitchFamily="18" charset="0"/>
                <a:cs typeface="Times New Roman" panose="02020603050405020304" pitchFamily="18" charset="0"/>
              </a:rPr>
              <a:t>0.928 Calories</a:t>
            </a:r>
          </a:p>
        </p:txBody>
      </p:sp>
    </p:spTree>
    <p:extLst>
      <p:ext uri="{BB962C8B-B14F-4D97-AF65-F5344CB8AC3E}">
        <p14:creationId xmlns:p14="http://schemas.microsoft.com/office/powerpoint/2010/main" val="165232860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75429-0119-4103-95A6-2F5CB8F13D99}"/>
              </a:ext>
            </a:extLst>
          </p:cNvPr>
          <p:cNvSpPr txBox="1"/>
          <p:nvPr/>
        </p:nvSpPr>
        <p:spPr>
          <a:xfrm>
            <a:off x="0" y="0"/>
            <a:ext cx="9144000" cy="221599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95. When one mole of methane combusts, how many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kilojoules are released?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96.  Convert that amount of kJ into joules, then into</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cals</a:t>
            </a:r>
            <a:r>
              <a:rPr lang="en-US" sz="2400" dirty="0">
                <a:latin typeface="Times New Roman" panose="02020603050405020304" pitchFamily="18" charset="0"/>
                <a:cs typeface="Times New Roman" panose="02020603050405020304" pitchFamily="18" charset="0"/>
              </a:rPr>
              <a:t>, and then into Calories</a:t>
            </a:r>
            <a:r>
              <a:rPr lang="en-US" sz="1400" dirty="0"/>
              <a:t>. </a:t>
            </a:r>
          </a:p>
          <a:p>
            <a:endParaRPr lang="en-US" dirty="0"/>
          </a:p>
        </p:txBody>
      </p:sp>
    </p:spTree>
    <p:extLst>
      <p:ext uri="{BB962C8B-B14F-4D97-AF65-F5344CB8AC3E}">
        <p14:creationId xmlns:p14="http://schemas.microsoft.com/office/powerpoint/2010/main" val="2643960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309420"/>
          </a:xfrm>
          <a:prstGeom prst="rect">
            <a:avLst/>
          </a:prstGeom>
          <a:noFill/>
        </p:spPr>
        <p:txBody>
          <a:bodyPr wrap="square" rtlCol="0">
            <a:spAutoFit/>
          </a:bodyPr>
          <a:lstStyle/>
          <a:p>
            <a:pPr algn="ctr"/>
            <a:r>
              <a:rPr lang="en-US" sz="6600" dirty="0"/>
              <a:t>Thermochemistry</a:t>
            </a:r>
          </a:p>
          <a:p>
            <a:endParaRPr lang="en-US" dirty="0"/>
          </a:p>
          <a:p>
            <a:r>
              <a:rPr lang="en-US" sz="3200" dirty="0">
                <a:latin typeface="Times New Roman" panose="02020603050405020304" pitchFamily="18" charset="0"/>
                <a:cs typeface="Times New Roman" panose="02020603050405020304" pitchFamily="18" charset="0"/>
              </a:rPr>
              <a:t>Thermochemistry concerns itself with how energy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is </a:t>
            </a:r>
            <a:r>
              <a:rPr lang="en-US" sz="3200" dirty="0">
                <a:solidFill>
                  <a:srgbClr val="FF0000"/>
                </a:solidFill>
                <a:latin typeface="Times New Roman" panose="02020603050405020304" pitchFamily="18" charset="0"/>
                <a:cs typeface="Times New Roman" panose="02020603050405020304" pitchFamily="18" charset="0"/>
              </a:rPr>
              <a:t>__________</a:t>
            </a:r>
            <a:r>
              <a:rPr lang="en-US" sz="3200" dirty="0">
                <a:latin typeface="Times New Roman" panose="02020603050405020304" pitchFamily="18" charset="0"/>
                <a:cs typeface="Times New Roman" panose="02020603050405020304" pitchFamily="18" charset="0"/>
              </a:rPr>
              <a:t> or </a:t>
            </a:r>
            <a:r>
              <a:rPr lang="en-US" sz="3200" dirty="0">
                <a:solidFill>
                  <a:srgbClr val="FF0000"/>
                </a:solidFill>
                <a:latin typeface="Times New Roman" panose="02020603050405020304" pitchFamily="18" charset="0"/>
                <a:cs typeface="Times New Roman" panose="02020603050405020304" pitchFamily="18" charset="0"/>
              </a:rPr>
              <a:t>__________</a:t>
            </a:r>
            <a:r>
              <a:rPr lang="en-US" sz="3200" dirty="0">
                <a:latin typeface="Times New Roman" panose="02020603050405020304" pitchFamily="18" charset="0"/>
                <a:cs typeface="Times New Roman" panose="02020603050405020304" pitchFamily="18" charset="0"/>
              </a:rPr>
              <a:t> in chemical reactions,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or in a</a:t>
            </a:r>
            <a:r>
              <a:rPr lang="en-US" sz="3200" dirty="0">
                <a:solidFill>
                  <a:srgbClr val="FF0000"/>
                </a:solidFill>
                <a:latin typeface="Times New Roman" panose="02020603050405020304" pitchFamily="18" charset="0"/>
                <a:cs typeface="Times New Roman" panose="02020603050405020304" pitchFamily="18" charset="0"/>
              </a:rPr>
              <a:t> _______________</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Since we just learned about phases, we’ll start with them first, then move to chemical reactions.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Physical changes, or Phase changes can be either </a:t>
            </a:r>
            <a:r>
              <a:rPr lang="en-US" sz="3200" dirty="0">
                <a:solidFill>
                  <a:srgbClr val="FF0000"/>
                </a:solidFill>
                <a:latin typeface="Times New Roman" panose="02020603050405020304" pitchFamily="18" charset="0"/>
                <a:cs typeface="Times New Roman" panose="02020603050405020304" pitchFamily="18" charset="0"/>
              </a:rPr>
              <a:t>exothermic</a:t>
            </a:r>
            <a:r>
              <a:rPr lang="en-US" sz="3200" dirty="0">
                <a:latin typeface="Times New Roman" panose="02020603050405020304" pitchFamily="18" charset="0"/>
                <a:cs typeface="Times New Roman" panose="02020603050405020304" pitchFamily="18" charset="0"/>
              </a:rPr>
              <a:t> or </a:t>
            </a:r>
            <a:r>
              <a:rPr lang="en-US" sz="3200" dirty="0">
                <a:solidFill>
                  <a:srgbClr val="0000FF"/>
                </a:solidFill>
                <a:latin typeface="Times New Roman" panose="02020603050405020304" pitchFamily="18" charset="0"/>
                <a:cs typeface="Times New Roman" panose="02020603050405020304" pitchFamily="18" charset="0"/>
              </a:rPr>
              <a:t>endothermic</a:t>
            </a:r>
            <a:r>
              <a:rPr lang="en-US" sz="3200" dirty="0">
                <a:latin typeface="Times New Roman" panose="02020603050405020304" pitchFamily="18" charset="0"/>
                <a:cs typeface="Times New Roman" panose="02020603050405020304" pitchFamily="18" charset="0"/>
              </a:rPr>
              <a:t>, depending if they either </a:t>
            </a:r>
            <a:r>
              <a:rPr lang="en-US" sz="3200" dirty="0">
                <a:solidFill>
                  <a:srgbClr val="FF0000"/>
                </a:solidFill>
                <a:latin typeface="Times New Roman" panose="02020603050405020304" pitchFamily="18" charset="0"/>
                <a:cs typeface="Times New Roman" panose="02020603050405020304" pitchFamily="18" charset="0"/>
              </a:rPr>
              <a:t>release or emit heat</a:t>
            </a:r>
            <a:r>
              <a:rPr lang="en-US" sz="3200" dirty="0">
                <a:latin typeface="Times New Roman" panose="02020603050405020304" pitchFamily="18" charset="0"/>
                <a:cs typeface="Times New Roman" panose="02020603050405020304" pitchFamily="18" charset="0"/>
              </a:rPr>
              <a:t> energy, or if they </a:t>
            </a:r>
            <a:r>
              <a:rPr lang="en-US" sz="3200" dirty="0">
                <a:solidFill>
                  <a:srgbClr val="FF0000"/>
                </a:solidFill>
                <a:latin typeface="Times New Roman" panose="02020603050405020304" pitchFamily="18" charset="0"/>
                <a:cs typeface="Times New Roman" panose="02020603050405020304" pitchFamily="18" charset="0"/>
              </a:rPr>
              <a:t>absorb heat</a:t>
            </a:r>
            <a:r>
              <a:rPr lang="en-US" sz="3200" dirty="0">
                <a:latin typeface="Times New Roman" panose="02020603050405020304" pitchFamily="18" charset="0"/>
                <a:cs typeface="Times New Roman" panose="02020603050405020304" pitchFamily="18" charset="0"/>
              </a:rPr>
              <a:t>.  </a:t>
            </a:r>
            <a:endParaRPr lang="en-US" altLang="en-US" sz="2800" dirty="0"/>
          </a:p>
        </p:txBody>
      </p:sp>
    </p:spTree>
    <p:extLst>
      <p:ext uri="{BB962C8B-B14F-4D97-AF65-F5344CB8AC3E}">
        <p14:creationId xmlns:p14="http://schemas.microsoft.com/office/powerpoint/2010/main" val="2074314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A56D08-3B6A-4900-BFF0-C25CA54CDF9E}"/>
              </a:ext>
            </a:extLst>
          </p:cNvPr>
          <p:cNvSpPr txBox="1"/>
          <p:nvPr/>
        </p:nvSpPr>
        <p:spPr>
          <a:xfrm>
            <a:off x="0" y="9939"/>
            <a:ext cx="9144000" cy="310854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14. During a phase change the temperature is steady, so what energy changes? </a:t>
            </a:r>
            <a:r>
              <a:rPr lang="en-US" sz="3200" dirty="0">
                <a:solidFill>
                  <a:srgbClr val="FF0000"/>
                </a:solidFill>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p>
          <a:p>
            <a:r>
              <a:rPr lang="en-US" dirty="0"/>
              <a:t> </a:t>
            </a:r>
          </a:p>
          <a:p>
            <a:endParaRPr lang="en-US" dirty="0"/>
          </a:p>
        </p:txBody>
      </p:sp>
      <p:sp>
        <p:nvSpPr>
          <p:cNvPr id="3" name="AutoShape 4" descr="Image result for condensation">
            <a:extLst>
              <a:ext uri="{FF2B5EF4-FFF2-40B4-BE49-F238E27FC236}">
                <a16:creationId xmlns:a16="http://schemas.microsoft.com/office/drawing/2014/main" id="{F0AF9E55-ED1F-433C-AC8B-998245DFE13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descr="Image result for melting">
            <a:extLst>
              <a:ext uri="{FF2B5EF4-FFF2-40B4-BE49-F238E27FC236}">
                <a16:creationId xmlns:a16="http://schemas.microsoft.com/office/drawing/2014/main" id="{BBF0254E-C4F8-4313-978F-44E7A817F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19200"/>
            <a:ext cx="285750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37995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75429-0119-4103-95A6-2F5CB8F13D99}"/>
              </a:ext>
            </a:extLst>
          </p:cNvPr>
          <p:cNvSpPr txBox="1"/>
          <p:nvPr/>
        </p:nvSpPr>
        <p:spPr>
          <a:xfrm>
            <a:off x="0" y="0"/>
            <a:ext cx="9144000" cy="221599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95. When one mole of methane combusts, how many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kilojoules are released?  </a:t>
            </a:r>
            <a:r>
              <a:rPr lang="en-US" sz="2400" dirty="0">
                <a:solidFill>
                  <a:srgbClr val="FF0000"/>
                </a:solidFill>
                <a:latin typeface="Times New Roman" panose="02020603050405020304" pitchFamily="18" charset="0"/>
                <a:cs typeface="Times New Roman" panose="02020603050405020304" pitchFamily="18" charset="0"/>
              </a:rPr>
              <a:t>890.4 </a:t>
            </a:r>
            <a:r>
              <a:rPr lang="en-US" sz="2400" dirty="0" err="1">
                <a:solidFill>
                  <a:srgbClr val="FF0000"/>
                </a:solidFill>
                <a:latin typeface="Times New Roman" panose="02020603050405020304" pitchFamily="18" charset="0"/>
                <a:cs typeface="Times New Roman" panose="02020603050405020304" pitchFamily="18" charset="0"/>
              </a:rPr>
              <a:t>kiloJoules</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96.  Convert that amount of kJ into joules, then into</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cals</a:t>
            </a:r>
            <a:r>
              <a:rPr lang="en-US" sz="2400" dirty="0">
                <a:latin typeface="Times New Roman" panose="02020603050405020304" pitchFamily="18" charset="0"/>
                <a:cs typeface="Times New Roman" panose="02020603050405020304" pitchFamily="18" charset="0"/>
              </a:rPr>
              <a:t>, and then into Calories</a:t>
            </a:r>
            <a:r>
              <a:rPr lang="en-US" sz="1400" dirty="0"/>
              <a:t>. </a:t>
            </a:r>
          </a:p>
          <a:p>
            <a:endParaRPr lang="en-US" dirty="0"/>
          </a:p>
        </p:txBody>
      </p:sp>
    </p:spTree>
    <p:extLst>
      <p:ext uri="{BB962C8B-B14F-4D97-AF65-F5344CB8AC3E}">
        <p14:creationId xmlns:p14="http://schemas.microsoft.com/office/powerpoint/2010/main" val="75969076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75429-0119-4103-95A6-2F5CB8F13D99}"/>
              </a:ext>
            </a:extLst>
          </p:cNvPr>
          <p:cNvSpPr txBox="1"/>
          <p:nvPr/>
        </p:nvSpPr>
        <p:spPr>
          <a:xfrm>
            <a:off x="0" y="0"/>
            <a:ext cx="9144000" cy="221599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95. When one mole of methane combusts, how many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kilojoules are released?  </a:t>
            </a:r>
            <a:r>
              <a:rPr lang="en-US" sz="2400" dirty="0">
                <a:solidFill>
                  <a:srgbClr val="FF0000"/>
                </a:solidFill>
                <a:latin typeface="Times New Roman" panose="02020603050405020304" pitchFamily="18" charset="0"/>
                <a:cs typeface="Times New Roman" panose="02020603050405020304" pitchFamily="18" charset="0"/>
              </a:rPr>
              <a:t>890.4 </a:t>
            </a:r>
            <a:r>
              <a:rPr lang="en-US" sz="2400" dirty="0" err="1">
                <a:solidFill>
                  <a:srgbClr val="FF0000"/>
                </a:solidFill>
                <a:latin typeface="Times New Roman" panose="02020603050405020304" pitchFamily="18" charset="0"/>
                <a:cs typeface="Times New Roman" panose="02020603050405020304" pitchFamily="18" charset="0"/>
              </a:rPr>
              <a:t>kiloJoules</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96.  Convert that amount of kJ into joules, then into</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cals</a:t>
            </a:r>
            <a:r>
              <a:rPr lang="en-US" sz="2400" dirty="0">
                <a:latin typeface="Times New Roman" panose="02020603050405020304" pitchFamily="18" charset="0"/>
                <a:cs typeface="Times New Roman" panose="02020603050405020304" pitchFamily="18" charset="0"/>
              </a:rPr>
              <a:t>, and then into Calories</a:t>
            </a:r>
            <a:r>
              <a:rPr lang="en-US" sz="1400" dirty="0"/>
              <a:t>. </a:t>
            </a:r>
          </a:p>
          <a:p>
            <a:endParaRPr lang="en-US" dirty="0"/>
          </a:p>
        </p:txBody>
      </p:sp>
      <p:sp>
        <p:nvSpPr>
          <p:cNvPr id="3" name="TextBox 2">
            <a:extLst>
              <a:ext uri="{FF2B5EF4-FFF2-40B4-BE49-F238E27FC236}">
                <a16:creationId xmlns:a16="http://schemas.microsoft.com/office/drawing/2014/main" id="{A8351B98-2C7A-4DB0-A275-143C3D6F9924}"/>
              </a:ext>
            </a:extLst>
          </p:cNvPr>
          <p:cNvSpPr txBox="1"/>
          <p:nvPr/>
        </p:nvSpPr>
        <p:spPr>
          <a:xfrm>
            <a:off x="152400" y="1982352"/>
            <a:ext cx="2133600" cy="1200329"/>
          </a:xfrm>
          <a:prstGeom prst="rect">
            <a:avLst/>
          </a:prstGeom>
          <a:noFill/>
        </p:spPr>
        <p:txBody>
          <a:bodyPr wrap="square" rtlCol="0">
            <a:spAutoFit/>
          </a:bodyPr>
          <a:lstStyle/>
          <a:p>
            <a:pPr algn="ctr"/>
            <a:r>
              <a:rPr lang="en-US" sz="3600" u="sng" dirty="0">
                <a:solidFill>
                  <a:srgbClr val="FF0000"/>
                </a:solidFill>
                <a:latin typeface="Times New Roman" panose="02020603050405020304" pitchFamily="18" charset="0"/>
                <a:cs typeface="Times New Roman" panose="02020603050405020304" pitchFamily="18" charset="0"/>
              </a:rPr>
              <a:t>890.4 kJ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317452712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75429-0119-4103-95A6-2F5CB8F13D99}"/>
              </a:ext>
            </a:extLst>
          </p:cNvPr>
          <p:cNvSpPr txBox="1"/>
          <p:nvPr/>
        </p:nvSpPr>
        <p:spPr>
          <a:xfrm>
            <a:off x="0" y="0"/>
            <a:ext cx="9144000" cy="221599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95. When one mole of methane combusts, how many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kilojoules are released?  </a:t>
            </a:r>
            <a:r>
              <a:rPr lang="en-US" sz="2400" dirty="0">
                <a:solidFill>
                  <a:srgbClr val="FF0000"/>
                </a:solidFill>
                <a:latin typeface="Times New Roman" panose="02020603050405020304" pitchFamily="18" charset="0"/>
                <a:cs typeface="Times New Roman" panose="02020603050405020304" pitchFamily="18" charset="0"/>
              </a:rPr>
              <a:t>890.4 </a:t>
            </a:r>
            <a:r>
              <a:rPr lang="en-US" sz="2400" dirty="0" err="1">
                <a:solidFill>
                  <a:srgbClr val="FF0000"/>
                </a:solidFill>
                <a:latin typeface="Times New Roman" panose="02020603050405020304" pitchFamily="18" charset="0"/>
                <a:cs typeface="Times New Roman" panose="02020603050405020304" pitchFamily="18" charset="0"/>
              </a:rPr>
              <a:t>kiloJoules</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96.  Convert that amount of kJ into joules, then into</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cals</a:t>
            </a:r>
            <a:r>
              <a:rPr lang="en-US" sz="2400" dirty="0">
                <a:latin typeface="Times New Roman" panose="02020603050405020304" pitchFamily="18" charset="0"/>
                <a:cs typeface="Times New Roman" panose="02020603050405020304" pitchFamily="18" charset="0"/>
              </a:rPr>
              <a:t>, and then into Calories</a:t>
            </a:r>
            <a:r>
              <a:rPr lang="en-US" sz="1400" dirty="0"/>
              <a:t>. </a:t>
            </a:r>
          </a:p>
          <a:p>
            <a:endParaRPr lang="en-US" dirty="0"/>
          </a:p>
        </p:txBody>
      </p:sp>
      <p:sp>
        <p:nvSpPr>
          <p:cNvPr id="3" name="TextBox 2">
            <a:extLst>
              <a:ext uri="{FF2B5EF4-FFF2-40B4-BE49-F238E27FC236}">
                <a16:creationId xmlns:a16="http://schemas.microsoft.com/office/drawing/2014/main" id="{A8351B98-2C7A-4DB0-A275-143C3D6F9924}"/>
              </a:ext>
            </a:extLst>
          </p:cNvPr>
          <p:cNvSpPr txBox="1"/>
          <p:nvPr/>
        </p:nvSpPr>
        <p:spPr>
          <a:xfrm>
            <a:off x="152400" y="1982352"/>
            <a:ext cx="2133600" cy="1200329"/>
          </a:xfrm>
          <a:prstGeom prst="rect">
            <a:avLst/>
          </a:prstGeom>
          <a:noFill/>
        </p:spPr>
        <p:txBody>
          <a:bodyPr wrap="square" rtlCol="0">
            <a:spAutoFit/>
          </a:bodyPr>
          <a:lstStyle/>
          <a:p>
            <a:pPr algn="ctr"/>
            <a:r>
              <a:rPr lang="en-US" sz="3600" u="sng" dirty="0">
                <a:solidFill>
                  <a:srgbClr val="FF0000"/>
                </a:solidFill>
                <a:latin typeface="Times New Roman" panose="02020603050405020304" pitchFamily="18" charset="0"/>
                <a:cs typeface="Times New Roman" panose="02020603050405020304" pitchFamily="18" charset="0"/>
              </a:rPr>
              <a:t>890.4 kJ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4" name="TextBox 3">
            <a:extLst>
              <a:ext uri="{FF2B5EF4-FFF2-40B4-BE49-F238E27FC236}">
                <a16:creationId xmlns:a16="http://schemas.microsoft.com/office/drawing/2014/main" id="{E6A7FCBD-867D-4C97-BE40-60C3F6B8B199}"/>
              </a:ext>
            </a:extLst>
          </p:cNvPr>
          <p:cNvSpPr txBox="1"/>
          <p:nvPr/>
        </p:nvSpPr>
        <p:spPr>
          <a:xfrm>
            <a:off x="2197790" y="2152372"/>
            <a:ext cx="7620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X</a:t>
            </a:r>
          </a:p>
        </p:txBody>
      </p:sp>
      <p:sp>
        <p:nvSpPr>
          <p:cNvPr id="5" name="TextBox 4">
            <a:extLst>
              <a:ext uri="{FF2B5EF4-FFF2-40B4-BE49-F238E27FC236}">
                <a16:creationId xmlns:a16="http://schemas.microsoft.com/office/drawing/2014/main" id="{302E13F9-DEBC-4869-905D-BC8BD0FF5263}"/>
              </a:ext>
            </a:extLst>
          </p:cNvPr>
          <p:cNvSpPr txBox="1"/>
          <p:nvPr/>
        </p:nvSpPr>
        <p:spPr>
          <a:xfrm>
            <a:off x="2739059" y="1981200"/>
            <a:ext cx="1592332"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1000 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 kJ</a:t>
            </a:r>
          </a:p>
        </p:txBody>
      </p:sp>
      <p:sp>
        <p:nvSpPr>
          <p:cNvPr id="6" name="TextBox 5">
            <a:extLst>
              <a:ext uri="{FF2B5EF4-FFF2-40B4-BE49-F238E27FC236}">
                <a16:creationId xmlns:a16="http://schemas.microsoft.com/office/drawing/2014/main" id="{06D3A066-A4D6-4313-A7A8-C3947A230A39}"/>
              </a:ext>
            </a:extLst>
          </p:cNvPr>
          <p:cNvSpPr txBox="1"/>
          <p:nvPr/>
        </p:nvSpPr>
        <p:spPr>
          <a:xfrm>
            <a:off x="4431610" y="2153548"/>
            <a:ext cx="395039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a:t>
            </a:r>
            <a:r>
              <a:rPr lang="en-US" sz="4000" dirty="0">
                <a:solidFill>
                  <a:srgbClr val="800080"/>
                </a:solidFill>
                <a:latin typeface="Times New Roman" panose="02020603050405020304" pitchFamily="18" charset="0"/>
                <a:cs typeface="Times New Roman" panose="02020603050405020304" pitchFamily="18" charset="0"/>
              </a:rPr>
              <a:t>890,400 Joules</a:t>
            </a:r>
          </a:p>
        </p:txBody>
      </p:sp>
      <p:cxnSp>
        <p:nvCxnSpPr>
          <p:cNvPr id="7" name="Straight Arrow Connector 6">
            <a:extLst>
              <a:ext uri="{FF2B5EF4-FFF2-40B4-BE49-F238E27FC236}">
                <a16:creationId xmlns:a16="http://schemas.microsoft.com/office/drawing/2014/main" id="{50CD2237-4870-472B-91AA-71E2EF6EE4B2}"/>
              </a:ext>
            </a:extLst>
          </p:cNvPr>
          <p:cNvCxnSpPr>
            <a:cxnSpLocks/>
          </p:cNvCxnSpPr>
          <p:nvPr/>
        </p:nvCxnSpPr>
        <p:spPr>
          <a:xfrm flipH="1">
            <a:off x="1828800" y="2861434"/>
            <a:ext cx="3892206" cy="96485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6446AEB0-1A1C-4229-9BEA-96A9183F7B91}"/>
              </a:ext>
            </a:extLst>
          </p:cNvPr>
          <p:cNvSpPr txBox="1"/>
          <p:nvPr/>
        </p:nvSpPr>
        <p:spPr>
          <a:xfrm>
            <a:off x="222802" y="3811152"/>
            <a:ext cx="2133600" cy="1200329"/>
          </a:xfrm>
          <a:prstGeom prst="rect">
            <a:avLst/>
          </a:prstGeom>
          <a:noFill/>
        </p:spPr>
        <p:txBody>
          <a:bodyPr wrap="square" rtlCol="0">
            <a:spAutoFit/>
          </a:bodyPr>
          <a:lstStyle/>
          <a:p>
            <a:pPr algn="ctr"/>
            <a:r>
              <a:rPr lang="en-US" sz="3600" u="sng" dirty="0">
                <a:solidFill>
                  <a:srgbClr val="800080"/>
                </a:solidFill>
                <a:latin typeface="Times New Roman" panose="02020603050405020304" pitchFamily="18" charset="0"/>
                <a:cs typeface="Times New Roman" panose="02020603050405020304" pitchFamily="18" charset="0"/>
              </a:rPr>
              <a:t>890,400 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333708405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75429-0119-4103-95A6-2F5CB8F13D99}"/>
              </a:ext>
            </a:extLst>
          </p:cNvPr>
          <p:cNvSpPr txBox="1"/>
          <p:nvPr/>
        </p:nvSpPr>
        <p:spPr>
          <a:xfrm>
            <a:off x="0" y="0"/>
            <a:ext cx="9144000" cy="221599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95. When one mole of methane combusts, how many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kilojoules are released?  </a:t>
            </a:r>
            <a:r>
              <a:rPr lang="en-US" sz="2400" dirty="0">
                <a:solidFill>
                  <a:srgbClr val="FF0000"/>
                </a:solidFill>
                <a:latin typeface="Times New Roman" panose="02020603050405020304" pitchFamily="18" charset="0"/>
                <a:cs typeface="Times New Roman" panose="02020603050405020304" pitchFamily="18" charset="0"/>
              </a:rPr>
              <a:t>890.4 </a:t>
            </a:r>
            <a:r>
              <a:rPr lang="en-US" sz="2400" dirty="0" err="1">
                <a:solidFill>
                  <a:srgbClr val="FF0000"/>
                </a:solidFill>
                <a:latin typeface="Times New Roman" panose="02020603050405020304" pitchFamily="18" charset="0"/>
                <a:cs typeface="Times New Roman" panose="02020603050405020304" pitchFamily="18" charset="0"/>
              </a:rPr>
              <a:t>kiloJoules</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96.  Convert that amount of kJ into joules, then into</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cals</a:t>
            </a:r>
            <a:r>
              <a:rPr lang="en-US" sz="2400" dirty="0">
                <a:latin typeface="Times New Roman" panose="02020603050405020304" pitchFamily="18" charset="0"/>
                <a:cs typeface="Times New Roman" panose="02020603050405020304" pitchFamily="18" charset="0"/>
              </a:rPr>
              <a:t>, and then into Calories</a:t>
            </a:r>
            <a:r>
              <a:rPr lang="en-US" sz="1400" dirty="0"/>
              <a:t>. </a:t>
            </a:r>
          </a:p>
          <a:p>
            <a:endParaRPr lang="en-US" dirty="0"/>
          </a:p>
        </p:txBody>
      </p:sp>
      <p:sp>
        <p:nvSpPr>
          <p:cNvPr id="3" name="TextBox 2">
            <a:extLst>
              <a:ext uri="{FF2B5EF4-FFF2-40B4-BE49-F238E27FC236}">
                <a16:creationId xmlns:a16="http://schemas.microsoft.com/office/drawing/2014/main" id="{A8351B98-2C7A-4DB0-A275-143C3D6F9924}"/>
              </a:ext>
            </a:extLst>
          </p:cNvPr>
          <p:cNvSpPr txBox="1"/>
          <p:nvPr/>
        </p:nvSpPr>
        <p:spPr>
          <a:xfrm>
            <a:off x="152400" y="1982352"/>
            <a:ext cx="2133600" cy="1200329"/>
          </a:xfrm>
          <a:prstGeom prst="rect">
            <a:avLst/>
          </a:prstGeom>
          <a:noFill/>
        </p:spPr>
        <p:txBody>
          <a:bodyPr wrap="square" rtlCol="0">
            <a:spAutoFit/>
          </a:bodyPr>
          <a:lstStyle/>
          <a:p>
            <a:pPr algn="ctr"/>
            <a:r>
              <a:rPr lang="en-US" sz="3600" u="sng" dirty="0">
                <a:solidFill>
                  <a:srgbClr val="FF0000"/>
                </a:solidFill>
                <a:latin typeface="Times New Roman" panose="02020603050405020304" pitchFamily="18" charset="0"/>
                <a:cs typeface="Times New Roman" panose="02020603050405020304" pitchFamily="18" charset="0"/>
              </a:rPr>
              <a:t>890.4 kJ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4" name="TextBox 3">
            <a:extLst>
              <a:ext uri="{FF2B5EF4-FFF2-40B4-BE49-F238E27FC236}">
                <a16:creationId xmlns:a16="http://schemas.microsoft.com/office/drawing/2014/main" id="{E6A7FCBD-867D-4C97-BE40-60C3F6B8B199}"/>
              </a:ext>
            </a:extLst>
          </p:cNvPr>
          <p:cNvSpPr txBox="1"/>
          <p:nvPr/>
        </p:nvSpPr>
        <p:spPr>
          <a:xfrm>
            <a:off x="2197790" y="2152372"/>
            <a:ext cx="7620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X</a:t>
            </a:r>
          </a:p>
        </p:txBody>
      </p:sp>
      <p:sp>
        <p:nvSpPr>
          <p:cNvPr id="5" name="TextBox 4">
            <a:extLst>
              <a:ext uri="{FF2B5EF4-FFF2-40B4-BE49-F238E27FC236}">
                <a16:creationId xmlns:a16="http://schemas.microsoft.com/office/drawing/2014/main" id="{302E13F9-DEBC-4869-905D-BC8BD0FF5263}"/>
              </a:ext>
            </a:extLst>
          </p:cNvPr>
          <p:cNvSpPr txBox="1"/>
          <p:nvPr/>
        </p:nvSpPr>
        <p:spPr>
          <a:xfrm>
            <a:off x="2739059" y="1981200"/>
            <a:ext cx="1592332"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1000 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 kJ</a:t>
            </a:r>
          </a:p>
        </p:txBody>
      </p:sp>
      <p:sp>
        <p:nvSpPr>
          <p:cNvPr id="6" name="TextBox 5">
            <a:extLst>
              <a:ext uri="{FF2B5EF4-FFF2-40B4-BE49-F238E27FC236}">
                <a16:creationId xmlns:a16="http://schemas.microsoft.com/office/drawing/2014/main" id="{06D3A066-A4D6-4313-A7A8-C3947A230A39}"/>
              </a:ext>
            </a:extLst>
          </p:cNvPr>
          <p:cNvSpPr txBox="1"/>
          <p:nvPr/>
        </p:nvSpPr>
        <p:spPr>
          <a:xfrm>
            <a:off x="4431610" y="2153548"/>
            <a:ext cx="395039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a:t>
            </a:r>
            <a:r>
              <a:rPr lang="en-US" sz="4000" dirty="0">
                <a:solidFill>
                  <a:srgbClr val="800080"/>
                </a:solidFill>
                <a:latin typeface="Times New Roman" panose="02020603050405020304" pitchFamily="18" charset="0"/>
                <a:cs typeface="Times New Roman" panose="02020603050405020304" pitchFamily="18" charset="0"/>
              </a:rPr>
              <a:t>890,400 Joules</a:t>
            </a:r>
          </a:p>
        </p:txBody>
      </p:sp>
      <p:cxnSp>
        <p:nvCxnSpPr>
          <p:cNvPr id="7" name="Straight Arrow Connector 6">
            <a:extLst>
              <a:ext uri="{FF2B5EF4-FFF2-40B4-BE49-F238E27FC236}">
                <a16:creationId xmlns:a16="http://schemas.microsoft.com/office/drawing/2014/main" id="{50CD2237-4870-472B-91AA-71E2EF6EE4B2}"/>
              </a:ext>
            </a:extLst>
          </p:cNvPr>
          <p:cNvCxnSpPr>
            <a:cxnSpLocks/>
          </p:cNvCxnSpPr>
          <p:nvPr/>
        </p:nvCxnSpPr>
        <p:spPr>
          <a:xfrm flipH="1">
            <a:off x="1828800" y="2861434"/>
            <a:ext cx="3892206" cy="96485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6446AEB0-1A1C-4229-9BEA-96A9183F7B91}"/>
              </a:ext>
            </a:extLst>
          </p:cNvPr>
          <p:cNvSpPr txBox="1"/>
          <p:nvPr/>
        </p:nvSpPr>
        <p:spPr>
          <a:xfrm>
            <a:off x="222802" y="3811152"/>
            <a:ext cx="2133600" cy="1200329"/>
          </a:xfrm>
          <a:prstGeom prst="rect">
            <a:avLst/>
          </a:prstGeom>
          <a:noFill/>
        </p:spPr>
        <p:txBody>
          <a:bodyPr wrap="square" rtlCol="0">
            <a:spAutoFit/>
          </a:bodyPr>
          <a:lstStyle/>
          <a:p>
            <a:pPr algn="ctr"/>
            <a:r>
              <a:rPr lang="en-US" sz="3600" u="sng" dirty="0">
                <a:solidFill>
                  <a:srgbClr val="800080"/>
                </a:solidFill>
                <a:latin typeface="Times New Roman" panose="02020603050405020304" pitchFamily="18" charset="0"/>
                <a:cs typeface="Times New Roman" panose="02020603050405020304" pitchFamily="18" charset="0"/>
              </a:rPr>
              <a:t>890,400 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9" name="TextBox 8">
            <a:extLst>
              <a:ext uri="{FF2B5EF4-FFF2-40B4-BE49-F238E27FC236}">
                <a16:creationId xmlns:a16="http://schemas.microsoft.com/office/drawing/2014/main" id="{3739039A-E65D-4B06-8082-121EC51593EC}"/>
              </a:ext>
            </a:extLst>
          </p:cNvPr>
          <p:cNvSpPr txBox="1"/>
          <p:nvPr/>
        </p:nvSpPr>
        <p:spPr>
          <a:xfrm>
            <a:off x="2268192" y="3981172"/>
            <a:ext cx="7620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X</a:t>
            </a:r>
          </a:p>
        </p:txBody>
      </p:sp>
      <p:sp>
        <p:nvSpPr>
          <p:cNvPr id="10" name="TextBox 9">
            <a:extLst>
              <a:ext uri="{FF2B5EF4-FFF2-40B4-BE49-F238E27FC236}">
                <a16:creationId xmlns:a16="http://schemas.microsoft.com/office/drawing/2014/main" id="{30867AFB-86E4-46B8-B905-0C1FB0F7AED3}"/>
              </a:ext>
            </a:extLst>
          </p:cNvPr>
          <p:cNvSpPr txBox="1"/>
          <p:nvPr/>
        </p:nvSpPr>
        <p:spPr>
          <a:xfrm>
            <a:off x="2809461" y="3810000"/>
            <a:ext cx="1592332"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3600" u="sng" dirty="0" err="1">
                <a:solidFill>
                  <a:schemeClr val="tx1">
                    <a:lumMod val="95000"/>
                    <a:lumOff val="5000"/>
                  </a:schemeClr>
                </a:solidFill>
                <a:latin typeface="Times New Roman" panose="02020603050405020304" pitchFamily="18" charset="0"/>
                <a:cs typeface="Times New Roman" panose="02020603050405020304" pitchFamily="18" charset="0"/>
              </a:rPr>
              <a:t>cal</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4.18 J</a:t>
            </a:r>
          </a:p>
        </p:txBody>
      </p:sp>
      <p:sp>
        <p:nvSpPr>
          <p:cNvPr id="11" name="TextBox 10">
            <a:extLst>
              <a:ext uri="{FF2B5EF4-FFF2-40B4-BE49-F238E27FC236}">
                <a16:creationId xmlns:a16="http://schemas.microsoft.com/office/drawing/2014/main" id="{0D35A8B5-B800-4213-8B40-4F50AC75EA71}"/>
              </a:ext>
            </a:extLst>
          </p:cNvPr>
          <p:cNvSpPr txBox="1"/>
          <p:nvPr/>
        </p:nvSpPr>
        <p:spPr>
          <a:xfrm>
            <a:off x="4494972" y="4000432"/>
            <a:ext cx="3645589"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a:t>
            </a:r>
            <a:r>
              <a:rPr lang="en-US" sz="4000" dirty="0">
                <a:solidFill>
                  <a:srgbClr val="0000FF"/>
                </a:solidFill>
                <a:latin typeface="Times New Roman" panose="02020603050405020304" pitchFamily="18" charset="0"/>
                <a:cs typeface="Times New Roman" panose="02020603050405020304" pitchFamily="18" charset="0"/>
              </a:rPr>
              <a:t>213,000 </a:t>
            </a:r>
            <a:r>
              <a:rPr lang="en-US" sz="4000" dirty="0" err="1">
                <a:solidFill>
                  <a:srgbClr val="0000FF"/>
                </a:solidFill>
                <a:latin typeface="Times New Roman" panose="02020603050405020304" pitchFamily="18" charset="0"/>
                <a:cs typeface="Times New Roman" panose="02020603050405020304" pitchFamily="18" charset="0"/>
              </a:rPr>
              <a:t>cal</a:t>
            </a:r>
            <a:endParaRPr lang="en-US" sz="4000" dirty="0">
              <a:solidFill>
                <a:srgbClr val="0000FF"/>
              </a:solidFill>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CF262B17-7ADD-4285-9CC3-4D9342B0E25F}"/>
              </a:ext>
            </a:extLst>
          </p:cNvPr>
          <p:cNvCxnSpPr>
            <a:cxnSpLocks/>
          </p:cNvCxnSpPr>
          <p:nvPr/>
        </p:nvCxnSpPr>
        <p:spPr>
          <a:xfrm flipH="1">
            <a:off x="1812235" y="4676902"/>
            <a:ext cx="3892207" cy="857985"/>
          </a:xfrm>
          <a:prstGeom prst="straightConnector1">
            <a:avLst/>
          </a:prstGeom>
          <a:ln w="38100">
            <a:solidFill>
              <a:srgbClr val="0000FF"/>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0C923A7E-37DC-46AD-A4C6-ADD42C5614D1}"/>
              </a:ext>
            </a:extLst>
          </p:cNvPr>
          <p:cNvSpPr txBox="1"/>
          <p:nvPr/>
        </p:nvSpPr>
        <p:spPr>
          <a:xfrm>
            <a:off x="0" y="5536039"/>
            <a:ext cx="2514600" cy="1200329"/>
          </a:xfrm>
          <a:prstGeom prst="rect">
            <a:avLst/>
          </a:prstGeom>
          <a:noFill/>
        </p:spPr>
        <p:txBody>
          <a:bodyPr wrap="square" rtlCol="0">
            <a:spAutoFit/>
          </a:bodyPr>
          <a:lstStyle/>
          <a:p>
            <a:pPr algn="ctr"/>
            <a:r>
              <a:rPr lang="en-US" sz="3600" u="sng" dirty="0">
                <a:solidFill>
                  <a:srgbClr val="0000FF"/>
                </a:solidFill>
                <a:latin typeface="Times New Roman" panose="02020603050405020304" pitchFamily="18" charset="0"/>
                <a:cs typeface="Times New Roman" panose="02020603050405020304" pitchFamily="18" charset="0"/>
              </a:rPr>
              <a:t>213,000 </a:t>
            </a:r>
            <a:r>
              <a:rPr lang="en-US" sz="3600" u="sng" dirty="0" err="1">
                <a:solidFill>
                  <a:srgbClr val="0000FF"/>
                </a:solidFill>
                <a:latin typeface="Times New Roman" panose="02020603050405020304" pitchFamily="18" charset="0"/>
                <a:cs typeface="Times New Roman" panose="02020603050405020304" pitchFamily="18" charset="0"/>
              </a:rPr>
              <a:t>cal</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411291034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75429-0119-4103-95A6-2F5CB8F13D99}"/>
              </a:ext>
            </a:extLst>
          </p:cNvPr>
          <p:cNvSpPr txBox="1"/>
          <p:nvPr/>
        </p:nvSpPr>
        <p:spPr>
          <a:xfrm>
            <a:off x="0" y="0"/>
            <a:ext cx="9144000" cy="221599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95. When one mole of methane combusts, how many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kilojoules are released?  </a:t>
            </a:r>
            <a:r>
              <a:rPr lang="en-US" sz="2400" dirty="0">
                <a:solidFill>
                  <a:srgbClr val="FF0000"/>
                </a:solidFill>
                <a:latin typeface="Times New Roman" panose="02020603050405020304" pitchFamily="18" charset="0"/>
                <a:cs typeface="Times New Roman" panose="02020603050405020304" pitchFamily="18" charset="0"/>
              </a:rPr>
              <a:t>890.4 </a:t>
            </a:r>
            <a:r>
              <a:rPr lang="en-US" sz="2400" dirty="0" err="1">
                <a:solidFill>
                  <a:srgbClr val="FF0000"/>
                </a:solidFill>
                <a:latin typeface="Times New Roman" panose="02020603050405020304" pitchFamily="18" charset="0"/>
                <a:cs typeface="Times New Roman" panose="02020603050405020304" pitchFamily="18" charset="0"/>
              </a:rPr>
              <a:t>kiloJoules</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96.  Convert that amount of kJ into joules, then into</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cals</a:t>
            </a:r>
            <a:r>
              <a:rPr lang="en-US" sz="2400" dirty="0">
                <a:latin typeface="Times New Roman" panose="02020603050405020304" pitchFamily="18" charset="0"/>
                <a:cs typeface="Times New Roman" panose="02020603050405020304" pitchFamily="18" charset="0"/>
              </a:rPr>
              <a:t>, and then into Calories</a:t>
            </a:r>
            <a:r>
              <a:rPr lang="en-US" sz="1400" dirty="0"/>
              <a:t>. </a:t>
            </a:r>
          </a:p>
          <a:p>
            <a:endParaRPr lang="en-US" dirty="0"/>
          </a:p>
        </p:txBody>
      </p:sp>
      <p:sp>
        <p:nvSpPr>
          <p:cNvPr id="3" name="TextBox 2">
            <a:extLst>
              <a:ext uri="{FF2B5EF4-FFF2-40B4-BE49-F238E27FC236}">
                <a16:creationId xmlns:a16="http://schemas.microsoft.com/office/drawing/2014/main" id="{A8351B98-2C7A-4DB0-A275-143C3D6F9924}"/>
              </a:ext>
            </a:extLst>
          </p:cNvPr>
          <p:cNvSpPr txBox="1"/>
          <p:nvPr/>
        </p:nvSpPr>
        <p:spPr>
          <a:xfrm>
            <a:off x="152400" y="1982352"/>
            <a:ext cx="2133600" cy="1200329"/>
          </a:xfrm>
          <a:prstGeom prst="rect">
            <a:avLst/>
          </a:prstGeom>
          <a:noFill/>
        </p:spPr>
        <p:txBody>
          <a:bodyPr wrap="square" rtlCol="0">
            <a:spAutoFit/>
          </a:bodyPr>
          <a:lstStyle/>
          <a:p>
            <a:pPr algn="ctr"/>
            <a:r>
              <a:rPr lang="en-US" sz="3600" u="sng" dirty="0">
                <a:solidFill>
                  <a:srgbClr val="FF0000"/>
                </a:solidFill>
                <a:latin typeface="Times New Roman" panose="02020603050405020304" pitchFamily="18" charset="0"/>
                <a:cs typeface="Times New Roman" panose="02020603050405020304" pitchFamily="18" charset="0"/>
              </a:rPr>
              <a:t>890.4 kJ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4" name="TextBox 3">
            <a:extLst>
              <a:ext uri="{FF2B5EF4-FFF2-40B4-BE49-F238E27FC236}">
                <a16:creationId xmlns:a16="http://schemas.microsoft.com/office/drawing/2014/main" id="{E6A7FCBD-867D-4C97-BE40-60C3F6B8B199}"/>
              </a:ext>
            </a:extLst>
          </p:cNvPr>
          <p:cNvSpPr txBox="1"/>
          <p:nvPr/>
        </p:nvSpPr>
        <p:spPr>
          <a:xfrm>
            <a:off x="2197790" y="2152372"/>
            <a:ext cx="7620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X</a:t>
            </a:r>
          </a:p>
        </p:txBody>
      </p:sp>
      <p:sp>
        <p:nvSpPr>
          <p:cNvPr id="5" name="TextBox 4">
            <a:extLst>
              <a:ext uri="{FF2B5EF4-FFF2-40B4-BE49-F238E27FC236}">
                <a16:creationId xmlns:a16="http://schemas.microsoft.com/office/drawing/2014/main" id="{302E13F9-DEBC-4869-905D-BC8BD0FF5263}"/>
              </a:ext>
            </a:extLst>
          </p:cNvPr>
          <p:cNvSpPr txBox="1"/>
          <p:nvPr/>
        </p:nvSpPr>
        <p:spPr>
          <a:xfrm>
            <a:off x="2739059" y="1981200"/>
            <a:ext cx="1592332"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1000 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 kJ</a:t>
            </a:r>
          </a:p>
        </p:txBody>
      </p:sp>
      <p:sp>
        <p:nvSpPr>
          <p:cNvPr id="6" name="TextBox 5">
            <a:extLst>
              <a:ext uri="{FF2B5EF4-FFF2-40B4-BE49-F238E27FC236}">
                <a16:creationId xmlns:a16="http://schemas.microsoft.com/office/drawing/2014/main" id="{06D3A066-A4D6-4313-A7A8-C3947A230A39}"/>
              </a:ext>
            </a:extLst>
          </p:cNvPr>
          <p:cNvSpPr txBox="1"/>
          <p:nvPr/>
        </p:nvSpPr>
        <p:spPr>
          <a:xfrm>
            <a:off x="4431610" y="2153548"/>
            <a:ext cx="395039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a:t>
            </a:r>
            <a:r>
              <a:rPr lang="en-US" sz="4000" dirty="0">
                <a:solidFill>
                  <a:srgbClr val="800080"/>
                </a:solidFill>
                <a:latin typeface="Times New Roman" panose="02020603050405020304" pitchFamily="18" charset="0"/>
                <a:cs typeface="Times New Roman" panose="02020603050405020304" pitchFamily="18" charset="0"/>
              </a:rPr>
              <a:t>890,400 Joules</a:t>
            </a:r>
          </a:p>
        </p:txBody>
      </p:sp>
      <p:cxnSp>
        <p:nvCxnSpPr>
          <p:cNvPr id="7" name="Straight Arrow Connector 6">
            <a:extLst>
              <a:ext uri="{FF2B5EF4-FFF2-40B4-BE49-F238E27FC236}">
                <a16:creationId xmlns:a16="http://schemas.microsoft.com/office/drawing/2014/main" id="{50CD2237-4870-472B-91AA-71E2EF6EE4B2}"/>
              </a:ext>
            </a:extLst>
          </p:cNvPr>
          <p:cNvCxnSpPr>
            <a:cxnSpLocks/>
          </p:cNvCxnSpPr>
          <p:nvPr/>
        </p:nvCxnSpPr>
        <p:spPr>
          <a:xfrm flipH="1">
            <a:off x="1828800" y="2861434"/>
            <a:ext cx="3892206" cy="96485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6446AEB0-1A1C-4229-9BEA-96A9183F7B91}"/>
              </a:ext>
            </a:extLst>
          </p:cNvPr>
          <p:cNvSpPr txBox="1"/>
          <p:nvPr/>
        </p:nvSpPr>
        <p:spPr>
          <a:xfrm>
            <a:off x="222802" y="3811152"/>
            <a:ext cx="2133600" cy="1200329"/>
          </a:xfrm>
          <a:prstGeom prst="rect">
            <a:avLst/>
          </a:prstGeom>
          <a:noFill/>
        </p:spPr>
        <p:txBody>
          <a:bodyPr wrap="square" rtlCol="0">
            <a:spAutoFit/>
          </a:bodyPr>
          <a:lstStyle/>
          <a:p>
            <a:pPr algn="ctr"/>
            <a:r>
              <a:rPr lang="en-US" sz="3600" u="sng" dirty="0">
                <a:solidFill>
                  <a:srgbClr val="800080"/>
                </a:solidFill>
                <a:latin typeface="Times New Roman" panose="02020603050405020304" pitchFamily="18" charset="0"/>
                <a:cs typeface="Times New Roman" panose="02020603050405020304" pitchFamily="18" charset="0"/>
              </a:rPr>
              <a:t>890,400 J</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9" name="TextBox 8">
            <a:extLst>
              <a:ext uri="{FF2B5EF4-FFF2-40B4-BE49-F238E27FC236}">
                <a16:creationId xmlns:a16="http://schemas.microsoft.com/office/drawing/2014/main" id="{3739039A-E65D-4B06-8082-121EC51593EC}"/>
              </a:ext>
            </a:extLst>
          </p:cNvPr>
          <p:cNvSpPr txBox="1"/>
          <p:nvPr/>
        </p:nvSpPr>
        <p:spPr>
          <a:xfrm>
            <a:off x="2268192" y="3981172"/>
            <a:ext cx="7620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X</a:t>
            </a:r>
          </a:p>
        </p:txBody>
      </p:sp>
      <p:sp>
        <p:nvSpPr>
          <p:cNvPr id="10" name="TextBox 9">
            <a:extLst>
              <a:ext uri="{FF2B5EF4-FFF2-40B4-BE49-F238E27FC236}">
                <a16:creationId xmlns:a16="http://schemas.microsoft.com/office/drawing/2014/main" id="{30867AFB-86E4-46B8-B905-0C1FB0F7AED3}"/>
              </a:ext>
            </a:extLst>
          </p:cNvPr>
          <p:cNvSpPr txBox="1"/>
          <p:nvPr/>
        </p:nvSpPr>
        <p:spPr>
          <a:xfrm>
            <a:off x="2809461" y="3810000"/>
            <a:ext cx="1592332"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3600" u="sng" dirty="0" err="1">
                <a:solidFill>
                  <a:schemeClr val="tx1">
                    <a:lumMod val="95000"/>
                    <a:lumOff val="5000"/>
                  </a:schemeClr>
                </a:solidFill>
                <a:latin typeface="Times New Roman" panose="02020603050405020304" pitchFamily="18" charset="0"/>
                <a:cs typeface="Times New Roman" panose="02020603050405020304" pitchFamily="18" charset="0"/>
              </a:rPr>
              <a:t>cal</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4.18 J</a:t>
            </a:r>
          </a:p>
        </p:txBody>
      </p:sp>
      <p:sp>
        <p:nvSpPr>
          <p:cNvPr id="11" name="TextBox 10">
            <a:extLst>
              <a:ext uri="{FF2B5EF4-FFF2-40B4-BE49-F238E27FC236}">
                <a16:creationId xmlns:a16="http://schemas.microsoft.com/office/drawing/2014/main" id="{0D35A8B5-B800-4213-8B40-4F50AC75EA71}"/>
              </a:ext>
            </a:extLst>
          </p:cNvPr>
          <p:cNvSpPr txBox="1"/>
          <p:nvPr/>
        </p:nvSpPr>
        <p:spPr>
          <a:xfrm>
            <a:off x="4494972" y="4000432"/>
            <a:ext cx="3645589"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a:t>
            </a:r>
            <a:r>
              <a:rPr lang="en-US" sz="4000" dirty="0">
                <a:solidFill>
                  <a:srgbClr val="0000FF"/>
                </a:solidFill>
                <a:latin typeface="Times New Roman" panose="02020603050405020304" pitchFamily="18" charset="0"/>
                <a:cs typeface="Times New Roman" panose="02020603050405020304" pitchFamily="18" charset="0"/>
              </a:rPr>
              <a:t>213,000 </a:t>
            </a:r>
            <a:r>
              <a:rPr lang="en-US" sz="4000" dirty="0" err="1">
                <a:solidFill>
                  <a:srgbClr val="0000FF"/>
                </a:solidFill>
                <a:latin typeface="Times New Roman" panose="02020603050405020304" pitchFamily="18" charset="0"/>
                <a:cs typeface="Times New Roman" panose="02020603050405020304" pitchFamily="18" charset="0"/>
              </a:rPr>
              <a:t>cal</a:t>
            </a:r>
            <a:endParaRPr lang="en-US" sz="4000" dirty="0">
              <a:solidFill>
                <a:srgbClr val="0000FF"/>
              </a:solidFill>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CF262B17-7ADD-4285-9CC3-4D9342B0E25F}"/>
              </a:ext>
            </a:extLst>
          </p:cNvPr>
          <p:cNvCxnSpPr>
            <a:cxnSpLocks/>
          </p:cNvCxnSpPr>
          <p:nvPr/>
        </p:nvCxnSpPr>
        <p:spPr>
          <a:xfrm flipH="1">
            <a:off x="1812235" y="4676902"/>
            <a:ext cx="3892207" cy="857985"/>
          </a:xfrm>
          <a:prstGeom prst="straightConnector1">
            <a:avLst/>
          </a:prstGeom>
          <a:ln w="38100">
            <a:solidFill>
              <a:srgbClr val="0000FF"/>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0C923A7E-37DC-46AD-A4C6-ADD42C5614D1}"/>
              </a:ext>
            </a:extLst>
          </p:cNvPr>
          <p:cNvSpPr txBox="1"/>
          <p:nvPr/>
        </p:nvSpPr>
        <p:spPr>
          <a:xfrm>
            <a:off x="0" y="5536039"/>
            <a:ext cx="2514600" cy="1200329"/>
          </a:xfrm>
          <a:prstGeom prst="rect">
            <a:avLst/>
          </a:prstGeom>
          <a:noFill/>
        </p:spPr>
        <p:txBody>
          <a:bodyPr wrap="square" rtlCol="0">
            <a:spAutoFit/>
          </a:bodyPr>
          <a:lstStyle/>
          <a:p>
            <a:pPr algn="ctr"/>
            <a:r>
              <a:rPr lang="en-US" sz="3600" u="sng" dirty="0">
                <a:solidFill>
                  <a:srgbClr val="0000FF"/>
                </a:solidFill>
                <a:latin typeface="Times New Roman" panose="02020603050405020304" pitchFamily="18" charset="0"/>
                <a:cs typeface="Times New Roman" panose="02020603050405020304" pitchFamily="18" charset="0"/>
              </a:rPr>
              <a:t>213,000 </a:t>
            </a:r>
            <a:r>
              <a:rPr lang="en-US" sz="3600" u="sng" dirty="0" err="1">
                <a:solidFill>
                  <a:srgbClr val="0000FF"/>
                </a:solidFill>
                <a:latin typeface="Times New Roman" panose="02020603050405020304" pitchFamily="18" charset="0"/>
                <a:cs typeface="Times New Roman" panose="02020603050405020304" pitchFamily="18" charset="0"/>
              </a:rPr>
              <a:t>cal</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sp>
        <p:nvSpPr>
          <p:cNvPr id="14" name="TextBox 13">
            <a:extLst>
              <a:ext uri="{FF2B5EF4-FFF2-40B4-BE49-F238E27FC236}">
                <a16:creationId xmlns:a16="http://schemas.microsoft.com/office/drawing/2014/main" id="{8F84CD64-F360-4EC4-9A8E-AE5EBB65D161}"/>
              </a:ext>
            </a:extLst>
          </p:cNvPr>
          <p:cNvSpPr txBox="1"/>
          <p:nvPr/>
        </p:nvSpPr>
        <p:spPr>
          <a:xfrm>
            <a:off x="2356402" y="5695662"/>
            <a:ext cx="7620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X</a:t>
            </a:r>
          </a:p>
        </p:txBody>
      </p:sp>
      <p:sp>
        <p:nvSpPr>
          <p:cNvPr id="15" name="TextBox 14">
            <a:extLst>
              <a:ext uri="{FF2B5EF4-FFF2-40B4-BE49-F238E27FC236}">
                <a16:creationId xmlns:a16="http://schemas.microsoft.com/office/drawing/2014/main" id="{8F89D6BD-50CA-4300-8F09-48EABF57B4D4}"/>
              </a:ext>
            </a:extLst>
          </p:cNvPr>
          <p:cNvSpPr txBox="1"/>
          <p:nvPr/>
        </p:nvSpPr>
        <p:spPr>
          <a:xfrm>
            <a:off x="2736160" y="5534887"/>
            <a:ext cx="2047876" cy="1200329"/>
          </a:xfrm>
          <a:prstGeom prst="rect">
            <a:avLst/>
          </a:prstGeom>
          <a:noFill/>
        </p:spPr>
        <p:txBody>
          <a:bodyPr wrap="square" rtlCol="0">
            <a:spAutoFit/>
          </a:bodyPr>
          <a:lstStyle/>
          <a:p>
            <a:pPr algn="ct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1 C</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1000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cal</a:t>
            </a: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76CE715-2FEC-41B8-B212-9013FDB1370E}"/>
              </a:ext>
            </a:extLst>
          </p:cNvPr>
          <p:cNvSpPr txBox="1"/>
          <p:nvPr/>
        </p:nvSpPr>
        <p:spPr>
          <a:xfrm>
            <a:off x="4572000" y="5706059"/>
            <a:ext cx="4063862"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213 Calories</a:t>
            </a:r>
          </a:p>
        </p:txBody>
      </p:sp>
    </p:spTree>
    <p:extLst>
      <p:ext uri="{BB962C8B-B14F-4D97-AF65-F5344CB8AC3E}">
        <p14:creationId xmlns:p14="http://schemas.microsoft.com/office/powerpoint/2010/main" val="357909536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F67F5B-BD72-4B84-BEDA-98B86CF21390}"/>
              </a:ext>
            </a:extLst>
          </p:cNvPr>
          <p:cNvSpPr txBox="1"/>
          <p:nvPr/>
        </p:nvSpPr>
        <p:spPr>
          <a:xfrm>
            <a:off x="0" y="35442"/>
            <a:ext cx="9144000" cy="6678751"/>
          </a:xfrm>
          <a:prstGeom prst="rect">
            <a:avLst/>
          </a:prstGeom>
          <a:noFill/>
        </p:spPr>
        <p:txBody>
          <a:bodyPr wrap="square" rtlCol="0">
            <a:spAutoFit/>
          </a:bodyPr>
          <a:lstStyle/>
          <a:p>
            <a:r>
              <a:rPr lang="en-US" sz="3200" dirty="0">
                <a:latin typeface="Cavolini" panose="03000502040302020204" pitchFamily="66" charset="0"/>
                <a:cs typeface="Cavolini" panose="03000502040302020204" pitchFamily="66" charset="0"/>
              </a:rPr>
              <a:t>Walk around Practice</a:t>
            </a:r>
          </a:p>
          <a:p>
            <a:endParaRPr lang="en-US" sz="3200" dirty="0">
              <a:latin typeface="Cavolini" panose="03000502040302020204" pitchFamily="66" charset="0"/>
              <a:cs typeface="Cavolini" panose="03000502040302020204" pitchFamily="66" charset="0"/>
            </a:endParaRPr>
          </a:p>
          <a:p>
            <a:r>
              <a:rPr lang="en-US" sz="3200" dirty="0">
                <a:latin typeface="Cavolini" panose="03000502040302020204" pitchFamily="66" charset="0"/>
                <a:cs typeface="Cavolini" panose="03000502040302020204" pitchFamily="66" charset="0"/>
              </a:rPr>
              <a:t>You have 12 questions out back (pick a color, all the same)</a:t>
            </a:r>
          </a:p>
          <a:p>
            <a:endParaRPr lang="en-US" sz="3200" dirty="0">
              <a:latin typeface="Cavolini" panose="03000502040302020204" pitchFamily="66" charset="0"/>
              <a:cs typeface="Cavolini" panose="03000502040302020204" pitchFamily="66" charset="0"/>
            </a:endParaRPr>
          </a:p>
          <a:p>
            <a:r>
              <a:rPr lang="en-US" sz="3200" dirty="0">
                <a:latin typeface="Cavolini" panose="03000502040302020204" pitchFamily="66" charset="0"/>
                <a:cs typeface="Cavolini" panose="03000502040302020204" pitchFamily="66" charset="0"/>
              </a:rPr>
              <a:t>You can do these, or you can’t.</a:t>
            </a:r>
          </a:p>
          <a:p>
            <a:endParaRPr lang="en-US" sz="3200" dirty="0">
              <a:latin typeface="Cavolini" panose="03000502040302020204" pitchFamily="66" charset="0"/>
              <a:cs typeface="Cavolini" panose="03000502040302020204" pitchFamily="66" charset="0"/>
            </a:endParaRPr>
          </a:p>
          <a:p>
            <a:r>
              <a:rPr lang="en-US" sz="2800" dirty="0">
                <a:solidFill>
                  <a:srgbClr val="FF0000"/>
                </a:solidFill>
                <a:latin typeface="Cavolini" panose="03000502040302020204" pitchFamily="66" charset="0"/>
                <a:cs typeface="Cavolini" panose="03000502040302020204" pitchFamily="66" charset="0"/>
              </a:rPr>
              <a:t>One or two might be difficult, think hard, or realize that you better pay attention tomorrow when you learn how to do the last sort of problems.</a:t>
            </a:r>
          </a:p>
          <a:p>
            <a:endParaRPr lang="en-US" sz="2800" dirty="0">
              <a:solidFill>
                <a:srgbClr val="FF0000"/>
              </a:solidFill>
              <a:latin typeface="Cavolini" panose="03000502040302020204" pitchFamily="66" charset="0"/>
              <a:cs typeface="Cavolini" panose="03000502040302020204" pitchFamily="66" charset="0"/>
            </a:endParaRPr>
          </a:p>
          <a:p>
            <a:r>
              <a:rPr lang="en-US" sz="3200" dirty="0">
                <a:latin typeface="Cavolini" panose="03000502040302020204" pitchFamily="66" charset="0"/>
                <a:cs typeface="Cavolini" panose="03000502040302020204" pitchFamily="66" charset="0"/>
              </a:rPr>
              <a:t>12 questions and we’re done.  Don’t rush, get them done right.</a:t>
            </a:r>
          </a:p>
        </p:txBody>
      </p:sp>
    </p:spTree>
    <p:extLst>
      <p:ext uri="{BB962C8B-B14F-4D97-AF65-F5344CB8AC3E}">
        <p14:creationId xmlns:p14="http://schemas.microsoft.com/office/powerpoint/2010/main" val="423858707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F67F5B-BD72-4B84-BEDA-98B86CF21390}"/>
              </a:ext>
            </a:extLst>
          </p:cNvPr>
          <p:cNvSpPr txBox="1"/>
          <p:nvPr/>
        </p:nvSpPr>
        <p:spPr>
          <a:xfrm>
            <a:off x="1295400" y="2133600"/>
            <a:ext cx="6019800" cy="1200329"/>
          </a:xfrm>
          <a:prstGeom prst="rect">
            <a:avLst/>
          </a:prstGeom>
          <a:noFill/>
        </p:spPr>
        <p:txBody>
          <a:bodyPr wrap="square" rtlCol="0">
            <a:spAutoFit/>
          </a:bodyPr>
          <a:lstStyle/>
          <a:p>
            <a:r>
              <a:rPr lang="en-US" dirty="0"/>
              <a:t>Start Last </a:t>
            </a:r>
            <a:r>
              <a:rPr lang="en-US" dirty="0" err="1"/>
              <a:t>thermochem</a:t>
            </a:r>
            <a:r>
              <a:rPr lang="en-US" dirty="0"/>
              <a:t> class</a:t>
            </a:r>
          </a:p>
          <a:p>
            <a:endParaRPr lang="en-US" dirty="0"/>
          </a:p>
          <a:p>
            <a:endParaRPr lang="en-US" dirty="0"/>
          </a:p>
          <a:p>
            <a:r>
              <a:rPr lang="en-US" dirty="0"/>
              <a:t>Notes # 97 - 125</a:t>
            </a:r>
          </a:p>
        </p:txBody>
      </p:sp>
    </p:spTree>
    <p:extLst>
      <p:ext uri="{BB962C8B-B14F-4D97-AF65-F5344CB8AC3E}">
        <p14:creationId xmlns:p14="http://schemas.microsoft.com/office/powerpoint/2010/main" val="94741991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46F5A5-D09E-43E8-8F72-61E749906AA3}"/>
              </a:ext>
            </a:extLst>
          </p:cNvPr>
          <p:cNvSpPr txBox="1"/>
          <p:nvPr/>
        </p:nvSpPr>
        <p:spPr>
          <a:xfrm>
            <a:off x="0" y="0"/>
            <a:ext cx="9144000" cy="184665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97. If you combust 8.44 moles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methane, how many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kilojoules are released?</a:t>
            </a:r>
          </a:p>
          <a:p>
            <a:endParaRPr lang="en-US" dirty="0"/>
          </a:p>
        </p:txBody>
      </p:sp>
      <p:pic>
        <p:nvPicPr>
          <p:cNvPr id="41986" name="Picture 2" descr="Image result for lit bunsen burner">
            <a:extLst>
              <a:ext uri="{FF2B5EF4-FFF2-40B4-BE49-F238E27FC236}">
                <a16:creationId xmlns:a16="http://schemas.microsoft.com/office/drawing/2014/main" id="{E5C6FE77-6409-4347-8380-B8D4B81F0B3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67375" y="0"/>
            <a:ext cx="34766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42146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46F5A5-D09E-43E8-8F72-61E749906AA3}"/>
              </a:ext>
            </a:extLst>
          </p:cNvPr>
          <p:cNvSpPr txBox="1"/>
          <p:nvPr/>
        </p:nvSpPr>
        <p:spPr>
          <a:xfrm>
            <a:off x="0" y="0"/>
            <a:ext cx="9144000" cy="184665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97. If you combust 8.44 moles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methane, how many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kilojoules are released?</a:t>
            </a:r>
          </a:p>
          <a:p>
            <a:endParaRPr lang="en-US" dirty="0"/>
          </a:p>
        </p:txBody>
      </p:sp>
      <p:pic>
        <p:nvPicPr>
          <p:cNvPr id="41986" name="Picture 2" descr="Image result for lit bunsen burner">
            <a:extLst>
              <a:ext uri="{FF2B5EF4-FFF2-40B4-BE49-F238E27FC236}">
                <a16:creationId xmlns:a16="http://schemas.microsoft.com/office/drawing/2014/main" id="{E5C6FE77-6409-4347-8380-B8D4B81F0B3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67375" y="0"/>
            <a:ext cx="3476625"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a:extLst>
              <a:ext uri="{FF2B5EF4-FFF2-40B4-BE49-F238E27FC236}">
                <a16:creationId xmlns:a16="http://schemas.microsoft.com/office/drawing/2014/main" id="{95938306-85A4-4233-AEBF-A277AFC59769}"/>
              </a:ext>
            </a:extLst>
          </p:cNvPr>
          <p:cNvSpPr txBox="1">
            <a:spLocks noChangeArrowheads="1"/>
          </p:cNvSpPr>
          <p:nvPr/>
        </p:nvSpPr>
        <p:spPr bwMode="auto">
          <a:xfrm>
            <a:off x="228600" y="28194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800"/>
              <a:t>MR</a:t>
            </a:r>
          </a:p>
        </p:txBody>
      </p:sp>
      <p:sp>
        <p:nvSpPr>
          <p:cNvPr id="5" name="Text Box 6">
            <a:extLst>
              <a:ext uri="{FF2B5EF4-FFF2-40B4-BE49-F238E27FC236}">
                <a16:creationId xmlns:a16="http://schemas.microsoft.com/office/drawing/2014/main" id="{D1DD933E-B864-45F2-A0A4-5906A7F5DAC8}"/>
              </a:ext>
            </a:extLst>
          </p:cNvPr>
          <p:cNvSpPr txBox="1">
            <a:spLocks noChangeArrowheads="1"/>
          </p:cNvSpPr>
          <p:nvPr/>
        </p:nvSpPr>
        <p:spPr bwMode="auto">
          <a:xfrm>
            <a:off x="1219200" y="2667000"/>
            <a:ext cx="114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a:t>CH</a:t>
            </a:r>
            <a:r>
              <a:rPr lang="en-US" altLang="en-US" sz="2400" u="sng" baseline="-25000"/>
              <a:t>4</a:t>
            </a:r>
            <a:br>
              <a:rPr lang="en-US" altLang="en-US" sz="2400"/>
            </a:br>
            <a:r>
              <a:rPr lang="en-US" altLang="en-US" sz="2400"/>
              <a:t>energy</a:t>
            </a:r>
          </a:p>
        </p:txBody>
      </p:sp>
      <p:sp>
        <p:nvSpPr>
          <p:cNvPr id="6" name="Text Box 7">
            <a:extLst>
              <a:ext uri="{FF2B5EF4-FFF2-40B4-BE49-F238E27FC236}">
                <a16:creationId xmlns:a16="http://schemas.microsoft.com/office/drawing/2014/main" id="{BDDE0399-B78D-41C0-A94D-859BE8740510}"/>
              </a:ext>
            </a:extLst>
          </p:cNvPr>
          <p:cNvSpPr txBox="1">
            <a:spLocks noChangeArrowheads="1"/>
          </p:cNvSpPr>
          <p:nvPr/>
        </p:nvSpPr>
        <p:spPr bwMode="auto">
          <a:xfrm>
            <a:off x="2438400" y="2682875"/>
            <a:ext cx="1676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a:t>1</a:t>
            </a:r>
            <a:br>
              <a:rPr lang="en-US" altLang="en-US" sz="2400"/>
            </a:br>
            <a:r>
              <a:rPr lang="en-US" altLang="en-US" sz="2400"/>
              <a:t>890.4 kJ</a:t>
            </a:r>
          </a:p>
        </p:txBody>
      </p:sp>
      <p:sp>
        <p:nvSpPr>
          <p:cNvPr id="7" name="Text Box 8">
            <a:extLst>
              <a:ext uri="{FF2B5EF4-FFF2-40B4-BE49-F238E27FC236}">
                <a16:creationId xmlns:a16="http://schemas.microsoft.com/office/drawing/2014/main" id="{C9730565-4673-4379-AD8E-9D52A41E6A1D}"/>
              </a:ext>
            </a:extLst>
          </p:cNvPr>
          <p:cNvSpPr txBox="1">
            <a:spLocks noChangeArrowheads="1"/>
          </p:cNvSpPr>
          <p:nvPr/>
        </p:nvSpPr>
        <p:spPr bwMode="auto">
          <a:xfrm>
            <a:off x="4014788" y="2682875"/>
            <a:ext cx="17526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dirty="0"/>
              <a:t>8.44</a:t>
            </a:r>
            <a:br>
              <a:rPr lang="en-US" altLang="en-US" sz="2400" u="sng" dirty="0"/>
            </a:br>
            <a:r>
              <a:rPr lang="en-US" altLang="en-US" sz="2400" dirty="0"/>
              <a:t>X kJ</a:t>
            </a:r>
          </a:p>
          <a:p>
            <a:pPr eaLnBrk="1" hangingPunct="1">
              <a:spcBef>
                <a:spcPct val="50000"/>
              </a:spcBef>
              <a:buFontTx/>
              <a:buNone/>
            </a:pPr>
            <a:endParaRPr lang="en-US" altLang="en-US" sz="1800" dirty="0"/>
          </a:p>
        </p:txBody>
      </p:sp>
      <p:sp>
        <p:nvSpPr>
          <p:cNvPr id="3" name="TextBox 2">
            <a:extLst>
              <a:ext uri="{FF2B5EF4-FFF2-40B4-BE49-F238E27FC236}">
                <a16:creationId xmlns:a16="http://schemas.microsoft.com/office/drawing/2014/main" id="{64377712-4246-4A78-9F05-48F345EE93ED}"/>
              </a:ext>
            </a:extLst>
          </p:cNvPr>
          <p:cNvSpPr txBox="1"/>
          <p:nvPr/>
        </p:nvSpPr>
        <p:spPr>
          <a:xfrm>
            <a:off x="4014788" y="2743200"/>
            <a:ext cx="328612"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132537794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46F5A5-D09E-43E8-8F72-61E749906AA3}"/>
              </a:ext>
            </a:extLst>
          </p:cNvPr>
          <p:cNvSpPr txBox="1"/>
          <p:nvPr/>
        </p:nvSpPr>
        <p:spPr>
          <a:xfrm>
            <a:off x="0" y="0"/>
            <a:ext cx="9144000" cy="184665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97. If you combust 8.44 moles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methane, how many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kilojoules are released?</a:t>
            </a:r>
          </a:p>
          <a:p>
            <a:endParaRPr lang="en-US" dirty="0"/>
          </a:p>
        </p:txBody>
      </p:sp>
      <p:pic>
        <p:nvPicPr>
          <p:cNvPr id="41986" name="Picture 2" descr="Image result for lit bunsen burner">
            <a:extLst>
              <a:ext uri="{FF2B5EF4-FFF2-40B4-BE49-F238E27FC236}">
                <a16:creationId xmlns:a16="http://schemas.microsoft.com/office/drawing/2014/main" id="{E5C6FE77-6409-4347-8380-B8D4B81F0B3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67375" y="0"/>
            <a:ext cx="3476625"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a:extLst>
              <a:ext uri="{FF2B5EF4-FFF2-40B4-BE49-F238E27FC236}">
                <a16:creationId xmlns:a16="http://schemas.microsoft.com/office/drawing/2014/main" id="{95938306-85A4-4233-AEBF-A277AFC59769}"/>
              </a:ext>
            </a:extLst>
          </p:cNvPr>
          <p:cNvSpPr txBox="1">
            <a:spLocks noChangeArrowheads="1"/>
          </p:cNvSpPr>
          <p:nvPr/>
        </p:nvSpPr>
        <p:spPr bwMode="auto">
          <a:xfrm>
            <a:off x="228600" y="28194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800"/>
              <a:t>MR</a:t>
            </a:r>
          </a:p>
        </p:txBody>
      </p:sp>
      <p:sp>
        <p:nvSpPr>
          <p:cNvPr id="5" name="Text Box 6">
            <a:extLst>
              <a:ext uri="{FF2B5EF4-FFF2-40B4-BE49-F238E27FC236}">
                <a16:creationId xmlns:a16="http://schemas.microsoft.com/office/drawing/2014/main" id="{D1DD933E-B864-45F2-A0A4-5906A7F5DAC8}"/>
              </a:ext>
            </a:extLst>
          </p:cNvPr>
          <p:cNvSpPr txBox="1">
            <a:spLocks noChangeArrowheads="1"/>
          </p:cNvSpPr>
          <p:nvPr/>
        </p:nvSpPr>
        <p:spPr bwMode="auto">
          <a:xfrm>
            <a:off x="1219200" y="2667000"/>
            <a:ext cx="114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a:t>CH</a:t>
            </a:r>
            <a:r>
              <a:rPr lang="en-US" altLang="en-US" sz="2400" u="sng" baseline="-25000"/>
              <a:t>4</a:t>
            </a:r>
            <a:br>
              <a:rPr lang="en-US" altLang="en-US" sz="2400"/>
            </a:br>
            <a:r>
              <a:rPr lang="en-US" altLang="en-US" sz="2400"/>
              <a:t>energy</a:t>
            </a:r>
          </a:p>
        </p:txBody>
      </p:sp>
      <p:sp>
        <p:nvSpPr>
          <p:cNvPr id="6" name="Text Box 7">
            <a:extLst>
              <a:ext uri="{FF2B5EF4-FFF2-40B4-BE49-F238E27FC236}">
                <a16:creationId xmlns:a16="http://schemas.microsoft.com/office/drawing/2014/main" id="{BDDE0399-B78D-41C0-A94D-859BE8740510}"/>
              </a:ext>
            </a:extLst>
          </p:cNvPr>
          <p:cNvSpPr txBox="1">
            <a:spLocks noChangeArrowheads="1"/>
          </p:cNvSpPr>
          <p:nvPr/>
        </p:nvSpPr>
        <p:spPr bwMode="auto">
          <a:xfrm>
            <a:off x="2438400" y="2682875"/>
            <a:ext cx="1676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a:t>1</a:t>
            </a:r>
            <a:br>
              <a:rPr lang="en-US" altLang="en-US" sz="2400"/>
            </a:br>
            <a:r>
              <a:rPr lang="en-US" altLang="en-US" sz="2400"/>
              <a:t>890.4 kJ</a:t>
            </a:r>
          </a:p>
        </p:txBody>
      </p:sp>
      <p:sp>
        <p:nvSpPr>
          <p:cNvPr id="7" name="Text Box 8">
            <a:extLst>
              <a:ext uri="{FF2B5EF4-FFF2-40B4-BE49-F238E27FC236}">
                <a16:creationId xmlns:a16="http://schemas.microsoft.com/office/drawing/2014/main" id="{C9730565-4673-4379-AD8E-9D52A41E6A1D}"/>
              </a:ext>
            </a:extLst>
          </p:cNvPr>
          <p:cNvSpPr txBox="1">
            <a:spLocks noChangeArrowheads="1"/>
          </p:cNvSpPr>
          <p:nvPr/>
        </p:nvSpPr>
        <p:spPr bwMode="auto">
          <a:xfrm>
            <a:off x="4014788" y="2682875"/>
            <a:ext cx="17526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dirty="0"/>
              <a:t>8.44</a:t>
            </a:r>
            <a:br>
              <a:rPr lang="en-US" altLang="en-US" sz="2400" u="sng" dirty="0"/>
            </a:br>
            <a:r>
              <a:rPr lang="en-US" altLang="en-US" sz="2400" dirty="0"/>
              <a:t>X kJ</a:t>
            </a:r>
          </a:p>
          <a:p>
            <a:pPr eaLnBrk="1" hangingPunct="1">
              <a:spcBef>
                <a:spcPct val="50000"/>
              </a:spcBef>
              <a:buFontTx/>
              <a:buNone/>
            </a:pPr>
            <a:endParaRPr lang="en-US" altLang="en-US" sz="1800" dirty="0"/>
          </a:p>
        </p:txBody>
      </p:sp>
      <p:sp>
        <p:nvSpPr>
          <p:cNvPr id="8" name="Text Box 9">
            <a:extLst>
              <a:ext uri="{FF2B5EF4-FFF2-40B4-BE49-F238E27FC236}">
                <a16:creationId xmlns:a16="http://schemas.microsoft.com/office/drawing/2014/main" id="{BCF9720D-1326-436A-A00F-56A37A5346A2}"/>
              </a:ext>
            </a:extLst>
          </p:cNvPr>
          <p:cNvSpPr txBox="1">
            <a:spLocks noChangeArrowheads="1"/>
          </p:cNvSpPr>
          <p:nvPr/>
        </p:nvSpPr>
        <p:spPr bwMode="auto">
          <a:xfrm>
            <a:off x="1143000" y="4267200"/>
            <a:ext cx="7162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3600" dirty="0">
                <a:solidFill>
                  <a:srgbClr val="0000CC"/>
                </a:solidFill>
              </a:rPr>
              <a:t>X = (890.4)(8.44) =  7514.976 kJ</a:t>
            </a:r>
          </a:p>
          <a:p>
            <a:pPr eaLnBrk="1" hangingPunct="1">
              <a:spcBef>
                <a:spcPct val="50000"/>
              </a:spcBef>
              <a:buFontTx/>
              <a:buNone/>
            </a:pPr>
            <a:r>
              <a:rPr lang="en-US" altLang="en-US" sz="3600" dirty="0">
                <a:solidFill>
                  <a:srgbClr val="FF0000"/>
                </a:solidFill>
              </a:rPr>
              <a:t>X = 7510 kJ </a:t>
            </a:r>
            <a:r>
              <a:rPr lang="en-US" altLang="en-US" sz="2400" i="1" dirty="0"/>
              <a:t>with 3 SF</a:t>
            </a:r>
          </a:p>
        </p:txBody>
      </p:sp>
      <p:sp>
        <p:nvSpPr>
          <p:cNvPr id="3" name="TextBox 2">
            <a:extLst>
              <a:ext uri="{FF2B5EF4-FFF2-40B4-BE49-F238E27FC236}">
                <a16:creationId xmlns:a16="http://schemas.microsoft.com/office/drawing/2014/main" id="{64377712-4246-4A78-9F05-48F345EE93ED}"/>
              </a:ext>
            </a:extLst>
          </p:cNvPr>
          <p:cNvSpPr txBox="1"/>
          <p:nvPr/>
        </p:nvSpPr>
        <p:spPr>
          <a:xfrm>
            <a:off x="4014788" y="2743200"/>
            <a:ext cx="328612"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3405836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A56D08-3B6A-4900-BFF0-C25CA54CDF9E}"/>
              </a:ext>
            </a:extLst>
          </p:cNvPr>
          <p:cNvSpPr txBox="1"/>
          <p:nvPr/>
        </p:nvSpPr>
        <p:spPr>
          <a:xfrm>
            <a:off x="0" y="9939"/>
            <a:ext cx="9144000" cy="578619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14. During a phase change the temperature is steady, so what energy changes? </a:t>
            </a:r>
            <a:r>
              <a:rPr lang="en-US" sz="3200" dirty="0">
                <a:solidFill>
                  <a:srgbClr val="FF0000"/>
                </a:solidFill>
                <a:latin typeface="Times New Roman" panose="02020603050405020304" pitchFamily="18" charset="0"/>
                <a:cs typeface="Times New Roman" panose="02020603050405020304" pitchFamily="18" charset="0"/>
              </a:rPr>
              <a:t>POTENTIAL ENERGY</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15. The </a:t>
            </a:r>
            <a:r>
              <a:rPr lang="en-US" sz="3200" dirty="0">
                <a:solidFill>
                  <a:srgbClr val="FF0000"/>
                </a:solidFill>
                <a:latin typeface="Times New Roman" panose="02020603050405020304" pitchFamily="18" charset="0"/>
                <a:cs typeface="Times New Roman" panose="02020603050405020304" pitchFamily="18" charset="0"/>
              </a:rPr>
              <a:t>POTENTIAL</a:t>
            </a:r>
            <a:r>
              <a:rPr lang="en-US" sz="3200" dirty="0">
                <a:latin typeface="Times New Roman" panose="02020603050405020304" pitchFamily="18" charset="0"/>
                <a:cs typeface="Times New Roman" panose="02020603050405020304" pitchFamily="18" charset="0"/>
              </a:rPr>
              <a:t> energy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INCREASES</a:t>
            </a:r>
            <a:r>
              <a:rPr lang="en-US" sz="3200" dirty="0">
                <a:latin typeface="Times New Roman" panose="02020603050405020304" pitchFamily="18" charset="0"/>
                <a:cs typeface="Times New Roman" panose="02020603050405020304" pitchFamily="18" charset="0"/>
              </a:rPr>
              <a:t> during melting.</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16.  The </a:t>
            </a:r>
            <a:r>
              <a:rPr lang="en-US" sz="3200" dirty="0">
                <a:solidFill>
                  <a:srgbClr val="FF0000"/>
                </a:solidFill>
                <a:latin typeface="Times New Roman" panose="02020603050405020304" pitchFamily="18" charset="0"/>
                <a:cs typeface="Times New Roman" panose="02020603050405020304" pitchFamily="18" charset="0"/>
              </a:rPr>
              <a:t>___________</a:t>
            </a:r>
            <a:r>
              <a:rPr lang="en-US" sz="3200" dirty="0">
                <a:latin typeface="Times New Roman" panose="02020603050405020304" pitchFamily="18" charset="0"/>
                <a:cs typeface="Times New Roman" panose="02020603050405020304" pitchFamily="18" charset="0"/>
              </a:rPr>
              <a:t> energy </a:t>
            </a:r>
            <a:r>
              <a:rPr lang="en-US" sz="3200" dirty="0">
                <a:solidFill>
                  <a:srgbClr val="FF0000"/>
                </a:solidFill>
                <a:latin typeface="Times New Roman" panose="02020603050405020304" pitchFamily="18" charset="0"/>
                <a:cs typeface="Times New Roman" panose="02020603050405020304" pitchFamily="18" charset="0"/>
              </a:rPr>
              <a:t>__________</a:t>
            </a:r>
            <a:r>
              <a:rPr lang="en-US" sz="3200" dirty="0">
                <a:latin typeface="Times New Roman" panose="02020603050405020304" pitchFamily="18" charset="0"/>
                <a:cs typeface="Times New Roman" panose="02020603050405020304" pitchFamily="18" charset="0"/>
              </a:rPr>
              <a:t> during</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condensing.         </a:t>
            </a:r>
          </a:p>
          <a:p>
            <a:r>
              <a:rPr lang="en-US" sz="3200" dirty="0"/>
              <a:t> </a:t>
            </a:r>
          </a:p>
          <a:p>
            <a:endParaRPr lang="en-US" dirty="0"/>
          </a:p>
        </p:txBody>
      </p:sp>
      <p:pic>
        <p:nvPicPr>
          <p:cNvPr id="1026" name="Picture 2" descr="Image result for melting">
            <a:extLst>
              <a:ext uri="{FF2B5EF4-FFF2-40B4-BE49-F238E27FC236}">
                <a16:creationId xmlns:a16="http://schemas.microsoft.com/office/drawing/2014/main" id="{A7092C96-5EB1-4BBA-84FE-66FEE3510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19200"/>
            <a:ext cx="2857500" cy="170497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condensation">
            <a:extLst>
              <a:ext uri="{FF2B5EF4-FFF2-40B4-BE49-F238E27FC236}">
                <a16:creationId xmlns:a16="http://schemas.microsoft.com/office/drawing/2014/main" id="{F0AF9E55-ED1F-433C-AC8B-998245DFE13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CDA9DC4D-CB48-4DE5-B096-B79E4600DE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06265" y="4513896"/>
            <a:ext cx="4451018" cy="2276060"/>
          </a:xfrm>
          <a:prstGeom prst="rect">
            <a:avLst/>
          </a:prstGeom>
        </p:spPr>
      </p:pic>
    </p:spTree>
    <p:extLst>
      <p:ext uri="{BB962C8B-B14F-4D97-AF65-F5344CB8AC3E}">
        <p14:creationId xmlns:p14="http://schemas.microsoft.com/office/powerpoint/2010/main" val="75343772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29A2D2-492F-460B-B529-60E91D52C6AA}"/>
              </a:ext>
            </a:extLst>
          </p:cNvPr>
          <p:cNvSpPr txBox="1"/>
          <p:nvPr/>
        </p:nvSpPr>
        <p:spPr>
          <a:xfrm>
            <a:off x="0" y="0"/>
            <a:ext cx="9144000" cy="184665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98. If you combust 40.8 moles of glucose,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how many kJ are released? </a:t>
            </a:r>
            <a:r>
              <a:rPr lang="en-US" sz="3200" dirty="0">
                <a:solidFill>
                  <a:srgbClr val="0000FF"/>
                </a:solidFill>
                <a:latin typeface="Times New Roman" panose="02020603050405020304" pitchFamily="18" charset="0"/>
                <a:cs typeface="Times New Roman" panose="02020603050405020304" pitchFamily="18" charset="0"/>
              </a:rPr>
              <a:t>(look at table I)</a:t>
            </a:r>
            <a:br>
              <a:rPr lang="en-US" sz="3200" dirty="0">
                <a:solidFill>
                  <a:srgbClr val="0000FF"/>
                </a:solidFill>
                <a:latin typeface="Times New Roman" panose="02020603050405020304" pitchFamily="18" charset="0"/>
                <a:cs typeface="Times New Roman" panose="02020603050405020304" pitchFamily="18" charset="0"/>
              </a:rPr>
            </a:br>
            <a:endParaRPr lang="en-US" sz="3200" dirty="0">
              <a:solidFill>
                <a:srgbClr val="0000FF"/>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16516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29A2D2-492F-460B-B529-60E91D52C6AA}"/>
              </a:ext>
            </a:extLst>
          </p:cNvPr>
          <p:cNvSpPr txBox="1"/>
          <p:nvPr/>
        </p:nvSpPr>
        <p:spPr>
          <a:xfrm>
            <a:off x="0" y="0"/>
            <a:ext cx="9144000" cy="184665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98. If you combust 40.8 moles of glucose,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how many kJ are released? </a:t>
            </a:r>
            <a:r>
              <a:rPr lang="en-US" sz="3200" dirty="0">
                <a:solidFill>
                  <a:srgbClr val="0000FF"/>
                </a:solidFill>
                <a:latin typeface="Times New Roman" panose="02020603050405020304" pitchFamily="18" charset="0"/>
                <a:cs typeface="Times New Roman" panose="02020603050405020304" pitchFamily="18" charset="0"/>
              </a:rPr>
              <a:t>(look at table I)</a:t>
            </a:r>
            <a:br>
              <a:rPr lang="en-US" sz="3200" dirty="0">
                <a:solidFill>
                  <a:srgbClr val="0000FF"/>
                </a:solidFill>
                <a:latin typeface="Times New Roman" panose="02020603050405020304" pitchFamily="18" charset="0"/>
                <a:cs typeface="Times New Roman" panose="02020603050405020304" pitchFamily="18" charset="0"/>
              </a:rPr>
            </a:br>
            <a:endParaRPr lang="en-US" sz="3200" dirty="0">
              <a:solidFill>
                <a:srgbClr val="0000FF"/>
              </a:solidFill>
              <a:latin typeface="Times New Roman" panose="02020603050405020304" pitchFamily="18" charset="0"/>
              <a:cs typeface="Times New Roman" panose="02020603050405020304" pitchFamily="18" charset="0"/>
            </a:endParaRPr>
          </a:p>
          <a:p>
            <a:endParaRPr lang="en-US" dirty="0"/>
          </a:p>
        </p:txBody>
      </p:sp>
      <p:sp>
        <p:nvSpPr>
          <p:cNvPr id="3" name="Text Box 5">
            <a:extLst>
              <a:ext uri="{FF2B5EF4-FFF2-40B4-BE49-F238E27FC236}">
                <a16:creationId xmlns:a16="http://schemas.microsoft.com/office/drawing/2014/main" id="{AA09C042-DECA-42A7-8572-AC7055B14F28}"/>
              </a:ext>
            </a:extLst>
          </p:cNvPr>
          <p:cNvSpPr txBox="1">
            <a:spLocks noChangeArrowheads="1"/>
          </p:cNvSpPr>
          <p:nvPr/>
        </p:nvSpPr>
        <p:spPr bwMode="auto">
          <a:xfrm>
            <a:off x="304800" y="1846659"/>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800"/>
              <a:t>MR</a:t>
            </a:r>
          </a:p>
        </p:txBody>
      </p:sp>
      <p:sp>
        <p:nvSpPr>
          <p:cNvPr id="4" name="Text Box 6">
            <a:extLst>
              <a:ext uri="{FF2B5EF4-FFF2-40B4-BE49-F238E27FC236}">
                <a16:creationId xmlns:a16="http://schemas.microsoft.com/office/drawing/2014/main" id="{80A8DE50-144B-4353-981B-A04CD6443396}"/>
              </a:ext>
            </a:extLst>
          </p:cNvPr>
          <p:cNvSpPr txBox="1">
            <a:spLocks noChangeArrowheads="1"/>
          </p:cNvSpPr>
          <p:nvPr/>
        </p:nvSpPr>
        <p:spPr bwMode="auto">
          <a:xfrm>
            <a:off x="1295400" y="1694259"/>
            <a:ext cx="137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dirty="0"/>
              <a:t>glucose</a:t>
            </a:r>
            <a:br>
              <a:rPr lang="en-US" altLang="en-US" sz="2400" dirty="0"/>
            </a:br>
            <a:r>
              <a:rPr lang="en-US" altLang="en-US" sz="2400" dirty="0"/>
              <a:t>energy</a:t>
            </a:r>
          </a:p>
        </p:txBody>
      </p:sp>
      <p:sp>
        <p:nvSpPr>
          <p:cNvPr id="5" name="Text Box 7">
            <a:extLst>
              <a:ext uri="{FF2B5EF4-FFF2-40B4-BE49-F238E27FC236}">
                <a16:creationId xmlns:a16="http://schemas.microsoft.com/office/drawing/2014/main" id="{876FB089-4754-4015-8124-CB215AB83CEB}"/>
              </a:ext>
            </a:extLst>
          </p:cNvPr>
          <p:cNvSpPr txBox="1">
            <a:spLocks noChangeArrowheads="1"/>
          </p:cNvSpPr>
          <p:nvPr/>
        </p:nvSpPr>
        <p:spPr bwMode="auto">
          <a:xfrm>
            <a:off x="2514600" y="1710134"/>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dirty="0"/>
              <a:t>1</a:t>
            </a:r>
            <a:br>
              <a:rPr lang="en-US" altLang="en-US" sz="2400" dirty="0"/>
            </a:br>
            <a:r>
              <a:rPr lang="en-US" altLang="en-US" sz="2400" dirty="0"/>
              <a:t>2804 kJ</a:t>
            </a:r>
          </a:p>
        </p:txBody>
      </p:sp>
      <p:sp>
        <p:nvSpPr>
          <p:cNvPr id="6" name="Text Box 8">
            <a:extLst>
              <a:ext uri="{FF2B5EF4-FFF2-40B4-BE49-F238E27FC236}">
                <a16:creationId xmlns:a16="http://schemas.microsoft.com/office/drawing/2014/main" id="{3BB67A2D-A778-44DA-B905-C1CDBE9DBCEE}"/>
              </a:ext>
            </a:extLst>
          </p:cNvPr>
          <p:cNvSpPr txBox="1">
            <a:spLocks noChangeArrowheads="1"/>
          </p:cNvSpPr>
          <p:nvPr/>
        </p:nvSpPr>
        <p:spPr bwMode="auto">
          <a:xfrm>
            <a:off x="4090988" y="1710134"/>
            <a:ext cx="17526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dirty="0"/>
              <a:t>40.8</a:t>
            </a:r>
            <a:br>
              <a:rPr lang="en-US" altLang="en-US" sz="2400" u="sng" dirty="0"/>
            </a:br>
            <a:r>
              <a:rPr lang="en-US" altLang="en-US" sz="2400" dirty="0"/>
              <a:t>X kJ</a:t>
            </a:r>
          </a:p>
          <a:p>
            <a:pPr eaLnBrk="1" hangingPunct="1">
              <a:spcBef>
                <a:spcPct val="50000"/>
              </a:spcBef>
              <a:buFontTx/>
              <a:buNone/>
            </a:pPr>
            <a:endParaRPr lang="en-US" altLang="en-US" sz="1800" dirty="0"/>
          </a:p>
        </p:txBody>
      </p:sp>
      <p:sp>
        <p:nvSpPr>
          <p:cNvPr id="7" name="TextBox 6">
            <a:extLst>
              <a:ext uri="{FF2B5EF4-FFF2-40B4-BE49-F238E27FC236}">
                <a16:creationId xmlns:a16="http://schemas.microsoft.com/office/drawing/2014/main" id="{27D370DE-94EC-4BD5-A84E-CBDBA2F6F3C7}"/>
              </a:ext>
            </a:extLst>
          </p:cNvPr>
          <p:cNvSpPr txBox="1"/>
          <p:nvPr/>
        </p:nvSpPr>
        <p:spPr>
          <a:xfrm>
            <a:off x="4090988" y="1770459"/>
            <a:ext cx="328612"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241047803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29A2D2-492F-460B-B529-60E91D52C6AA}"/>
              </a:ext>
            </a:extLst>
          </p:cNvPr>
          <p:cNvSpPr txBox="1"/>
          <p:nvPr/>
        </p:nvSpPr>
        <p:spPr>
          <a:xfrm>
            <a:off x="0" y="0"/>
            <a:ext cx="9144000" cy="184665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98. If you combust 40.8 moles of glucose,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how many kJ are released? </a:t>
            </a:r>
            <a:r>
              <a:rPr lang="en-US" sz="3200" dirty="0">
                <a:solidFill>
                  <a:srgbClr val="0000FF"/>
                </a:solidFill>
                <a:latin typeface="Times New Roman" panose="02020603050405020304" pitchFamily="18" charset="0"/>
                <a:cs typeface="Times New Roman" panose="02020603050405020304" pitchFamily="18" charset="0"/>
              </a:rPr>
              <a:t>(look at table I)</a:t>
            </a:r>
            <a:br>
              <a:rPr lang="en-US" sz="3200" dirty="0">
                <a:solidFill>
                  <a:srgbClr val="0000FF"/>
                </a:solidFill>
                <a:latin typeface="Times New Roman" panose="02020603050405020304" pitchFamily="18" charset="0"/>
                <a:cs typeface="Times New Roman" panose="02020603050405020304" pitchFamily="18" charset="0"/>
              </a:rPr>
            </a:br>
            <a:endParaRPr lang="en-US" sz="3200" dirty="0">
              <a:solidFill>
                <a:srgbClr val="0000FF"/>
              </a:solidFill>
              <a:latin typeface="Times New Roman" panose="02020603050405020304" pitchFamily="18" charset="0"/>
              <a:cs typeface="Times New Roman" panose="02020603050405020304" pitchFamily="18" charset="0"/>
            </a:endParaRPr>
          </a:p>
          <a:p>
            <a:endParaRPr lang="en-US" dirty="0"/>
          </a:p>
        </p:txBody>
      </p:sp>
      <p:sp>
        <p:nvSpPr>
          <p:cNvPr id="3" name="Text Box 5">
            <a:extLst>
              <a:ext uri="{FF2B5EF4-FFF2-40B4-BE49-F238E27FC236}">
                <a16:creationId xmlns:a16="http://schemas.microsoft.com/office/drawing/2014/main" id="{AA09C042-DECA-42A7-8572-AC7055B14F28}"/>
              </a:ext>
            </a:extLst>
          </p:cNvPr>
          <p:cNvSpPr txBox="1">
            <a:spLocks noChangeArrowheads="1"/>
          </p:cNvSpPr>
          <p:nvPr/>
        </p:nvSpPr>
        <p:spPr bwMode="auto">
          <a:xfrm>
            <a:off x="304800" y="1846659"/>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800"/>
              <a:t>MR</a:t>
            </a:r>
          </a:p>
        </p:txBody>
      </p:sp>
      <p:sp>
        <p:nvSpPr>
          <p:cNvPr id="4" name="Text Box 6">
            <a:extLst>
              <a:ext uri="{FF2B5EF4-FFF2-40B4-BE49-F238E27FC236}">
                <a16:creationId xmlns:a16="http://schemas.microsoft.com/office/drawing/2014/main" id="{80A8DE50-144B-4353-981B-A04CD6443396}"/>
              </a:ext>
            </a:extLst>
          </p:cNvPr>
          <p:cNvSpPr txBox="1">
            <a:spLocks noChangeArrowheads="1"/>
          </p:cNvSpPr>
          <p:nvPr/>
        </p:nvSpPr>
        <p:spPr bwMode="auto">
          <a:xfrm>
            <a:off x="1295400" y="1694259"/>
            <a:ext cx="137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dirty="0"/>
              <a:t>glucose</a:t>
            </a:r>
            <a:br>
              <a:rPr lang="en-US" altLang="en-US" sz="2400" dirty="0"/>
            </a:br>
            <a:r>
              <a:rPr lang="en-US" altLang="en-US" sz="2400" dirty="0"/>
              <a:t>energy</a:t>
            </a:r>
          </a:p>
        </p:txBody>
      </p:sp>
      <p:sp>
        <p:nvSpPr>
          <p:cNvPr id="5" name="Text Box 7">
            <a:extLst>
              <a:ext uri="{FF2B5EF4-FFF2-40B4-BE49-F238E27FC236}">
                <a16:creationId xmlns:a16="http://schemas.microsoft.com/office/drawing/2014/main" id="{876FB089-4754-4015-8124-CB215AB83CEB}"/>
              </a:ext>
            </a:extLst>
          </p:cNvPr>
          <p:cNvSpPr txBox="1">
            <a:spLocks noChangeArrowheads="1"/>
          </p:cNvSpPr>
          <p:nvPr/>
        </p:nvSpPr>
        <p:spPr bwMode="auto">
          <a:xfrm>
            <a:off x="2514600" y="1710134"/>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dirty="0"/>
              <a:t>1</a:t>
            </a:r>
            <a:br>
              <a:rPr lang="en-US" altLang="en-US" sz="2400" dirty="0"/>
            </a:br>
            <a:r>
              <a:rPr lang="en-US" altLang="en-US" sz="2400" dirty="0"/>
              <a:t>2804 kJ</a:t>
            </a:r>
          </a:p>
        </p:txBody>
      </p:sp>
      <p:sp>
        <p:nvSpPr>
          <p:cNvPr id="6" name="Text Box 8">
            <a:extLst>
              <a:ext uri="{FF2B5EF4-FFF2-40B4-BE49-F238E27FC236}">
                <a16:creationId xmlns:a16="http://schemas.microsoft.com/office/drawing/2014/main" id="{3BB67A2D-A778-44DA-B905-C1CDBE9DBCEE}"/>
              </a:ext>
            </a:extLst>
          </p:cNvPr>
          <p:cNvSpPr txBox="1">
            <a:spLocks noChangeArrowheads="1"/>
          </p:cNvSpPr>
          <p:nvPr/>
        </p:nvSpPr>
        <p:spPr bwMode="auto">
          <a:xfrm>
            <a:off x="4090988" y="1710134"/>
            <a:ext cx="17526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dirty="0"/>
              <a:t>40.8</a:t>
            </a:r>
            <a:br>
              <a:rPr lang="en-US" altLang="en-US" sz="2400" u="sng" dirty="0"/>
            </a:br>
            <a:r>
              <a:rPr lang="en-US" altLang="en-US" sz="2400" dirty="0"/>
              <a:t>X kJ</a:t>
            </a:r>
          </a:p>
          <a:p>
            <a:pPr eaLnBrk="1" hangingPunct="1">
              <a:spcBef>
                <a:spcPct val="50000"/>
              </a:spcBef>
              <a:buFontTx/>
              <a:buNone/>
            </a:pPr>
            <a:endParaRPr lang="en-US" altLang="en-US" sz="1800" dirty="0"/>
          </a:p>
        </p:txBody>
      </p:sp>
      <p:sp>
        <p:nvSpPr>
          <p:cNvPr id="7" name="TextBox 6">
            <a:extLst>
              <a:ext uri="{FF2B5EF4-FFF2-40B4-BE49-F238E27FC236}">
                <a16:creationId xmlns:a16="http://schemas.microsoft.com/office/drawing/2014/main" id="{27D370DE-94EC-4BD5-A84E-CBDBA2F6F3C7}"/>
              </a:ext>
            </a:extLst>
          </p:cNvPr>
          <p:cNvSpPr txBox="1"/>
          <p:nvPr/>
        </p:nvSpPr>
        <p:spPr>
          <a:xfrm>
            <a:off x="4090988" y="1770459"/>
            <a:ext cx="328612" cy="584775"/>
          </a:xfrm>
          <a:prstGeom prst="rect">
            <a:avLst/>
          </a:prstGeom>
          <a:noFill/>
        </p:spPr>
        <p:txBody>
          <a:bodyPr wrap="square" rtlCol="0">
            <a:spAutoFit/>
          </a:bodyPr>
          <a:lstStyle/>
          <a:p>
            <a:r>
              <a:rPr lang="en-US" sz="3200" dirty="0"/>
              <a:t>=</a:t>
            </a:r>
          </a:p>
        </p:txBody>
      </p:sp>
      <p:sp>
        <p:nvSpPr>
          <p:cNvPr id="8" name="Text Box 9">
            <a:extLst>
              <a:ext uri="{FF2B5EF4-FFF2-40B4-BE49-F238E27FC236}">
                <a16:creationId xmlns:a16="http://schemas.microsoft.com/office/drawing/2014/main" id="{A702B59D-1D9C-48D8-A2CB-BBDC2F10ED51}"/>
              </a:ext>
            </a:extLst>
          </p:cNvPr>
          <p:cNvSpPr txBox="1">
            <a:spLocks noChangeArrowheads="1"/>
          </p:cNvSpPr>
          <p:nvPr/>
        </p:nvSpPr>
        <p:spPr bwMode="auto">
          <a:xfrm>
            <a:off x="838200" y="3097609"/>
            <a:ext cx="7162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3600" dirty="0">
                <a:solidFill>
                  <a:srgbClr val="0000CC"/>
                </a:solidFill>
              </a:rPr>
              <a:t>X = (2804)(40.8) =  114403.2 kJ</a:t>
            </a:r>
          </a:p>
          <a:p>
            <a:pPr eaLnBrk="1" hangingPunct="1">
              <a:spcBef>
                <a:spcPct val="50000"/>
              </a:spcBef>
              <a:buFontTx/>
              <a:buNone/>
            </a:pPr>
            <a:r>
              <a:rPr lang="en-US" altLang="en-US" sz="3600" dirty="0">
                <a:solidFill>
                  <a:srgbClr val="FF0000"/>
                </a:solidFill>
              </a:rPr>
              <a:t>X = 114,000 kJ </a:t>
            </a:r>
            <a:r>
              <a:rPr lang="en-US" altLang="en-US" sz="2400" i="1" dirty="0"/>
              <a:t>with 3 SF</a:t>
            </a:r>
          </a:p>
        </p:txBody>
      </p:sp>
    </p:spTree>
    <p:extLst>
      <p:ext uri="{BB962C8B-B14F-4D97-AF65-F5344CB8AC3E}">
        <p14:creationId xmlns:p14="http://schemas.microsoft.com/office/powerpoint/2010/main" val="249587751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335798-4AA6-460C-8261-4787B2BD30D4}"/>
              </a:ext>
            </a:extLst>
          </p:cNvPr>
          <p:cNvSpPr txBox="1"/>
          <p:nvPr/>
        </p:nvSpPr>
        <p:spPr>
          <a:xfrm>
            <a:off x="0" y="0"/>
            <a:ext cx="9144000" cy="193899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99. Liquid octane (reaction #3 on Table I) combusts in car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engines.  If you burn up 12.890 moles of C</a:t>
            </a:r>
            <a:r>
              <a:rPr lang="en-US" sz="2800" baseline="-25000" dirty="0">
                <a:latin typeface="Times New Roman" panose="02020603050405020304" pitchFamily="18" charset="0"/>
                <a:cs typeface="Times New Roman" panose="02020603050405020304" pitchFamily="18" charset="0"/>
              </a:rPr>
              <a:t>8</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18</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how many kilojoules are released?  </a:t>
            </a:r>
            <a:br>
              <a:rPr lang="en-US" dirty="0"/>
            </a:br>
            <a:endParaRPr lang="en-US" dirty="0"/>
          </a:p>
          <a:p>
            <a:endParaRPr lang="en-US" dirty="0"/>
          </a:p>
        </p:txBody>
      </p:sp>
    </p:spTree>
    <p:extLst>
      <p:ext uri="{BB962C8B-B14F-4D97-AF65-F5344CB8AC3E}">
        <p14:creationId xmlns:p14="http://schemas.microsoft.com/office/powerpoint/2010/main" val="136146754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335798-4AA6-460C-8261-4787B2BD30D4}"/>
              </a:ext>
            </a:extLst>
          </p:cNvPr>
          <p:cNvSpPr txBox="1"/>
          <p:nvPr/>
        </p:nvSpPr>
        <p:spPr>
          <a:xfrm>
            <a:off x="0" y="0"/>
            <a:ext cx="9144000" cy="193899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99. Liquid octane (reaction #3 on Table I) combusts in car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engines.  If you burn up 12.890 moles of C</a:t>
            </a:r>
            <a:r>
              <a:rPr lang="en-US" sz="2800" baseline="-25000" dirty="0">
                <a:latin typeface="Times New Roman" panose="02020603050405020304" pitchFamily="18" charset="0"/>
                <a:cs typeface="Times New Roman" panose="02020603050405020304" pitchFamily="18" charset="0"/>
              </a:rPr>
              <a:t>8</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18</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how many kilojoules are released?  </a:t>
            </a:r>
            <a:br>
              <a:rPr lang="en-US" dirty="0"/>
            </a:br>
            <a:endParaRPr lang="en-US" dirty="0"/>
          </a:p>
          <a:p>
            <a:endParaRPr lang="en-US" dirty="0"/>
          </a:p>
        </p:txBody>
      </p:sp>
      <p:sp>
        <p:nvSpPr>
          <p:cNvPr id="3" name="Text Box 5">
            <a:extLst>
              <a:ext uri="{FF2B5EF4-FFF2-40B4-BE49-F238E27FC236}">
                <a16:creationId xmlns:a16="http://schemas.microsoft.com/office/drawing/2014/main" id="{4C35DFC7-0B58-41D4-9A47-5728EE22C7E2}"/>
              </a:ext>
            </a:extLst>
          </p:cNvPr>
          <p:cNvSpPr txBox="1">
            <a:spLocks noChangeArrowheads="1"/>
          </p:cNvSpPr>
          <p:nvPr/>
        </p:nvSpPr>
        <p:spPr bwMode="auto">
          <a:xfrm>
            <a:off x="304800" y="1846659"/>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800"/>
              <a:t>MR</a:t>
            </a:r>
          </a:p>
        </p:txBody>
      </p:sp>
      <p:sp>
        <p:nvSpPr>
          <p:cNvPr id="4" name="Text Box 6">
            <a:extLst>
              <a:ext uri="{FF2B5EF4-FFF2-40B4-BE49-F238E27FC236}">
                <a16:creationId xmlns:a16="http://schemas.microsoft.com/office/drawing/2014/main" id="{C6F286D0-7BF6-492B-881D-539C8579219A}"/>
              </a:ext>
            </a:extLst>
          </p:cNvPr>
          <p:cNvSpPr txBox="1">
            <a:spLocks noChangeArrowheads="1"/>
          </p:cNvSpPr>
          <p:nvPr/>
        </p:nvSpPr>
        <p:spPr bwMode="auto">
          <a:xfrm>
            <a:off x="1295400" y="1694259"/>
            <a:ext cx="137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dirty="0"/>
              <a:t>octane</a:t>
            </a:r>
            <a:br>
              <a:rPr lang="en-US" altLang="en-US" sz="2400" dirty="0"/>
            </a:br>
            <a:r>
              <a:rPr lang="en-US" altLang="en-US" sz="2400" dirty="0"/>
              <a:t>energy</a:t>
            </a:r>
          </a:p>
        </p:txBody>
      </p:sp>
      <p:sp>
        <p:nvSpPr>
          <p:cNvPr id="5" name="Text Box 7">
            <a:extLst>
              <a:ext uri="{FF2B5EF4-FFF2-40B4-BE49-F238E27FC236}">
                <a16:creationId xmlns:a16="http://schemas.microsoft.com/office/drawing/2014/main" id="{DC4E28CD-2F54-45CB-93B6-3EF14D5D2A75}"/>
              </a:ext>
            </a:extLst>
          </p:cNvPr>
          <p:cNvSpPr txBox="1">
            <a:spLocks noChangeArrowheads="1"/>
          </p:cNvSpPr>
          <p:nvPr/>
        </p:nvSpPr>
        <p:spPr bwMode="auto">
          <a:xfrm>
            <a:off x="3071812" y="1710134"/>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dirty="0"/>
              <a:t>2</a:t>
            </a:r>
            <a:br>
              <a:rPr lang="en-US" altLang="en-US" sz="2400" dirty="0"/>
            </a:br>
            <a:r>
              <a:rPr lang="en-US" altLang="en-US" sz="2400" dirty="0"/>
              <a:t>10943 kJ</a:t>
            </a:r>
          </a:p>
        </p:txBody>
      </p:sp>
      <p:sp>
        <p:nvSpPr>
          <p:cNvPr id="6" name="Text Box 8">
            <a:extLst>
              <a:ext uri="{FF2B5EF4-FFF2-40B4-BE49-F238E27FC236}">
                <a16:creationId xmlns:a16="http://schemas.microsoft.com/office/drawing/2014/main" id="{5AFBB43D-A5BD-427C-ADB9-D1C8F84CA20A}"/>
              </a:ext>
            </a:extLst>
          </p:cNvPr>
          <p:cNvSpPr txBox="1">
            <a:spLocks noChangeArrowheads="1"/>
          </p:cNvSpPr>
          <p:nvPr/>
        </p:nvSpPr>
        <p:spPr bwMode="auto">
          <a:xfrm>
            <a:off x="4976812" y="1710134"/>
            <a:ext cx="1423988"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dirty="0"/>
              <a:t>12.890</a:t>
            </a:r>
            <a:br>
              <a:rPr lang="en-US" altLang="en-US" sz="2400" u="sng" dirty="0"/>
            </a:br>
            <a:r>
              <a:rPr lang="en-US" altLang="en-US" sz="2400" dirty="0"/>
              <a:t>X kJ</a:t>
            </a:r>
          </a:p>
          <a:p>
            <a:pPr eaLnBrk="1" hangingPunct="1">
              <a:spcBef>
                <a:spcPct val="50000"/>
              </a:spcBef>
              <a:buFontTx/>
              <a:buNone/>
            </a:pPr>
            <a:endParaRPr lang="en-US" altLang="en-US" sz="1800" dirty="0"/>
          </a:p>
        </p:txBody>
      </p:sp>
      <p:sp>
        <p:nvSpPr>
          <p:cNvPr id="7" name="TextBox 6">
            <a:extLst>
              <a:ext uri="{FF2B5EF4-FFF2-40B4-BE49-F238E27FC236}">
                <a16:creationId xmlns:a16="http://schemas.microsoft.com/office/drawing/2014/main" id="{3731EE99-934A-4489-8A09-19F4E60673FC}"/>
              </a:ext>
            </a:extLst>
          </p:cNvPr>
          <p:cNvSpPr txBox="1"/>
          <p:nvPr/>
        </p:nvSpPr>
        <p:spPr>
          <a:xfrm>
            <a:off x="4648200" y="1770459"/>
            <a:ext cx="328612" cy="584775"/>
          </a:xfrm>
          <a:prstGeom prst="rect">
            <a:avLst/>
          </a:prstGeom>
          <a:noFill/>
        </p:spPr>
        <p:txBody>
          <a:bodyPr wrap="square" rtlCol="0">
            <a:spAutoFit/>
          </a:bodyPr>
          <a:lstStyle/>
          <a:p>
            <a:r>
              <a:rPr lang="en-US" sz="3200" dirty="0"/>
              <a:t>=</a:t>
            </a:r>
          </a:p>
        </p:txBody>
      </p:sp>
      <p:sp>
        <p:nvSpPr>
          <p:cNvPr id="9" name="TextBox 8">
            <a:extLst>
              <a:ext uri="{FF2B5EF4-FFF2-40B4-BE49-F238E27FC236}">
                <a16:creationId xmlns:a16="http://schemas.microsoft.com/office/drawing/2014/main" id="{78EDBC6B-7E1A-43A8-B235-09EFEC548141}"/>
              </a:ext>
            </a:extLst>
          </p:cNvPr>
          <p:cNvSpPr txBox="1"/>
          <p:nvPr/>
        </p:nvSpPr>
        <p:spPr>
          <a:xfrm>
            <a:off x="516834" y="2819400"/>
            <a:ext cx="8398566" cy="584775"/>
          </a:xfrm>
          <a:prstGeom prst="rect">
            <a:avLst/>
          </a:prstGeom>
          <a:noFill/>
        </p:spPr>
        <p:txBody>
          <a:bodyPr wrap="square" rtlCol="0">
            <a:spAutoFit/>
          </a:bodyPr>
          <a:lstStyle/>
          <a:p>
            <a:r>
              <a:rPr lang="en-US" sz="3200" dirty="0">
                <a:solidFill>
                  <a:srgbClr val="800080"/>
                </a:solidFill>
                <a:latin typeface="Comic Sans MS" panose="030F0702030302020204" pitchFamily="66" charset="0"/>
              </a:rPr>
              <a:t> Special note here: Watch this Mole Ratio!</a:t>
            </a:r>
          </a:p>
        </p:txBody>
      </p:sp>
      <p:cxnSp>
        <p:nvCxnSpPr>
          <p:cNvPr id="12" name="Straight Arrow Connector 11">
            <a:extLst>
              <a:ext uri="{FF2B5EF4-FFF2-40B4-BE49-F238E27FC236}">
                <a16:creationId xmlns:a16="http://schemas.microsoft.com/office/drawing/2014/main" id="{F2D7B418-B3B1-4D72-8D8A-DE5B5F263EE7}"/>
              </a:ext>
            </a:extLst>
          </p:cNvPr>
          <p:cNvCxnSpPr>
            <a:cxnSpLocks/>
          </p:cNvCxnSpPr>
          <p:nvPr/>
        </p:nvCxnSpPr>
        <p:spPr>
          <a:xfrm flipV="1">
            <a:off x="1852612" y="1938993"/>
            <a:ext cx="1423988" cy="1006216"/>
          </a:xfrm>
          <a:prstGeom prst="straightConnector1">
            <a:avLst/>
          </a:prstGeom>
          <a:ln w="38100">
            <a:solidFill>
              <a:srgbClr val="80008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65204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335798-4AA6-460C-8261-4787B2BD30D4}"/>
              </a:ext>
            </a:extLst>
          </p:cNvPr>
          <p:cNvSpPr txBox="1"/>
          <p:nvPr/>
        </p:nvSpPr>
        <p:spPr>
          <a:xfrm>
            <a:off x="0" y="0"/>
            <a:ext cx="9144000" cy="193899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99. Liquid octane (reaction #3 on Table I) combusts in car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engines.  If you burn up 12.890 moles of C</a:t>
            </a:r>
            <a:r>
              <a:rPr lang="en-US" sz="2800" baseline="-25000" dirty="0">
                <a:latin typeface="Times New Roman" panose="02020603050405020304" pitchFamily="18" charset="0"/>
                <a:cs typeface="Times New Roman" panose="02020603050405020304" pitchFamily="18" charset="0"/>
              </a:rPr>
              <a:t>8</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18</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how many kilojoules are released?  </a:t>
            </a:r>
            <a:br>
              <a:rPr lang="en-US" dirty="0"/>
            </a:br>
            <a:endParaRPr lang="en-US" dirty="0"/>
          </a:p>
          <a:p>
            <a:endParaRPr lang="en-US" dirty="0"/>
          </a:p>
        </p:txBody>
      </p:sp>
      <p:sp>
        <p:nvSpPr>
          <p:cNvPr id="3" name="Text Box 5">
            <a:extLst>
              <a:ext uri="{FF2B5EF4-FFF2-40B4-BE49-F238E27FC236}">
                <a16:creationId xmlns:a16="http://schemas.microsoft.com/office/drawing/2014/main" id="{4C35DFC7-0B58-41D4-9A47-5728EE22C7E2}"/>
              </a:ext>
            </a:extLst>
          </p:cNvPr>
          <p:cNvSpPr txBox="1">
            <a:spLocks noChangeArrowheads="1"/>
          </p:cNvSpPr>
          <p:nvPr/>
        </p:nvSpPr>
        <p:spPr bwMode="auto">
          <a:xfrm>
            <a:off x="304800" y="1846659"/>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800"/>
              <a:t>MR</a:t>
            </a:r>
          </a:p>
        </p:txBody>
      </p:sp>
      <p:sp>
        <p:nvSpPr>
          <p:cNvPr id="4" name="Text Box 6">
            <a:extLst>
              <a:ext uri="{FF2B5EF4-FFF2-40B4-BE49-F238E27FC236}">
                <a16:creationId xmlns:a16="http://schemas.microsoft.com/office/drawing/2014/main" id="{C6F286D0-7BF6-492B-881D-539C8579219A}"/>
              </a:ext>
            </a:extLst>
          </p:cNvPr>
          <p:cNvSpPr txBox="1">
            <a:spLocks noChangeArrowheads="1"/>
          </p:cNvSpPr>
          <p:nvPr/>
        </p:nvSpPr>
        <p:spPr bwMode="auto">
          <a:xfrm>
            <a:off x="1295400" y="1694259"/>
            <a:ext cx="137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dirty="0"/>
              <a:t>octane</a:t>
            </a:r>
            <a:br>
              <a:rPr lang="en-US" altLang="en-US" sz="2400" dirty="0"/>
            </a:br>
            <a:r>
              <a:rPr lang="en-US" altLang="en-US" sz="2400" dirty="0"/>
              <a:t>energy</a:t>
            </a:r>
          </a:p>
        </p:txBody>
      </p:sp>
      <p:sp>
        <p:nvSpPr>
          <p:cNvPr id="5" name="Text Box 7">
            <a:extLst>
              <a:ext uri="{FF2B5EF4-FFF2-40B4-BE49-F238E27FC236}">
                <a16:creationId xmlns:a16="http://schemas.microsoft.com/office/drawing/2014/main" id="{DC4E28CD-2F54-45CB-93B6-3EF14D5D2A75}"/>
              </a:ext>
            </a:extLst>
          </p:cNvPr>
          <p:cNvSpPr txBox="1">
            <a:spLocks noChangeArrowheads="1"/>
          </p:cNvSpPr>
          <p:nvPr/>
        </p:nvSpPr>
        <p:spPr bwMode="auto">
          <a:xfrm>
            <a:off x="3071812" y="1710134"/>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dirty="0"/>
              <a:t>2</a:t>
            </a:r>
            <a:br>
              <a:rPr lang="en-US" altLang="en-US" sz="2400" dirty="0"/>
            </a:br>
            <a:r>
              <a:rPr lang="en-US" altLang="en-US" sz="2400" dirty="0"/>
              <a:t>10943 kJ</a:t>
            </a:r>
          </a:p>
        </p:txBody>
      </p:sp>
      <p:sp>
        <p:nvSpPr>
          <p:cNvPr id="6" name="Text Box 8">
            <a:extLst>
              <a:ext uri="{FF2B5EF4-FFF2-40B4-BE49-F238E27FC236}">
                <a16:creationId xmlns:a16="http://schemas.microsoft.com/office/drawing/2014/main" id="{5AFBB43D-A5BD-427C-ADB9-D1C8F84CA20A}"/>
              </a:ext>
            </a:extLst>
          </p:cNvPr>
          <p:cNvSpPr txBox="1">
            <a:spLocks noChangeArrowheads="1"/>
          </p:cNvSpPr>
          <p:nvPr/>
        </p:nvSpPr>
        <p:spPr bwMode="auto">
          <a:xfrm>
            <a:off x="4976812" y="1710134"/>
            <a:ext cx="1423988"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dirty="0"/>
              <a:t>12.890</a:t>
            </a:r>
            <a:br>
              <a:rPr lang="en-US" altLang="en-US" sz="2400" u="sng" dirty="0"/>
            </a:br>
            <a:r>
              <a:rPr lang="en-US" altLang="en-US" sz="2400" dirty="0"/>
              <a:t>X kJ</a:t>
            </a:r>
          </a:p>
          <a:p>
            <a:pPr eaLnBrk="1" hangingPunct="1">
              <a:spcBef>
                <a:spcPct val="50000"/>
              </a:spcBef>
              <a:buFontTx/>
              <a:buNone/>
            </a:pPr>
            <a:endParaRPr lang="en-US" altLang="en-US" sz="1800" dirty="0"/>
          </a:p>
        </p:txBody>
      </p:sp>
      <p:sp>
        <p:nvSpPr>
          <p:cNvPr id="7" name="TextBox 6">
            <a:extLst>
              <a:ext uri="{FF2B5EF4-FFF2-40B4-BE49-F238E27FC236}">
                <a16:creationId xmlns:a16="http://schemas.microsoft.com/office/drawing/2014/main" id="{3731EE99-934A-4489-8A09-19F4E60673FC}"/>
              </a:ext>
            </a:extLst>
          </p:cNvPr>
          <p:cNvSpPr txBox="1"/>
          <p:nvPr/>
        </p:nvSpPr>
        <p:spPr>
          <a:xfrm>
            <a:off x="4648200" y="1770459"/>
            <a:ext cx="328612" cy="584775"/>
          </a:xfrm>
          <a:prstGeom prst="rect">
            <a:avLst/>
          </a:prstGeom>
          <a:noFill/>
        </p:spPr>
        <p:txBody>
          <a:bodyPr wrap="square" rtlCol="0">
            <a:spAutoFit/>
          </a:bodyPr>
          <a:lstStyle/>
          <a:p>
            <a:r>
              <a:rPr lang="en-US" sz="3200" dirty="0"/>
              <a:t>=</a:t>
            </a:r>
          </a:p>
        </p:txBody>
      </p:sp>
      <p:sp>
        <p:nvSpPr>
          <p:cNvPr id="8" name="Text Box 9">
            <a:extLst>
              <a:ext uri="{FF2B5EF4-FFF2-40B4-BE49-F238E27FC236}">
                <a16:creationId xmlns:a16="http://schemas.microsoft.com/office/drawing/2014/main" id="{DBFF2A96-3886-49BF-B2D7-117642C240E7}"/>
              </a:ext>
            </a:extLst>
          </p:cNvPr>
          <p:cNvSpPr txBox="1">
            <a:spLocks noChangeArrowheads="1"/>
          </p:cNvSpPr>
          <p:nvPr/>
        </p:nvSpPr>
        <p:spPr bwMode="auto">
          <a:xfrm>
            <a:off x="609600" y="3656442"/>
            <a:ext cx="830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3600" dirty="0">
                <a:solidFill>
                  <a:srgbClr val="0000CC"/>
                </a:solidFill>
              </a:rPr>
              <a:t>2X = (10943)(12.890) =  141055.27 kJ</a:t>
            </a:r>
          </a:p>
        </p:txBody>
      </p:sp>
      <p:sp>
        <p:nvSpPr>
          <p:cNvPr id="9" name="TextBox 8">
            <a:extLst>
              <a:ext uri="{FF2B5EF4-FFF2-40B4-BE49-F238E27FC236}">
                <a16:creationId xmlns:a16="http://schemas.microsoft.com/office/drawing/2014/main" id="{78EDBC6B-7E1A-43A8-B235-09EFEC548141}"/>
              </a:ext>
            </a:extLst>
          </p:cNvPr>
          <p:cNvSpPr txBox="1"/>
          <p:nvPr/>
        </p:nvSpPr>
        <p:spPr>
          <a:xfrm>
            <a:off x="516834" y="2819400"/>
            <a:ext cx="8398566" cy="584775"/>
          </a:xfrm>
          <a:prstGeom prst="rect">
            <a:avLst/>
          </a:prstGeom>
          <a:noFill/>
        </p:spPr>
        <p:txBody>
          <a:bodyPr wrap="square" rtlCol="0">
            <a:spAutoFit/>
          </a:bodyPr>
          <a:lstStyle/>
          <a:p>
            <a:r>
              <a:rPr lang="en-US" sz="3200" dirty="0">
                <a:solidFill>
                  <a:srgbClr val="800080"/>
                </a:solidFill>
                <a:latin typeface="Comic Sans MS" panose="030F0702030302020204" pitchFamily="66" charset="0"/>
              </a:rPr>
              <a:t> Special note here: Watch this Mole Ratio!</a:t>
            </a:r>
          </a:p>
        </p:txBody>
      </p:sp>
      <p:sp>
        <p:nvSpPr>
          <p:cNvPr id="10" name="Arrow: Curved Right 9">
            <a:extLst>
              <a:ext uri="{FF2B5EF4-FFF2-40B4-BE49-F238E27FC236}">
                <a16:creationId xmlns:a16="http://schemas.microsoft.com/office/drawing/2014/main" id="{8A385F02-A91D-41C4-BED3-BE40875F92D7}"/>
              </a:ext>
            </a:extLst>
          </p:cNvPr>
          <p:cNvSpPr/>
          <p:nvPr/>
        </p:nvSpPr>
        <p:spPr>
          <a:xfrm>
            <a:off x="304800" y="3124200"/>
            <a:ext cx="304800" cy="838200"/>
          </a:xfrm>
          <a:prstGeom prst="curvedRightArrow">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Arrow Connector 11">
            <a:extLst>
              <a:ext uri="{FF2B5EF4-FFF2-40B4-BE49-F238E27FC236}">
                <a16:creationId xmlns:a16="http://schemas.microsoft.com/office/drawing/2014/main" id="{F2D7B418-B3B1-4D72-8D8A-DE5B5F263EE7}"/>
              </a:ext>
            </a:extLst>
          </p:cNvPr>
          <p:cNvCxnSpPr>
            <a:cxnSpLocks/>
          </p:cNvCxnSpPr>
          <p:nvPr/>
        </p:nvCxnSpPr>
        <p:spPr>
          <a:xfrm flipV="1">
            <a:off x="1852612" y="1938993"/>
            <a:ext cx="1423988" cy="1006216"/>
          </a:xfrm>
          <a:prstGeom prst="straightConnector1">
            <a:avLst/>
          </a:prstGeom>
          <a:ln w="38100">
            <a:solidFill>
              <a:srgbClr val="80008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84196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335798-4AA6-460C-8261-4787B2BD30D4}"/>
              </a:ext>
            </a:extLst>
          </p:cNvPr>
          <p:cNvSpPr txBox="1"/>
          <p:nvPr/>
        </p:nvSpPr>
        <p:spPr>
          <a:xfrm>
            <a:off x="0" y="0"/>
            <a:ext cx="9144000" cy="193899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99. Liquid octane (reaction #3 on Table I) combusts in car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engines.  If you burn up 12.890 moles of C</a:t>
            </a:r>
            <a:r>
              <a:rPr lang="en-US" sz="2800" baseline="-25000" dirty="0">
                <a:latin typeface="Times New Roman" panose="02020603050405020304" pitchFamily="18" charset="0"/>
                <a:cs typeface="Times New Roman" panose="02020603050405020304" pitchFamily="18" charset="0"/>
              </a:rPr>
              <a:t>8</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18</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how many kilojoules are released?  </a:t>
            </a:r>
            <a:br>
              <a:rPr lang="en-US" dirty="0"/>
            </a:br>
            <a:endParaRPr lang="en-US" dirty="0"/>
          </a:p>
          <a:p>
            <a:endParaRPr lang="en-US" dirty="0"/>
          </a:p>
        </p:txBody>
      </p:sp>
      <p:sp>
        <p:nvSpPr>
          <p:cNvPr id="3" name="Text Box 5">
            <a:extLst>
              <a:ext uri="{FF2B5EF4-FFF2-40B4-BE49-F238E27FC236}">
                <a16:creationId xmlns:a16="http://schemas.microsoft.com/office/drawing/2014/main" id="{4C35DFC7-0B58-41D4-9A47-5728EE22C7E2}"/>
              </a:ext>
            </a:extLst>
          </p:cNvPr>
          <p:cNvSpPr txBox="1">
            <a:spLocks noChangeArrowheads="1"/>
          </p:cNvSpPr>
          <p:nvPr/>
        </p:nvSpPr>
        <p:spPr bwMode="auto">
          <a:xfrm>
            <a:off x="304800" y="1846659"/>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800"/>
              <a:t>MR</a:t>
            </a:r>
          </a:p>
        </p:txBody>
      </p:sp>
      <p:sp>
        <p:nvSpPr>
          <p:cNvPr id="4" name="Text Box 6">
            <a:extLst>
              <a:ext uri="{FF2B5EF4-FFF2-40B4-BE49-F238E27FC236}">
                <a16:creationId xmlns:a16="http://schemas.microsoft.com/office/drawing/2014/main" id="{C6F286D0-7BF6-492B-881D-539C8579219A}"/>
              </a:ext>
            </a:extLst>
          </p:cNvPr>
          <p:cNvSpPr txBox="1">
            <a:spLocks noChangeArrowheads="1"/>
          </p:cNvSpPr>
          <p:nvPr/>
        </p:nvSpPr>
        <p:spPr bwMode="auto">
          <a:xfrm>
            <a:off x="1295400" y="1694259"/>
            <a:ext cx="137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dirty="0"/>
              <a:t>octane</a:t>
            </a:r>
            <a:br>
              <a:rPr lang="en-US" altLang="en-US" sz="2400" dirty="0"/>
            </a:br>
            <a:r>
              <a:rPr lang="en-US" altLang="en-US" sz="2400" dirty="0"/>
              <a:t>energy</a:t>
            </a:r>
          </a:p>
        </p:txBody>
      </p:sp>
      <p:sp>
        <p:nvSpPr>
          <p:cNvPr id="5" name="Text Box 7">
            <a:extLst>
              <a:ext uri="{FF2B5EF4-FFF2-40B4-BE49-F238E27FC236}">
                <a16:creationId xmlns:a16="http://schemas.microsoft.com/office/drawing/2014/main" id="{DC4E28CD-2F54-45CB-93B6-3EF14D5D2A75}"/>
              </a:ext>
            </a:extLst>
          </p:cNvPr>
          <p:cNvSpPr txBox="1">
            <a:spLocks noChangeArrowheads="1"/>
          </p:cNvSpPr>
          <p:nvPr/>
        </p:nvSpPr>
        <p:spPr bwMode="auto">
          <a:xfrm>
            <a:off x="3071812" y="1710134"/>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dirty="0"/>
              <a:t>2</a:t>
            </a:r>
            <a:br>
              <a:rPr lang="en-US" altLang="en-US" sz="2400" dirty="0"/>
            </a:br>
            <a:r>
              <a:rPr lang="en-US" altLang="en-US" sz="2400" dirty="0"/>
              <a:t>10943 kJ</a:t>
            </a:r>
          </a:p>
        </p:txBody>
      </p:sp>
      <p:sp>
        <p:nvSpPr>
          <p:cNvPr id="6" name="Text Box 8">
            <a:extLst>
              <a:ext uri="{FF2B5EF4-FFF2-40B4-BE49-F238E27FC236}">
                <a16:creationId xmlns:a16="http://schemas.microsoft.com/office/drawing/2014/main" id="{5AFBB43D-A5BD-427C-ADB9-D1C8F84CA20A}"/>
              </a:ext>
            </a:extLst>
          </p:cNvPr>
          <p:cNvSpPr txBox="1">
            <a:spLocks noChangeArrowheads="1"/>
          </p:cNvSpPr>
          <p:nvPr/>
        </p:nvSpPr>
        <p:spPr bwMode="auto">
          <a:xfrm>
            <a:off x="4976812" y="1710134"/>
            <a:ext cx="1423988"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400" u="sng" dirty="0"/>
              <a:t>12.890</a:t>
            </a:r>
            <a:br>
              <a:rPr lang="en-US" altLang="en-US" sz="2400" u="sng" dirty="0"/>
            </a:br>
            <a:r>
              <a:rPr lang="en-US" altLang="en-US" sz="2400" dirty="0"/>
              <a:t>X kJ</a:t>
            </a:r>
          </a:p>
          <a:p>
            <a:pPr eaLnBrk="1" hangingPunct="1">
              <a:spcBef>
                <a:spcPct val="50000"/>
              </a:spcBef>
              <a:buFontTx/>
              <a:buNone/>
            </a:pPr>
            <a:endParaRPr lang="en-US" altLang="en-US" sz="1800" dirty="0"/>
          </a:p>
        </p:txBody>
      </p:sp>
      <p:sp>
        <p:nvSpPr>
          <p:cNvPr id="7" name="TextBox 6">
            <a:extLst>
              <a:ext uri="{FF2B5EF4-FFF2-40B4-BE49-F238E27FC236}">
                <a16:creationId xmlns:a16="http://schemas.microsoft.com/office/drawing/2014/main" id="{3731EE99-934A-4489-8A09-19F4E60673FC}"/>
              </a:ext>
            </a:extLst>
          </p:cNvPr>
          <p:cNvSpPr txBox="1"/>
          <p:nvPr/>
        </p:nvSpPr>
        <p:spPr>
          <a:xfrm>
            <a:off x="4648200" y="1770459"/>
            <a:ext cx="328612" cy="584775"/>
          </a:xfrm>
          <a:prstGeom prst="rect">
            <a:avLst/>
          </a:prstGeom>
          <a:noFill/>
        </p:spPr>
        <p:txBody>
          <a:bodyPr wrap="square" rtlCol="0">
            <a:spAutoFit/>
          </a:bodyPr>
          <a:lstStyle/>
          <a:p>
            <a:r>
              <a:rPr lang="en-US" sz="3200" dirty="0"/>
              <a:t>=</a:t>
            </a:r>
          </a:p>
        </p:txBody>
      </p:sp>
      <p:sp>
        <p:nvSpPr>
          <p:cNvPr id="8" name="Text Box 9">
            <a:extLst>
              <a:ext uri="{FF2B5EF4-FFF2-40B4-BE49-F238E27FC236}">
                <a16:creationId xmlns:a16="http://schemas.microsoft.com/office/drawing/2014/main" id="{DBFF2A96-3886-49BF-B2D7-117642C240E7}"/>
              </a:ext>
            </a:extLst>
          </p:cNvPr>
          <p:cNvSpPr txBox="1">
            <a:spLocks noChangeArrowheads="1"/>
          </p:cNvSpPr>
          <p:nvPr/>
        </p:nvSpPr>
        <p:spPr bwMode="auto">
          <a:xfrm>
            <a:off x="609600" y="3656442"/>
            <a:ext cx="83058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3600" dirty="0">
                <a:solidFill>
                  <a:srgbClr val="0000CC"/>
                </a:solidFill>
              </a:rPr>
              <a:t>2X = (10943)(12.890) =  141055.27 kJ</a:t>
            </a:r>
          </a:p>
          <a:p>
            <a:pPr eaLnBrk="1" hangingPunct="1">
              <a:spcBef>
                <a:spcPct val="50000"/>
              </a:spcBef>
              <a:buFontTx/>
              <a:buNone/>
            </a:pPr>
            <a:r>
              <a:rPr lang="en-US" altLang="en-US" sz="3600" dirty="0">
                <a:solidFill>
                  <a:srgbClr val="FF0000"/>
                </a:solidFill>
              </a:rPr>
              <a:t>X = 70527.635 kJ </a:t>
            </a:r>
            <a:r>
              <a:rPr lang="en-US" altLang="en-US" sz="2400" i="1" dirty="0"/>
              <a:t> </a:t>
            </a:r>
          </a:p>
          <a:p>
            <a:pPr eaLnBrk="1" hangingPunct="1">
              <a:spcBef>
                <a:spcPct val="50000"/>
              </a:spcBef>
              <a:buFontTx/>
              <a:buNone/>
            </a:pPr>
            <a:r>
              <a:rPr lang="en-US" altLang="en-US" sz="4400" dirty="0"/>
              <a:t>X = 70,528 kJ with 5 SF</a:t>
            </a:r>
            <a:endParaRPr lang="en-US" altLang="en-US" sz="2400" dirty="0"/>
          </a:p>
        </p:txBody>
      </p:sp>
      <p:sp>
        <p:nvSpPr>
          <p:cNvPr id="9" name="TextBox 8">
            <a:extLst>
              <a:ext uri="{FF2B5EF4-FFF2-40B4-BE49-F238E27FC236}">
                <a16:creationId xmlns:a16="http://schemas.microsoft.com/office/drawing/2014/main" id="{78EDBC6B-7E1A-43A8-B235-09EFEC548141}"/>
              </a:ext>
            </a:extLst>
          </p:cNvPr>
          <p:cNvSpPr txBox="1"/>
          <p:nvPr/>
        </p:nvSpPr>
        <p:spPr>
          <a:xfrm>
            <a:off x="516834" y="2819400"/>
            <a:ext cx="8398566" cy="584775"/>
          </a:xfrm>
          <a:prstGeom prst="rect">
            <a:avLst/>
          </a:prstGeom>
          <a:noFill/>
        </p:spPr>
        <p:txBody>
          <a:bodyPr wrap="square" rtlCol="0">
            <a:spAutoFit/>
          </a:bodyPr>
          <a:lstStyle/>
          <a:p>
            <a:r>
              <a:rPr lang="en-US" sz="3200" dirty="0">
                <a:solidFill>
                  <a:srgbClr val="800080"/>
                </a:solidFill>
                <a:latin typeface="Comic Sans MS" panose="030F0702030302020204" pitchFamily="66" charset="0"/>
              </a:rPr>
              <a:t> Special note here: Watch this Mole Ratio!</a:t>
            </a:r>
          </a:p>
        </p:txBody>
      </p:sp>
      <p:sp>
        <p:nvSpPr>
          <p:cNvPr id="10" name="Arrow: Curved Right 9">
            <a:extLst>
              <a:ext uri="{FF2B5EF4-FFF2-40B4-BE49-F238E27FC236}">
                <a16:creationId xmlns:a16="http://schemas.microsoft.com/office/drawing/2014/main" id="{8A385F02-A91D-41C4-BED3-BE40875F92D7}"/>
              </a:ext>
            </a:extLst>
          </p:cNvPr>
          <p:cNvSpPr/>
          <p:nvPr/>
        </p:nvSpPr>
        <p:spPr>
          <a:xfrm>
            <a:off x="304800" y="3124200"/>
            <a:ext cx="304800" cy="838200"/>
          </a:xfrm>
          <a:prstGeom prst="curvedRightArrow">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Arrow Connector 11">
            <a:extLst>
              <a:ext uri="{FF2B5EF4-FFF2-40B4-BE49-F238E27FC236}">
                <a16:creationId xmlns:a16="http://schemas.microsoft.com/office/drawing/2014/main" id="{F2D7B418-B3B1-4D72-8D8A-DE5B5F263EE7}"/>
              </a:ext>
            </a:extLst>
          </p:cNvPr>
          <p:cNvCxnSpPr>
            <a:cxnSpLocks/>
          </p:cNvCxnSpPr>
          <p:nvPr/>
        </p:nvCxnSpPr>
        <p:spPr>
          <a:xfrm flipV="1">
            <a:off x="1852612" y="1938993"/>
            <a:ext cx="1423988" cy="1006216"/>
          </a:xfrm>
          <a:prstGeom prst="straightConnector1">
            <a:avLst/>
          </a:prstGeom>
          <a:ln w="38100">
            <a:solidFill>
              <a:srgbClr val="80008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05410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CBAD57-6C4E-4F84-BCDE-D2130776E44E}"/>
              </a:ext>
            </a:extLst>
          </p:cNvPr>
          <p:cNvSpPr txBox="1"/>
          <p:nvPr/>
        </p:nvSpPr>
        <p:spPr>
          <a:xfrm>
            <a:off x="0" y="0"/>
            <a:ext cx="9144000" cy="6647974"/>
          </a:xfrm>
          <a:prstGeom prst="rect">
            <a:avLst/>
          </a:prstGeom>
          <a:noFill/>
        </p:spPr>
        <p:txBody>
          <a:bodyPr wrap="square" rtlCol="0">
            <a:spAutoFit/>
          </a:bodyPr>
          <a:lstStyle/>
          <a:p>
            <a:pPr algn="ctr"/>
            <a:r>
              <a:rPr lang="pt-BR" sz="4000" dirty="0">
                <a:latin typeface="Times New Roman" panose="02020603050405020304" pitchFamily="18" charset="0"/>
                <a:cs typeface="Times New Roman" panose="02020603050405020304" pitchFamily="18" charset="0"/>
              </a:rPr>
              <a:t> </a:t>
            </a:r>
            <a:r>
              <a:rPr lang="pt-BR" sz="4400" dirty="0">
                <a:latin typeface="Times New Roman" panose="02020603050405020304" pitchFamily="18" charset="0"/>
                <a:cs typeface="Times New Roman" panose="02020603050405020304" pitchFamily="18" charset="0"/>
              </a:rPr>
              <a:t>2C</a:t>
            </a:r>
            <a:r>
              <a:rPr lang="pt-BR" sz="4400" baseline="-25000" dirty="0">
                <a:latin typeface="Times New Roman" panose="02020603050405020304" pitchFamily="18" charset="0"/>
                <a:cs typeface="Times New Roman" panose="02020603050405020304" pitchFamily="18" charset="0"/>
              </a:rPr>
              <a:t>8</a:t>
            </a:r>
            <a:r>
              <a:rPr lang="pt-BR" sz="4400" dirty="0">
                <a:latin typeface="Times New Roman" panose="02020603050405020304" pitchFamily="18" charset="0"/>
                <a:cs typeface="Times New Roman" panose="02020603050405020304" pitchFamily="18" charset="0"/>
              </a:rPr>
              <a:t>H</a:t>
            </a:r>
            <a:r>
              <a:rPr lang="pt-BR" sz="4400" baseline="-25000" dirty="0">
                <a:latin typeface="Times New Roman" panose="02020603050405020304" pitchFamily="18" charset="0"/>
                <a:cs typeface="Times New Roman" panose="02020603050405020304" pitchFamily="18" charset="0"/>
              </a:rPr>
              <a:t>18</a:t>
            </a:r>
            <a:r>
              <a:rPr lang="pt-BR" sz="4400" dirty="0">
                <a:latin typeface="Times New Roman" panose="02020603050405020304" pitchFamily="18" charset="0"/>
                <a:cs typeface="Times New Roman" panose="02020603050405020304" pitchFamily="18" charset="0"/>
              </a:rPr>
              <a:t> + 25O</a:t>
            </a:r>
            <a:r>
              <a:rPr lang="pt-BR" sz="4400" baseline="-25000" dirty="0">
                <a:latin typeface="Times New Roman" panose="02020603050405020304" pitchFamily="18" charset="0"/>
                <a:cs typeface="Times New Roman" panose="02020603050405020304" pitchFamily="18" charset="0"/>
              </a:rPr>
              <a:t>2 </a:t>
            </a:r>
            <a:r>
              <a:rPr lang="pt-BR" sz="4400" dirty="0">
                <a:latin typeface="Times New Roman" panose="02020603050405020304" pitchFamily="18" charset="0"/>
                <a:cs typeface="Times New Roman" panose="02020603050405020304" pitchFamily="18" charset="0"/>
              </a:rPr>
              <a:t> →  16CO</a:t>
            </a:r>
            <a:r>
              <a:rPr lang="pt-BR" sz="4400" baseline="-25000" dirty="0">
                <a:latin typeface="Times New Roman" panose="02020603050405020304" pitchFamily="18" charset="0"/>
                <a:cs typeface="Times New Roman" panose="02020603050405020304" pitchFamily="18" charset="0"/>
              </a:rPr>
              <a:t>2</a:t>
            </a:r>
            <a:r>
              <a:rPr lang="pt-BR" sz="4400" dirty="0">
                <a:latin typeface="Times New Roman" panose="02020603050405020304" pitchFamily="18" charset="0"/>
                <a:cs typeface="Times New Roman" panose="02020603050405020304" pitchFamily="18" charset="0"/>
              </a:rPr>
              <a:t> +18H</a:t>
            </a:r>
            <a:r>
              <a:rPr lang="pt-BR" sz="4400" baseline="-25000" dirty="0">
                <a:latin typeface="Times New Roman" panose="02020603050405020304" pitchFamily="18" charset="0"/>
                <a:cs typeface="Times New Roman" panose="02020603050405020304" pitchFamily="18" charset="0"/>
              </a:rPr>
              <a:t>2</a:t>
            </a:r>
            <a:r>
              <a:rPr lang="pt-BR" sz="4400" dirty="0">
                <a:latin typeface="Times New Roman" panose="02020603050405020304" pitchFamily="18" charset="0"/>
                <a:cs typeface="Times New Roman" panose="02020603050405020304" pitchFamily="18" charset="0"/>
              </a:rPr>
              <a:t>O</a:t>
            </a:r>
          </a:p>
          <a:p>
            <a:pPr algn="ctr"/>
            <a:endParaRPr lang="pt-BR" sz="44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100.  What is the mole ratio of this third reaction 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table I?   </a:t>
            </a:r>
            <a:r>
              <a:rPr lang="en-US" sz="4800" dirty="0">
                <a:solidFill>
                  <a:schemeClr val="bg1"/>
                </a:solidFill>
                <a:latin typeface="Times New Roman" panose="02020603050405020304" pitchFamily="18" charset="0"/>
                <a:cs typeface="Times New Roman" panose="02020603050405020304" pitchFamily="18" charset="0"/>
              </a:rPr>
              <a:t>2 : 25 : 16 : 18</a:t>
            </a:r>
            <a:br>
              <a:rPr lang="en-US" sz="3200" dirty="0">
                <a:solidFill>
                  <a:schemeClr val="bg1"/>
                </a:solidFill>
                <a:latin typeface="Times New Roman" panose="02020603050405020304" pitchFamily="18" charset="0"/>
                <a:cs typeface="Times New Roman" panose="02020603050405020304" pitchFamily="18" charset="0"/>
              </a:rPr>
            </a:br>
            <a:endParaRPr lang="en-US" sz="3200" dirty="0">
              <a:solidFill>
                <a:schemeClr val="bg1"/>
              </a:solidFill>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101.  What is the THERMOCHEMICAL mole ratio </a:t>
            </a:r>
            <a:br>
              <a:rPr lang="en-US" sz="3200" dirty="0">
                <a:solidFill>
                  <a:schemeClr val="bg1"/>
                </a:solidFill>
                <a:latin typeface="Times New Roman" panose="02020603050405020304" pitchFamily="18" charset="0"/>
                <a:cs typeface="Times New Roman" panose="02020603050405020304" pitchFamily="18" charset="0"/>
              </a:rPr>
            </a:br>
            <a:br>
              <a:rPr lang="en-US" sz="3200" dirty="0">
                <a:solidFill>
                  <a:schemeClr val="bg1"/>
                </a:solidFill>
                <a:latin typeface="Times New Roman" panose="02020603050405020304" pitchFamily="18" charset="0"/>
                <a:cs typeface="Times New Roman" panose="02020603050405020304" pitchFamily="18" charset="0"/>
              </a:rPr>
            </a:br>
            <a:r>
              <a:rPr lang="en-US" sz="3200" dirty="0">
                <a:solidFill>
                  <a:schemeClr val="bg1"/>
                </a:solidFill>
                <a:latin typeface="Times New Roman" panose="02020603050405020304" pitchFamily="18" charset="0"/>
                <a:cs typeface="Times New Roman" panose="02020603050405020304" pitchFamily="18" charset="0"/>
              </a:rPr>
              <a:t>         of this 3rd reaction on table I? </a:t>
            </a:r>
            <a:br>
              <a:rPr lang="en-US" sz="3200" dirty="0">
                <a:solidFill>
                  <a:schemeClr val="bg1"/>
                </a:solidFill>
                <a:latin typeface="Times New Roman" panose="02020603050405020304" pitchFamily="18" charset="0"/>
                <a:cs typeface="Times New Roman" panose="02020603050405020304" pitchFamily="18" charset="0"/>
              </a:rPr>
            </a:br>
            <a:br>
              <a:rPr lang="en-US" sz="3200" dirty="0">
                <a:solidFill>
                  <a:schemeClr val="bg1"/>
                </a:solidFill>
                <a:latin typeface="Times New Roman" panose="02020603050405020304" pitchFamily="18" charset="0"/>
                <a:cs typeface="Times New Roman" panose="02020603050405020304" pitchFamily="18" charset="0"/>
              </a:rPr>
            </a:br>
            <a:r>
              <a:rPr lang="en-US" sz="3200" dirty="0">
                <a:solidFill>
                  <a:schemeClr val="bg1"/>
                </a:solidFill>
                <a:latin typeface="Times New Roman" panose="02020603050405020304" pitchFamily="18" charset="0"/>
                <a:cs typeface="Times New Roman" panose="02020603050405020304" pitchFamily="18" charset="0"/>
              </a:rPr>
              <a:t>          </a:t>
            </a:r>
            <a:r>
              <a:rPr lang="en-US" sz="4800" dirty="0">
                <a:solidFill>
                  <a:schemeClr val="bg1"/>
                </a:solidFill>
                <a:latin typeface="Times New Roman" panose="02020603050405020304" pitchFamily="18" charset="0"/>
                <a:cs typeface="Times New Roman" panose="02020603050405020304" pitchFamily="18" charset="0"/>
              </a:rPr>
              <a:t>2 : 25 : 16 : 18 : 10943 kJ</a:t>
            </a:r>
          </a:p>
          <a:p>
            <a:endParaRPr lang="en-US" dirty="0"/>
          </a:p>
        </p:txBody>
      </p:sp>
    </p:spTree>
    <p:extLst>
      <p:ext uri="{BB962C8B-B14F-4D97-AF65-F5344CB8AC3E}">
        <p14:creationId xmlns:p14="http://schemas.microsoft.com/office/powerpoint/2010/main" val="184243767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CBAD57-6C4E-4F84-BCDE-D2130776E44E}"/>
              </a:ext>
            </a:extLst>
          </p:cNvPr>
          <p:cNvSpPr txBox="1"/>
          <p:nvPr/>
        </p:nvSpPr>
        <p:spPr>
          <a:xfrm>
            <a:off x="0" y="0"/>
            <a:ext cx="9144000" cy="6647974"/>
          </a:xfrm>
          <a:prstGeom prst="rect">
            <a:avLst/>
          </a:prstGeom>
          <a:noFill/>
        </p:spPr>
        <p:txBody>
          <a:bodyPr wrap="square" rtlCol="0">
            <a:spAutoFit/>
          </a:bodyPr>
          <a:lstStyle/>
          <a:p>
            <a:pPr algn="ctr"/>
            <a:r>
              <a:rPr lang="pt-BR" sz="4000" dirty="0">
                <a:latin typeface="Times New Roman" panose="02020603050405020304" pitchFamily="18" charset="0"/>
                <a:cs typeface="Times New Roman" panose="02020603050405020304" pitchFamily="18" charset="0"/>
              </a:rPr>
              <a:t> </a:t>
            </a:r>
            <a:r>
              <a:rPr lang="pt-BR" sz="4400" dirty="0">
                <a:latin typeface="Times New Roman" panose="02020603050405020304" pitchFamily="18" charset="0"/>
                <a:cs typeface="Times New Roman" panose="02020603050405020304" pitchFamily="18" charset="0"/>
              </a:rPr>
              <a:t>2C</a:t>
            </a:r>
            <a:r>
              <a:rPr lang="pt-BR" sz="4400" baseline="-25000" dirty="0">
                <a:latin typeface="Times New Roman" panose="02020603050405020304" pitchFamily="18" charset="0"/>
                <a:cs typeface="Times New Roman" panose="02020603050405020304" pitchFamily="18" charset="0"/>
              </a:rPr>
              <a:t>8</a:t>
            </a:r>
            <a:r>
              <a:rPr lang="pt-BR" sz="4400" dirty="0">
                <a:latin typeface="Times New Roman" panose="02020603050405020304" pitchFamily="18" charset="0"/>
                <a:cs typeface="Times New Roman" panose="02020603050405020304" pitchFamily="18" charset="0"/>
              </a:rPr>
              <a:t>H</a:t>
            </a:r>
            <a:r>
              <a:rPr lang="pt-BR" sz="4400" baseline="-25000" dirty="0">
                <a:latin typeface="Times New Roman" panose="02020603050405020304" pitchFamily="18" charset="0"/>
                <a:cs typeface="Times New Roman" panose="02020603050405020304" pitchFamily="18" charset="0"/>
              </a:rPr>
              <a:t>18</a:t>
            </a:r>
            <a:r>
              <a:rPr lang="pt-BR" sz="4400" dirty="0">
                <a:latin typeface="Times New Roman" panose="02020603050405020304" pitchFamily="18" charset="0"/>
                <a:cs typeface="Times New Roman" panose="02020603050405020304" pitchFamily="18" charset="0"/>
              </a:rPr>
              <a:t> + 25O</a:t>
            </a:r>
            <a:r>
              <a:rPr lang="pt-BR" sz="4400" baseline="-25000" dirty="0">
                <a:latin typeface="Times New Roman" panose="02020603050405020304" pitchFamily="18" charset="0"/>
                <a:cs typeface="Times New Roman" panose="02020603050405020304" pitchFamily="18" charset="0"/>
              </a:rPr>
              <a:t>2 </a:t>
            </a:r>
            <a:r>
              <a:rPr lang="pt-BR" sz="4400" dirty="0">
                <a:latin typeface="Times New Roman" panose="02020603050405020304" pitchFamily="18" charset="0"/>
                <a:cs typeface="Times New Roman" panose="02020603050405020304" pitchFamily="18" charset="0"/>
              </a:rPr>
              <a:t> →  16CO</a:t>
            </a:r>
            <a:r>
              <a:rPr lang="pt-BR" sz="4400" baseline="-25000" dirty="0">
                <a:latin typeface="Times New Roman" panose="02020603050405020304" pitchFamily="18" charset="0"/>
                <a:cs typeface="Times New Roman" panose="02020603050405020304" pitchFamily="18" charset="0"/>
              </a:rPr>
              <a:t>2</a:t>
            </a:r>
            <a:r>
              <a:rPr lang="pt-BR" sz="4400" dirty="0">
                <a:latin typeface="Times New Roman" panose="02020603050405020304" pitchFamily="18" charset="0"/>
                <a:cs typeface="Times New Roman" panose="02020603050405020304" pitchFamily="18" charset="0"/>
              </a:rPr>
              <a:t> +18H</a:t>
            </a:r>
            <a:r>
              <a:rPr lang="pt-BR" sz="4400" baseline="-25000" dirty="0">
                <a:latin typeface="Times New Roman" panose="02020603050405020304" pitchFamily="18" charset="0"/>
                <a:cs typeface="Times New Roman" panose="02020603050405020304" pitchFamily="18" charset="0"/>
              </a:rPr>
              <a:t>2</a:t>
            </a:r>
            <a:r>
              <a:rPr lang="pt-BR" sz="4400" dirty="0">
                <a:latin typeface="Times New Roman" panose="02020603050405020304" pitchFamily="18" charset="0"/>
                <a:cs typeface="Times New Roman" panose="02020603050405020304" pitchFamily="18" charset="0"/>
              </a:rPr>
              <a:t>O</a:t>
            </a:r>
          </a:p>
          <a:p>
            <a:pPr algn="ctr"/>
            <a:endParaRPr lang="pt-BR" sz="44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100.  What is the mole ratio of this third reaction 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table I?   </a:t>
            </a:r>
            <a:r>
              <a:rPr lang="en-US" sz="4800" dirty="0">
                <a:solidFill>
                  <a:srgbClr val="FF0000"/>
                </a:solidFill>
                <a:latin typeface="Times New Roman" panose="02020603050405020304" pitchFamily="18" charset="0"/>
                <a:cs typeface="Times New Roman" panose="02020603050405020304" pitchFamily="18" charset="0"/>
              </a:rPr>
              <a:t>2 : 25 : 16 : 18</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101.  What is the THERMOCHEMICAL mole ratio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this 3rd reaction on table I?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solidFill>
                  <a:schemeClr val="bg1"/>
                </a:solidFill>
                <a:latin typeface="Times New Roman" panose="02020603050405020304" pitchFamily="18" charset="0"/>
                <a:cs typeface="Times New Roman" panose="02020603050405020304" pitchFamily="18" charset="0"/>
              </a:rPr>
              <a:t>          </a:t>
            </a:r>
            <a:r>
              <a:rPr lang="en-US" sz="4800" dirty="0">
                <a:solidFill>
                  <a:schemeClr val="bg1"/>
                </a:solidFill>
                <a:latin typeface="Times New Roman" panose="02020603050405020304" pitchFamily="18" charset="0"/>
                <a:cs typeface="Times New Roman" panose="02020603050405020304" pitchFamily="18" charset="0"/>
              </a:rPr>
              <a:t>2 : 25 : 16 : 18 : 10943 kJ</a:t>
            </a:r>
          </a:p>
          <a:p>
            <a:endParaRPr lang="en-US" dirty="0"/>
          </a:p>
        </p:txBody>
      </p:sp>
    </p:spTree>
    <p:extLst>
      <p:ext uri="{BB962C8B-B14F-4D97-AF65-F5344CB8AC3E}">
        <p14:creationId xmlns:p14="http://schemas.microsoft.com/office/powerpoint/2010/main" val="248420626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CBAD57-6C4E-4F84-BCDE-D2130776E44E}"/>
              </a:ext>
            </a:extLst>
          </p:cNvPr>
          <p:cNvSpPr txBox="1"/>
          <p:nvPr/>
        </p:nvSpPr>
        <p:spPr>
          <a:xfrm>
            <a:off x="0" y="0"/>
            <a:ext cx="9144000" cy="6647974"/>
          </a:xfrm>
          <a:prstGeom prst="rect">
            <a:avLst/>
          </a:prstGeom>
          <a:noFill/>
        </p:spPr>
        <p:txBody>
          <a:bodyPr wrap="square" rtlCol="0">
            <a:spAutoFit/>
          </a:bodyPr>
          <a:lstStyle/>
          <a:p>
            <a:pPr algn="ctr"/>
            <a:r>
              <a:rPr lang="pt-BR" sz="4000" dirty="0">
                <a:latin typeface="Times New Roman" panose="02020603050405020304" pitchFamily="18" charset="0"/>
                <a:cs typeface="Times New Roman" panose="02020603050405020304" pitchFamily="18" charset="0"/>
              </a:rPr>
              <a:t> </a:t>
            </a:r>
            <a:r>
              <a:rPr lang="pt-BR" sz="4400" dirty="0">
                <a:latin typeface="Times New Roman" panose="02020603050405020304" pitchFamily="18" charset="0"/>
                <a:cs typeface="Times New Roman" panose="02020603050405020304" pitchFamily="18" charset="0"/>
              </a:rPr>
              <a:t>2C</a:t>
            </a:r>
            <a:r>
              <a:rPr lang="pt-BR" sz="4400" baseline="-25000" dirty="0">
                <a:latin typeface="Times New Roman" panose="02020603050405020304" pitchFamily="18" charset="0"/>
                <a:cs typeface="Times New Roman" panose="02020603050405020304" pitchFamily="18" charset="0"/>
              </a:rPr>
              <a:t>8</a:t>
            </a:r>
            <a:r>
              <a:rPr lang="pt-BR" sz="4400" dirty="0">
                <a:latin typeface="Times New Roman" panose="02020603050405020304" pitchFamily="18" charset="0"/>
                <a:cs typeface="Times New Roman" panose="02020603050405020304" pitchFamily="18" charset="0"/>
              </a:rPr>
              <a:t>H</a:t>
            </a:r>
            <a:r>
              <a:rPr lang="pt-BR" sz="4400" baseline="-25000" dirty="0">
                <a:latin typeface="Times New Roman" panose="02020603050405020304" pitchFamily="18" charset="0"/>
                <a:cs typeface="Times New Roman" panose="02020603050405020304" pitchFamily="18" charset="0"/>
              </a:rPr>
              <a:t>18</a:t>
            </a:r>
            <a:r>
              <a:rPr lang="pt-BR" sz="4400" dirty="0">
                <a:latin typeface="Times New Roman" panose="02020603050405020304" pitchFamily="18" charset="0"/>
                <a:cs typeface="Times New Roman" panose="02020603050405020304" pitchFamily="18" charset="0"/>
              </a:rPr>
              <a:t> + 25O</a:t>
            </a:r>
            <a:r>
              <a:rPr lang="pt-BR" sz="4400" baseline="-25000" dirty="0">
                <a:latin typeface="Times New Roman" panose="02020603050405020304" pitchFamily="18" charset="0"/>
                <a:cs typeface="Times New Roman" panose="02020603050405020304" pitchFamily="18" charset="0"/>
              </a:rPr>
              <a:t>2 </a:t>
            </a:r>
            <a:r>
              <a:rPr lang="pt-BR" sz="4400" dirty="0">
                <a:latin typeface="Times New Roman" panose="02020603050405020304" pitchFamily="18" charset="0"/>
                <a:cs typeface="Times New Roman" panose="02020603050405020304" pitchFamily="18" charset="0"/>
              </a:rPr>
              <a:t> →  16CO</a:t>
            </a:r>
            <a:r>
              <a:rPr lang="pt-BR" sz="4400" baseline="-25000" dirty="0">
                <a:latin typeface="Times New Roman" panose="02020603050405020304" pitchFamily="18" charset="0"/>
                <a:cs typeface="Times New Roman" panose="02020603050405020304" pitchFamily="18" charset="0"/>
              </a:rPr>
              <a:t>2</a:t>
            </a:r>
            <a:r>
              <a:rPr lang="pt-BR" sz="4400" dirty="0">
                <a:latin typeface="Times New Roman" panose="02020603050405020304" pitchFamily="18" charset="0"/>
                <a:cs typeface="Times New Roman" panose="02020603050405020304" pitchFamily="18" charset="0"/>
              </a:rPr>
              <a:t> +18H</a:t>
            </a:r>
            <a:r>
              <a:rPr lang="pt-BR" sz="4400" baseline="-25000" dirty="0">
                <a:latin typeface="Times New Roman" panose="02020603050405020304" pitchFamily="18" charset="0"/>
                <a:cs typeface="Times New Roman" panose="02020603050405020304" pitchFamily="18" charset="0"/>
              </a:rPr>
              <a:t>2</a:t>
            </a:r>
            <a:r>
              <a:rPr lang="pt-BR" sz="4400" dirty="0">
                <a:latin typeface="Times New Roman" panose="02020603050405020304" pitchFamily="18" charset="0"/>
                <a:cs typeface="Times New Roman" panose="02020603050405020304" pitchFamily="18" charset="0"/>
              </a:rPr>
              <a:t>O</a:t>
            </a:r>
          </a:p>
          <a:p>
            <a:pPr algn="ctr"/>
            <a:endParaRPr lang="pt-BR" sz="44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100.  What is the mole ratio of this third reaction on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table I?   </a:t>
            </a:r>
            <a:r>
              <a:rPr lang="en-US" sz="4800" dirty="0">
                <a:solidFill>
                  <a:srgbClr val="FF0000"/>
                </a:solidFill>
                <a:latin typeface="Times New Roman" panose="02020603050405020304" pitchFamily="18" charset="0"/>
                <a:cs typeface="Times New Roman" panose="02020603050405020304" pitchFamily="18" charset="0"/>
              </a:rPr>
              <a:t>2 : 25 : 16 : 18</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101.  What is the THERMOCHEMICAL mole ratio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of this 3rd reaction on table I?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4800" dirty="0">
                <a:solidFill>
                  <a:srgbClr val="FF0000"/>
                </a:solidFill>
                <a:latin typeface="Times New Roman" panose="02020603050405020304" pitchFamily="18" charset="0"/>
                <a:cs typeface="Times New Roman" panose="02020603050405020304" pitchFamily="18" charset="0"/>
              </a:rPr>
              <a:t>2 : 25 : 16 : 18 : 10943 kJ</a:t>
            </a:r>
            <a:endParaRPr lang="en-US" sz="4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89337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A56D08-3B6A-4900-BFF0-C25CA54CDF9E}"/>
              </a:ext>
            </a:extLst>
          </p:cNvPr>
          <p:cNvSpPr txBox="1"/>
          <p:nvPr/>
        </p:nvSpPr>
        <p:spPr>
          <a:xfrm>
            <a:off x="0" y="9939"/>
            <a:ext cx="9144000" cy="557075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14. During a phase change the temperature is steady, so what energy changes? </a:t>
            </a:r>
            <a:r>
              <a:rPr lang="en-US" sz="3200" dirty="0">
                <a:solidFill>
                  <a:srgbClr val="FF0000"/>
                </a:solidFill>
                <a:latin typeface="Times New Roman" panose="02020603050405020304" pitchFamily="18" charset="0"/>
                <a:cs typeface="Times New Roman" panose="02020603050405020304" pitchFamily="18" charset="0"/>
              </a:rPr>
              <a:t>POTENTIAL ENERGY</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15. The </a:t>
            </a:r>
            <a:r>
              <a:rPr lang="en-US" sz="3200" dirty="0">
                <a:solidFill>
                  <a:srgbClr val="FF0000"/>
                </a:solidFill>
                <a:latin typeface="Times New Roman" panose="02020603050405020304" pitchFamily="18" charset="0"/>
                <a:cs typeface="Times New Roman" panose="02020603050405020304" pitchFamily="18" charset="0"/>
              </a:rPr>
              <a:t>POTENTIAL</a:t>
            </a:r>
            <a:r>
              <a:rPr lang="en-US" sz="3200" dirty="0">
                <a:latin typeface="Times New Roman" panose="02020603050405020304" pitchFamily="18" charset="0"/>
                <a:cs typeface="Times New Roman" panose="02020603050405020304" pitchFamily="18" charset="0"/>
              </a:rPr>
              <a:t> energy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INCREASES</a:t>
            </a:r>
            <a:r>
              <a:rPr lang="en-US" sz="3200" dirty="0">
                <a:latin typeface="Times New Roman" panose="02020603050405020304" pitchFamily="18" charset="0"/>
                <a:cs typeface="Times New Roman" panose="02020603050405020304" pitchFamily="18" charset="0"/>
              </a:rPr>
              <a:t> during melting.</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16.  The </a:t>
            </a:r>
            <a:r>
              <a:rPr lang="en-US" sz="3200" dirty="0">
                <a:solidFill>
                  <a:srgbClr val="FF0000"/>
                </a:solidFill>
                <a:latin typeface="Times New Roman" panose="02020603050405020304" pitchFamily="18" charset="0"/>
                <a:cs typeface="Times New Roman" panose="02020603050405020304" pitchFamily="18" charset="0"/>
              </a:rPr>
              <a:t>POTENTIAL</a:t>
            </a:r>
            <a:r>
              <a:rPr lang="en-US" sz="3200" dirty="0">
                <a:latin typeface="Times New Roman" panose="02020603050405020304" pitchFamily="18" charset="0"/>
                <a:cs typeface="Times New Roman" panose="02020603050405020304" pitchFamily="18" charset="0"/>
              </a:rPr>
              <a:t> energy </a:t>
            </a:r>
            <a:r>
              <a:rPr lang="en-US" sz="3200" dirty="0">
                <a:solidFill>
                  <a:srgbClr val="FF0000"/>
                </a:solidFill>
                <a:latin typeface="Times New Roman" panose="02020603050405020304" pitchFamily="18" charset="0"/>
                <a:cs typeface="Times New Roman" panose="02020603050405020304" pitchFamily="18" charset="0"/>
              </a:rPr>
              <a:t>DECREASES</a:t>
            </a:r>
            <a:r>
              <a:rPr lang="en-US" sz="3200" dirty="0">
                <a:latin typeface="Times New Roman" panose="02020603050405020304" pitchFamily="18" charset="0"/>
                <a:cs typeface="Times New Roman" panose="02020603050405020304" pitchFamily="18" charset="0"/>
              </a:rPr>
              <a:t> during</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condensing.           </a:t>
            </a:r>
          </a:p>
          <a:p>
            <a:r>
              <a:rPr lang="en-US" dirty="0"/>
              <a:t> </a:t>
            </a:r>
          </a:p>
          <a:p>
            <a:endParaRPr lang="en-US" dirty="0"/>
          </a:p>
        </p:txBody>
      </p:sp>
      <p:pic>
        <p:nvPicPr>
          <p:cNvPr id="1026" name="Picture 2" descr="Image result for melting">
            <a:extLst>
              <a:ext uri="{FF2B5EF4-FFF2-40B4-BE49-F238E27FC236}">
                <a16:creationId xmlns:a16="http://schemas.microsoft.com/office/drawing/2014/main" id="{A7092C96-5EB1-4BBA-84FE-66FEE3510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19200"/>
            <a:ext cx="2857500" cy="170497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condensation">
            <a:extLst>
              <a:ext uri="{FF2B5EF4-FFF2-40B4-BE49-F238E27FC236}">
                <a16:creationId xmlns:a16="http://schemas.microsoft.com/office/drawing/2014/main" id="{F0AF9E55-ED1F-433C-AC8B-998245DFE13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CE723DD6-115A-44DF-8502-828996413B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06265" y="4513896"/>
            <a:ext cx="4451018" cy="2276060"/>
          </a:xfrm>
          <a:prstGeom prst="rect">
            <a:avLst/>
          </a:prstGeom>
        </p:spPr>
      </p:pic>
    </p:spTree>
    <p:extLst>
      <p:ext uri="{BB962C8B-B14F-4D97-AF65-F5344CB8AC3E}">
        <p14:creationId xmlns:p14="http://schemas.microsoft.com/office/powerpoint/2010/main" val="61486078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8B8D83-411A-4DB0-A349-F31883A37922}"/>
              </a:ext>
            </a:extLst>
          </p:cNvPr>
          <p:cNvSpPr txBox="1"/>
          <p:nvPr/>
        </p:nvSpPr>
        <p:spPr>
          <a:xfrm>
            <a:off x="0" y="0"/>
            <a:ext cx="9144000" cy="449353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102.  When 7.50 moles of aluminum oxide form,</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how many kJ are released?</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4Al + 3O</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  2Al</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∆H = -3351 kJ or…</a:t>
            </a:r>
          </a:p>
          <a:p>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4400" dirty="0">
                <a:solidFill>
                  <a:srgbClr val="000099"/>
                </a:solidFill>
                <a:latin typeface="Times New Roman" panose="02020603050405020304" pitchFamily="18" charset="0"/>
                <a:cs typeface="Times New Roman" panose="02020603050405020304" pitchFamily="18" charset="0"/>
              </a:rPr>
              <a:t> change that to this…</a:t>
            </a:r>
            <a:br>
              <a:rPr lang="en-US" sz="4400" dirty="0">
                <a:solidFill>
                  <a:srgbClr val="000099"/>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a:t>
            </a:r>
          </a:p>
          <a:p>
            <a:endParaRPr lang="en-US" dirty="0"/>
          </a:p>
        </p:txBody>
      </p:sp>
      <p:pic>
        <p:nvPicPr>
          <p:cNvPr id="45057" name="Picture 1">
            <a:extLst>
              <a:ext uri="{FF2B5EF4-FFF2-40B4-BE49-F238E27FC236}">
                <a16:creationId xmlns:a16="http://schemas.microsoft.com/office/drawing/2014/main" id="{EF84391F-2933-400E-847E-C4D905CBD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0975" cy="13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02273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8B8D83-411A-4DB0-A349-F31883A37922}"/>
              </a:ext>
            </a:extLst>
          </p:cNvPr>
          <p:cNvSpPr txBox="1"/>
          <p:nvPr/>
        </p:nvSpPr>
        <p:spPr>
          <a:xfrm>
            <a:off x="0" y="0"/>
            <a:ext cx="9144000" cy="449353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102.  When 7.50 moles of aluminum oxide form,</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how many kJ are released?</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4Al + 3O</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  2Al</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∆H = -3351 kJ or…</a:t>
            </a:r>
          </a:p>
          <a:p>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4400" dirty="0">
                <a:solidFill>
                  <a:srgbClr val="000099"/>
                </a:solidFill>
                <a:latin typeface="Times New Roman" panose="02020603050405020304" pitchFamily="18" charset="0"/>
                <a:cs typeface="Times New Roman" panose="02020603050405020304" pitchFamily="18" charset="0"/>
              </a:rPr>
              <a:t>4Al + 3O</a:t>
            </a:r>
            <a:r>
              <a:rPr lang="en-US" sz="4400" baseline="-25000" dirty="0">
                <a:solidFill>
                  <a:srgbClr val="000099"/>
                </a:solidFill>
                <a:latin typeface="Times New Roman" panose="02020603050405020304" pitchFamily="18" charset="0"/>
                <a:cs typeface="Times New Roman" panose="02020603050405020304" pitchFamily="18" charset="0"/>
              </a:rPr>
              <a:t>2</a:t>
            </a:r>
            <a:r>
              <a:rPr lang="en-US" sz="4400" dirty="0">
                <a:solidFill>
                  <a:srgbClr val="000099"/>
                </a:solidFill>
                <a:latin typeface="Times New Roman" panose="02020603050405020304" pitchFamily="18" charset="0"/>
                <a:cs typeface="Times New Roman" panose="02020603050405020304" pitchFamily="18" charset="0"/>
              </a:rPr>
              <a:t>  →  2Al</a:t>
            </a:r>
            <a:r>
              <a:rPr lang="en-US" sz="4400" baseline="-25000" dirty="0">
                <a:solidFill>
                  <a:srgbClr val="000099"/>
                </a:solidFill>
                <a:latin typeface="Times New Roman" panose="02020603050405020304" pitchFamily="18" charset="0"/>
                <a:cs typeface="Times New Roman" panose="02020603050405020304" pitchFamily="18" charset="0"/>
              </a:rPr>
              <a:t>2</a:t>
            </a:r>
            <a:r>
              <a:rPr lang="en-US" sz="4400" dirty="0">
                <a:solidFill>
                  <a:srgbClr val="000099"/>
                </a:solidFill>
                <a:latin typeface="Times New Roman" panose="02020603050405020304" pitchFamily="18" charset="0"/>
                <a:cs typeface="Times New Roman" panose="02020603050405020304" pitchFamily="18" charset="0"/>
              </a:rPr>
              <a:t>O</a:t>
            </a:r>
            <a:r>
              <a:rPr lang="en-US" sz="4400" baseline="-25000" dirty="0">
                <a:solidFill>
                  <a:srgbClr val="000099"/>
                </a:solidFill>
                <a:latin typeface="Times New Roman" panose="02020603050405020304" pitchFamily="18" charset="0"/>
                <a:cs typeface="Times New Roman" panose="02020603050405020304" pitchFamily="18" charset="0"/>
              </a:rPr>
              <a:t>3  </a:t>
            </a:r>
            <a:r>
              <a:rPr lang="en-US" sz="4400" dirty="0">
                <a:solidFill>
                  <a:srgbClr val="000099"/>
                </a:solidFill>
                <a:latin typeface="Times New Roman" panose="02020603050405020304" pitchFamily="18" charset="0"/>
                <a:cs typeface="Times New Roman" panose="02020603050405020304" pitchFamily="18" charset="0"/>
              </a:rPr>
              <a:t>+ 3351 kJ</a:t>
            </a:r>
            <a:br>
              <a:rPr lang="en-US" sz="4400" dirty="0">
                <a:solidFill>
                  <a:srgbClr val="000099"/>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a:t>
            </a:r>
          </a:p>
          <a:p>
            <a:endParaRPr lang="en-US" dirty="0"/>
          </a:p>
        </p:txBody>
      </p:sp>
      <p:pic>
        <p:nvPicPr>
          <p:cNvPr id="45057" name="Picture 1">
            <a:extLst>
              <a:ext uri="{FF2B5EF4-FFF2-40B4-BE49-F238E27FC236}">
                <a16:creationId xmlns:a16="http://schemas.microsoft.com/office/drawing/2014/main" id="{EF84391F-2933-400E-847E-C4D905CBD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0975" cy="13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9327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8B8D83-411A-4DB0-A349-F31883A37922}"/>
              </a:ext>
            </a:extLst>
          </p:cNvPr>
          <p:cNvSpPr txBox="1"/>
          <p:nvPr/>
        </p:nvSpPr>
        <p:spPr>
          <a:xfrm>
            <a:off x="0" y="0"/>
            <a:ext cx="9144000" cy="449353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102.  When 7.50 moles of aluminum oxide form,</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how many kJ are released?</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4Al + 3O</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  2Al</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∆H = -3351 kJ or…</a:t>
            </a:r>
          </a:p>
          <a:p>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4400" dirty="0">
                <a:solidFill>
                  <a:srgbClr val="000099"/>
                </a:solidFill>
                <a:latin typeface="Times New Roman" panose="02020603050405020304" pitchFamily="18" charset="0"/>
                <a:cs typeface="Times New Roman" panose="02020603050405020304" pitchFamily="18" charset="0"/>
              </a:rPr>
              <a:t>4Al + 3O</a:t>
            </a:r>
            <a:r>
              <a:rPr lang="en-US" sz="4400" baseline="-25000" dirty="0">
                <a:solidFill>
                  <a:srgbClr val="000099"/>
                </a:solidFill>
                <a:latin typeface="Times New Roman" panose="02020603050405020304" pitchFamily="18" charset="0"/>
                <a:cs typeface="Times New Roman" panose="02020603050405020304" pitchFamily="18" charset="0"/>
              </a:rPr>
              <a:t>2</a:t>
            </a:r>
            <a:r>
              <a:rPr lang="en-US" sz="4400" dirty="0">
                <a:solidFill>
                  <a:srgbClr val="000099"/>
                </a:solidFill>
                <a:latin typeface="Times New Roman" panose="02020603050405020304" pitchFamily="18" charset="0"/>
                <a:cs typeface="Times New Roman" panose="02020603050405020304" pitchFamily="18" charset="0"/>
              </a:rPr>
              <a:t>  →  2Al</a:t>
            </a:r>
            <a:r>
              <a:rPr lang="en-US" sz="4400" baseline="-25000" dirty="0">
                <a:solidFill>
                  <a:srgbClr val="000099"/>
                </a:solidFill>
                <a:latin typeface="Times New Roman" panose="02020603050405020304" pitchFamily="18" charset="0"/>
                <a:cs typeface="Times New Roman" panose="02020603050405020304" pitchFamily="18" charset="0"/>
              </a:rPr>
              <a:t>2</a:t>
            </a:r>
            <a:r>
              <a:rPr lang="en-US" sz="4400" dirty="0">
                <a:solidFill>
                  <a:srgbClr val="000099"/>
                </a:solidFill>
                <a:latin typeface="Times New Roman" panose="02020603050405020304" pitchFamily="18" charset="0"/>
                <a:cs typeface="Times New Roman" panose="02020603050405020304" pitchFamily="18" charset="0"/>
              </a:rPr>
              <a:t>O</a:t>
            </a:r>
            <a:r>
              <a:rPr lang="en-US" sz="4400" baseline="-25000" dirty="0">
                <a:solidFill>
                  <a:srgbClr val="000099"/>
                </a:solidFill>
                <a:latin typeface="Times New Roman" panose="02020603050405020304" pitchFamily="18" charset="0"/>
                <a:cs typeface="Times New Roman" panose="02020603050405020304" pitchFamily="18" charset="0"/>
              </a:rPr>
              <a:t>3  </a:t>
            </a:r>
            <a:r>
              <a:rPr lang="en-US" sz="4400" dirty="0">
                <a:solidFill>
                  <a:srgbClr val="000099"/>
                </a:solidFill>
                <a:latin typeface="Times New Roman" panose="02020603050405020304" pitchFamily="18" charset="0"/>
                <a:cs typeface="Times New Roman" panose="02020603050405020304" pitchFamily="18" charset="0"/>
              </a:rPr>
              <a:t>+ 3351 kJ</a:t>
            </a:r>
            <a:br>
              <a:rPr lang="en-US" sz="4400" dirty="0">
                <a:solidFill>
                  <a:srgbClr val="000099"/>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a:t>
            </a:r>
          </a:p>
          <a:p>
            <a:endParaRPr lang="en-US" dirty="0"/>
          </a:p>
        </p:txBody>
      </p:sp>
      <p:sp>
        <p:nvSpPr>
          <p:cNvPr id="3" name="Text Box 5">
            <a:extLst>
              <a:ext uri="{FF2B5EF4-FFF2-40B4-BE49-F238E27FC236}">
                <a16:creationId xmlns:a16="http://schemas.microsoft.com/office/drawing/2014/main" id="{224FD434-5FB2-4872-A271-0E11D936B70F}"/>
              </a:ext>
            </a:extLst>
          </p:cNvPr>
          <p:cNvSpPr txBox="1">
            <a:spLocks noChangeArrowheads="1"/>
          </p:cNvSpPr>
          <p:nvPr/>
        </p:nvSpPr>
        <p:spPr bwMode="auto">
          <a:xfrm>
            <a:off x="561561" y="3655343"/>
            <a:ext cx="1905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MR</a:t>
            </a:r>
          </a:p>
        </p:txBody>
      </p:sp>
      <p:sp>
        <p:nvSpPr>
          <p:cNvPr id="4" name="Text Box 6">
            <a:extLst>
              <a:ext uri="{FF2B5EF4-FFF2-40B4-BE49-F238E27FC236}">
                <a16:creationId xmlns:a16="http://schemas.microsoft.com/office/drawing/2014/main" id="{D29DC6B6-7692-42BF-864D-52B9841F5204}"/>
              </a:ext>
            </a:extLst>
          </p:cNvPr>
          <p:cNvSpPr txBox="1">
            <a:spLocks noChangeArrowheads="1"/>
          </p:cNvSpPr>
          <p:nvPr/>
        </p:nvSpPr>
        <p:spPr bwMode="auto">
          <a:xfrm>
            <a:off x="1514061" y="3513984"/>
            <a:ext cx="167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latin typeface="Times New Roman" panose="02020603050405020304" pitchFamily="18" charset="0"/>
                <a:cs typeface="Times New Roman" panose="02020603050405020304" pitchFamily="18" charset="0"/>
              </a:rPr>
              <a:t>Al</a:t>
            </a:r>
            <a:r>
              <a:rPr lang="en-US" altLang="en-US" sz="2800" u="sng" baseline="-25000" dirty="0">
                <a:latin typeface="Times New Roman" panose="02020603050405020304" pitchFamily="18" charset="0"/>
                <a:cs typeface="Times New Roman" panose="02020603050405020304" pitchFamily="18" charset="0"/>
              </a:rPr>
              <a:t>2</a:t>
            </a:r>
            <a:r>
              <a:rPr lang="en-US" altLang="en-US" sz="2800" u="sng" dirty="0">
                <a:latin typeface="Times New Roman" panose="02020603050405020304" pitchFamily="18" charset="0"/>
                <a:cs typeface="Times New Roman" panose="02020603050405020304" pitchFamily="18" charset="0"/>
              </a:rPr>
              <a:t>O</a:t>
            </a:r>
            <a:r>
              <a:rPr lang="en-US" altLang="en-US" sz="2800" u="sng" baseline="-25000" dirty="0">
                <a:latin typeface="Times New Roman" panose="02020603050405020304" pitchFamily="18" charset="0"/>
                <a:cs typeface="Times New Roman" panose="02020603050405020304" pitchFamily="18" charset="0"/>
              </a:rPr>
              <a:t>3</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energy</a:t>
            </a:r>
          </a:p>
        </p:txBody>
      </p:sp>
      <p:sp>
        <p:nvSpPr>
          <p:cNvPr id="5" name="Text Box 7">
            <a:extLst>
              <a:ext uri="{FF2B5EF4-FFF2-40B4-BE49-F238E27FC236}">
                <a16:creationId xmlns:a16="http://schemas.microsoft.com/office/drawing/2014/main" id="{77A726EE-ECD5-4157-A8C6-18ED8DA51418}"/>
              </a:ext>
            </a:extLst>
          </p:cNvPr>
          <p:cNvSpPr txBox="1">
            <a:spLocks noChangeArrowheads="1"/>
          </p:cNvSpPr>
          <p:nvPr/>
        </p:nvSpPr>
        <p:spPr bwMode="auto">
          <a:xfrm>
            <a:off x="3207026" y="3470676"/>
            <a:ext cx="167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latin typeface="Times New Roman" panose="02020603050405020304" pitchFamily="18" charset="0"/>
                <a:cs typeface="Times New Roman" panose="02020603050405020304" pitchFamily="18" charset="0"/>
              </a:rPr>
              <a:t>2</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3351 kJ</a:t>
            </a:r>
          </a:p>
        </p:txBody>
      </p:sp>
      <p:sp>
        <p:nvSpPr>
          <p:cNvPr id="6" name="Text Box 8">
            <a:extLst>
              <a:ext uri="{FF2B5EF4-FFF2-40B4-BE49-F238E27FC236}">
                <a16:creationId xmlns:a16="http://schemas.microsoft.com/office/drawing/2014/main" id="{58E6069B-D9EE-449A-B28F-6944F5A0DA52}"/>
              </a:ext>
            </a:extLst>
          </p:cNvPr>
          <p:cNvSpPr txBox="1">
            <a:spLocks noChangeArrowheads="1"/>
          </p:cNvSpPr>
          <p:nvPr/>
        </p:nvSpPr>
        <p:spPr bwMode="auto">
          <a:xfrm>
            <a:off x="4818822" y="3435626"/>
            <a:ext cx="175260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latin typeface="Times New Roman" panose="02020603050405020304" pitchFamily="18" charset="0"/>
                <a:cs typeface="Times New Roman" panose="02020603050405020304" pitchFamily="18" charset="0"/>
              </a:rPr>
              <a:t>7.50</a:t>
            </a:r>
            <a:br>
              <a:rPr lang="en-US" altLang="en-US" sz="2800" u="sng"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X kJ</a:t>
            </a:r>
          </a:p>
          <a:p>
            <a:pPr eaLnBrk="1" hangingPunct="1">
              <a:spcBef>
                <a:spcPct val="50000"/>
              </a:spcBef>
              <a:buFontTx/>
              <a:buNone/>
            </a:pPr>
            <a:endParaRPr lang="en-US" altLang="en-US"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4117463-417C-477A-A566-D6B4B964E651}"/>
              </a:ext>
            </a:extLst>
          </p:cNvPr>
          <p:cNvSpPr txBox="1"/>
          <p:nvPr/>
        </p:nvSpPr>
        <p:spPr>
          <a:xfrm>
            <a:off x="4760843" y="3563102"/>
            <a:ext cx="374374" cy="707886"/>
          </a:xfrm>
          <a:prstGeom prst="rect">
            <a:avLst/>
          </a:prstGeom>
          <a:noFill/>
        </p:spPr>
        <p:txBody>
          <a:bodyPr wrap="square" rtlCol="0">
            <a:spAutoFit/>
          </a:bodyPr>
          <a:lstStyle/>
          <a:p>
            <a:r>
              <a:rPr lang="en-US" sz="4000" dirty="0"/>
              <a:t>=</a:t>
            </a:r>
          </a:p>
        </p:txBody>
      </p:sp>
      <p:pic>
        <p:nvPicPr>
          <p:cNvPr id="49154" name="Picture 1" descr="rtarrow.gif (850 bytes)">
            <a:extLst>
              <a:ext uri="{FF2B5EF4-FFF2-40B4-BE49-F238E27FC236}">
                <a16:creationId xmlns:a16="http://schemas.microsoft.com/office/drawing/2014/main" id="{A0D87EA5-62C3-47B7-9A42-AA6B16028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0975" cy="13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52500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8B8D83-411A-4DB0-A349-F31883A37922}"/>
              </a:ext>
            </a:extLst>
          </p:cNvPr>
          <p:cNvSpPr txBox="1"/>
          <p:nvPr/>
        </p:nvSpPr>
        <p:spPr>
          <a:xfrm>
            <a:off x="0" y="0"/>
            <a:ext cx="9144000" cy="449353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102.  When 7.50 moles of aluminum oxide form,</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how many kJ are released?</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4Al + 3O</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  2Al</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∆H = -3351 kJ or…</a:t>
            </a:r>
          </a:p>
          <a:p>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4400" dirty="0">
                <a:solidFill>
                  <a:srgbClr val="000099"/>
                </a:solidFill>
                <a:latin typeface="Times New Roman" panose="02020603050405020304" pitchFamily="18" charset="0"/>
                <a:cs typeface="Times New Roman" panose="02020603050405020304" pitchFamily="18" charset="0"/>
              </a:rPr>
              <a:t>4Al + 3O</a:t>
            </a:r>
            <a:r>
              <a:rPr lang="en-US" sz="4400" baseline="-25000" dirty="0">
                <a:solidFill>
                  <a:srgbClr val="000099"/>
                </a:solidFill>
                <a:latin typeface="Times New Roman" panose="02020603050405020304" pitchFamily="18" charset="0"/>
                <a:cs typeface="Times New Roman" panose="02020603050405020304" pitchFamily="18" charset="0"/>
              </a:rPr>
              <a:t>2</a:t>
            </a:r>
            <a:r>
              <a:rPr lang="en-US" sz="4400" dirty="0">
                <a:solidFill>
                  <a:srgbClr val="000099"/>
                </a:solidFill>
                <a:latin typeface="Times New Roman" panose="02020603050405020304" pitchFamily="18" charset="0"/>
                <a:cs typeface="Times New Roman" panose="02020603050405020304" pitchFamily="18" charset="0"/>
              </a:rPr>
              <a:t>  →  2Al</a:t>
            </a:r>
            <a:r>
              <a:rPr lang="en-US" sz="4400" baseline="-25000" dirty="0">
                <a:solidFill>
                  <a:srgbClr val="000099"/>
                </a:solidFill>
                <a:latin typeface="Times New Roman" panose="02020603050405020304" pitchFamily="18" charset="0"/>
                <a:cs typeface="Times New Roman" panose="02020603050405020304" pitchFamily="18" charset="0"/>
              </a:rPr>
              <a:t>2</a:t>
            </a:r>
            <a:r>
              <a:rPr lang="en-US" sz="4400" dirty="0">
                <a:solidFill>
                  <a:srgbClr val="000099"/>
                </a:solidFill>
                <a:latin typeface="Times New Roman" panose="02020603050405020304" pitchFamily="18" charset="0"/>
                <a:cs typeface="Times New Roman" panose="02020603050405020304" pitchFamily="18" charset="0"/>
              </a:rPr>
              <a:t>O</a:t>
            </a:r>
            <a:r>
              <a:rPr lang="en-US" sz="4400" baseline="-25000" dirty="0">
                <a:solidFill>
                  <a:srgbClr val="000099"/>
                </a:solidFill>
                <a:latin typeface="Times New Roman" panose="02020603050405020304" pitchFamily="18" charset="0"/>
                <a:cs typeface="Times New Roman" panose="02020603050405020304" pitchFamily="18" charset="0"/>
              </a:rPr>
              <a:t>3  </a:t>
            </a:r>
            <a:r>
              <a:rPr lang="en-US" sz="4400" dirty="0">
                <a:solidFill>
                  <a:srgbClr val="000099"/>
                </a:solidFill>
                <a:latin typeface="Times New Roman" panose="02020603050405020304" pitchFamily="18" charset="0"/>
                <a:cs typeface="Times New Roman" panose="02020603050405020304" pitchFamily="18" charset="0"/>
              </a:rPr>
              <a:t>+ 3351 kJ</a:t>
            </a:r>
            <a:br>
              <a:rPr lang="en-US" sz="4400" dirty="0">
                <a:solidFill>
                  <a:srgbClr val="000099"/>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a:t>
            </a:r>
          </a:p>
          <a:p>
            <a:endParaRPr lang="en-US" dirty="0"/>
          </a:p>
        </p:txBody>
      </p:sp>
      <p:sp>
        <p:nvSpPr>
          <p:cNvPr id="3" name="Text Box 5">
            <a:extLst>
              <a:ext uri="{FF2B5EF4-FFF2-40B4-BE49-F238E27FC236}">
                <a16:creationId xmlns:a16="http://schemas.microsoft.com/office/drawing/2014/main" id="{224FD434-5FB2-4872-A271-0E11D936B70F}"/>
              </a:ext>
            </a:extLst>
          </p:cNvPr>
          <p:cNvSpPr txBox="1">
            <a:spLocks noChangeArrowheads="1"/>
          </p:cNvSpPr>
          <p:nvPr/>
        </p:nvSpPr>
        <p:spPr bwMode="auto">
          <a:xfrm>
            <a:off x="561561" y="3655343"/>
            <a:ext cx="1905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MR</a:t>
            </a:r>
          </a:p>
        </p:txBody>
      </p:sp>
      <p:sp>
        <p:nvSpPr>
          <p:cNvPr id="4" name="Text Box 6">
            <a:extLst>
              <a:ext uri="{FF2B5EF4-FFF2-40B4-BE49-F238E27FC236}">
                <a16:creationId xmlns:a16="http://schemas.microsoft.com/office/drawing/2014/main" id="{D29DC6B6-7692-42BF-864D-52B9841F5204}"/>
              </a:ext>
            </a:extLst>
          </p:cNvPr>
          <p:cNvSpPr txBox="1">
            <a:spLocks noChangeArrowheads="1"/>
          </p:cNvSpPr>
          <p:nvPr/>
        </p:nvSpPr>
        <p:spPr bwMode="auto">
          <a:xfrm>
            <a:off x="1514061" y="3513984"/>
            <a:ext cx="167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latin typeface="Times New Roman" panose="02020603050405020304" pitchFamily="18" charset="0"/>
                <a:cs typeface="Times New Roman" panose="02020603050405020304" pitchFamily="18" charset="0"/>
              </a:rPr>
              <a:t>Al</a:t>
            </a:r>
            <a:r>
              <a:rPr lang="en-US" altLang="en-US" sz="2800" u="sng" baseline="-25000" dirty="0">
                <a:latin typeface="Times New Roman" panose="02020603050405020304" pitchFamily="18" charset="0"/>
                <a:cs typeface="Times New Roman" panose="02020603050405020304" pitchFamily="18" charset="0"/>
              </a:rPr>
              <a:t>2</a:t>
            </a:r>
            <a:r>
              <a:rPr lang="en-US" altLang="en-US" sz="2800" u="sng" dirty="0">
                <a:latin typeface="Times New Roman" panose="02020603050405020304" pitchFamily="18" charset="0"/>
                <a:cs typeface="Times New Roman" panose="02020603050405020304" pitchFamily="18" charset="0"/>
              </a:rPr>
              <a:t>O</a:t>
            </a:r>
            <a:r>
              <a:rPr lang="en-US" altLang="en-US" sz="2800" u="sng" baseline="-25000" dirty="0">
                <a:latin typeface="Times New Roman" panose="02020603050405020304" pitchFamily="18" charset="0"/>
                <a:cs typeface="Times New Roman" panose="02020603050405020304" pitchFamily="18" charset="0"/>
              </a:rPr>
              <a:t>3</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energy</a:t>
            </a:r>
          </a:p>
        </p:txBody>
      </p:sp>
      <p:sp>
        <p:nvSpPr>
          <p:cNvPr id="5" name="Text Box 7">
            <a:extLst>
              <a:ext uri="{FF2B5EF4-FFF2-40B4-BE49-F238E27FC236}">
                <a16:creationId xmlns:a16="http://schemas.microsoft.com/office/drawing/2014/main" id="{77A726EE-ECD5-4157-A8C6-18ED8DA51418}"/>
              </a:ext>
            </a:extLst>
          </p:cNvPr>
          <p:cNvSpPr txBox="1">
            <a:spLocks noChangeArrowheads="1"/>
          </p:cNvSpPr>
          <p:nvPr/>
        </p:nvSpPr>
        <p:spPr bwMode="auto">
          <a:xfrm>
            <a:off x="3207026" y="3470676"/>
            <a:ext cx="167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latin typeface="Times New Roman" panose="02020603050405020304" pitchFamily="18" charset="0"/>
                <a:cs typeface="Times New Roman" panose="02020603050405020304" pitchFamily="18" charset="0"/>
              </a:rPr>
              <a:t>2</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3351 kJ</a:t>
            </a:r>
          </a:p>
        </p:txBody>
      </p:sp>
      <p:sp>
        <p:nvSpPr>
          <p:cNvPr id="6" name="Text Box 8">
            <a:extLst>
              <a:ext uri="{FF2B5EF4-FFF2-40B4-BE49-F238E27FC236}">
                <a16:creationId xmlns:a16="http://schemas.microsoft.com/office/drawing/2014/main" id="{58E6069B-D9EE-449A-B28F-6944F5A0DA52}"/>
              </a:ext>
            </a:extLst>
          </p:cNvPr>
          <p:cNvSpPr txBox="1">
            <a:spLocks noChangeArrowheads="1"/>
          </p:cNvSpPr>
          <p:nvPr/>
        </p:nvSpPr>
        <p:spPr bwMode="auto">
          <a:xfrm>
            <a:off x="4818822" y="3435626"/>
            <a:ext cx="175260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u="sng" dirty="0">
                <a:latin typeface="Times New Roman" panose="02020603050405020304" pitchFamily="18" charset="0"/>
                <a:cs typeface="Times New Roman" panose="02020603050405020304" pitchFamily="18" charset="0"/>
              </a:rPr>
              <a:t>7.50</a:t>
            </a:r>
            <a:br>
              <a:rPr lang="en-US" altLang="en-US" sz="2800" u="sng"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X kJ</a:t>
            </a:r>
          </a:p>
          <a:p>
            <a:pPr eaLnBrk="1" hangingPunct="1">
              <a:spcBef>
                <a:spcPct val="50000"/>
              </a:spcBef>
              <a:buFontTx/>
              <a:buNone/>
            </a:pPr>
            <a:endParaRPr lang="en-US" altLang="en-US" sz="2000" dirty="0">
              <a:latin typeface="Times New Roman" panose="02020603050405020304" pitchFamily="18" charset="0"/>
              <a:cs typeface="Times New Roman" panose="02020603050405020304" pitchFamily="18" charset="0"/>
            </a:endParaRPr>
          </a:p>
        </p:txBody>
      </p:sp>
      <p:sp>
        <p:nvSpPr>
          <p:cNvPr id="7" name="Text Box 9">
            <a:extLst>
              <a:ext uri="{FF2B5EF4-FFF2-40B4-BE49-F238E27FC236}">
                <a16:creationId xmlns:a16="http://schemas.microsoft.com/office/drawing/2014/main" id="{5AE64D3B-5790-4353-98B7-CB3FBD2CCA59}"/>
              </a:ext>
            </a:extLst>
          </p:cNvPr>
          <p:cNvSpPr txBox="1">
            <a:spLocks noChangeArrowheads="1"/>
          </p:cNvSpPr>
          <p:nvPr/>
        </p:nvSpPr>
        <p:spPr bwMode="auto">
          <a:xfrm>
            <a:off x="1971261" y="5114184"/>
            <a:ext cx="7162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3600" dirty="0">
                <a:solidFill>
                  <a:srgbClr val="0000CC"/>
                </a:solidFill>
                <a:latin typeface="Times New Roman" panose="02020603050405020304" pitchFamily="18" charset="0"/>
                <a:cs typeface="Times New Roman" panose="02020603050405020304" pitchFamily="18" charset="0"/>
              </a:rPr>
              <a:t>2X = (3351)(7.50) =  25132.5 kJ</a:t>
            </a:r>
          </a:p>
          <a:p>
            <a:pPr eaLnBrk="1" hangingPunct="1">
              <a:spcBef>
                <a:spcPct val="50000"/>
              </a:spcBef>
              <a:buFontTx/>
              <a:buNone/>
            </a:pPr>
            <a:r>
              <a:rPr lang="en-US" altLang="en-US" sz="3600" dirty="0">
                <a:solidFill>
                  <a:srgbClr val="FF0000"/>
                </a:solidFill>
                <a:latin typeface="Times New Roman" panose="02020603050405020304" pitchFamily="18" charset="0"/>
                <a:cs typeface="Times New Roman" panose="02020603050405020304" pitchFamily="18" charset="0"/>
              </a:rPr>
              <a:t>X = 12,600 kJ </a:t>
            </a:r>
            <a:r>
              <a:rPr lang="en-US" altLang="en-US" sz="2400" i="1" dirty="0">
                <a:latin typeface="Times New Roman" panose="02020603050405020304" pitchFamily="18" charset="0"/>
                <a:cs typeface="Times New Roman" panose="02020603050405020304" pitchFamily="18" charset="0"/>
              </a:rPr>
              <a:t>with 3 SF</a:t>
            </a:r>
          </a:p>
        </p:txBody>
      </p:sp>
      <p:sp>
        <p:nvSpPr>
          <p:cNvPr id="8" name="TextBox 7">
            <a:extLst>
              <a:ext uri="{FF2B5EF4-FFF2-40B4-BE49-F238E27FC236}">
                <a16:creationId xmlns:a16="http://schemas.microsoft.com/office/drawing/2014/main" id="{64117463-417C-477A-A566-D6B4B964E651}"/>
              </a:ext>
            </a:extLst>
          </p:cNvPr>
          <p:cNvSpPr txBox="1"/>
          <p:nvPr/>
        </p:nvSpPr>
        <p:spPr>
          <a:xfrm>
            <a:off x="4760843" y="3563102"/>
            <a:ext cx="374374" cy="707886"/>
          </a:xfrm>
          <a:prstGeom prst="rect">
            <a:avLst/>
          </a:prstGeom>
          <a:noFill/>
        </p:spPr>
        <p:txBody>
          <a:bodyPr wrap="square" rtlCol="0">
            <a:spAutoFit/>
          </a:bodyPr>
          <a:lstStyle/>
          <a:p>
            <a:r>
              <a:rPr lang="en-US" sz="4000" dirty="0"/>
              <a:t>=</a:t>
            </a:r>
          </a:p>
        </p:txBody>
      </p:sp>
      <p:pic>
        <p:nvPicPr>
          <p:cNvPr id="49154" name="Picture 1" descr="rtarrow.gif (850 bytes)">
            <a:extLst>
              <a:ext uri="{FF2B5EF4-FFF2-40B4-BE49-F238E27FC236}">
                <a16:creationId xmlns:a16="http://schemas.microsoft.com/office/drawing/2014/main" id="{A0D87EA5-62C3-47B7-9A42-AA6B16028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0975" cy="13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14821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D60718-EF41-4974-886D-157A7D011A9F}"/>
              </a:ext>
            </a:extLst>
          </p:cNvPr>
          <p:cNvSpPr txBox="1"/>
          <p:nvPr/>
        </p:nvSpPr>
        <p:spPr>
          <a:xfrm>
            <a:off x="0" y="0"/>
            <a:ext cx="9144000" cy="13542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103. How many calories are removed when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45.8 grams of ice forms from water at 273K?</a:t>
            </a:r>
          </a:p>
          <a:p>
            <a:endParaRPr lang="en-US" dirty="0"/>
          </a:p>
        </p:txBody>
      </p:sp>
      <p:pic>
        <p:nvPicPr>
          <p:cNvPr id="3" name="Picture 2" descr="Image result for water freezes">
            <a:extLst>
              <a:ext uri="{FF2B5EF4-FFF2-40B4-BE49-F238E27FC236}">
                <a16:creationId xmlns:a16="http://schemas.microsoft.com/office/drawing/2014/main" id="{F56DB51A-A22A-4C8F-8260-FA553AB1A2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19600" y="1143000"/>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82710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D60718-EF41-4974-886D-157A7D011A9F}"/>
              </a:ext>
            </a:extLst>
          </p:cNvPr>
          <p:cNvSpPr txBox="1"/>
          <p:nvPr/>
        </p:nvSpPr>
        <p:spPr>
          <a:xfrm>
            <a:off x="0" y="0"/>
            <a:ext cx="9144000" cy="13542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103. How many calories are removed when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45.8 grams of ice forms from water at 273K?</a:t>
            </a:r>
          </a:p>
          <a:p>
            <a:endParaRPr lang="en-US" dirty="0"/>
          </a:p>
        </p:txBody>
      </p:sp>
      <p:pic>
        <p:nvPicPr>
          <p:cNvPr id="50178" name="Picture 2" descr="Image result for water freezes">
            <a:extLst>
              <a:ext uri="{FF2B5EF4-FFF2-40B4-BE49-F238E27FC236}">
                <a16:creationId xmlns:a16="http://schemas.microsoft.com/office/drawing/2014/main" id="{33FDA181-E9B8-4E10-8E69-DCDD389F289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19600" y="1143000"/>
            <a:ext cx="4572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697F1E4-2AAA-4915-B9C0-4EB8152A4A9D}"/>
              </a:ext>
            </a:extLst>
          </p:cNvPr>
          <p:cNvSpPr/>
          <p:nvPr/>
        </p:nvSpPr>
        <p:spPr>
          <a:xfrm>
            <a:off x="301487" y="1143000"/>
            <a:ext cx="8541026" cy="2862322"/>
          </a:xfrm>
          <a:prstGeom prst="rect">
            <a:avLst/>
          </a:prstGeom>
        </p:spPr>
        <p:txBody>
          <a:bodyPr wrap="square">
            <a:spAutoFit/>
          </a:bodyPr>
          <a:lstStyle/>
          <a:p>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Use       </a:t>
            </a:r>
            <a:r>
              <a:rPr lang="en-US" sz="2400" u="sng" dirty="0">
                <a:solidFill>
                  <a:srgbClr val="800080"/>
                </a:solidFill>
                <a:latin typeface="Times New Roman" panose="02020603050405020304" pitchFamily="18" charset="0"/>
                <a:cs typeface="Times New Roman" panose="02020603050405020304" pitchFamily="18" charset="0"/>
              </a:rPr>
              <a:t>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a:solidFill>
                  <a:srgbClr val="800080"/>
                </a:solidFill>
                <a:latin typeface="Times New Roman" panose="02020603050405020304" pitchFamily="18" charset="0"/>
                <a:cs typeface="Times New Roman" panose="02020603050405020304" pitchFamily="18" charset="0"/>
              </a:rPr>
              <a:t>q</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mH</a:t>
            </a:r>
            <a:r>
              <a:rPr lang="en-US" sz="3600" baseline="-25000" dirty="0" err="1">
                <a:solidFill>
                  <a:schemeClr val="tx1">
                    <a:lumMod val="95000"/>
                    <a:lumOff val="5000"/>
                  </a:schemeClr>
                </a:solidFill>
                <a:latin typeface="Times New Roman" panose="02020603050405020304" pitchFamily="18" charset="0"/>
                <a:cs typeface="Times New Roman" panose="02020603050405020304" pitchFamily="18" charset="0"/>
              </a:rPr>
              <a:t>F</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3600" dirty="0">
              <a:solidFill>
                <a:srgbClr val="FF0000"/>
              </a:solidFill>
            </a:endParaRPr>
          </a:p>
        </p:txBody>
      </p:sp>
    </p:spTree>
    <p:extLst>
      <p:ext uri="{BB962C8B-B14F-4D97-AF65-F5344CB8AC3E}">
        <p14:creationId xmlns:p14="http://schemas.microsoft.com/office/powerpoint/2010/main" val="178579142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D60718-EF41-4974-886D-157A7D011A9F}"/>
              </a:ext>
            </a:extLst>
          </p:cNvPr>
          <p:cNvSpPr txBox="1"/>
          <p:nvPr/>
        </p:nvSpPr>
        <p:spPr>
          <a:xfrm>
            <a:off x="0" y="0"/>
            <a:ext cx="9144000" cy="13542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103. How many calories are removed when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45.8 grams of ice forms from water at 273K?</a:t>
            </a:r>
          </a:p>
          <a:p>
            <a:endParaRPr lang="en-US" dirty="0"/>
          </a:p>
        </p:txBody>
      </p:sp>
      <p:pic>
        <p:nvPicPr>
          <p:cNvPr id="50178" name="Picture 2" descr="Image result for water freezes">
            <a:extLst>
              <a:ext uri="{FF2B5EF4-FFF2-40B4-BE49-F238E27FC236}">
                <a16:creationId xmlns:a16="http://schemas.microsoft.com/office/drawing/2014/main" id="{33FDA181-E9B8-4E10-8E69-DCDD389F289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19600" y="1143000"/>
            <a:ext cx="4572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697F1E4-2AAA-4915-B9C0-4EB8152A4A9D}"/>
              </a:ext>
            </a:extLst>
          </p:cNvPr>
          <p:cNvSpPr/>
          <p:nvPr/>
        </p:nvSpPr>
        <p:spPr>
          <a:xfrm>
            <a:off x="301487" y="1143000"/>
            <a:ext cx="8541026" cy="3970318"/>
          </a:xfrm>
          <a:prstGeom prst="rect">
            <a:avLst/>
          </a:prstGeom>
        </p:spPr>
        <p:txBody>
          <a:bodyPr wrap="square">
            <a:spAutoFit/>
          </a:bodyPr>
          <a:lstStyle/>
          <a:p>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Use       </a:t>
            </a:r>
            <a:r>
              <a:rPr lang="en-US" sz="2400" u="sng" dirty="0">
                <a:solidFill>
                  <a:srgbClr val="800080"/>
                </a:solidFill>
                <a:latin typeface="Times New Roman" panose="02020603050405020304" pitchFamily="18" charset="0"/>
                <a:cs typeface="Times New Roman" panose="02020603050405020304" pitchFamily="18" charset="0"/>
              </a:rPr>
              <a:t>SOLVE FOR</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a:solidFill>
                  <a:srgbClr val="800080"/>
                </a:solidFill>
                <a:latin typeface="Times New Roman" panose="02020603050405020304" pitchFamily="18" charset="0"/>
                <a:cs typeface="Times New Roman" panose="02020603050405020304" pitchFamily="18" charset="0"/>
              </a:rPr>
              <a:t>q</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mH</a:t>
            </a:r>
            <a:r>
              <a:rPr lang="en-US" sz="3600" baseline="-25000" dirty="0" err="1">
                <a:solidFill>
                  <a:schemeClr val="tx1">
                    <a:lumMod val="95000"/>
                    <a:lumOff val="5000"/>
                  </a:schemeClr>
                </a:solidFill>
                <a:latin typeface="Times New Roman" panose="02020603050405020304" pitchFamily="18" charset="0"/>
                <a:cs typeface="Times New Roman" panose="02020603050405020304" pitchFamily="18" charset="0"/>
              </a:rPr>
              <a:t>F</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q = (45.8 g)(334 J/g)</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3600" dirty="0">
              <a:solidFill>
                <a:srgbClr val="FF0000"/>
              </a:solidFill>
            </a:endParaRPr>
          </a:p>
        </p:txBody>
      </p:sp>
      <p:cxnSp>
        <p:nvCxnSpPr>
          <p:cNvPr id="5" name="Straight Arrow Connector 4">
            <a:extLst>
              <a:ext uri="{FF2B5EF4-FFF2-40B4-BE49-F238E27FC236}">
                <a16:creationId xmlns:a16="http://schemas.microsoft.com/office/drawing/2014/main" id="{20B03888-AB41-4AC7-99F6-803D36ED5912}"/>
              </a:ext>
            </a:extLst>
          </p:cNvPr>
          <p:cNvCxnSpPr/>
          <p:nvPr/>
        </p:nvCxnSpPr>
        <p:spPr>
          <a:xfrm flipH="1">
            <a:off x="990600" y="1734383"/>
            <a:ext cx="1219200" cy="533400"/>
          </a:xfrm>
          <a:prstGeom prst="straightConnector1">
            <a:avLst/>
          </a:prstGeom>
          <a:ln w="38100">
            <a:solidFill>
              <a:srgbClr val="80008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35106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D60718-EF41-4974-886D-157A7D011A9F}"/>
              </a:ext>
            </a:extLst>
          </p:cNvPr>
          <p:cNvSpPr txBox="1"/>
          <p:nvPr/>
        </p:nvSpPr>
        <p:spPr>
          <a:xfrm>
            <a:off x="0" y="0"/>
            <a:ext cx="9144000" cy="13542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103. How many calories are removed when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45.8 grams of ice forms from water at 273K?</a:t>
            </a:r>
          </a:p>
          <a:p>
            <a:endParaRPr lang="en-US" dirty="0"/>
          </a:p>
        </p:txBody>
      </p:sp>
      <p:pic>
        <p:nvPicPr>
          <p:cNvPr id="50178" name="Picture 2" descr="Image result for water freezes">
            <a:extLst>
              <a:ext uri="{FF2B5EF4-FFF2-40B4-BE49-F238E27FC236}">
                <a16:creationId xmlns:a16="http://schemas.microsoft.com/office/drawing/2014/main" id="{33FDA181-E9B8-4E10-8E69-DCDD389F289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19600" y="1143000"/>
            <a:ext cx="4572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697F1E4-2AAA-4915-B9C0-4EB8152A4A9D}"/>
              </a:ext>
            </a:extLst>
          </p:cNvPr>
          <p:cNvSpPr/>
          <p:nvPr/>
        </p:nvSpPr>
        <p:spPr>
          <a:xfrm>
            <a:off x="301487" y="1143000"/>
            <a:ext cx="8541026" cy="3970318"/>
          </a:xfrm>
          <a:prstGeom prst="rect">
            <a:avLst/>
          </a:prstGeom>
        </p:spPr>
        <p:txBody>
          <a:bodyPr wrap="square">
            <a:spAutoFit/>
          </a:bodyPr>
          <a:lstStyle/>
          <a:p>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Use       </a:t>
            </a:r>
            <a:r>
              <a:rPr lang="en-US" sz="2400" u="sng" dirty="0">
                <a:solidFill>
                  <a:srgbClr val="800080"/>
                </a:solidFill>
                <a:latin typeface="Times New Roman" panose="02020603050405020304" pitchFamily="18" charset="0"/>
                <a:cs typeface="Times New Roman" panose="02020603050405020304" pitchFamily="18" charset="0"/>
              </a:rPr>
              <a:t>SOLVE FOR</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a:solidFill>
                  <a:srgbClr val="800080"/>
                </a:solidFill>
                <a:latin typeface="Times New Roman" panose="02020603050405020304" pitchFamily="18" charset="0"/>
                <a:cs typeface="Times New Roman" panose="02020603050405020304" pitchFamily="18" charset="0"/>
              </a:rPr>
              <a:t>q</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mH</a:t>
            </a:r>
            <a:r>
              <a:rPr lang="en-US" sz="3600" baseline="-25000" dirty="0" err="1">
                <a:solidFill>
                  <a:schemeClr val="tx1">
                    <a:lumMod val="95000"/>
                    <a:lumOff val="5000"/>
                  </a:schemeClr>
                </a:solidFill>
                <a:latin typeface="Times New Roman" panose="02020603050405020304" pitchFamily="18" charset="0"/>
                <a:cs typeface="Times New Roman" panose="02020603050405020304" pitchFamily="18" charset="0"/>
              </a:rPr>
              <a:t>F</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q = (45.8 g)(334 J/g)</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q = 15297.2 Joules = </a:t>
            </a:r>
            <a:r>
              <a:rPr lang="en-US" sz="3600" dirty="0">
                <a:solidFill>
                  <a:srgbClr val="FF0000"/>
                </a:solidFill>
                <a:latin typeface="Times New Roman" panose="02020603050405020304" pitchFamily="18" charset="0"/>
                <a:cs typeface="Times New Roman" panose="02020603050405020304" pitchFamily="18" charset="0"/>
              </a:rPr>
              <a:t>15,300 J with 3 SF</a:t>
            </a:r>
            <a:endParaRPr lang="en-US" sz="3600" dirty="0">
              <a:solidFill>
                <a:srgbClr val="FF0000"/>
              </a:solidFill>
            </a:endParaRPr>
          </a:p>
        </p:txBody>
      </p:sp>
      <p:cxnSp>
        <p:nvCxnSpPr>
          <p:cNvPr id="5" name="Straight Arrow Connector 4">
            <a:extLst>
              <a:ext uri="{FF2B5EF4-FFF2-40B4-BE49-F238E27FC236}">
                <a16:creationId xmlns:a16="http://schemas.microsoft.com/office/drawing/2014/main" id="{20B03888-AB41-4AC7-99F6-803D36ED5912}"/>
              </a:ext>
            </a:extLst>
          </p:cNvPr>
          <p:cNvCxnSpPr/>
          <p:nvPr/>
        </p:nvCxnSpPr>
        <p:spPr>
          <a:xfrm flipH="1">
            <a:off x="990600" y="1734383"/>
            <a:ext cx="1219200" cy="533400"/>
          </a:xfrm>
          <a:prstGeom prst="straightConnector1">
            <a:avLst/>
          </a:prstGeom>
          <a:ln w="38100">
            <a:solidFill>
              <a:srgbClr val="80008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B326203-DA5D-4D35-BB3F-350341883AED}"/>
              </a:ext>
            </a:extLst>
          </p:cNvPr>
          <p:cNvSpPr txBox="1"/>
          <p:nvPr/>
        </p:nvSpPr>
        <p:spPr>
          <a:xfrm>
            <a:off x="301487" y="5562600"/>
            <a:ext cx="1603513" cy="1077218"/>
          </a:xfrm>
          <a:prstGeom prst="rect">
            <a:avLst/>
          </a:prstGeom>
          <a:noFill/>
        </p:spPr>
        <p:txBody>
          <a:bodyPr wrap="square" rtlCol="0">
            <a:spAutoFit/>
          </a:bodyPr>
          <a:lstStyle/>
          <a:p>
            <a:pPr algn="ctr"/>
            <a:r>
              <a:rPr lang="en-US" sz="3200" u="sng" dirty="0">
                <a:solidFill>
                  <a:srgbClr val="FF0000"/>
                </a:solidFill>
                <a:latin typeface="Times New Roman" panose="02020603050405020304" pitchFamily="18" charset="0"/>
                <a:cs typeface="Times New Roman" panose="02020603050405020304" pitchFamily="18" charset="0"/>
              </a:rPr>
              <a:t>15,300 J</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a:t>
            </a:r>
          </a:p>
        </p:txBody>
      </p:sp>
      <p:cxnSp>
        <p:nvCxnSpPr>
          <p:cNvPr id="8" name="Straight Arrow Connector 7">
            <a:extLst>
              <a:ext uri="{FF2B5EF4-FFF2-40B4-BE49-F238E27FC236}">
                <a16:creationId xmlns:a16="http://schemas.microsoft.com/office/drawing/2014/main" id="{37B168A5-C2EE-4EB7-928C-59763B951986}"/>
              </a:ext>
            </a:extLst>
          </p:cNvPr>
          <p:cNvCxnSpPr>
            <a:cxnSpLocks/>
          </p:cNvCxnSpPr>
          <p:nvPr/>
        </p:nvCxnSpPr>
        <p:spPr>
          <a:xfrm flipH="1">
            <a:off x="1905000" y="5070618"/>
            <a:ext cx="3048000" cy="4919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77012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D60718-EF41-4974-886D-157A7D011A9F}"/>
              </a:ext>
            </a:extLst>
          </p:cNvPr>
          <p:cNvSpPr txBox="1"/>
          <p:nvPr/>
        </p:nvSpPr>
        <p:spPr>
          <a:xfrm>
            <a:off x="0" y="0"/>
            <a:ext cx="9144000" cy="135421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103. How many calories are removed when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45.8 grams of ice forms from water at 273K?</a:t>
            </a:r>
          </a:p>
          <a:p>
            <a:endParaRPr lang="en-US" dirty="0"/>
          </a:p>
        </p:txBody>
      </p:sp>
      <p:pic>
        <p:nvPicPr>
          <p:cNvPr id="50178" name="Picture 2" descr="Image result for water freezes">
            <a:extLst>
              <a:ext uri="{FF2B5EF4-FFF2-40B4-BE49-F238E27FC236}">
                <a16:creationId xmlns:a16="http://schemas.microsoft.com/office/drawing/2014/main" id="{33FDA181-E9B8-4E10-8E69-DCDD389F289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19600" y="1143000"/>
            <a:ext cx="4572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697F1E4-2AAA-4915-B9C0-4EB8152A4A9D}"/>
              </a:ext>
            </a:extLst>
          </p:cNvPr>
          <p:cNvSpPr/>
          <p:nvPr/>
        </p:nvSpPr>
        <p:spPr>
          <a:xfrm>
            <a:off x="301487" y="1143000"/>
            <a:ext cx="8541026" cy="3970318"/>
          </a:xfrm>
          <a:prstGeom prst="rect">
            <a:avLst/>
          </a:prstGeom>
        </p:spPr>
        <p:txBody>
          <a:bodyPr wrap="square">
            <a:spAutoFit/>
          </a:bodyPr>
          <a:lstStyle/>
          <a:p>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Use       </a:t>
            </a:r>
            <a:r>
              <a:rPr lang="en-US" sz="2400" u="sng" dirty="0">
                <a:solidFill>
                  <a:srgbClr val="800080"/>
                </a:solidFill>
                <a:latin typeface="Times New Roman" panose="02020603050405020304" pitchFamily="18" charset="0"/>
                <a:cs typeface="Times New Roman" panose="02020603050405020304" pitchFamily="18" charset="0"/>
              </a:rPr>
              <a:t>SOLVE FOR</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dirty="0">
                <a:solidFill>
                  <a:srgbClr val="800080"/>
                </a:solidFill>
                <a:latin typeface="Times New Roman" panose="02020603050405020304" pitchFamily="18" charset="0"/>
                <a:cs typeface="Times New Roman" panose="02020603050405020304" pitchFamily="18" charset="0"/>
              </a:rPr>
              <a:t>q</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sz="3600" dirty="0" err="1">
                <a:solidFill>
                  <a:schemeClr val="tx1">
                    <a:lumMod val="95000"/>
                    <a:lumOff val="5000"/>
                  </a:schemeClr>
                </a:solidFill>
                <a:latin typeface="Times New Roman" panose="02020603050405020304" pitchFamily="18" charset="0"/>
                <a:cs typeface="Times New Roman" panose="02020603050405020304" pitchFamily="18" charset="0"/>
              </a:rPr>
              <a:t>mH</a:t>
            </a:r>
            <a:r>
              <a:rPr lang="en-US" sz="3600" baseline="-25000" dirty="0" err="1">
                <a:solidFill>
                  <a:schemeClr val="tx1">
                    <a:lumMod val="95000"/>
                    <a:lumOff val="5000"/>
                  </a:schemeClr>
                </a:solidFill>
                <a:latin typeface="Times New Roman" panose="02020603050405020304" pitchFamily="18" charset="0"/>
                <a:cs typeface="Times New Roman" panose="02020603050405020304" pitchFamily="18" charset="0"/>
              </a:rPr>
              <a:t>F</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q = (45.8 g)(334 J/g)</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q = 15297.2 Joules = </a:t>
            </a:r>
            <a:r>
              <a:rPr lang="en-US" sz="3600" dirty="0">
                <a:solidFill>
                  <a:srgbClr val="FF0000"/>
                </a:solidFill>
                <a:latin typeface="Times New Roman" panose="02020603050405020304" pitchFamily="18" charset="0"/>
                <a:cs typeface="Times New Roman" panose="02020603050405020304" pitchFamily="18" charset="0"/>
              </a:rPr>
              <a:t>15,300 J with 3 SF</a:t>
            </a:r>
            <a:endParaRPr lang="en-US" sz="3600" dirty="0">
              <a:solidFill>
                <a:srgbClr val="FF0000"/>
              </a:solidFill>
            </a:endParaRPr>
          </a:p>
        </p:txBody>
      </p:sp>
      <p:cxnSp>
        <p:nvCxnSpPr>
          <p:cNvPr id="5" name="Straight Arrow Connector 4">
            <a:extLst>
              <a:ext uri="{FF2B5EF4-FFF2-40B4-BE49-F238E27FC236}">
                <a16:creationId xmlns:a16="http://schemas.microsoft.com/office/drawing/2014/main" id="{20B03888-AB41-4AC7-99F6-803D36ED5912}"/>
              </a:ext>
            </a:extLst>
          </p:cNvPr>
          <p:cNvCxnSpPr/>
          <p:nvPr/>
        </p:nvCxnSpPr>
        <p:spPr>
          <a:xfrm flipH="1">
            <a:off x="990600" y="1734383"/>
            <a:ext cx="1219200" cy="533400"/>
          </a:xfrm>
          <a:prstGeom prst="straightConnector1">
            <a:avLst/>
          </a:prstGeom>
          <a:ln w="38100">
            <a:solidFill>
              <a:srgbClr val="80008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B326203-DA5D-4D35-BB3F-350341883AED}"/>
              </a:ext>
            </a:extLst>
          </p:cNvPr>
          <p:cNvSpPr txBox="1"/>
          <p:nvPr/>
        </p:nvSpPr>
        <p:spPr>
          <a:xfrm>
            <a:off x="301487" y="5562600"/>
            <a:ext cx="1603513" cy="1077218"/>
          </a:xfrm>
          <a:prstGeom prst="rect">
            <a:avLst/>
          </a:prstGeom>
          <a:noFill/>
        </p:spPr>
        <p:txBody>
          <a:bodyPr wrap="square" rtlCol="0">
            <a:spAutoFit/>
          </a:bodyPr>
          <a:lstStyle/>
          <a:p>
            <a:pPr algn="ctr"/>
            <a:r>
              <a:rPr lang="en-US" sz="3200" u="sng" dirty="0">
                <a:solidFill>
                  <a:srgbClr val="FF0000"/>
                </a:solidFill>
                <a:latin typeface="Times New Roman" panose="02020603050405020304" pitchFamily="18" charset="0"/>
                <a:cs typeface="Times New Roman" panose="02020603050405020304" pitchFamily="18" charset="0"/>
              </a:rPr>
              <a:t>15,300 J</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a:t>
            </a:r>
          </a:p>
        </p:txBody>
      </p:sp>
      <p:cxnSp>
        <p:nvCxnSpPr>
          <p:cNvPr id="8" name="Straight Arrow Connector 7">
            <a:extLst>
              <a:ext uri="{FF2B5EF4-FFF2-40B4-BE49-F238E27FC236}">
                <a16:creationId xmlns:a16="http://schemas.microsoft.com/office/drawing/2014/main" id="{37B168A5-C2EE-4EB7-928C-59763B951986}"/>
              </a:ext>
            </a:extLst>
          </p:cNvPr>
          <p:cNvCxnSpPr>
            <a:cxnSpLocks/>
          </p:cNvCxnSpPr>
          <p:nvPr/>
        </p:nvCxnSpPr>
        <p:spPr>
          <a:xfrm flipH="1">
            <a:off x="1905000" y="5070618"/>
            <a:ext cx="3048000" cy="4919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D987AC7-9827-49D9-8623-34E7EA6B1EAB}"/>
              </a:ext>
            </a:extLst>
          </p:cNvPr>
          <p:cNvSpPr txBox="1"/>
          <p:nvPr/>
        </p:nvSpPr>
        <p:spPr>
          <a:xfrm>
            <a:off x="1908313" y="5711782"/>
            <a:ext cx="7620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X</a:t>
            </a:r>
          </a:p>
        </p:txBody>
      </p:sp>
      <p:sp>
        <p:nvSpPr>
          <p:cNvPr id="12" name="TextBox 11">
            <a:extLst>
              <a:ext uri="{FF2B5EF4-FFF2-40B4-BE49-F238E27FC236}">
                <a16:creationId xmlns:a16="http://schemas.microsoft.com/office/drawing/2014/main" id="{C9C110B4-6971-4C49-BD50-36420240782C}"/>
              </a:ext>
            </a:extLst>
          </p:cNvPr>
          <p:cNvSpPr txBox="1"/>
          <p:nvPr/>
        </p:nvSpPr>
        <p:spPr>
          <a:xfrm>
            <a:off x="2438400" y="5562600"/>
            <a:ext cx="1603513" cy="1077218"/>
          </a:xfrm>
          <a:prstGeom prst="rect">
            <a:avLst/>
          </a:prstGeom>
          <a:noFill/>
        </p:spPr>
        <p:txBody>
          <a:bodyPr wrap="square" rtlCol="0">
            <a:spAutoFit/>
          </a:bodyPr>
          <a:lstStyle/>
          <a:p>
            <a:pPr algn="ctr"/>
            <a:r>
              <a:rPr lang="en-US" sz="3200" u="sng" dirty="0">
                <a:latin typeface="Times New Roman" panose="02020603050405020304" pitchFamily="18" charset="0"/>
                <a:cs typeface="Times New Roman" panose="02020603050405020304" pitchFamily="18" charset="0"/>
              </a:rPr>
              <a:t>1 </a:t>
            </a:r>
            <a:r>
              <a:rPr lang="en-US" sz="3200" u="sng" dirty="0" err="1">
                <a:latin typeface="Times New Roman" panose="02020603050405020304" pitchFamily="18" charset="0"/>
                <a:cs typeface="Times New Roman" panose="02020603050405020304" pitchFamily="18" charset="0"/>
              </a:rPr>
              <a:t>cal</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4.18 J</a:t>
            </a:r>
          </a:p>
        </p:txBody>
      </p:sp>
      <p:sp>
        <p:nvSpPr>
          <p:cNvPr id="13" name="TextBox 12">
            <a:extLst>
              <a:ext uri="{FF2B5EF4-FFF2-40B4-BE49-F238E27FC236}">
                <a16:creationId xmlns:a16="http://schemas.microsoft.com/office/drawing/2014/main" id="{860B7B80-5AD7-431F-8008-9FB187382A69}"/>
              </a:ext>
            </a:extLst>
          </p:cNvPr>
          <p:cNvSpPr txBox="1"/>
          <p:nvPr/>
        </p:nvSpPr>
        <p:spPr>
          <a:xfrm>
            <a:off x="3810000" y="5711781"/>
            <a:ext cx="46482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 </a:t>
            </a:r>
            <a:r>
              <a:rPr lang="en-US" sz="3600" dirty="0">
                <a:solidFill>
                  <a:srgbClr val="0000FF"/>
                </a:solidFill>
                <a:latin typeface="Times New Roman" panose="02020603050405020304" pitchFamily="18" charset="0"/>
                <a:cs typeface="Times New Roman" panose="02020603050405020304" pitchFamily="18" charset="0"/>
              </a:rPr>
              <a:t>3660 </a:t>
            </a:r>
            <a:r>
              <a:rPr lang="en-US" sz="3600" dirty="0" err="1">
                <a:solidFill>
                  <a:srgbClr val="0000FF"/>
                </a:solidFill>
                <a:latin typeface="Times New Roman" panose="02020603050405020304" pitchFamily="18" charset="0"/>
                <a:cs typeface="Times New Roman" panose="02020603050405020304" pitchFamily="18" charset="0"/>
              </a:rPr>
              <a:t>cal</a:t>
            </a:r>
            <a:r>
              <a:rPr lang="en-US" sz="3600" dirty="0">
                <a:solidFill>
                  <a:srgbClr val="0000FF"/>
                </a:solidFill>
                <a:latin typeface="Times New Roman" panose="02020603050405020304" pitchFamily="18" charset="0"/>
                <a:cs typeface="Times New Roman" panose="02020603050405020304" pitchFamily="18" charset="0"/>
              </a:rPr>
              <a:t> with 3 SF</a:t>
            </a:r>
          </a:p>
        </p:txBody>
      </p:sp>
    </p:spTree>
    <p:extLst>
      <p:ext uri="{BB962C8B-B14F-4D97-AF65-F5344CB8AC3E}">
        <p14:creationId xmlns:p14="http://schemas.microsoft.com/office/powerpoint/2010/main" val="382893745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6FADF8-52B2-4A39-B39F-7DC75BD5D402}"/>
              </a:ext>
            </a:extLst>
          </p:cNvPr>
          <p:cNvSpPr txBox="1"/>
          <p:nvPr/>
        </p:nvSpPr>
        <p:spPr>
          <a:xfrm>
            <a:off x="0" y="0"/>
            <a:ext cx="9144000" cy="381642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104. What is the HEAT OF FUSION for candle wax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if it takes 3388 Joules to </a:t>
            </a:r>
            <a:r>
              <a:rPr lang="en-US" sz="3200" u="sng" dirty="0">
                <a:solidFill>
                  <a:srgbClr val="0000FF"/>
                </a:solidFill>
                <a:latin typeface="Times New Roman" panose="02020603050405020304" pitchFamily="18" charset="0"/>
                <a:cs typeface="Times New Roman" panose="02020603050405020304" pitchFamily="18" charset="0"/>
              </a:rPr>
              <a:t>melt</a:t>
            </a:r>
            <a:r>
              <a:rPr lang="en-US" sz="3200" dirty="0">
                <a:latin typeface="Times New Roman" panose="02020603050405020304" pitchFamily="18" charset="0"/>
                <a:cs typeface="Times New Roman" panose="02020603050405020304" pitchFamily="18" charset="0"/>
              </a:rPr>
              <a:t> a whole birthday</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candle with mass of 23.04 grams?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p>
          <a:p>
            <a:r>
              <a:rPr lang="en-US" sz="2400" dirty="0">
                <a:solidFill>
                  <a:srgbClr val="0000FF"/>
                </a:solidFill>
                <a:latin typeface="Comic Sans MS" panose="030F0702030302020204" pitchFamily="66" charset="0"/>
                <a:cs typeface="Times New Roman" panose="02020603050405020304" pitchFamily="18" charset="0"/>
              </a:rPr>
              <a:t>These candles are burning </a:t>
            </a:r>
            <a:br>
              <a:rPr lang="en-US" sz="2400" dirty="0">
                <a:solidFill>
                  <a:srgbClr val="0000FF"/>
                </a:solidFill>
                <a:latin typeface="Comic Sans MS" panose="030F0702030302020204" pitchFamily="66" charset="0"/>
                <a:cs typeface="Times New Roman" panose="02020603050405020304" pitchFamily="18" charset="0"/>
              </a:rPr>
            </a:br>
            <a:r>
              <a:rPr lang="en-US" sz="2400" dirty="0">
                <a:solidFill>
                  <a:srgbClr val="0000FF"/>
                </a:solidFill>
                <a:latin typeface="Comic Sans MS" panose="030F0702030302020204" pitchFamily="66" charset="0"/>
                <a:cs typeface="Times New Roman" panose="02020603050405020304" pitchFamily="18" charset="0"/>
              </a:rPr>
              <a:t>(combustion)  and they are melting.  </a:t>
            </a:r>
            <a:br>
              <a:rPr lang="en-US" sz="2400" dirty="0">
                <a:solidFill>
                  <a:srgbClr val="0000FF"/>
                </a:solidFill>
                <a:latin typeface="Comic Sans MS" panose="030F0702030302020204" pitchFamily="66" charset="0"/>
                <a:cs typeface="Times New Roman" panose="02020603050405020304" pitchFamily="18" charset="0"/>
              </a:rPr>
            </a:br>
            <a:r>
              <a:rPr lang="en-US" sz="2400" dirty="0">
                <a:solidFill>
                  <a:srgbClr val="0000FF"/>
                </a:solidFill>
                <a:latin typeface="Comic Sans MS" panose="030F0702030302020204" pitchFamily="66" charset="0"/>
                <a:cs typeface="Times New Roman" panose="02020603050405020304" pitchFamily="18" charset="0"/>
              </a:rPr>
              <a:t>This question is about the melting, </a:t>
            </a:r>
            <a:br>
              <a:rPr lang="en-US" sz="2400" dirty="0">
                <a:solidFill>
                  <a:srgbClr val="0000FF"/>
                </a:solidFill>
                <a:latin typeface="Comic Sans MS" panose="030F0702030302020204" pitchFamily="66" charset="0"/>
                <a:cs typeface="Times New Roman" panose="02020603050405020304" pitchFamily="18" charset="0"/>
              </a:rPr>
            </a:br>
            <a:r>
              <a:rPr lang="en-US" sz="2400" dirty="0">
                <a:solidFill>
                  <a:srgbClr val="0000FF"/>
                </a:solidFill>
                <a:latin typeface="Comic Sans MS" panose="030F0702030302020204" pitchFamily="66" charset="0"/>
                <a:cs typeface="Times New Roman" panose="02020603050405020304" pitchFamily="18" charset="0"/>
              </a:rPr>
              <a:t>a physical change.  </a:t>
            </a:r>
          </a:p>
          <a:p>
            <a:endParaRPr lang="en-US" dirty="0"/>
          </a:p>
        </p:txBody>
      </p:sp>
      <p:pic>
        <p:nvPicPr>
          <p:cNvPr id="5" name="Picture 4">
            <a:extLst>
              <a:ext uri="{FF2B5EF4-FFF2-40B4-BE49-F238E27FC236}">
                <a16:creationId xmlns:a16="http://schemas.microsoft.com/office/drawing/2014/main" id="{6C719EE7-11CF-4E25-B960-AF5AE1D3CB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5887" y="1751974"/>
            <a:ext cx="4114800" cy="3086100"/>
          </a:xfrm>
          <a:prstGeom prst="rect">
            <a:avLst/>
          </a:prstGeom>
        </p:spPr>
      </p:pic>
    </p:spTree>
    <p:extLst>
      <p:ext uri="{BB962C8B-B14F-4D97-AF65-F5344CB8AC3E}">
        <p14:creationId xmlns:p14="http://schemas.microsoft.com/office/powerpoint/2010/main" val="1181569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AutoShape 2">
            <a:extLst>
              <a:ext uri="{FF2B5EF4-FFF2-40B4-BE49-F238E27FC236}">
                <a16:creationId xmlns:a16="http://schemas.microsoft.com/office/drawing/2014/main" id="{0C3600E5-E9DF-4805-B4F0-1CB07687A16F}"/>
              </a:ext>
            </a:extLst>
          </p:cNvPr>
          <p:cNvCxnSpPr>
            <a:cxnSpLocks noChangeShapeType="1"/>
          </p:cNvCxnSpPr>
          <p:nvPr/>
        </p:nvCxnSpPr>
        <p:spPr bwMode="auto">
          <a:xfrm>
            <a:off x="1981200" y="152400"/>
            <a:ext cx="9525" cy="27717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D7BCF758-013C-45F2-9E06-44B5F709AE6F}"/>
              </a:ext>
            </a:extLst>
          </p:cNvPr>
          <p:cNvCxnSpPr>
            <a:cxnSpLocks noChangeShapeType="1"/>
          </p:cNvCxnSpPr>
          <p:nvPr/>
        </p:nvCxnSpPr>
        <p:spPr bwMode="auto">
          <a:xfrm flipH="1" flipV="1">
            <a:off x="1990725" y="2924175"/>
            <a:ext cx="5534025" cy="1905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2" name="AutoShape 4">
            <a:extLst>
              <a:ext uri="{FF2B5EF4-FFF2-40B4-BE49-F238E27FC236}">
                <a16:creationId xmlns:a16="http://schemas.microsoft.com/office/drawing/2014/main" id="{D5E2471A-D52E-4A8C-8C49-09A79AF90077}"/>
              </a:ext>
            </a:extLst>
          </p:cNvPr>
          <p:cNvCxnSpPr>
            <a:cxnSpLocks noChangeShapeType="1"/>
          </p:cNvCxnSpPr>
          <p:nvPr/>
        </p:nvCxnSpPr>
        <p:spPr bwMode="auto">
          <a:xfrm flipV="1">
            <a:off x="1990725" y="2311400"/>
            <a:ext cx="377825" cy="498475"/>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3" name="AutoShape 5">
            <a:extLst>
              <a:ext uri="{FF2B5EF4-FFF2-40B4-BE49-F238E27FC236}">
                <a16:creationId xmlns:a16="http://schemas.microsoft.com/office/drawing/2014/main" id="{5ABACA1A-21B6-4DD6-BAEF-BF31896A83FB}"/>
              </a:ext>
            </a:extLst>
          </p:cNvPr>
          <p:cNvCxnSpPr>
            <a:cxnSpLocks noChangeShapeType="1"/>
          </p:cNvCxnSpPr>
          <p:nvPr/>
        </p:nvCxnSpPr>
        <p:spPr bwMode="auto">
          <a:xfrm flipV="1">
            <a:off x="3048000" y="752475"/>
            <a:ext cx="1146175" cy="1558925"/>
          </a:xfrm>
          <a:prstGeom prst="straightConnector1">
            <a:avLst/>
          </a:prstGeom>
          <a:noFill/>
          <a:ln w="38100" algn="ctr">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4" name="AutoShape 6">
            <a:extLst>
              <a:ext uri="{FF2B5EF4-FFF2-40B4-BE49-F238E27FC236}">
                <a16:creationId xmlns:a16="http://schemas.microsoft.com/office/drawing/2014/main" id="{35A5D954-ACBA-4B89-B3CE-8D2CF9050F55}"/>
              </a:ext>
            </a:extLst>
          </p:cNvPr>
          <p:cNvCxnSpPr>
            <a:cxnSpLocks noChangeShapeType="1"/>
          </p:cNvCxnSpPr>
          <p:nvPr/>
        </p:nvCxnSpPr>
        <p:spPr bwMode="auto">
          <a:xfrm>
            <a:off x="4194175" y="762000"/>
            <a:ext cx="2016125" cy="1588"/>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5" name="AutoShape 7">
            <a:extLst>
              <a:ext uri="{FF2B5EF4-FFF2-40B4-BE49-F238E27FC236}">
                <a16:creationId xmlns:a16="http://schemas.microsoft.com/office/drawing/2014/main" id="{D0456C82-2AEF-4FD0-8931-D3B95873C7C1}"/>
              </a:ext>
            </a:extLst>
          </p:cNvPr>
          <p:cNvCxnSpPr>
            <a:cxnSpLocks noChangeShapeType="1"/>
          </p:cNvCxnSpPr>
          <p:nvPr/>
        </p:nvCxnSpPr>
        <p:spPr bwMode="auto">
          <a:xfrm flipV="1">
            <a:off x="6210300" y="276225"/>
            <a:ext cx="371475" cy="4857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 name="Text Box 8">
            <a:extLst>
              <a:ext uri="{FF2B5EF4-FFF2-40B4-BE49-F238E27FC236}">
                <a16:creationId xmlns:a16="http://schemas.microsoft.com/office/drawing/2014/main" id="{27A1EB96-A45C-470E-8EEF-41EE563B007C}"/>
              </a:ext>
            </a:extLst>
          </p:cNvPr>
          <p:cNvSpPr txBox="1">
            <a:spLocks noChangeArrowheads="1"/>
          </p:cNvSpPr>
          <p:nvPr/>
        </p:nvSpPr>
        <p:spPr bwMode="auto">
          <a:xfrm>
            <a:off x="1228725" y="2076450"/>
            <a:ext cx="752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Melting</a:t>
            </a:r>
            <a:br>
              <a:rPr kumimoji="0" lang="en-US" altLang="en-US" sz="1600" b="0" i="0" u="none" strike="noStrike" cap="none" normalizeH="0" baseline="0" dirty="0">
                <a:ln>
                  <a:noFill/>
                </a:ln>
                <a:solidFill>
                  <a:srgbClr val="000000"/>
                </a:solidFill>
                <a:effectLst/>
                <a:latin typeface="Calibri" panose="020F0502020204030204" pitchFamily="34" charset="0"/>
              </a:rPr>
            </a:br>
            <a:r>
              <a:rPr kumimoji="0" lang="en-US" altLang="en-US" sz="1600" b="0" i="0" u="none" strike="noStrike" cap="none" normalizeH="0" baseline="0" dirty="0">
                <a:ln>
                  <a:noFill/>
                </a:ln>
                <a:solidFill>
                  <a:srgbClr val="000000"/>
                </a:solidFill>
                <a:effectLst/>
                <a:latin typeface="Calibri" panose="020F0502020204030204" pitchFamily="34" charset="0"/>
              </a:rPr>
              <a:t>Point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3" name="Text Box 9">
            <a:extLst>
              <a:ext uri="{FF2B5EF4-FFF2-40B4-BE49-F238E27FC236}">
                <a16:creationId xmlns:a16="http://schemas.microsoft.com/office/drawing/2014/main" id="{F74B718A-52B4-429F-8706-1D60663C5551}"/>
              </a:ext>
            </a:extLst>
          </p:cNvPr>
          <p:cNvSpPr txBox="1">
            <a:spLocks noChangeArrowheads="1"/>
          </p:cNvSpPr>
          <p:nvPr/>
        </p:nvSpPr>
        <p:spPr bwMode="auto">
          <a:xfrm>
            <a:off x="1228725" y="533400"/>
            <a:ext cx="752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Boiling</a:t>
            </a:r>
            <a:br>
              <a:rPr kumimoji="0" lang="en-US" altLang="en-US" sz="1600" b="0" i="0" u="none" strike="noStrike" cap="none" normalizeH="0" baseline="0" dirty="0">
                <a:ln>
                  <a:noFill/>
                </a:ln>
                <a:solidFill>
                  <a:srgbClr val="000000"/>
                </a:solidFill>
                <a:effectLst/>
                <a:latin typeface="Calibri" panose="020F0502020204030204" pitchFamily="34" charset="0"/>
              </a:rPr>
            </a:br>
            <a:r>
              <a:rPr kumimoji="0" lang="en-US" altLang="en-US" sz="1600" b="0" i="0" u="none" strike="noStrike" cap="none" normalizeH="0" baseline="0" dirty="0">
                <a:ln>
                  <a:noFill/>
                </a:ln>
                <a:solidFill>
                  <a:srgbClr val="000000"/>
                </a:solidFill>
                <a:effectLst/>
                <a:latin typeface="Calibri" panose="020F0502020204030204" pitchFamily="34" charset="0"/>
              </a:rPr>
              <a:t>Point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4" name="Text Box 10">
            <a:extLst>
              <a:ext uri="{FF2B5EF4-FFF2-40B4-BE49-F238E27FC236}">
                <a16:creationId xmlns:a16="http://schemas.microsoft.com/office/drawing/2014/main" id="{A678C0C0-EEE9-4FE0-83A1-5A6766BC1C74}"/>
              </a:ext>
            </a:extLst>
          </p:cNvPr>
          <p:cNvSpPr txBox="1">
            <a:spLocks noChangeArrowheads="1"/>
          </p:cNvSpPr>
          <p:nvPr/>
        </p:nvSpPr>
        <p:spPr bwMode="auto">
          <a:xfrm>
            <a:off x="1762125" y="27146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11">
            <a:extLst>
              <a:ext uri="{FF2B5EF4-FFF2-40B4-BE49-F238E27FC236}">
                <a16:creationId xmlns:a16="http://schemas.microsoft.com/office/drawing/2014/main" id="{9FB8F52A-5B98-4122-BD05-C6DB40210D70}"/>
              </a:ext>
            </a:extLst>
          </p:cNvPr>
          <p:cNvSpPr txBox="1">
            <a:spLocks noChangeArrowheads="1"/>
          </p:cNvSpPr>
          <p:nvPr/>
        </p:nvSpPr>
        <p:spPr bwMode="auto">
          <a:xfrm>
            <a:off x="2219325" y="20764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12">
            <a:extLst>
              <a:ext uri="{FF2B5EF4-FFF2-40B4-BE49-F238E27FC236}">
                <a16:creationId xmlns:a16="http://schemas.microsoft.com/office/drawing/2014/main" id="{8E294761-D3ED-49DA-8D9F-4CFCD651267D}"/>
              </a:ext>
            </a:extLst>
          </p:cNvPr>
          <p:cNvSpPr txBox="1">
            <a:spLocks noChangeArrowheads="1"/>
          </p:cNvSpPr>
          <p:nvPr/>
        </p:nvSpPr>
        <p:spPr bwMode="auto">
          <a:xfrm>
            <a:off x="3048000" y="22955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3">
            <a:extLst>
              <a:ext uri="{FF2B5EF4-FFF2-40B4-BE49-F238E27FC236}">
                <a16:creationId xmlns:a16="http://schemas.microsoft.com/office/drawing/2014/main" id="{7FA3EE60-A753-4E0F-84F9-E1D395A835F0}"/>
              </a:ext>
            </a:extLst>
          </p:cNvPr>
          <p:cNvSpPr txBox="1">
            <a:spLocks noChangeArrowheads="1"/>
          </p:cNvSpPr>
          <p:nvPr/>
        </p:nvSpPr>
        <p:spPr bwMode="auto">
          <a:xfrm>
            <a:off x="4000500" y="48577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4">
            <a:extLst>
              <a:ext uri="{FF2B5EF4-FFF2-40B4-BE49-F238E27FC236}">
                <a16:creationId xmlns:a16="http://schemas.microsoft.com/office/drawing/2014/main" id="{93CFA347-A5E0-4622-9B56-7BAC617F42C5}"/>
              </a:ext>
            </a:extLst>
          </p:cNvPr>
          <p:cNvSpPr txBox="1">
            <a:spLocks noChangeArrowheads="1"/>
          </p:cNvSpPr>
          <p:nvPr/>
        </p:nvSpPr>
        <p:spPr bwMode="auto">
          <a:xfrm>
            <a:off x="6238875" y="7620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5">
            <a:extLst>
              <a:ext uri="{FF2B5EF4-FFF2-40B4-BE49-F238E27FC236}">
                <a16:creationId xmlns:a16="http://schemas.microsoft.com/office/drawing/2014/main" id="{3456E74D-9028-4444-BDC9-1C52DA804863}"/>
              </a:ext>
            </a:extLst>
          </p:cNvPr>
          <p:cNvSpPr txBox="1">
            <a:spLocks noChangeArrowheads="1"/>
          </p:cNvSpPr>
          <p:nvPr/>
        </p:nvSpPr>
        <p:spPr bwMode="auto">
          <a:xfrm>
            <a:off x="6457950" y="762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6">
            <a:extLst>
              <a:ext uri="{FF2B5EF4-FFF2-40B4-BE49-F238E27FC236}">
                <a16:creationId xmlns:a16="http://schemas.microsoft.com/office/drawing/2014/main" id="{E65FAE2D-F9EE-4E1A-BAEE-661F2CDFA54C}"/>
              </a:ext>
            </a:extLst>
          </p:cNvPr>
          <p:cNvSpPr txBox="1">
            <a:spLocks noChangeArrowheads="1"/>
          </p:cNvSpPr>
          <p:nvPr/>
        </p:nvSpPr>
        <p:spPr bwMode="auto">
          <a:xfrm>
            <a:off x="2108993" y="2984499"/>
            <a:ext cx="673020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Heat is added at a constant rate</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cxnSp>
        <p:nvCxnSpPr>
          <p:cNvPr id="2065" name="AutoShape 17">
            <a:extLst>
              <a:ext uri="{FF2B5EF4-FFF2-40B4-BE49-F238E27FC236}">
                <a16:creationId xmlns:a16="http://schemas.microsoft.com/office/drawing/2014/main" id="{C0988744-675F-4472-8D0E-2216F71DB084}"/>
              </a:ext>
            </a:extLst>
          </p:cNvPr>
          <p:cNvCxnSpPr>
            <a:cxnSpLocks noChangeShapeType="1"/>
          </p:cNvCxnSpPr>
          <p:nvPr/>
        </p:nvCxnSpPr>
        <p:spPr bwMode="auto">
          <a:xfrm>
            <a:off x="4876800" y="3124200"/>
            <a:ext cx="904875" cy="0"/>
          </a:xfrm>
          <a:prstGeom prst="straightConnector1">
            <a:avLst/>
          </a:prstGeom>
          <a:noFill/>
          <a:ln w="285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1" name="Text Box 18">
            <a:extLst>
              <a:ext uri="{FF2B5EF4-FFF2-40B4-BE49-F238E27FC236}">
                <a16:creationId xmlns:a16="http://schemas.microsoft.com/office/drawing/2014/main" id="{5B9D23FA-50D4-4021-B9E1-EE689F0CA59B}"/>
              </a:ext>
            </a:extLst>
          </p:cNvPr>
          <p:cNvSpPr txBox="1">
            <a:spLocks noChangeArrowheads="1"/>
          </p:cNvSpPr>
          <p:nvPr/>
        </p:nvSpPr>
        <p:spPr bwMode="auto">
          <a:xfrm>
            <a:off x="3295650" y="85725"/>
            <a:ext cx="27527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rgbClr val="000000"/>
                </a:solidFill>
                <a:effectLst/>
                <a:latin typeface="+mj-lt"/>
              </a:rPr>
              <a:t>The heating curve for water  </a:t>
            </a:r>
            <a:endParaRPr kumimoji="0" lang="en-US" altLang="en-US" sz="2800" b="0" i="0" u="none" strike="noStrike" cap="none" normalizeH="0" baseline="0" dirty="0">
              <a:ln>
                <a:noFill/>
              </a:ln>
              <a:solidFill>
                <a:schemeClr val="tx1"/>
              </a:solidFill>
              <a:effectLst/>
              <a:latin typeface="+mj-lt"/>
            </a:endParaRPr>
          </a:p>
        </p:txBody>
      </p:sp>
      <p:cxnSp>
        <p:nvCxnSpPr>
          <p:cNvPr id="2067" name="AutoShape 19">
            <a:extLst>
              <a:ext uri="{FF2B5EF4-FFF2-40B4-BE49-F238E27FC236}">
                <a16:creationId xmlns:a16="http://schemas.microsoft.com/office/drawing/2014/main" id="{8ED6AEE3-68FA-4224-857B-AD394C1AB236}"/>
              </a:ext>
            </a:extLst>
          </p:cNvPr>
          <p:cNvCxnSpPr>
            <a:cxnSpLocks noChangeShapeType="1"/>
          </p:cNvCxnSpPr>
          <p:nvPr/>
        </p:nvCxnSpPr>
        <p:spPr bwMode="auto">
          <a:xfrm>
            <a:off x="2363788" y="2311400"/>
            <a:ext cx="690562" cy="0"/>
          </a:xfrm>
          <a:prstGeom prst="straightConnector1">
            <a:avLst/>
          </a:prstGeom>
          <a:noFill/>
          <a:ln w="3810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aphicFrame>
        <p:nvGraphicFramePr>
          <p:cNvPr id="12" name="Table 11">
            <a:extLst>
              <a:ext uri="{FF2B5EF4-FFF2-40B4-BE49-F238E27FC236}">
                <a16:creationId xmlns:a16="http://schemas.microsoft.com/office/drawing/2014/main" id="{E3091DAC-DCB9-4C6D-B128-E0264D8AC905}"/>
              </a:ext>
            </a:extLst>
          </p:cNvPr>
          <p:cNvGraphicFramePr>
            <a:graphicFrameLocks noGrp="1"/>
          </p:cNvGraphicFramePr>
          <p:nvPr>
            <p:extLst>
              <p:ext uri="{D42A27DB-BD31-4B8C-83A1-F6EECF244321}">
                <p14:modId xmlns:p14="http://schemas.microsoft.com/office/powerpoint/2010/main" val="261448924"/>
              </p:ext>
            </p:extLst>
          </p:nvPr>
        </p:nvGraphicFramePr>
        <p:xfrm>
          <a:off x="19054" y="3352800"/>
          <a:ext cx="9124947" cy="3472365"/>
        </p:xfrm>
        <a:graphic>
          <a:graphicData uri="http://schemas.openxmlformats.org/drawingml/2006/table">
            <a:tbl>
              <a:tblPr/>
              <a:tblGrid>
                <a:gridCol w="480129">
                  <a:extLst>
                    <a:ext uri="{9D8B030D-6E8A-4147-A177-3AD203B41FA5}">
                      <a16:colId xmlns:a16="http://schemas.microsoft.com/office/drawing/2014/main" val="1372205532"/>
                    </a:ext>
                  </a:extLst>
                </a:gridCol>
                <a:gridCol w="1409764">
                  <a:extLst>
                    <a:ext uri="{9D8B030D-6E8A-4147-A177-3AD203B41FA5}">
                      <a16:colId xmlns:a16="http://schemas.microsoft.com/office/drawing/2014/main" val="2747285817"/>
                    </a:ext>
                  </a:extLst>
                </a:gridCol>
                <a:gridCol w="2385769">
                  <a:extLst>
                    <a:ext uri="{9D8B030D-6E8A-4147-A177-3AD203B41FA5}">
                      <a16:colId xmlns:a16="http://schemas.microsoft.com/office/drawing/2014/main" val="2199636576"/>
                    </a:ext>
                  </a:extLst>
                </a:gridCol>
                <a:gridCol w="1897766">
                  <a:extLst>
                    <a:ext uri="{9D8B030D-6E8A-4147-A177-3AD203B41FA5}">
                      <a16:colId xmlns:a16="http://schemas.microsoft.com/office/drawing/2014/main" val="2106881919"/>
                    </a:ext>
                  </a:extLst>
                </a:gridCol>
                <a:gridCol w="1445435">
                  <a:extLst>
                    <a:ext uri="{9D8B030D-6E8A-4147-A177-3AD203B41FA5}">
                      <a16:colId xmlns:a16="http://schemas.microsoft.com/office/drawing/2014/main" val="579556642"/>
                    </a:ext>
                  </a:extLst>
                </a:gridCol>
                <a:gridCol w="1506084">
                  <a:extLst>
                    <a:ext uri="{9D8B030D-6E8A-4147-A177-3AD203B41FA5}">
                      <a16:colId xmlns:a16="http://schemas.microsoft.com/office/drawing/2014/main" val="3911653699"/>
                    </a:ext>
                  </a:extLst>
                </a:gridCol>
              </a:tblGrid>
              <a:tr h="884485">
                <a:tc>
                  <a:txBody>
                    <a:bodyPr/>
                    <a:lstStyle/>
                    <a:p>
                      <a:pPr marR="0" indent="0" algn="ctr" rtl="0">
                        <a:lnSpc>
                          <a:spcPct val="119000"/>
                        </a:lnSpc>
                        <a:spcBef>
                          <a:spcPts val="0"/>
                        </a:spcBef>
                        <a:spcAft>
                          <a:spcPts val="600"/>
                        </a:spcAft>
                      </a:pPr>
                      <a:r>
                        <a:rPr lang="en-US" sz="1100" kern="1400" dirty="0">
                          <a:ln>
                            <a:noFill/>
                          </a:ln>
                          <a:solidFill>
                            <a:srgbClr val="000000"/>
                          </a:solidFill>
                          <a:effectLst/>
                          <a:latin typeface="Times New Roman" panose="02020603050405020304" pitchFamily="18" charset="0"/>
                        </a:rPr>
                        <a:t> </a:t>
                      </a:r>
                      <a:endParaRPr lang="en-US" sz="1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Segment</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Temperature &amp; Kinetic Energy</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INC or DEC or STEADY?</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Phase or Phases </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Present</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Exothermic or </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Endothermic?</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Potential Energy</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INC or DEC </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or STEADY?</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0310694"/>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17</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AB</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930069"/>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18</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FF"/>
                          </a:solidFill>
                          <a:effectLst/>
                          <a:latin typeface="Times New Roman" panose="02020603050405020304" pitchFamily="18" charset="0"/>
                        </a:rPr>
                        <a:t>BC</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189388"/>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19</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6600"/>
                          </a:solidFill>
                          <a:effectLst/>
                          <a:latin typeface="Times New Roman" panose="02020603050405020304" pitchFamily="18" charset="0"/>
                        </a:rPr>
                        <a:t>CD</a:t>
                      </a: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9822563"/>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20</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DE</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486206"/>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21</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EF</a:t>
                      </a:r>
                      <a:endParaRPr lang="en-US" sz="1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1473499"/>
                  </a:ext>
                </a:extLst>
              </a:tr>
            </a:tbl>
          </a:graphicData>
        </a:graphic>
      </p:graphicFrame>
      <p:sp>
        <p:nvSpPr>
          <p:cNvPr id="13" name="Control 20">
            <a:extLst>
              <a:ext uri="{FF2B5EF4-FFF2-40B4-BE49-F238E27FC236}">
                <a16:creationId xmlns:a16="http://schemas.microsoft.com/office/drawing/2014/main" id="{A84B10E9-B358-4EA6-937A-6AF5940BAD9A}"/>
              </a:ext>
            </a:extLst>
          </p:cNvPr>
          <p:cNvSpPr>
            <a:spLocks noChangeArrowheads="1" noChangeShapeType="1"/>
          </p:cNvSpPr>
          <p:nvPr/>
        </p:nvSpPr>
        <p:spPr bwMode="auto">
          <a:xfrm>
            <a:off x="1589088" y="7199814"/>
            <a:ext cx="6878637" cy="30654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17625595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6FADF8-52B2-4A39-B39F-7DC75BD5D402}"/>
              </a:ext>
            </a:extLst>
          </p:cNvPr>
          <p:cNvSpPr txBox="1"/>
          <p:nvPr/>
        </p:nvSpPr>
        <p:spPr>
          <a:xfrm>
            <a:off x="0" y="0"/>
            <a:ext cx="9144000"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104. What is the HEAT OF FUSION for candle wax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if it takes 3388 Joules to </a:t>
            </a:r>
            <a:r>
              <a:rPr lang="en-US" sz="3200" u="sng" dirty="0">
                <a:solidFill>
                  <a:srgbClr val="0000FF"/>
                </a:solidFill>
                <a:latin typeface="Times New Roman" panose="02020603050405020304" pitchFamily="18" charset="0"/>
                <a:cs typeface="Times New Roman" panose="02020603050405020304" pitchFamily="18" charset="0"/>
              </a:rPr>
              <a:t>melt</a:t>
            </a:r>
            <a:r>
              <a:rPr lang="en-US" sz="3200" dirty="0">
                <a:latin typeface="Times New Roman" panose="02020603050405020304" pitchFamily="18" charset="0"/>
                <a:cs typeface="Times New Roman" panose="02020603050405020304" pitchFamily="18" charset="0"/>
              </a:rPr>
              <a:t> a whole birthday</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candle with mass of 23.04 grams?</a:t>
            </a:r>
            <a:endParaRPr lang="en-US" dirty="0"/>
          </a:p>
        </p:txBody>
      </p:sp>
      <p:pic>
        <p:nvPicPr>
          <p:cNvPr id="5" name="Picture 4">
            <a:extLst>
              <a:ext uri="{FF2B5EF4-FFF2-40B4-BE49-F238E27FC236}">
                <a16:creationId xmlns:a16="http://schemas.microsoft.com/office/drawing/2014/main" id="{6C719EE7-11CF-4E25-B960-AF5AE1D3CB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5887" y="1751974"/>
            <a:ext cx="4114800" cy="3086100"/>
          </a:xfrm>
          <a:prstGeom prst="rect">
            <a:avLst/>
          </a:prstGeom>
        </p:spPr>
      </p:pic>
      <p:sp>
        <p:nvSpPr>
          <p:cNvPr id="4" name="Rectangle 3">
            <a:extLst>
              <a:ext uri="{FF2B5EF4-FFF2-40B4-BE49-F238E27FC236}">
                <a16:creationId xmlns:a16="http://schemas.microsoft.com/office/drawing/2014/main" id="{50018FCD-3A2E-46E8-8230-086199D5A2D8}"/>
              </a:ext>
            </a:extLst>
          </p:cNvPr>
          <p:cNvSpPr/>
          <p:nvPr/>
        </p:nvSpPr>
        <p:spPr>
          <a:xfrm>
            <a:off x="220318" y="1728783"/>
            <a:ext cx="4572000" cy="2246769"/>
          </a:xfrm>
          <a:prstGeom prst="rect">
            <a:avLst/>
          </a:prstGeom>
        </p:spPr>
        <p:txBody>
          <a:bodyPr>
            <a:spAutoFit/>
          </a:bodyPr>
          <a:lstStyle/>
          <a:p>
            <a:r>
              <a:rPr lang="en-US" sz="2800" dirty="0">
                <a:latin typeface="Times New Roman" panose="02020603050405020304" pitchFamily="18" charset="0"/>
                <a:cs typeface="Times New Roman" panose="02020603050405020304" pitchFamily="18" charset="0"/>
              </a:rPr>
              <a:t>Use       </a:t>
            </a:r>
            <a:r>
              <a:rPr lang="en-US" sz="2000" u="sng" dirty="0">
                <a:solidFill>
                  <a:srgbClr val="0000FF"/>
                </a:solidFill>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q = </a:t>
            </a:r>
            <a:r>
              <a:rPr lang="en-US" sz="2800" dirty="0" err="1">
                <a:latin typeface="Times New Roman" panose="02020603050405020304" pitchFamily="18" charset="0"/>
                <a:cs typeface="Times New Roman" panose="02020603050405020304" pitchFamily="18" charset="0"/>
              </a:rPr>
              <a:t>m</a:t>
            </a:r>
            <a:r>
              <a:rPr lang="en-US" sz="2800" dirty="0" err="1">
                <a:solidFill>
                  <a:srgbClr val="0000FF"/>
                </a:solidFill>
                <a:latin typeface="Times New Roman" panose="02020603050405020304" pitchFamily="18" charset="0"/>
                <a:cs typeface="Times New Roman" panose="02020603050405020304" pitchFamily="18" charset="0"/>
              </a:rPr>
              <a:t>H</a:t>
            </a:r>
            <a:r>
              <a:rPr lang="en-US" sz="2800" baseline="-25000" dirty="0" err="1">
                <a:solidFill>
                  <a:srgbClr val="0000FF"/>
                </a:solidFill>
                <a:latin typeface="Times New Roman" panose="02020603050405020304" pitchFamily="18" charset="0"/>
                <a:cs typeface="Times New Roman" panose="02020603050405020304" pitchFamily="18" charset="0"/>
              </a:rPr>
              <a:t>F</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397777430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6FADF8-52B2-4A39-B39F-7DC75BD5D402}"/>
              </a:ext>
            </a:extLst>
          </p:cNvPr>
          <p:cNvSpPr txBox="1"/>
          <p:nvPr/>
        </p:nvSpPr>
        <p:spPr>
          <a:xfrm>
            <a:off x="0" y="0"/>
            <a:ext cx="9144000" cy="233910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104. What is the HEAT OF FUSION for candle wax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if it takes 3388 Joules to </a:t>
            </a:r>
            <a:r>
              <a:rPr lang="en-US" sz="3200" u="sng" dirty="0">
                <a:solidFill>
                  <a:srgbClr val="0000FF"/>
                </a:solidFill>
                <a:latin typeface="Times New Roman" panose="02020603050405020304" pitchFamily="18" charset="0"/>
                <a:cs typeface="Times New Roman" panose="02020603050405020304" pitchFamily="18" charset="0"/>
              </a:rPr>
              <a:t>melt</a:t>
            </a:r>
            <a:r>
              <a:rPr lang="en-US" sz="3200" dirty="0">
                <a:latin typeface="Times New Roman" panose="02020603050405020304" pitchFamily="18" charset="0"/>
                <a:cs typeface="Times New Roman" panose="02020603050405020304" pitchFamily="18" charset="0"/>
              </a:rPr>
              <a:t> a whole birthday</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candle with mass of 23.04 grams?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endParaRPr lang="en-US" sz="2000" dirty="0">
              <a:solidFill>
                <a:srgbClr val="0000FF"/>
              </a:solidFill>
              <a:latin typeface="Comic Sans MS" panose="030F0702030302020204" pitchFamily="66"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6C719EE7-11CF-4E25-B960-AF5AE1D3CB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5887" y="1751974"/>
            <a:ext cx="4114800" cy="3086100"/>
          </a:xfrm>
          <a:prstGeom prst="rect">
            <a:avLst/>
          </a:prstGeom>
        </p:spPr>
      </p:pic>
      <p:sp>
        <p:nvSpPr>
          <p:cNvPr id="3" name="Rectangle 2">
            <a:extLst>
              <a:ext uri="{FF2B5EF4-FFF2-40B4-BE49-F238E27FC236}">
                <a16:creationId xmlns:a16="http://schemas.microsoft.com/office/drawing/2014/main" id="{535E757D-1C06-41FF-A391-14E6FC804840}"/>
              </a:ext>
            </a:extLst>
          </p:cNvPr>
          <p:cNvSpPr/>
          <p:nvPr/>
        </p:nvSpPr>
        <p:spPr>
          <a:xfrm>
            <a:off x="220318" y="1728783"/>
            <a:ext cx="4572000" cy="3385542"/>
          </a:xfrm>
          <a:prstGeom prst="rect">
            <a:avLst/>
          </a:prstGeom>
        </p:spPr>
        <p:txBody>
          <a:bodyPr>
            <a:spAutoFit/>
          </a:bodyPr>
          <a:lstStyle/>
          <a:p>
            <a:r>
              <a:rPr lang="en-US" sz="2800" dirty="0">
                <a:latin typeface="Times New Roman" panose="02020603050405020304" pitchFamily="18" charset="0"/>
                <a:cs typeface="Times New Roman" panose="02020603050405020304" pitchFamily="18" charset="0"/>
              </a:rPr>
              <a:t>Use       </a:t>
            </a:r>
            <a:r>
              <a:rPr lang="en-US" sz="2000" u="sng" dirty="0">
                <a:solidFill>
                  <a:srgbClr val="0000FF"/>
                </a:solidFill>
                <a:latin typeface="Times New Roman" panose="02020603050405020304" pitchFamily="18" charset="0"/>
                <a:cs typeface="Times New Roman" panose="02020603050405020304" pitchFamily="18" charset="0"/>
              </a:rPr>
              <a:t>SOLVE FOR</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q = </a:t>
            </a:r>
            <a:r>
              <a:rPr lang="en-US" sz="2800" dirty="0" err="1">
                <a:latin typeface="Times New Roman" panose="02020603050405020304" pitchFamily="18" charset="0"/>
                <a:cs typeface="Times New Roman" panose="02020603050405020304" pitchFamily="18" charset="0"/>
              </a:rPr>
              <a:t>m</a:t>
            </a:r>
            <a:r>
              <a:rPr lang="en-US" sz="2800" dirty="0" err="1">
                <a:solidFill>
                  <a:srgbClr val="0000FF"/>
                </a:solidFill>
                <a:latin typeface="Times New Roman" panose="02020603050405020304" pitchFamily="18" charset="0"/>
                <a:cs typeface="Times New Roman" panose="02020603050405020304" pitchFamily="18" charset="0"/>
              </a:rPr>
              <a:t>H</a:t>
            </a:r>
            <a:r>
              <a:rPr lang="en-US" sz="2800" baseline="-25000" dirty="0" err="1">
                <a:solidFill>
                  <a:srgbClr val="0000FF"/>
                </a:solidFill>
                <a:latin typeface="Times New Roman" panose="02020603050405020304" pitchFamily="18" charset="0"/>
                <a:cs typeface="Times New Roman" panose="02020603050405020304" pitchFamily="18" charset="0"/>
              </a:rPr>
              <a:t>F</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3388 J = (23.04 g)(</a:t>
            </a:r>
            <a:r>
              <a:rPr lang="en-US" sz="2800" dirty="0">
                <a:solidFill>
                  <a:srgbClr val="0000FF"/>
                </a:solidFill>
                <a:latin typeface="Times New Roman" panose="02020603050405020304" pitchFamily="18" charset="0"/>
                <a:cs typeface="Times New Roman" panose="02020603050405020304" pitchFamily="18" charset="0"/>
              </a:rPr>
              <a:t>H</a:t>
            </a:r>
            <a:r>
              <a:rPr lang="en-US" sz="2800" baseline="-25000" dirty="0">
                <a:solidFill>
                  <a:srgbClr val="0000FF"/>
                </a:solidFill>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dirty="0"/>
          </a:p>
        </p:txBody>
      </p:sp>
      <p:cxnSp>
        <p:nvCxnSpPr>
          <p:cNvPr id="6" name="Straight Arrow Connector 5">
            <a:extLst>
              <a:ext uri="{FF2B5EF4-FFF2-40B4-BE49-F238E27FC236}">
                <a16:creationId xmlns:a16="http://schemas.microsoft.com/office/drawing/2014/main" id="{F5F86079-3539-478D-8579-7065DCBD1A73}"/>
              </a:ext>
            </a:extLst>
          </p:cNvPr>
          <p:cNvCxnSpPr>
            <a:cxnSpLocks/>
          </p:cNvCxnSpPr>
          <p:nvPr/>
        </p:nvCxnSpPr>
        <p:spPr>
          <a:xfrm flipH="1">
            <a:off x="1447800" y="2209800"/>
            <a:ext cx="762000" cy="4572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0144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6FADF8-52B2-4A39-B39F-7DC75BD5D402}"/>
              </a:ext>
            </a:extLst>
          </p:cNvPr>
          <p:cNvSpPr txBox="1"/>
          <p:nvPr/>
        </p:nvSpPr>
        <p:spPr>
          <a:xfrm>
            <a:off x="0" y="0"/>
            <a:ext cx="9144000" cy="233910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104. What is the HEAT OF FUSION for candle wax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if it takes 3388 Joules to </a:t>
            </a:r>
            <a:r>
              <a:rPr lang="en-US" sz="3200" u="sng" dirty="0">
                <a:solidFill>
                  <a:srgbClr val="0000FF"/>
                </a:solidFill>
                <a:latin typeface="Times New Roman" panose="02020603050405020304" pitchFamily="18" charset="0"/>
                <a:cs typeface="Times New Roman" panose="02020603050405020304" pitchFamily="18" charset="0"/>
              </a:rPr>
              <a:t>melt</a:t>
            </a:r>
            <a:r>
              <a:rPr lang="en-US" sz="3200" dirty="0">
                <a:latin typeface="Times New Roman" panose="02020603050405020304" pitchFamily="18" charset="0"/>
                <a:cs typeface="Times New Roman" panose="02020603050405020304" pitchFamily="18" charset="0"/>
              </a:rPr>
              <a:t> a whole birthday</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candle with mass of 23.04 grams?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endParaRPr lang="en-US" sz="2000" dirty="0">
              <a:solidFill>
                <a:srgbClr val="0000FF"/>
              </a:solidFill>
              <a:latin typeface="Comic Sans MS" panose="030F0702030302020204" pitchFamily="66"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6C719EE7-11CF-4E25-B960-AF5AE1D3CB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5887" y="1751974"/>
            <a:ext cx="4114800" cy="3086100"/>
          </a:xfrm>
          <a:prstGeom prst="rect">
            <a:avLst/>
          </a:prstGeom>
        </p:spPr>
      </p:pic>
      <p:sp>
        <p:nvSpPr>
          <p:cNvPr id="3" name="Rectangle 2">
            <a:extLst>
              <a:ext uri="{FF2B5EF4-FFF2-40B4-BE49-F238E27FC236}">
                <a16:creationId xmlns:a16="http://schemas.microsoft.com/office/drawing/2014/main" id="{535E757D-1C06-41FF-A391-14E6FC804840}"/>
              </a:ext>
            </a:extLst>
          </p:cNvPr>
          <p:cNvSpPr/>
          <p:nvPr/>
        </p:nvSpPr>
        <p:spPr>
          <a:xfrm>
            <a:off x="220318" y="1728783"/>
            <a:ext cx="4572000" cy="4832092"/>
          </a:xfrm>
          <a:prstGeom prst="rect">
            <a:avLst/>
          </a:prstGeom>
        </p:spPr>
        <p:txBody>
          <a:bodyPr>
            <a:spAutoFit/>
          </a:bodyPr>
          <a:lstStyle/>
          <a:p>
            <a:r>
              <a:rPr lang="en-US" sz="2800" dirty="0">
                <a:latin typeface="Times New Roman" panose="02020603050405020304" pitchFamily="18" charset="0"/>
                <a:cs typeface="Times New Roman" panose="02020603050405020304" pitchFamily="18" charset="0"/>
              </a:rPr>
              <a:t>Use       </a:t>
            </a:r>
            <a:r>
              <a:rPr lang="en-US" sz="2000" u="sng" dirty="0">
                <a:solidFill>
                  <a:srgbClr val="0000FF"/>
                </a:solidFill>
                <a:latin typeface="Times New Roman" panose="02020603050405020304" pitchFamily="18" charset="0"/>
                <a:cs typeface="Times New Roman" panose="02020603050405020304" pitchFamily="18" charset="0"/>
              </a:rPr>
              <a:t>SOLVE FOR</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q = </a:t>
            </a:r>
            <a:r>
              <a:rPr lang="en-US" sz="2800" dirty="0" err="1">
                <a:latin typeface="Times New Roman" panose="02020603050405020304" pitchFamily="18" charset="0"/>
                <a:cs typeface="Times New Roman" panose="02020603050405020304" pitchFamily="18" charset="0"/>
              </a:rPr>
              <a:t>m</a:t>
            </a:r>
            <a:r>
              <a:rPr lang="en-US" sz="2800" dirty="0" err="1">
                <a:solidFill>
                  <a:srgbClr val="0000FF"/>
                </a:solidFill>
                <a:latin typeface="Times New Roman" panose="02020603050405020304" pitchFamily="18" charset="0"/>
                <a:cs typeface="Times New Roman" panose="02020603050405020304" pitchFamily="18" charset="0"/>
              </a:rPr>
              <a:t>H</a:t>
            </a:r>
            <a:r>
              <a:rPr lang="en-US" sz="2800" baseline="-25000" dirty="0" err="1">
                <a:solidFill>
                  <a:srgbClr val="0000FF"/>
                </a:solidFill>
                <a:latin typeface="Times New Roman" panose="02020603050405020304" pitchFamily="18" charset="0"/>
                <a:cs typeface="Times New Roman" panose="02020603050405020304" pitchFamily="18" charset="0"/>
              </a:rPr>
              <a:t>F</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3388 J = (23.04 g)(</a:t>
            </a:r>
            <a:r>
              <a:rPr lang="en-US" sz="2800" dirty="0">
                <a:solidFill>
                  <a:srgbClr val="0000FF"/>
                </a:solidFill>
                <a:latin typeface="Times New Roman" panose="02020603050405020304" pitchFamily="18" charset="0"/>
                <a:cs typeface="Times New Roman" panose="02020603050405020304" pitchFamily="18" charset="0"/>
              </a:rPr>
              <a:t>H</a:t>
            </a:r>
            <a:r>
              <a:rPr lang="en-US" sz="2800" baseline="-25000" dirty="0">
                <a:solidFill>
                  <a:srgbClr val="0000FF"/>
                </a:solidFill>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a:t>
            </a:r>
            <a:r>
              <a:rPr lang="en-US" sz="2800" dirty="0">
                <a:solidFill>
                  <a:srgbClr val="0000FF"/>
                </a:solidFill>
                <a:latin typeface="Times New Roman" panose="02020603050405020304" pitchFamily="18" charset="0"/>
                <a:cs typeface="Times New Roman" panose="02020603050405020304" pitchFamily="18" charset="0"/>
              </a:rPr>
              <a:t>H</a:t>
            </a:r>
            <a:r>
              <a:rPr lang="en-US" sz="2800" baseline="-25000" dirty="0">
                <a:solidFill>
                  <a:srgbClr val="0000FF"/>
                </a:solidFill>
                <a:latin typeface="Times New Roman" panose="02020603050405020304" pitchFamily="18" charset="0"/>
                <a:cs typeface="Times New Roman" panose="02020603050405020304" pitchFamily="18" charset="0"/>
              </a:rPr>
              <a:t>F</a:t>
            </a:r>
            <a:br>
              <a:rPr lang="en-US" sz="2800" baseline="-25000" dirty="0">
                <a:solidFill>
                  <a:srgbClr val="0000FF"/>
                </a:solidFill>
                <a:latin typeface="Times New Roman" panose="02020603050405020304" pitchFamily="18" charset="0"/>
                <a:cs typeface="Times New Roman" panose="02020603050405020304" pitchFamily="18" charset="0"/>
              </a:rPr>
            </a:br>
            <a:br>
              <a:rPr lang="en-US" sz="2800" baseline="-25000" dirty="0">
                <a:solidFill>
                  <a:srgbClr val="0000FF"/>
                </a:solidFill>
                <a:latin typeface="Times New Roman" panose="02020603050405020304" pitchFamily="18" charset="0"/>
                <a:cs typeface="Times New Roman" panose="02020603050405020304" pitchFamily="18" charset="0"/>
              </a:rPr>
            </a:br>
            <a:br>
              <a:rPr lang="en-US" sz="2800" baseline="-25000" dirty="0">
                <a:solidFill>
                  <a:srgbClr val="0000FF"/>
                </a:solidFill>
                <a:latin typeface="Times New Roman" panose="02020603050405020304" pitchFamily="18" charset="0"/>
                <a:cs typeface="Times New Roman" panose="02020603050405020304" pitchFamily="18" charset="0"/>
              </a:rPr>
            </a:br>
            <a:br>
              <a:rPr lang="en-US" sz="2800" baseline="-25000" dirty="0">
                <a:solidFill>
                  <a:srgbClr val="0000FF"/>
                </a:solidFill>
                <a:latin typeface="Times New Roman" panose="02020603050405020304" pitchFamily="18" charset="0"/>
                <a:cs typeface="Times New Roman" panose="02020603050405020304" pitchFamily="18" charset="0"/>
              </a:rPr>
            </a:br>
            <a:r>
              <a:rPr lang="en-US" sz="2800" baseline="-250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a:t>
            </a:r>
            <a:r>
              <a:rPr lang="en-US" sz="2800" baseline="-25000" dirty="0" err="1">
                <a:solidFill>
                  <a:srgbClr val="0000FF"/>
                </a:solidFill>
                <a:latin typeface="Times New Roman" panose="02020603050405020304" pitchFamily="18" charset="0"/>
                <a:cs typeface="Times New Roman" panose="02020603050405020304" pitchFamily="18" charset="0"/>
              </a:rPr>
              <a:t>F</a:t>
            </a:r>
            <a:r>
              <a:rPr lang="en-US" sz="2800" baseline="-25000" dirty="0">
                <a:solidFill>
                  <a:srgbClr val="0000FF"/>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147 J/g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endParaRPr lang="en-US" dirty="0"/>
          </a:p>
        </p:txBody>
      </p:sp>
      <p:cxnSp>
        <p:nvCxnSpPr>
          <p:cNvPr id="6" name="Straight Arrow Connector 5">
            <a:extLst>
              <a:ext uri="{FF2B5EF4-FFF2-40B4-BE49-F238E27FC236}">
                <a16:creationId xmlns:a16="http://schemas.microsoft.com/office/drawing/2014/main" id="{F5F86079-3539-478D-8579-7065DCBD1A73}"/>
              </a:ext>
            </a:extLst>
          </p:cNvPr>
          <p:cNvCxnSpPr>
            <a:cxnSpLocks/>
          </p:cNvCxnSpPr>
          <p:nvPr/>
        </p:nvCxnSpPr>
        <p:spPr>
          <a:xfrm flipH="1">
            <a:off x="1447800" y="2209800"/>
            <a:ext cx="762000" cy="4572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D83B02-340C-4403-BA21-EA2E2A8E9285}"/>
              </a:ext>
            </a:extLst>
          </p:cNvPr>
          <p:cNvSpPr txBox="1"/>
          <p:nvPr/>
        </p:nvSpPr>
        <p:spPr>
          <a:xfrm>
            <a:off x="438978" y="4528838"/>
            <a:ext cx="1694622" cy="954107"/>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3388 J</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23.04 g</a:t>
            </a:r>
          </a:p>
        </p:txBody>
      </p:sp>
    </p:spTree>
    <p:extLst>
      <p:ext uri="{BB962C8B-B14F-4D97-AF65-F5344CB8AC3E}">
        <p14:creationId xmlns:p14="http://schemas.microsoft.com/office/powerpoint/2010/main" val="11286089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FC27EE-393B-4A69-AE15-570AC2AD258B}"/>
              </a:ext>
            </a:extLst>
          </p:cNvPr>
          <p:cNvSpPr txBox="1"/>
          <p:nvPr/>
        </p:nvSpPr>
        <p:spPr>
          <a:xfrm>
            <a:off x="76200" y="0"/>
            <a:ext cx="9067800" cy="233910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105. When a 355 mL can of seltzer, is warmed from a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temperature of 293 K by adding 64,000 Joules </a:t>
            </a:r>
          </a:p>
          <a:p>
            <a:r>
              <a:rPr lang="en-US" sz="3200" dirty="0">
                <a:latin typeface="Times New Roman" panose="02020603050405020304" pitchFamily="18" charset="0"/>
                <a:cs typeface="Times New Roman" panose="02020603050405020304" pitchFamily="18" charset="0"/>
              </a:rPr>
              <a:t>         of energy to it, what is the final temperature?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i="1" dirty="0">
                <a:solidFill>
                  <a:srgbClr val="0000FF"/>
                </a:solidFill>
                <a:latin typeface="Times New Roman" panose="02020603050405020304" pitchFamily="18" charset="0"/>
                <a:cs typeface="Times New Roman" panose="02020603050405020304" pitchFamily="18" charset="0"/>
              </a:rPr>
              <a:t>Assume the seltzer is just water.  </a:t>
            </a:r>
          </a:p>
          <a:p>
            <a:endParaRPr lang="en-US" dirty="0"/>
          </a:p>
        </p:txBody>
      </p:sp>
      <p:pic>
        <p:nvPicPr>
          <p:cNvPr id="53250" name="Picture 2" descr="Image result for wegmans seltzer can">
            <a:extLst>
              <a:ext uri="{FF2B5EF4-FFF2-40B4-BE49-F238E27FC236}">
                <a16:creationId xmlns:a16="http://schemas.microsoft.com/office/drawing/2014/main" id="{E50B1ED7-A227-4FD3-92EE-4FB8BA8E6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0"/>
            <a:ext cx="2057400" cy="395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55729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FC27EE-393B-4A69-AE15-570AC2AD258B}"/>
              </a:ext>
            </a:extLst>
          </p:cNvPr>
          <p:cNvSpPr txBox="1"/>
          <p:nvPr/>
        </p:nvSpPr>
        <p:spPr>
          <a:xfrm>
            <a:off x="76200" y="0"/>
            <a:ext cx="9067800" cy="233910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105. When a 355 mL can of seltzer, is warmed from a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temperature of 293 K by adding 64,000 Joules </a:t>
            </a:r>
          </a:p>
          <a:p>
            <a:r>
              <a:rPr lang="en-US" sz="3200" dirty="0">
                <a:latin typeface="Times New Roman" panose="02020603050405020304" pitchFamily="18" charset="0"/>
                <a:cs typeface="Times New Roman" panose="02020603050405020304" pitchFamily="18" charset="0"/>
              </a:rPr>
              <a:t>         of energy to it, what is the final temperature?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i="1" dirty="0">
                <a:solidFill>
                  <a:srgbClr val="0000FF"/>
                </a:solidFill>
                <a:latin typeface="Times New Roman" panose="02020603050405020304" pitchFamily="18" charset="0"/>
                <a:cs typeface="Times New Roman" panose="02020603050405020304" pitchFamily="18" charset="0"/>
              </a:rPr>
              <a:t>Assume the seltzer is just water.  </a:t>
            </a:r>
          </a:p>
          <a:p>
            <a:endParaRPr lang="en-US" dirty="0"/>
          </a:p>
        </p:txBody>
      </p:sp>
      <p:pic>
        <p:nvPicPr>
          <p:cNvPr id="53250" name="Picture 2" descr="Image result for wegmans seltzer can">
            <a:extLst>
              <a:ext uri="{FF2B5EF4-FFF2-40B4-BE49-F238E27FC236}">
                <a16:creationId xmlns:a16="http://schemas.microsoft.com/office/drawing/2014/main" id="{E50B1ED7-A227-4FD3-92EE-4FB8BA8E6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524001"/>
            <a:ext cx="1295400" cy="24904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EE6534D-27ED-4B79-A077-D426A7559D6C}"/>
              </a:ext>
            </a:extLst>
          </p:cNvPr>
          <p:cNvSpPr/>
          <p:nvPr/>
        </p:nvSpPr>
        <p:spPr>
          <a:xfrm>
            <a:off x="228600" y="2087464"/>
            <a:ext cx="6781800" cy="738664"/>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 q = </a:t>
            </a:r>
            <a:r>
              <a:rPr lang="en-US" sz="3600" dirty="0" err="1">
                <a:latin typeface="Times New Roman" panose="02020603050405020304" pitchFamily="18" charset="0"/>
                <a:cs typeface="Times New Roman" panose="02020603050405020304" pitchFamily="18" charset="0"/>
              </a:rPr>
              <a:t>mC</a:t>
            </a:r>
            <a:r>
              <a:rPr lang="el-GR" sz="3600" dirty="0">
                <a:latin typeface="Times New Roman" panose="02020603050405020304" pitchFamily="18" charset="0"/>
                <a:cs typeface="Times New Roman" panose="02020603050405020304" pitchFamily="18" charset="0"/>
              </a:rPr>
              <a:t>Δ</a:t>
            </a:r>
            <a:r>
              <a:rPr lang="en-US" sz="3600" dirty="0">
                <a:latin typeface="Times New Roman" panose="02020603050405020304" pitchFamily="18" charset="0"/>
                <a:cs typeface="Times New Roman" panose="02020603050405020304" pitchFamily="18" charset="0"/>
              </a:rPr>
              <a:t>T</a:t>
            </a:r>
            <a:br>
              <a:rPr lang="en-US" sz="3600" dirty="0">
                <a:latin typeface="Times New Roman" panose="02020603050405020304" pitchFamily="18" charset="0"/>
                <a:cs typeface="Times New Roman" panose="02020603050405020304" pitchFamily="18" charset="0"/>
              </a:rPr>
            </a:br>
            <a:r>
              <a:rPr lang="en-US" sz="6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9807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FC27EE-393B-4A69-AE15-570AC2AD258B}"/>
              </a:ext>
            </a:extLst>
          </p:cNvPr>
          <p:cNvSpPr txBox="1"/>
          <p:nvPr/>
        </p:nvSpPr>
        <p:spPr>
          <a:xfrm>
            <a:off x="76200" y="0"/>
            <a:ext cx="9067800" cy="233910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105. When a 355 mL can of seltzer, is warmed from a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temperature of 293 K by adding 64,000 Joules </a:t>
            </a:r>
          </a:p>
          <a:p>
            <a:r>
              <a:rPr lang="en-US" sz="3200" dirty="0">
                <a:latin typeface="Times New Roman" panose="02020603050405020304" pitchFamily="18" charset="0"/>
                <a:cs typeface="Times New Roman" panose="02020603050405020304" pitchFamily="18" charset="0"/>
              </a:rPr>
              <a:t>         of energy to it, what is the final temperature?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i="1" dirty="0">
                <a:solidFill>
                  <a:srgbClr val="0000FF"/>
                </a:solidFill>
                <a:latin typeface="Times New Roman" panose="02020603050405020304" pitchFamily="18" charset="0"/>
                <a:cs typeface="Times New Roman" panose="02020603050405020304" pitchFamily="18" charset="0"/>
              </a:rPr>
              <a:t>Assume the seltzer is just water.  </a:t>
            </a:r>
          </a:p>
          <a:p>
            <a:endParaRPr lang="en-US" dirty="0"/>
          </a:p>
        </p:txBody>
      </p:sp>
      <p:pic>
        <p:nvPicPr>
          <p:cNvPr id="53250" name="Picture 2" descr="Image result for wegmans seltzer can">
            <a:extLst>
              <a:ext uri="{FF2B5EF4-FFF2-40B4-BE49-F238E27FC236}">
                <a16:creationId xmlns:a16="http://schemas.microsoft.com/office/drawing/2014/main" id="{E50B1ED7-A227-4FD3-92EE-4FB8BA8E6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524001"/>
            <a:ext cx="1295400" cy="24904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EE6534D-27ED-4B79-A077-D426A7559D6C}"/>
              </a:ext>
            </a:extLst>
          </p:cNvPr>
          <p:cNvSpPr/>
          <p:nvPr/>
        </p:nvSpPr>
        <p:spPr>
          <a:xfrm>
            <a:off x="228600" y="2087464"/>
            <a:ext cx="6781800" cy="2308324"/>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 q = </a:t>
            </a:r>
            <a:r>
              <a:rPr lang="en-US" sz="3600" dirty="0" err="1">
                <a:latin typeface="Times New Roman" panose="02020603050405020304" pitchFamily="18" charset="0"/>
                <a:cs typeface="Times New Roman" panose="02020603050405020304" pitchFamily="18" charset="0"/>
              </a:rPr>
              <a:t>mC</a:t>
            </a:r>
            <a:r>
              <a:rPr lang="el-GR" sz="3600" dirty="0">
                <a:latin typeface="Times New Roman" panose="02020603050405020304" pitchFamily="18" charset="0"/>
                <a:cs typeface="Times New Roman" panose="02020603050405020304" pitchFamily="18" charset="0"/>
              </a:rPr>
              <a:t>Δ</a:t>
            </a:r>
            <a:r>
              <a:rPr lang="en-US" sz="3600" dirty="0">
                <a:latin typeface="Times New Roman" panose="02020603050405020304" pitchFamily="18" charset="0"/>
                <a:cs typeface="Times New Roman" panose="02020603050405020304" pitchFamily="18" charset="0"/>
              </a:rPr>
              <a:t>T</a:t>
            </a:r>
            <a:br>
              <a:rPr lang="en-US" sz="3600" dirty="0">
                <a:latin typeface="Times New Roman" panose="02020603050405020304" pitchFamily="18" charset="0"/>
                <a:cs typeface="Times New Roman" panose="02020603050405020304" pitchFamily="18" charset="0"/>
              </a:rPr>
            </a:br>
            <a:r>
              <a:rPr lang="en-US" sz="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64,000 J = (355 g)(4.18 J/</a:t>
            </a:r>
            <a:r>
              <a:rPr lang="en-US" sz="3600" dirty="0" err="1">
                <a:latin typeface="Times New Roman" panose="02020603050405020304" pitchFamily="18" charset="0"/>
                <a:cs typeface="Times New Roman" panose="02020603050405020304" pitchFamily="18" charset="0"/>
              </a:rPr>
              <a:t>g·K</a:t>
            </a:r>
            <a:r>
              <a:rPr lang="en-US" sz="3600" dirty="0">
                <a:latin typeface="Times New Roman" panose="02020603050405020304" pitchFamily="18" charset="0"/>
                <a:cs typeface="Times New Roman" panose="02020603050405020304" pitchFamily="18" charset="0"/>
              </a:rPr>
              <a:t>)(</a:t>
            </a:r>
            <a:r>
              <a:rPr lang="el-GR" sz="3600" dirty="0">
                <a:latin typeface="Times New Roman" panose="02020603050405020304" pitchFamily="18" charset="0"/>
                <a:cs typeface="Times New Roman" panose="02020603050405020304" pitchFamily="18" charset="0"/>
              </a:rPr>
              <a:t>Δ</a:t>
            </a:r>
            <a:r>
              <a:rPr lang="en-US" sz="3600" dirty="0">
                <a:latin typeface="Times New Roman" panose="02020603050405020304" pitchFamily="18" charset="0"/>
                <a:cs typeface="Times New Roman" panose="02020603050405020304" pitchFamily="18" charset="0"/>
              </a:rPr>
              <a:t>T)</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72007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FC27EE-393B-4A69-AE15-570AC2AD258B}"/>
              </a:ext>
            </a:extLst>
          </p:cNvPr>
          <p:cNvSpPr txBox="1"/>
          <p:nvPr/>
        </p:nvSpPr>
        <p:spPr>
          <a:xfrm>
            <a:off x="76200" y="0"/>
            <a:ext cx="9067800" cy="233910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105. When a 355 mL can of seltzer, is warmed from a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temperature of 293 K by adding 64,000 Joules </a:t>
            </a:r>
          </a:p>
          <a:p>
            <a:r>
              <a:rPr lang="en-US" sz="3200" dirty="0">
                <a:latin typeface="Times New Roman" panose="02020603050405020304" pitchFamily="18" charset="0"/>
                <a:cs typeface="Times New Roman" panose="02020603050405020304" pitchFamily="18" charset="0"/>
              </a:rPr>
              <a:t>         of energy to it, what is the final temperature?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i="1" dirty="0">
                <a:solidFill>
                  <a:srgbClr val="0000FF"/>
                </a:solidFill>
                <a:latin typeface="Times New Roman" panose="02020603050405020304" pitchFamily="18" charset="0"/>
                <a:cs typeface="Times New Roman" panose="02020603050405020304" pitchFamily="18" charset="0"/>
              </a:rPr>
              <a:t>Assume the seltzer is just water.  </a:t>
            </a:r>
          </a:p>
          <a:p>
            <a:endParaRPr lang="en-US" dirty="0"/>
          </a:p>
        </p:txBody>
      </p:sp>
      <p:pic>
        <p:nvPicPr>
          <p:cNvPr id="53250" name="Picture 2" descr="Image result for wegmans seltzer can">
            <a:extLst>
              <a:ext uri="{FF2B5EF4-FFF2-40B4-BE49-F238E27FC236}">
                <a16:creationId xmlns:a16="http://schemas.microsoft.com/office/drawing/2014/main" id="{E50B1ED7-A227-4FD3-92EE-4FB8BA8E6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524001"/>
            <a:ext cx="1295400" cy="24904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EE6534D-27ED-4B79-A077-D426A7559D6C}"/>
              </a:ext>
            </a:extLst>
          </p:cNvPr>
          <p:cNvSpPr/>
          <p:nvPr/>
        </p:nvSpPr>
        <p:spPr>
          <a:xfrm>
            <a:off x="228600" y="2087464"/>
            <a:ext cx="6781800" cy="3785652"/>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 q = </a:t>
            </a:r>
            <a:r>
              <a:rPr lang="en-US" sz="3600" dirty="0" err="1">
                <a:latin typeface="Times New Roman" panose="02020603050405020304" pitchFamily="18" charset="0"/>
                <a:cs typeface="Times New Roman" panose="02020603050405020304" pitchFamily="18" charset="0"/>
              </a:rPr>
              <a:t>mC</a:t>
            </a:r>
            <a:r>
              <a:rPr lang="el-GR" sz="3600" dirty="0">
                <a:latin typeface="Times New Roman" panose="02020603050405020304" pitchFamily="18" charset="0"/>
                <a:cs typeface="Times New Roman" panose="02020603050405020304" pitchFamily="18" charset="0"/>
              </a:rPr>
              <a:t>Δ</a:t>
            </a:r>
            <a:r>
              <a:rPr lang="en-US" sz="3600" dirty="0">
                <a:latin typeface="Times New Roman" panose="02020603050405020304" pitchFamily="18" charset="0"/>
                <a:cs typeface="Times New Roman" panose="02020603050405020304" pitchFamily="18" charset="0"/>
              </a:rPr>
              <a:t>T</a:t>
            </a:r>
            <a:br>
              <a:rPr lang="en-US" sz="3600" dirty="0">
                <a:latin typeface="Times New Roman" panose="02020603050405020304" pitchFamily="18" charset="0"/>
                <a:cs typeface="Times New Roman" panose="02020603050405020304" pitchFamily="18" charset="0"/>
              </a:rPr>
            </a:br>
            <a:r>
              <a:rPr lang="en-US" sz="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64,000 J = (355 g)(4.18 J/</a:t>
            </a:r>
            <a:r>
              <a:rPr lang="en-US" sz="3600" dirty="0" err="1">
                <a:latin typeface="Times New Roman" panose="02020603050405020304" pitchFamily="18" charset="0"/>
                <a:cs typeface="Times New Roman" panose="02020603050405020304" pitchFamily="18" charset="0"/>
              </a:rPr>
              <a:t>g·K</a:t>
            </a:r>
            <a:r>
              <a:rPr lang="en-US" sz="3600" dirty="0">
                <a:latin typeface="Times New Roman" panose="02020603050405020304" pitchFamily="18" charset="0"/>
                <a:cs typeface="Times New Roman" panose="02020603050405020304" pitchFamily="18" charset="0"/>
              </a:rPr>
              <a:t>)(</a:t>
            </a:r>
            <a:r>
              <a:rPr lang="el-GR" sz="3600" dirty="0">
                <a:latin typeface="Times New Roman" panose="02020603050405020304" pitchFamily="18" charset="0"/>
                <a:cs typeface="Times New Roman" panose="02020603050405020304" pitchFamily="18" charset="0"/>
              </a:rPr>
              <a:t>Δ</a:t>
            </a:r>
            <a:r>
              <a:rPr lang="en-US" sz="3600" dirty="0">
                <a:latin typeface="Times New Roman" panose="02020603050405020304" pitchFamily="18" charset="0"/>
                <a:cs typeface="Times New Roman" panose="02020603050405020304" pitchFamily="18" charset="0"/>
              </a:rPr>
              <a:t>T)</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rPr>
              <a:t>64,000 J</a:t>
            </a:r>
            <a:br>
              <a:rPr lang="en-US" sz="3200" u="sng"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(355 g)(4.18 J/</a:t>
            </a:r>
            <a:r>
              <a:rPr lang="en-US" sz="3200" dirty="0" err="1">
                <a:latin typeface="Times New Roman" panose="02020603050405020304" pitchFamily="18" charset="0"/>
                <a:cs typeface="Times New Roman" panose="02020603050405020304" pitchFamily="18" charset="0"/>
              </a:rPr>
              <a:t>g·K</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0843BF0E-24AE-43BA-8337-D8C36D463BBB}"/>
              </a:ext>
            </a:extLst>
          </p:cNvPr>
          <p:cNvSpPr txBox="1"/>
          <p:nvPr/>
        </p:nvSpPr>
        <p:spPr>
          <a:xfrm>
            <a:off x="3733800" y="4057234"/>
            <a:ext cx="5562600" cy="1569660"/>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 </a:t>
            </a:r>
            <a:r>
              <a:rPr lang="el-GR" sz="4800" dirty="0">
                <a:latin typeface="Times New Roman" panose="02020603050405020304" pitchFamily="18" charset="0"/>
                <a:cs typeface="Times New Roman" panose="02020603050405020304" pitchFamily="18" charset="0"/>
              </a:rPr>
              <a:t>Δ</a:t>
            </a:r>
            <a:r>
              <a:rPr lang="en-US" sz="4800" dirty="0">
                <a:latin typeface="Times New Roman" panose="02020603050405020304" pitchFamily="18" charset="0"/>
                <a:cs typeface="Times New Roman" panose="02020603050405020304" pitchFamily="18" charset="0"/>
              </a:rPr>
              <a:t>T</a:t>
            </a:r>
            <a:br>
              <a:rPr lang="en-US" sz="4800" dirty="0">
                <a:latin typeface="Times New Roman" panose="02020603050405020304" pitchFamily="18" charset="0"/>
                <a:cs typeface="Times New Roman" panose="02020603050405020304" pitchFamily="18" charset="0"/>
              </a:rPr>
            </a:br>
            <a:endParaRPr lang="en-US" sz="4800" dirty="0">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503E2ECA-F65D-4EF0-B6BD-E3EAABEA2EC8}"/>
              </a:ext>
            </a:extLst>
          </p:cNvPr>
          <p:cNvCxnSpPr/>
          <p:nvPr/>
        </p:nvCxnSpPr>
        <p:spPr>
          <a:xfrm>
            <a:off x="7630026" y="5276434"/>
            <a:ext cx="128537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32314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FC27EE-393B-4A69-AE15-570AC2AD258B}"/>
              </a:ext>
            </a:extLst>
          </p:cNvPr>
          <p:cNvSpPr txBox="1"/>
          <p:nvPr/>
        </p:nvSpPr>
        <p:spPr>
          <a:xfrm>
            <a:off x="76200" y="0"/>
            <a:ext cx="9067800" cy="233910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105. When a 355 mL can of seltzer, is warmed from a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temperature of 293 K by adding 64,000 Joules </a:t>
            </a:r>
          </a:p>
          <a:p>
            <a:r>
              <a:rPr lang="en-US" sz="3200" dirty="0">
                <a:latin typeface="Times New Roman" panose="02020603050405020304" pitchFamily="18" charset="0"/>
                <a:cs typeface="Times New Roman" panose="02020603050405020304" pitchFamily="18" charset="0"/>
              </a:rPr>
              <a:t>         of energy to it, what is the final temperature?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i="1" dirty="0">
                <a:solidFill>
                  <a:srgbClr val="0000FF"/>
                </a:solidFill>
                <a:latin typeface="Times New Roman" panose="02020603050405020304" pitchFamily="18" charset="0"/>
                <a:cs typeface="Times New Roman" panose="02020603050405020304" pitchFamily="18" charset="0"/>
              </a:rPr>
              <a:t>Assume the seltzer is just water.  </a:t>
            </a:r>
          </a:p>
          <a:p>
            <a:endParaRPr lang="en-US" dirty="0"/>
          </a:p>
        </p:txBody>
      </p:sp>
      <p:pic>
        <p:nvPicPr>
          <p:cNvPr id="53250" name="Picture 2" descr="Image result for wegmans seltzer can">
            <a:extLst>
              <a:ext uri="{FF2B5EF4-FFF2-40B4-BE49-F238E27FC236}">
                <a16:creationId xmlns:a16="http://schemas.microsoft.com/office/drawing/2014/main" id="{E50B1ED7-A227-4FD3-92EE-4FB8BA8E6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524001"/>
            <a:ext cx="1295400" cy="24904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EE6534D-27ED-4B79-A077-D426A7559D6C}"/>
              </a:ext>
            </a:extLst>
          </p:cNvPr>
          <p:cNvSpPr/>
          <p:nvPr/>
        </p:nvSpPr>
        <p:spPr>
          <a:xfrm>
            <a:off x="228600" y="2087464"/>
            <a:ext cx="6781800" cy="4278094"/>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 q = </a:t>
            </a:r>
            <a:r>
              <a:rPr lang="en-US" sz="3600" dirty="0" err="1">
                <a:latin typeface="Times New Roman" panose="02020603050405020304" pitchFamily="18" charset="0"/>
                <a:cs typeface="Times New Roman" panose="02020603050405020304" pitchFamily="18" charset="0"/>
              </a:rPr>
              <a:t>mC</a:t>
            </a:r>
            <a:r>
              <a:rPr lang="el-GR" sz="3600" dirty="0">
                <a:latin typeface="Times New Roman" panose="02020603050405020304" pitchFamily="18" charset="0"/>
                <a:cs typeface="Times New Roman" panose="02020603050405020304" pitchFamily="18" charset="0"/>
              </a:rPr>
              <a:t>Δ</a:t>
            </a:r>
            <a:r>
              <a:rPr lang="en-US" sz="3600" dirty="0">
                <a:latin typeface="Times New Roman" panose="02020603050405020304" pitchFamily="18" charset="0"/>
                <a:cs typeface="Times New Roman" panose="02020603050405020304" pitchFamily="18" charset="0"/>
              </a:rPr>
              <a:t>T</a:t>
            </a:r>
            <a:br>
              <a:rPr lang="en-US" sz="3600" dirty="0">
                <a:latin typeface="Times New Roman" panose="02020603050405020304" pitchFamily="18" charset="0"/>
                <a:cs typeface="Times New Roman" panose="02020603050405020304" pitchFamily="18" charset="0"/>
              </a:rPr>
            </a:br>
            <a:r>
              <a:rPr lang="en-US" sz="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64,000 J = (355 g)(4.18 J/</a:t>
            </a:r>
            <a:r>
              <a:rPr lang="en-US" sz="3600" dirty="0" err="1">
                <a:latin typeface="Times New Roman" panose="02020603050405020304" pitchFamily="18" charset="0"/>
                <a:cs typeface="Times New Roman" panose="02020603050405020304" pitchFamily="18" charset="0"/>
              </a:rPr>
              <a:t>g·K</a:t>
            </a:r>
            <a:r>
              <a:rPr lang="en-US" sz="3600" dirty="0">
                <a:latin typeface="Times New Roman" panose="02020603050405020304" pitchFamily="18" charset="0"/>
                <a:cs typeface="Times New Roman" panose="02020603050405020304" pitchFamily="18" charset="0"/>
              </a:rPr>
              <a:t>)(</a:t>
            </a:r>
            <a:r>
              <a:rPr lang="el-GR" sz="3600" dirty="0">
                <a:latin typeface="Times New Roman" panose="02020603050405020304" pitchFamily="18" charset="0"/>
                <a:cs typeface="Times New Roman" panose="02020603050405020304" pitchFamily="18" charset="0"/>
              </a:rPr>
              <a:t>Δ</a:t>
            </a:r>
            <a:r>
              <a:rPr lang="en-US" sz="3600" dirty="0">
                <a:latin typeface="Times New Roman" panose="02020603050405020304" pitchFamily="18" charset="0"/>
                <a:cs typeface="Times New Roman" panose="02020603050405020304" pitchFamily="18" charset="0"/>
              </a:rPr>
              <a:t>T)</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rPr>
              <a:t>64,000 J</a:t>
            </a:r>
            <a:br>
              <a:rPr lang="en-US" sz="3200" u="sng"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(355 g)(4.18 J/</a:t>
            </a:r>
            <a:r>
              <a:rPr lang="en-US" sz="3200" dirty="0" err="1">
                <a:latin typeface="Times New Roman" panose="02020603050405020304" pitchFamily="18" charset="0"/>
                <a:cs typeface="Times New Roman" panose="02020603050405020304" pitchFamily="18" charset="0"/>
              </a:rPr>
              <a:t>g·K</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rPr>
              <a:t>64,000 J</a:t>
            </a:r>
            <a:br>
              <a:rPr lang="en-US" sz="3200" u="sng"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1483.9 J/K</a:t>
            </a:r>
          </a:p>
        </p:txBody>
      </p:sp>
      <p:sp>
        <p:nvSpPr>
          <p:cNvPr id="5" name="TextBox 4">
            <a:extLst>
              <a:ext uri="{FF2B5EF4-FFF2-40B4-BE49-F238E27FC236}">
                <a16:creationId xmlns:a16="http://schemas.microsoft.com/office/drawing/2014/main" id="{0843BF0E-24AE-43BA-8337-D8C36D463BBB}"/>
              </a:ext>
            </a:extLst>
          </p:cNvPr>
          <p:cNvSpPr txBox="1"/>
          <p:nvPr/>
        </p:nvSpPr>
        <p:spPr>
          <a:xfrm>
            <a:off x="3733800" y="4057234"/>
            <a:ext cx="5562600" cy="2308324"/>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 </a:t>
            </a:r>
            <a:r>
              <a:rPr lang="el-GR" sz="4800" dirty="0">
                <a:latin typeface="Times New Roman" panose="02020603050405020304" pitchFamily="18" charset="0"/>
                <a:cs typeface="Times New Roman" panose="02020603050405020304" pitchFamily="18" charset="0"/>
              </a:rPr>
              <a:t>Δ</a:t>
            </a:r>
            <a:r>
              <a:rPr lang="en-US" sz="4800" dirty="0">
                <a:latin typeface="Times New Roman" panose="02020603050405020304" pitchFamily="18" charset="0"/>
                <a:cs typeface="Times New Roman" panose="02020603050405020304" pitchFamily="18" charset="0"/>
              </a:rPr>
              <a:t>T</a:t>
            </a:r>
            <a:br>
              <a:rPr lang="en-US" sz="4800" dirty="0">
                <a:latin typeface="Times New Roman" panose="02020603050405020304" pitchFamily="18" charset="0"/>
                <a:cs typeface="Times New Roman" panose="02020603050405020304" pitchFamily="18" charset="0"/>
              </a:rPr>
            </a:b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t>
            </a:r>
            <a:r>
              <a:rPr lang="el-GR" sz="4800" dirty="0">
                <a:latin typeface="Times New Roman" panose="02020603050405020304" pitchFamily="18" charset="0"/>
                <a:cs typeface="Times New Roman" panose="02020603050405020304" pitchFamily="18" charset="0"/>
              </a:rPr>
              <a:t>Δ</a:t>
            </a:r>
            <a:r>
              <a:rPr lang="en-US" sz="4800" dirty="0">
                <a:latin typeface="Times New Roman" panose="02020603050405020304" pitchFamily="18" charset="0"/>
                <a:cs typeface="Times New Roman" panose="02020603050405020304" pitchFamily="18" charset="0"/>
              </a:rPr>
              <a:t>T = 43 K </a:t>
            </a:r>
          </a:p>
        </p:txBody>
      </p:sp>
      <p:cxnSp>
        <p:nvCxnSpPr>
          <p:cNvPr id="7" name="Straight Connector 6">
            <a:extLst>
              <a:ext uri="{FF2B5EF4-FFF2-40B4-BE49-F238E27FC236}">
                <a16:creationId xmlns:a16="http://schemas.microsoft.com/office/drawing/2014/main" id="{503E2ECA-F65D-4EF0-B6BD-E3EAABEA2EC8}"/>
              </a:ext>
            </a:extLst>
          </p:cNvPr>
          <p:cNvCxnSpPr/>
          <p:nvPr/>
        </p:nvCxnSpPr>
        <p:spPr>
          <a:xfrm>
            <a:off x="7630026" y="5276434"/>
            <a:ext cx="128537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93036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FC27EE-393B-4A69-AE15-570AC2AD258B}"/>
              </a:ext>
            </a:extLst>
          </p:cNvPr>
          <p:cNvSpPr txBox="1"/>
          <p:nvPr/>
        </p:nvSpPr>
        <p:spPr>
          <a:xfrm>
            <a:off x="76200" y="0"/>
            <a:ext cx="9067800" cy="233910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105. When a 355 mL can of seltzer, is warmed from a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temperature of 293 K by adding 64,000 Joules </a:t>
            </a:r>
          </a:p>
          <a:p>
            <a:r>
              <a:rPr lang="en-US" sz="3200" dirty="0">
                <a:latin typeface="Times New Roman" panose="02020603050405020304" pitchFamily="18" charset="0"/>
                <a:cs typeface="Times New Roman" panose="02020603050405020304" pitchFamily="18" charset="0"/>
              </a:rPr>
              <a:t>         of energy to it, what is the final temperature?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i="1" dirty="0">
                <a:solidFill>
                  <a:srgbClr val="0000FF"/>
                </a:solidFill>
                <a:latin typeface="Times New Roman" panose="02020603050405020304" pitchFamily="18" charset="0"/>
                <a:cs typeface="Times New Roman" panose="02020603050405020304" pitchFamily="18" charset="0"/>
              </a:rPr>
              <a:t>Assume the seltzer is just water.  </a:t>
            </a:r>
          </a:p>
          <a:p>
            <a:endParaRPr lang="en-US" dirty="0"/>
          </a:p>
        </p:txBody>
      </p:sp>
      <p:pic>
        <p:nvPicPr>
          <p:cNvPr id="53250" name="Picture 2" descr="Image result for wegmans seltzer can">
            <a:extLst>
              <a:ext uri="{FF2B5EF4-FFF2-40B4-BE49-F238E27FC236}">
                <a16:creationId xmlns:a16="http://schemas.microsoft.com/office/drawing/2014/main" id="{E50B1ED7-A227-4FD3-92EE-4FB8BA8E6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524001"/>
            <a:ext cx="1295400" cy="24904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EE6534D-27ED-4B79-A077-D426A7559D6C}"/>
              </a:ext>
            </a:extLst>
          </p:cNvPr>
          <p:cNvSpPr/>
          <p:nvPr/>
        </p:nvSpPr>
        <p:spPr>
          <a:xfrm>
            <a:off x="228600" y="2087464"/>
            <a:ext cx="6781800" cy="4278094"/>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 q = </a:t>
            </a:r>
            <a:r>
              <a:rPr lang="en-US" sz="3600" dirty="0" err="1">
                <a:latin typeface="Times New Roman" panose="02020603050405020304" pitchFamily="18" charset="0"/>
                <a:cs typeface="Times New Roman" panose="02020603050405020304" pitchFamily="18" charset="0"/>
              </a:rPr>
              <a:t>mC</a:t>
            </a:r>
            <a:r>
              <a:rPr lang="el-GR" sz="3600" dirty="0">
                <a:latin typeface="Times New Roman" panose="02020603050405020304" pitchFamily="18" charset="0"/>
                <a:cs typeface="Times New Roman" panose="02020603050405020304" pitchFamily="18" charset="0"/>
              </a:rPr>
              <a:t>Δ</a:t>
            </a:r>
            <a:r>
              <a:rPr lang="en-US" sz="3600" dirty="0">
                <a:latin typeface="Times New Roman" panose="02020603050405020304" pitchFamily="18" charset="0"/>
                <a:cs typeface="Times New Roman" panose="02020603050405020304" pitchFamily="18" charset="0"/>
              </a:rPr>
              <a:t>T</a:t>
            </a:r>
            <a:br>
              <a:rPr lang="en-US" sz="3600" dirty="0">
                <a:latin typeface="Times New Roman" panose="02020603050405020304" pitchFamily="18" charset="0"/>
                <a:cs typeface="Times New Roman" panose="02020603050405020304" pitchFamily="18" charset="0"/>
              </a:rPr>
            </a:br>
            <a:r>
              <a:rPr lang="en-US" sz="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64,000 J = (355 g)(4.18 J/</a:t>
            </a:r>
            <a:r>
              <a:rPr lang="en-US" sz="3600" dirty="0" err="1">
                <a:latin typeface="Times New Roman" panose="02020603050405020304" pitchFamily="18" charset="0"/>
                <a:cs typeface="Times New Roman" panose="02020603050405020304" pitchFamily="18" charset="0"/>
              </a:rPr>
              <a:t>g·K</a:t>
            </a:r>
            <a:r>
              <a:rPr lang="en-US" sz="3600" dirty="0">
                <a:latin typeface="Times New Roman" panose="02020603050405020304" pitchFamily="18" charset="0"/>
                <a:cs typeface="Times New Roman" panose="02020603050405020304" pitchFamily="18" charset="0"/>
              </a:rPr>
              <a:t>)(</a:t>
            </a:r>
            <a:r>
              <a:rPr lang="el-GR" sz="3600" dirty="0">
                <a:latin typeface="Times New Roman" panose="02020603050405020304" pitchFamily="18" charset="0"/>
                <a:cs typeface="Times New Roman" panose="02020603050405020304" pitchFamily="18" charset="0"/>
              </a:rPr>
              <a:t>Δ</a:t>
            </a:r>
            <a:r>
              <a:rPr lang="en-US" sz="3600" dirty="0">
                <a:latin typeface="Times New Roman" panose="02020603050405020304" pitchFamily="18" charset="0"/>
                <a:cs typeface="Times New Roman" panose="02020603050405020304" pitchFamily="18" charset="0"/>
              </a:rPr>
              <a:t>T)</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rPr>
              <a:t>64,000 J</a:t>
            </a:r>
            <a:br>
              <a:rPr lang="en-US" sz="3200" u="sng"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(355 g)(4.18 J/</a:t>
            </a:r>
            <a:r>
              <a:rPr lang="en-US" sz="3200" dirty="0" err="1">
                <a:latin typeface="Times New Roman" panose="02020603050405020304" pitchFamily="18" charset="0"/>
                <a:cs typeface="Times New Roman" panose="02020603050405020304" pitchFamily="18" charset="0"/>
              </a:rPr>
              <a:t>g·K</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rPr>
              <a:t>64,000 J</a:t>
            </a:r>
            <a:br>
              <a:rPr lang="en-US" sz="3200" u="sng"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1483.9 J/K</a:t>
            </a:r>
          </a:p>
        </p:txBody>
      </p:sp>
      <p:sp>
        <p:nvSpPr>
          <p:cNvPr id="5" name="TextBox 4">
            <a:extLst>
              <a:ext uri="{FF2B5EF4-FFF2-40B4-BE49-F238E27FC236}">
                <a16:creationId xmlns:a16="http://schemas.microsoft.com/office/drawing/2014/main" id="{0843BF0E-24AE-43BA-8337-D8C36D463BBB}"/>
              </a:ext>
            </a:extLst>
          </p:cNvPr>
          <p:cNvSpPr txBox="1"/>
          <p:nvPr/>
        </p:nvSpPr>
        <p:spPr>
          <a:xfrm>
            <a:off x="3733800" y="4057234"/>
            <a:ext cx="5562600" cy="2308324"/>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 </a:t>
            </a:r>
            <a:r>
              <a:rPr lang="el-GR" sz="4800" dirty="0">
                <a:latin typeface="Times New Roman" panose="02020603050405020304" pitchFamily="18" charset="0"/>
                <a:cs typeface="Times New Roman" panose="02020603050405020304" pitchFamily="18" charset="0"/>
              </a:rPr>
              <a:t>Δ</a:t>
            </a:r>
            <a:r>
              <a:rPr lang="en-US" sz="4800" dirty="0">
                <a:latin typeface="Times New Roman" panose="02020603050405020304" pitchFamily="18" charset="0"/>
                <a:cs typeface="Times New Roman" panose="02020603050405020304" pitchFamily="18" charset="0"/>
              </a:rPr>
              <a:t>T</a:t>
            </a:r>
            <a:br>
              <a:rPr lang="en-US" sz="4800" dirty="0">
                <a:latin typeface="Times New Roman" panose="02020603050405020304" pitchFamily="18" charset="0"/>
                <a:cs typeface="Times New Roman" panose="02020603050405020304" pitchFamily="18" charset="0"/>
              </a:rPr>
            </a:b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t>
            </a:r>
            <a:r>
              <a:rPr lang="el-GR" sz="4800" dirty="0">
                <a:latin typeface="Times New Roman" panose="02020603050405020304" pitchFamily="18" charset="0"/>
                <a:cs typeface="Times New Roman" panose="02020603050405020304" pitchFamily="18" charset="0"/>
              </a:rPr>
              <a:t>Δ</a:t>
            </a:r>
            <a:r>
              <a:rPr lang="en-US" sz="4800" dirty="0">
                <a:latin typeface="Times New Roman" panose="02020603050405020304" pitchFamily="18" charset="0"/>
                <a:cs typeface="Times New Roman" panose="02020603050405020304" pitchFamily="18" charset="0"/>
              </a:rPr>
              <a:t>T = 43 K </a:t>
            </a:r>
          </a:p>
        </p:txBody>
      </p:sp>
      <p:sp>
        <p:nvSpPr>
          <p:cNvPr id="6" name="TextBox 5">
            <a:extLst>
              <a:ext uri="{FF2B5EF4-FFF2-40B4-BE49-F238E27FC236}">
                <a16:creationId xmlns:a16="http://schemas.microsoft.com/office/drawing/2014/main" id="{674B33B2-0A6D-48C3-9A1D-52AEC7888382}"/>
              </a:ext>
            </a:extLst>
          </p:cNvPr>
          <p:cNvSpPr txBox="1"/>
          <p:nvPr/>
        </p:nvSpPr>
        <p:spPr>
          <a:xfrm>
            <a:off x="7315200" y="4290203"/>
            <a:ext cx="1752600" cy="2062103"/>
          </a:xfrm>
          <a:prstGeom prst="rect">
            <a:avLst/>
          </a:prstGeom>
          <a:noFill/>
        </p:spPr>
        <p:txBody>
          <a:bodyPr wrap="square" rtlCol="0">
            <a:spAutoFit/>
          </a:bodyPr>
          <a:lstStyle/>
          <a:p>
            <a:pPr algn="ctr"/>
            <a:r>
              <a:rPr lang="en-US" sz="3200" dirty="0">
                <a:solidFill>
                  <a:srgbClr val="FF0000"/>
                </a:solidFill>
              </a:rPr>
              <a:t>293 K</a:t>
            </a:r>
            <a:br>
              <a:rPr lang="en-US" sz="3200" dirty="0">
                <a:solidFill>
                  <a:srgbClr val="FF0000"/>
                </a:solidFill>
              </a:rPr>
            </a:br>
            <a:r>
              <a:rPr lang="en-US" sz="3200" dirty="0">
                <a:solidFill>
                  <a:srgbClr val="FF0000"/>
                </a:solidFill>
              </a:rPr>
              <a:t>+ 43 K</a:t>
            </a:r>
            <a:br>
              <a:rPr lang="en-US" sz="3200" dirty="0">
                <a:solidFill>
                  <a:srgbClr val="FF0000"/>
                </a:solidFill>
              </a:rPr>
            </a:br>
            <a:r>
              <a:rPr lang="en-US" sz="3200" dirty="0">
                <a:solidFill>
                  <a:srgbClr val="FF0000"/>
                </a:solidFill>
              </a:rPr>
              <a:t>336 K  </a:t>
            </a:r>
            <a:br>
              <a:rPr lang="en-US" sz="3200" dirty="0">
                <a:solidFill>
                  <a:srgbClr val="FF0000"/>
                </a:solidFill>
              </a:rPr>
            </a:br>
            <a:r>
              <a:rPr lang="en-US" sz="3200" dirty="0">
                <a:solidFill>
                  <a:srgbClr val="FF0000"/>
                </a:solidFill>
              </a:rPr>
              <a:t> </a:t>
            </a:r>
            <a:r>
              <a:rPr lang="en-US" sz="3200" dirty="0">
                <a:solidFill>
                  <a:srgbClr val="0000FF"/>
                </a:solidFill>
              </a:rPr>
              <a:t>SF </a:t>
            </a:r>
            <a:r>
              <a:rPr lang="en-US" sz="3200" b="1" dirty="0">
                <a:solidFill>
                  <a:srgbClr val="0000FF"/>
                </a:solidFill>
                <a:latin typeface="Wingdings" panose="05000000000000000000" pitchFamily="2" charset="2"/>
              </a:rPr>
              <a:t>L</a:t>
            </a:r>
            <a:endParaRPr lang="en-US" sz="3200" b="1" dirty="0">
              <a:solidFill>
                <a:srgbClr val="0000FF"/>
              </a:solidFill>
            </a:endParaRPr>
          </a:p>
        </p:txBody>
      </p:sp>
      <p:cxnSp>
        <p:nvCxnSpPr>
          <p:cNvPr id="7" name="Straight Connector 6">
            <a:extLst>
              <a:ext uri="{FF2B5EF4-FFF2-40B4-BE49-F238E27FC236}">
                <a16:creationId xmlns:a16="http://schemas.microsoft.com/office/drawing/2014/main" id="{503E2ECA-F65D-4EF0-B6BD-E3EAABEA2EC8}"/>
              </a:ext>
            </a:extLst>
          </p:cNvPr>
          <p:cNvCxnSpPr/>
          <p:nvPr/>
        </p:nvCxnSpPr>
        <p:spPr>
          <a:xfrm>
            <a:off x="7630026" y="5276434"/>
            <a:ext cx="128537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21566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28B25-6C73-46B8-A0ED-823C227CC1D2}"/>
              </a:ext>
            </a:extLst>
          </p:cNvPr>
          <p:cNvSpPr txBox="1"/>
          <p:nvPr/>
        </p:nvSpPr>
        <p:spPr>
          <a:xfrm>
            <a:off x="0" y="0"/>
            <a:ext cx="9144000" cy="147732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106.  How many grams of water can be heated</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by 25.5 K when it absorbs 17,500 joules?</a:t>
            </a:r>
          </a:p>
          <a:p>
            <a:endParaRPr lang="en-US" dirty="0"/>
          </a:p>
        </p:txBody>
      </p:sp>
    </p:spTree>
    <p:extLst>
      <p:ext uri="{BB962C8B-B14F-4D97-AF65-F5344CB8AC3E}">
        <p14:creationId xmlns:p14="http://schemas.microsoft.com/office/powerpoint/2010/main" val="2137118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AutoShape 2">
            <a:extLst>
              <a:ext uri="{FF2B5EF4-FFF2-40B4-BE49-F238E27FC236}">
                <a16:creationId xmlns:a16="http://schemas.microsoft.com/office/drawing/2014/main" id="{0C3600E5-E9DF-4805-B4F0-1CB07687A16F}"/>
              </a:ext>
            </a:extLst>
          </p:cNvPr>
          <p:cNvCxnSpPr>
            <a:cxnSpLocks noChangeShapeType="1"/>
          </p:cNvCxnSpPr>
          <p:nvPr/>
        </p:nvCxnSpPr>
        <p:spPr bwMode="auto">
          <a:xfrm>
            <a:off x="1981200" y="152400"/>
            <a:ext cx="9525" cy="27717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D7BCF758-013C-45F2-9E06-44B5F709AE6F}"/>
              </a:ext>
            </a:extLst>
          </p:cNvPr>
          <p:cNvCxnSpPr>
            <a:cxnSpLocks noChangeShapeType="1"/>
          </p:cNvCxnSpPr>
          <p:nvPr/>
        </p:nvCxnSpPr>
        <p:spPr bwMode="auto">
          <a:xfrm flipH="1" flipV="1">
            <a:off x="1990725" y="2924175"/>
            <a:ext cx="5534025" cy="1905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2" name="AutoShape 4">
            <a:extLst>
              <a:ext uri="{FF2B5EF4-FFF2-40B4-BE49-F238E27FC236}">
                <a16:creationId xmlns:a16="http://schemas.microsoft.com/office/drawing/2014/main" id="{D5E2471A-D52E-4A8C-8C49-09A79AF90077}"/>
              </a:ext>
            </a:extLst>
          </p:cNvPr>
          <p:cNvCxnSpPr>
            <a:cxnSpLocks noChangeShapeType="1"/>
          </p:cNvCxnSpPr>
          <p:nvPr/>
        </p:nvCxnSpPr>
        <p:spPr bwMode="auto">
          <a:xfrm flipV="1">
            <a:off x="1990725" y="2311400"/>
            <a:ext cx="377825" cy="498475"/>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3" name="AutoShape 5">
            <a:extLst>
              <a:ext uri="{FF2B5EF4-FFF2-40B4-BE49-F238E27FC236}">
                <a16:creationId xmlns:a16="http://schemas.microsoft.com/office/drawing/2014/main" id="{5ABACA1A-21B6-4DD6-BAEF-BF31896A83FB}"/>
              </a:ext>
            </a:extLst>
          </p:cNvPr>
          <p:cNvCxnSpPr>
            <a:cxnSpLocks noChangeShapeType="1"/>
          </p:cNvCxnSpPr>
          <p:nvPr/>
        </p:nvCxnSpPr>
        <p:spPr bwMode="auto">
          <a:xfrm flipV="1">
            <a:off x="3048000" y="752475"/>
            <a:ext cx="1146175" cy="1558925"/>
          </a:xfrm>
          <a:prstGeom prst="straightConnector1">
            <a:avLst/>
          </a:prstGeom>
          <a:noFill/>
          <a:ln w="38100" algn="ctr">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4" name="AutoShape 6">
            <a:extLst>
              <a:ext uri="{FF2B5EF4-FFF2-40B4-BE49-F238E27FC236}">
                <a16:creationId xmlns:a16="http://schemas.microsoft.com/office/drawing/2014/main" id="{35A5D954-ACBA-4B89-B3CE-8D2CF9050F55}"/>
              </a:ext>
            </a:extLst>
          </p:cNvPr>
          <p:cNvCxnSpPr>
            <a:cxnSpLocks noChangeShapeType="1"/>
          </p:cNvCxnSpPr>
          <p:nvPr/>
        </p:nvCxnSpPr>
        <p:spPr bwMode="auto">
          <a:xfrm>
            <a:off x="4194175" y="762000"/>
            <a:ext cx="2016125" cy="1588"/>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5" name="AutoShape 7">
            <a:extLst>
              <a:ext uri="{FF2B5EF4-FFF2-40B4-BE49-F238E27FC236}">
                <a16:creationId xmlns:a16="http://schemas.microsoft.com/office/drawing/2014/main" id="{D0456C82-2AEF-4FD0-8931-D3B95873C7C1}"/>
              </a:ext>
            </a:extLst>
          </p:cNvPr>
          <p:cNvCxnSpPr>
            <a:cxnSpLocks noChangeShapeType="1"/>
          </p:cNvCxnSpPr>
          <p:nvPr/>
        </p:nvCxnSpPr>
        <p:spPr bwMode="auto">
          <a:xfrm flipV="1">
            <a:off x="6210300" y="276225"/>
            <a:ext cx="371475" cy="4857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 name="Text Box 8">
            <a:extLst>
              <a:ext uri="{FF2B5EF4-FFF2-40B4-BE49-F238E27FC236}">
                <a16:creationId xmlns:a16="http://schemas.microsoft.com/office/drawing/2014/main" id="{27A1EB96-A45C-470E-8EEF-41EE563B007C}"/>
              </a:ext>
            </a:extLst>
          </p:cNvPr>
          <p:cNvSpPr txBox="1">
            <a:spLocks noChangeArrowheads="1"/>
          </p:cNvSpPr>
          <p:nvPr/>
        </p:nvSpPr>
        <p:spPr bwMode="auto">
          <a:xfrm>
            <a:off x="1228725" y="2076450"/>
            <a:ext cx="752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Melting</a:t>
            </a:r>
            <a:br>
              <a:rPr kumimoji="0" lang="en-US" altLang="en-US" sz="1600" b="0" i="0" u="none" strike="noStrike" cap="none" normalizeH="0" baseline="0" dirty="0">
                <a:ln>
                  <a:noFill/>
                </a:ln>
                <a:solidFill>
                  <a:srgbClr val="000000"/>
                </a:solidFill>
                <a:effectLst/>
                <a:latin typeface="Calibri" panose="020F0502020204030204" pitchFamily="34" charset="0"/>
              </a:rPr>
            </a:br>
            <a:r>
              <a:rPr kumimoji="0" lang="en-US" altLang="en-US" sz="1600" b="0" i="0" u="none" strike="noStrike" cap="none" normalizeH="0" baseline="0" dirty="0">
                <a:ln>
                  <a:noFill/>
                </a:ln>
                <a:solidFill>
                  <a:srgbClr val="000000"/>
                </a:solidFill>
                <a:effectLst/>
                <a:latin typeface="Calibri" panose="020F0502020204030204" pitchFamily="34" charset="0"/>
              </a:rPr>
              <a:t>Point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3" name="Text Box 9">
            <a:extLst>
              <a:ext uri="{FF2B5EF4-FFF2-40B4-BE49-F238E27FC236}">
                <a16:creationId xmlns:a16="http://schemas.microsoft.com/office/drawing/2014/main" id="{F74B718A-52B4-429F-8706-1D60663C5551}"/>
              </a:ext>
            </a:extLst>
          </p:cNvPr>
          <p:cNvSpPr txBox="1">
            <a:spLocks noChangeArrowheads="1"/>
          </p:cNvSpPr>
          <p:nvPr/>
        </p:nvSpPr>
        <p:spPr bwMode="auto">
          <a:xfrm>
            <a:off x="1228725" y="533400"/>
            <a:ext cx="752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Boiling</a:t>
            </a:r>
            <a:br>
              <a:rPr kumimoji="0" lang="en-US" altLang="en-US" sz="1600" b="0" i="0" u="none" strike="noStrike" cap="none" normalizeH="0" baseline="0" dirty="0">
                <a:ln>
                  <a:noFill/>
                </a:ln>
                <a:solidFill>
                  <a:srgbClr val="000000"/>
                </a:solidFill>
                <a:effectLst/>
                <a:latin typeface="Calibri" panose="020F0502020204030204" pitchFamily="34" charset="0"/>
              </a:rPr>
            </a:br>
            <a:r>
              <a:rPr kumimoji="0" lang="en-US" altLang="en-US" sz="1600" b="0" i="0" u="none" strike="noStrike" cap="none" normalizeH="0" baseline="0" dirty="0">
                <a:ln>
                  <a:noFill/>
                </a:ln>
                <a:solidFill>
                  <a:srgbClr val="000000"/>
                </a:solidFill>
                <a:effectLst/>
                <a:latin typeface="Calibri" panose="020F0502020204030204" pitchFamily="34" charset="0"/>
              </a:rPr>
              <a:t>Point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4" name="Text Box 10">
            <a:extLst>
              <a:ext uri="{FF2B5EF4-FFF2-40B4-BE49-F238E27FC236}">
                <a16:creationId xmlns:a16="http://schemas.microsoft.com/office/drawing/2014/main" id="{A678C0C0-EEE9-4FE0-83A1-5A6766BC1C74}"/>
              </a:ext>
            </a:extLst>
          </p:cNvPr>
          <p:cNvSpPr txBox="1">
            <a:spLocks noChangeArrowheads="1"/>
          </p:cNvSpPr>
          <p:nvPr/>
        </p:nvSpPr>
        <p:spPr bwMode="auto">
          <a:xfrm>
            <a:off x="1762125" y="27146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11">
            <a:extLst>
              <a:ext uri="{FF2B5EF4-FFF2-40B4-BE49-F238E27FC236}">
                <a16:creationId xmlns:a16="http://schemas.microsoft.com/office/drawing/2014/main" id="{9FB8F52A-5B98-4122-BD05-C6DB40210D70}"/>
              </a:ext>
            </a:extLst>
          </p:cNvPr>
          <p:cNvSpPr txBox="1">
            <a:spLocks noChangeArrowheads="1"/>
          </p:cNvSpPr>
          <p:nvPr/>
        </p:nvSpPr>
        <p:spPr bwMode="auto">
          <a:xfrm>
            <a:off x="2219325" y="20764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12">
            <a:extLst>
              <a:ext uri="{FF2B5EF4-FFF2-40B4-BE49-F238E27FC236}">
                <a16:creationId xmlns:a16="http://schemas.microsoft.com/office/drawing/2014/main" id="{8E294761-D3ED-49DA-8D9F-4CFCD651267D}"/>
              </a:ext>
            </a:extLst>
          </p:cNvPr>
          <p:cNvSpPr txBox="1">
            <a:spLocks noChangeArrowheads="1"/>
          </p:cNvSpPr>
          <p:nvPr/>
        </p:nvSpPr>
        <p:spPr bwMode="auto">
          <a:xfrm>
            <a:off x="3048000" y="22955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3">
            <a:extLst>
              <a:ext uri="{FF2B5EF4-FFF2-40B4-BE49-F238E27FC236}">
                <a16:creationId xmlns:a16="http://schemas.microsoft.com/office/drawing/2014/main" id="{7FA3EE60-A753-4E0F-84F9-E1D395A835F0}"/>
              </a:ext>
            </a:extLst>
          </p:cNvPr>
          <p:cNvSpPr txBox="1">
            <a:spLocks noChangeArrowheads="1"/>
          </p:cNvSpPr>
          <p:nvPr/>
        </p:nvSpPr>
        <p:spPr bwMode="auto">
          <a:xfrm>
            <a:off x="4000500" y="48577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4">
            <a:extLst>
              <a:ext uri="{FF2B5EF4-FFF2-40B4-BE49-F238E27FC236}">
                <a16:creationId xmlns:a16="http://schemas.microsoft.com/office/drawing/2014/main" id="{93CFA347-A5E0-4622-9B56-7BAC617F42C5}"/>
              </a:ext>
            </a:extLst>
          </p:cNvPr>
          <p:cNvSpPr txBox="1">
            <a:spLocks noChangeArrowheads="1"/>
          </p:cNvSpPr>
          <p:nvPr/>
        </p:nvSpPr>
        <p:spPr bwMode="auto">
          <a:xfrm>
            <a:off x="6238875" y="7620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5">
            <a:extLst>
              <a:ext uri="{FF2B5EF4-FFF2-40B4-BE49-F238E27FC236}">
                <a16:creationId xmlns:a16="http://schemas.microsoft.com/office/drawing/2014/main" id="{3456E74D-9028-4444-BDC9-1C52DA804863}"/>
              </a:ext>
            </a:extLst>
          </p:cNvPr>
          <p:cNvSpPr txBox="1">
            <a:spLocks noChangeArrowheads="1"/>
          </p:cNvSpPr>
          <p:nvPr/>
        </p:nvSpPr>
        <p:spPr bwMode="auto">
          <a:xfrm>
            <a:off x="6457950" y="762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6">
            <a:extLst>
              <a:ext uri="{FF2B5EF4-FFF2-40B4-BE49-F238E27FC236}">
                <a16:creationId xmlns:a16="http://schemas.microsoft.com/office/drawing/2014/main" id="{E65FAE2D-F9EE-4E1A-BAEE-661F2CDFA54C}"/>
              </a:ext>
            </a:extLst>
          </p:cNvPr>
          <p:cNvSpPr txBox="1">
            <a:spLocks noChangeArrowheads="1"/>
          </p:cNvSpPr>
          <p:nvPr/>
        </p:nvSpPr>
        <p:spPr bwMode="auto">
          <a:xfrm>
            <a:off x="2108993" y="2984499"/>
            <a:ext cx="673020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Heat is added at a constant rate</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cxnSp>
        <p:nvCxnSpPr>
          <p:cNvPr id="2065" name="AutoShape 17">
            <a:extLst>
              <a:ext uri="{FF2B5EF4-FFF2-40B4-BE49-F238E27FC236}">
                <a16:creationId xmlns:a16="http://schemas.microsoft.com/office/drawing/2014/main" id="{C0988744-675F-4472-8D0E-2216F71DB084}"/>
              </a:ext>
            </a:extLst>
          </p:cNvPr>
          <p:cNvCxnSpPr>
            <a:cxnSpLocks noChangeShapeType="1"/>
          </p:cNvCxnSpPr>
          <p:nvPr/>
        </p:nvCxnSpPr>
        <p:spPr bwMode="auto">
          <a:xfrm>
            <a:off x="4876800" y="3124200"/>
            <a:ext cx="904875" cy="0"/>
          </a:xfrm>
          <a:prstGeom prst="straightConnector1">
            <a:avLst/>
          </a:prstGeom>
          <a:noFill/>
          <a:ln w="285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1" name="Text Box 18">
            <a:extLst>
              <a:ext uri="{FF2B5EF4-FFF2-40B4-BE49-F238E27FC236}">
                <a16:creationId xmlns:a16="http://schemas.microsoft.com/office/drawing/2014/main" id="{5B9D23FA-50D4-4021-B9E1-EE689F0CA59B}"/>
              </a:ext>
            </a:extLst>
          </p:cNvPr>
          <p:cNvSpPr txBox="1">
            <a:spLocks noChangeArrowheads="1"/>
          </p:cNvSpPr>
          <p:nvPr/>
        </p:nvSpPr>
        <p:spPr bwMode="auto">
          <a:xfrm>
            <a:off x="3295650" y="85725"/>
            <a:ext cx="27527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rgbClr val="000000"/>
                </a:solidFill>
                <a:effectLst/>
                <a:latin typeface="+mj-lt"/>
              </a:rPr>
              <a:t>The heating curve for water  </a:t>
            </a:r>
            <a:endParaRPr kumimoji="0" lang="en-US" altLang="en-US" sz="2800" b="0" i="0" u="none" strike="noStrike" cap="none" normalizeH="0" baseline="0" dirty="0">
              <a:ln>
                <a:noFill/>
              </a:ln>
              <a:solidFill>
                <a:schemeClr val="tx1"/>
              </a:solidFill>
              <a:effectLst/>
              <a:latin typeface="+mj-lt"/>
            </a:endParaRPr>
          </a:p>
        </p:txBody>
      </p:sp>
      <p:cxnSp>
        <p:nvCxnSpPr>
          <p:cNvPr id="2067" name="AutoShape 19">
            <a:extLst>
              <a:ext uri="{FF2B5EF4-FFF2-40B4-BE49-F238E27FC236}">
                <a16:creationId xmlns:a16="http://schemas.microsoft.com/office/drawing/2014/main" id="{8ED6AEE3-68FA-4224-857B-AD394C1AB236}"/>
              </a:ext>
            </a:extLst>
          </p:cNvPr>
          <p:cNvCxnSpPr>
            <a:cxnSpLocks noChangeShapeType="1"/>
          </p:cNvCxnSpPr>
          <p:nvPr/>
        </p:nvCxnSpPr>
        <p:spPr bwMode="auto">
          <a:xfrm>
            <a:off x="2363788" y="2311400"/>
            <a:ext cx="690562" cy="0"/>
          </a:xfrm>
          <a:prstGeom prst="straightConnector1">
            <a:avLst/>
          </a:prstGeom>
          <a:noFill/>
          <a:ln w="3810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aphicFrame>
        <p:nvGraphicFramePr>
          <p:cNvPr id="12" name="Table 11">
            <a:extLst>
              <a:ext uri="{FF2B5EF4-FFF2-40B4-BE49-F238E27FC236}">
                <a16:creationId xmlns:a16="http://schemas.microsoft.com/office/drawing/2014/main" id="{E3091DAC-DCB9-4C6D-B128-E0264D8AC905}"/>
              </a:ext>
            </a:extLst>
          </p:cNvPr>
          <p:cNvGraphicFramePr>
            <a:graphicFrameLocks noGrp="1"/>
          </p:cNvGraphicFramePr>
          <p:nvPr>
            <p:extLst>
              <p:ext uri="{D42A27DB-BD31-4B8C-83A1-F6EECF244321}">
                <p14:modId xmlns:p14="http://schemas.microsoft.com/office/powerpoint/2010/main" val="610260890"/>
              </p:ext>
            </p:extLst>
          </p:nvPr>
        </p:nvGraphicFramePr>
        <p:xfrm>
          <a:off x="19054" y="3352800"/>
          <a:ext cx="9124947" cy="3472365"/>
        </p:xfrm>
        <a:graphic>
          <a:graphicData uri="http://schemas.openxmlformats.org/drawingml/2006/table">
            <a:tbl>
              <a:tblPr/>
              <a:tblGrid>
                <a:gridCol w="480129">
                  <a:extLst>
                    <a:ext uri="{9D8B030D-6E8A-4147-A177-3AD203B41FA5}">
                      <a16:colId xmlns:a16="http://schemas.microsoft.com/office/drawing/2014/main" val="1372205532"/>
                    </a:ext>
                  </a:extLst>
                </a:gridCol>
                <a:gridCol w="1409764">
                  <a:extLst>
                    <a:ext uri="{9D8B030D-6E8A-4147-A177-3AD203B41FA5}">
                      <a16:colId xmlns:a16="http://schemas.microsoft.com/office/drawing/2014/main" val="2747285817"/>
                    </a:ext>
                  </a:extLst>
                </a:gridCol>
                <a:gridCol w="2385769">
                  <a:extLst>
                    <a:ext uri="{9D8B030D-6E8A-4147-A177-3AD203B41FA5}">
                      <a16:colId xmlns:a16="http://schemas.microsoft.com/office/drawing/2014/main" val="2199636576"/>
                    </a:ext>
                  </a:extLst>
                </a:gridCol>
                <a:gridCol w="1897766">
                  <a:extLst>
                    <a:ext uri="{9D8B030D-6E8A-4147-A177-3AD203B41FA5}">
                      <a16:colId xmlns:a16="http://schemas.microsoft.com/office/drawing/2014/main" val="2106881919"/>
                    </a:ext>
                  </a:extLst>
                </a:gridCol>
                <a:gridCol w="1445435">
                  <a:extLst>
                    <a:ext uri="{9D8B030D-6E8A-4147-A177-3AD203B41FA5}">
                      <a16:colId xmlns:a16="http://schemas.microsoft.com/office/drawing/2014/main" val="579556642"/>
                    </a:ext>
                  </a:extLst>
                </a:gridCol>
                <a:gridCol w="1506084">
                  <a:extLst>
                    <a:ext uri="{9D8B030D-6E8A-4147-A177-3AD203B41FA5}">
                      <a16:colId xmlns:a16="http://schemas.microsoft.com/office/drawing/2014/main" val="3911653699"/>
                    </a:ext>
                  </a:extLst>
                </a:gridCol>
              </a:tblGrid>
              <a:tr h="884485">
                <a:tc>
                  <a:txBody>
                    <a:bodyPr/>
                    <a:lstStyle/>
                    <a:p>
                      <a:pPr marR="0" indent="0" algn="ctr" rtl="0">
                        <a:lnSpc>
                          <a:spcPct val="119000"/>
                        </a:lnSpc>
                        <a:spcBef>
                          <a:spcPts val="0"/>
                        </a:spcBef>
                        <a:spcAft>
                          <a:spcPts val="600"/>
                        </a:spcAft>
                      </a:pPr>
                      <a:r>
                        <a:rPr lang="en-US" sz="1100" kern="1400" dirty="0">
                          <a:ln>
                            <a:noFill/>
                          </a:ln>
                          <a:solidFill>
                            <a:srgbClr val="000000"/>
                          </a:solidFill>
                          <a:effectLst/>
                          <a:latin typeface="Times New Roman" panose="02020603050405020304" pitchFamily="18" charset="0"/>
                        </a:rPr>
                        <a:t> </a:t>
                      </a:r>
                      <a:endParaRPr lang="en-US" sz="1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Segment</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Temperature &amp; Kinetic Energy</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INC or DEC or STEADY?</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Phase or Phases </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Present</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Exothermic or </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Endothermic?</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Potential Energy</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INC or DEC </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or STEADY?</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0310694"/>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17</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AB</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INCREASING</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SOLID</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ENDO</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STEADY</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930069"/>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18</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FF"/>
                          </a:solidFill>
                          <a:effectLst/>
                          <a:latin typeface="Times New Roman" panose="02020603050405020304" pitchFamily="18" charset="0"/>
                        </a:rPr>
                        <a:t>BC</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189388"/>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19</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6600"/>
                          </a:solidFill>
                          <a:effectLst/>
                          <a:latin typeface="Times New Roman" panose="02020603050405020304" pitchFamily="18" charset="0"/>
                        </a:rPr>
                        <a:t>CD</a:t>
                      </a: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9822563"/>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20</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DE</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486206"/>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21</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EF</a:t>
                      </a:r>
                      <a:endParaRPr lang="en-US" sz="1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1473499"/>
                  </a:ext>
                </a:extLst>
              </a:tr>
            </a:tbl>
          </a:graphicData>
        </a:graphic>
      </p:graphicFrame>
      <p:sp>
        <p:nvSpPr>
          <p:cNvPr id="13" name="Control 20">
            <a:extLst>
              <a:ext uri="{FF2B5EF4-FFF2-40B4-BE49-F238E27FC236}">
                <a16:creationId xmlns:a16="http://schemas.microsoft.com/office/drawing/2014/main" id="{A84B10E9-B358-4EA6-937A-6AF5940BAD9A}"/>
              </a:ext>
            </a:extLst>
          </p:cNvPr>
          <p:cNvSpPr>
            <a:spLocks noChangeArrowheads="1" noChangeShapeType="1"/>
          </p:cNvSpPr>
          <p:nvPr/>
        </p:nvSpPr>
        <p:spPr bwMode="auto">
          <a:xfrm>
            <a:off x="1589088" y="7199814"/>
            <a:ext cx="6878637" cy="30654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133077850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28B25-6C73-46B8-A0ED-823C227CC1D2}"/>
              </a:ext>
            </a:extLst>
          </p:cNvPr>
          <p:cNvSpPr txBox="1"/>
          <p:nvPr/>
        </p:nvSpPr>
        <p:spPr>
          <a:xfrm>
            <a:off x="0" y="0"/>
            <a:ext cx="9144000" cy="230832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106.  How many grams of water can be heated</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by 25.5 K when it absorbs 17,500 joules?</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Use q = </a:t>
            </a:r>
            <a:r>
              <a:rPr lang="en-US" sz="3600" dirty="0" err="1">
                <a:latin typeface="Times New Roman" panose="02020603050405020304" pitchFamily="18" charset="0"/>
                <a:cs typeface="Times New Roman" panose="02020603050405020304" pitchFamily="18" charset="0"/>
              </a:rPr>
              <a:t>mC∆T</a:t>
            </a:r>
            <a:endParaRPr lang="en-US" dirty="0"/>
          </a:p>
        </p:txBody>
      </p:sp>
    </p:spTree>
    <p:extLst>
      <p:ext uri="{BB962C8B-B14F-4D97-AF65-F5344CB8AC3E}">
        <p14:creationId xmlns:p14="http://schemas.microsoft.com/office/powerpoint/2010/main" val="145612663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28B25-6C73-46B8-A0ED-823C227CC1D2}"/>
              </a:ext>
            </a:extLst>
          </p:cNvPr>
          <p:cNvSpPr txBox="1"/>
          <p:nvPr/>
        </p:nvSpPr>
        <p:spPr>
          <a:xfrm>
            <a:off x="0" y="0"/>
            <a:ext cx="9144000" cy="427809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106.  How many grams of water can be heated</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by 25.5 K when it absorbs 17,500 joules?</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Use q = </a:t>
            </a:r>
            <a:r>
              <a:rPr lang="en-US" sz="3600" dirty="0" err="1">
                <a:latin typeface="Times New Roman" panose="02020603050405020304" pitchFamily="18" charset="0"/>
                <a:cs typeface="Times New Roman" panose="02020603050405020304" pitchFamily="18" charset="0"/>
              </a:rPr>
              <a:t>mC∆T</a:t>
            </a:r>
            <a:r>
              <a:rPr lang="en-US" sz="3600" dirty="0">
                <a:latin typeface="Times New Roman" panose="02020603050405020304" pitchFamily="18" charset="0"/>
                <a:cs typeface="Times New Roman" panose="02020603050405020304" pitchFamily="18" charset="0"/>
              </a:rPr>
              <a:t>      </a:t>
            </a:r>
            <a:r>
              <a:rPr lang="en-US" sz="3200" u="sng" dirty="0">
                <a:solidFill>
                  <a:srgbClr val="0000FF"/>
                </a:solidFill>
                <a:latin typeface="Times New Roman" panose="02020603050405020304" pitchFamily="18" charset="0"/>
                <a:cs typeface="Times New Roman" panose="02020603050405020304" pitchFamily="18" charset="0"/>
              </a:rPr>
              <a:t>solve for</a:t>
            </a:r>
            <a:br>
              <a:rPr lang="en-US" sz="3200" u="sng" dirty="0">
                <a:solidFill>
                  <a:srgbClr val="0000FF"/>
                </a:solidFill>
                <a:latin typeface="Times New Roman" panose="02020603050405020304" pitchFamily="18" charset="0"/>
                <a:cs typeface="Times New Roman" panose="02020603050405020304" pitchFamily="18" charset="0"/>
              </a:rPr>
            </a:br>
            <a:br>
              <a:rPr lang="en-US" sz="3200" u="sng"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17,500 J = </a:t>
            </a:r>
            <a:r>
              <a:rPr lang="en-US" sz="3200" dirty="0">
                <a:solidFill>
                  <a:srgbClr val="0000FF"/>
                </a:solidFill>
                <a:latin typeface="Times New Roman" panose="02020603050405020304" pitchFamily="18" charset="0"/>
                <a:cs typeface="Times New Roman" panose="02020603050405020304" pitchFamily="18" charset="0"/>
              </a:rPr>
              <a:t>m</a:t>
            </a:r>
            <a:r>
              <a:rPr lang="en-US" sz="3200" dirty="0">
                <a:latin typeface="Times New Roman" panose="02020603050405020304" pitchFamily="18" charset="0"/>
                <a:cs typeface="Times New Roman" panose="02020603050405020304" pitchFamily="18" charset="0"/>
              </a:rPr>
              <a:t>(4.18 J/</a:t>
            </a:r>
            <a:r>
              <a:rPr lang="en-US" sz="3200" dirty="0" err="1">
                <a:latin typeface="Times New Roman" panose="02020603050405020304" pitchFamily="18" charset="0"/>
                <a:cs typeface="Times New Roman" panose="02020603050405020304" pitchFamily="18" charset="0"/>
              </a:rPr>
              <a:t>g·K</a:t>
            </a:r>
            <a:r>
              <a:rPr lang="en-US" sz="3200" dirty="0">
                <a:latin typeface="Times New Roman" panose="02020603050405020304" pitchFamily="18" charset="0"/>
                <a:cs typeface="Times New Roman" panose="02020603050405020304" pitchFamily="18" charset="0"/>
              </a:rPr>
              <a:t>)(25.5 K)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endParaRPr lang="en-US" dirty="0"/>
          </a:p>
        </p:txBody>
      </p:sp>
      <p:cxnSp>
        <p:nvCxnSpPr>
          <p:cNvPr id="6" name="Straight Arrow Connector 5">
            <a:extLst>
              <a:ext uri="{FF2B5EF4-FFF2-40B4-BE49-F238E27FC236}">
                <a16:creationId xmlns:a16="http://schemas.microsoft.com/office/drawing/2014/main" id="{94722483-F639-4749-A7AF-5E6A8B08A490}"/>
              </a:ext>
            </a:extLst>
          </p:cNvPr>
          <p:cNvCxnSpPr>
            <a:cxnSpLocks/>
          </p:cNvCxnSpPr>
          <p:nvPr/>
        </p:nvCxnSpPr>
        <p:spPr>
          <a:xfrm flipH="1">
            <a:off x="3276600" y="2286000"/>
            <a:ext cx="762000" cy="5334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42096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28B25-6C73-46B8-A0ED-823C227CC1D2}"/>
              </a:ext>
            </a:extLst>
          </p:cNvPr>
          <p:cNvSpPr txBox="1"/>
          <p:nvPr/>
        </p:nvSpPr>
        <p:spPr>
          <a:xfrm>
            <a:off x="0" y="0"/>
            <a:ext cx="9144000" cy="427809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106.  How many grams of water can be heated</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by 25.5 K when it absorbs 17,500 joules?</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Use q = </a:t>
            </a:r>
            <a:r>
              <a:rPr lang="en-US" sz="3600" dirty="0" err="1">
                <a:latin typeface="Times New Roman" panose="02020603050405020304" pitchFamily="18" charset="0"/>
                <a:cs typeface="Times New Roman" panose="02020603050405020304" pitchFamily="18" charset="0"/>
              </a:rPr>
              <a:t>mC∆T</a:t>
            </a:r>
            <a:r>
              <a:rPr lang="en-US" sz="3600" dirty="0">
                <a:latin typeface="Times New Roman" panose="02020603050405020304" pitchFamily="18" charset="0"/>
                <a:cs typeface="Times New Roman" panose="02020603050405020304" pitchFamily="18" charset="0"/>
              </a:rPr>
              <a:t>      </a:t>
            </a:r>
            <a:r>
              <a:rPr lang="en-US" sz="3200" u="sng" dirty="0">
                <a:solidFill>
                  <a:srgbClr val="0000FF"/>
                </a:solidFill>
                <a:latin typeface="Times New Roman" panose="02020603050405020304" pitchFamily="18" charset="0"/>
                <a:cs typeface="Times New Roman" panose="02020603050405020304" pitchFamily="18" charset="0"/>
              </a:rPr>
              <a:t>solve for</a:t>
            </a:r>
            <a:br>
              <a:rPr lang="en-US" sz="3200" u="sng" dirty="0">
                <a:solidFill>
                  <a:srgbClr val="0000FF"/>
                </a:solidFill>
                <a:latin typeface="Times New Roman" panose="02020603050405020304" pitchFamily="18" charset="0"/>
                <a:cs typeface="Times New Roman" panose="02020603050405020304" pitchFamily="18" charset="0"/>
              </a:rPr>
            </a:br>
            <a:br>
              <a:rPr lang="en-US" sz="3200" u="sng"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17,500 J = </a:t>
            </a:r>
            <a:r>
              <a:rPr lang="en-US" sz="3200" dirty="0">
                <a:solidFill>
                  <a:srgbClr val="0000FF"/>
                </a:solidFill>
                <a:latin typeface="Times New Roman" panose="02020603050405020304" pitchFamily="18" charset="0"/>
                <a:cs typeface="Times New Roman" panose="02020603050405020304" pitchFamily="18" charset="0"/>
              </a:rPr>
              <a:t>m</a:t>
            </a:r>
            <a:r>
              <a:rPr lang="en-US" sz="3200" dirty="0">
                <a:latin typeface="Times New Roman" panose="02020603050405020304" pitchFamily="18" charset="0"/>
                <a:cs typeface="Times New Roman" panose="02020603050405020304" pitchFamily="18" charset="0"/>
              </a:rPr>
              <a:t>(4.18 J/</a:t>
            </a:r>
            <a:r>
              <a:rPr lang="en-US" sz="3200" dirty="0" err="1">
                <a:latin typeface="Times New Roman" panose="02020603050405020304" pitchFamily="18" charset="0"/>
                <a:cs typeface="Times New Roman" panose="02020603050405020304" pitchFamily="18" charset="0"/>
              </a:rPr>
              <a:t>g·K</a:t>
            </a:r>
            <a:r>
              <a:rPr lang="en-US" sz="3200" dirty="0">
                <a:latin typeface="Times New Roman" panose="02020603050405020304" pitchFamily="18" charset="0"/>
                <a:cs typeface="Times New Roman" panose="02020603050405020304" pitchFamily="18" charset="0"/>
              </a:rPr>
              <a:t>)(25.5 K)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endParaRPr lang="en-US" dirty="0"/>
          </a:p>
        </p:txBody>
      </p:sp>
      <p:sp>
        <p:nvSpPr>
          <p:cNvPr id="3" name="TextBox 2">
            <a:extLst>
              <a:ext uri="{FF2B5EF4-FFF2-40B4-BE49-F238E27FC236}">
                <a16:creationId xmlns:a16="http://schemas.microsoft.com/office/drawing/2014/main" id="{967916AF-1B73-4E4D-BFEF-C13658104F32}"/>
              </a:ext>
            </a:extLst>
          </p:cNvPr>
          <p:cNvSpPr txBox="1"/>
          <p:nvPr/>
        </p:nvSpPr>
        <p:spPr>
          <a:xfrm>
            <a:off x="0" y="3733800"/>
            <a:ext cx="3803374" cy="1077218"/>
          </a:xfrm>
          <a:prstGeom prst="rect">
            <a:avLst/>
          </a:prstGeom>
          <a:noFill/>
        </p:spPr>
        <p:txBody>
          <a:bodyPr wrap="square" rtlCol="0">
            <a:spAutoFit/>
          </a:bodyPr>
          <a:lstStyle/>
          <a:p>
            <a:pPr algn="ctr"/>
            <a:r>
              <a:rPr lang="en-US" sz="3200" u="sng" dirty="0">
                <a:latin typeface="Times New Roman" panose="02020603050405020304" pitchFamily="18" charset="0"/>
                <a:cs typeface="Times New Roman" panose="02020603050405020304" pitchFamily="18" charset="0"/>
              </a:rPr>
              <a:t>17,500 J</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(4.18 J/</a:t>
            </a:r>
            <a:r>
              <a:rPr lang="en-US" sz="3200" dirty="0" err="1">
                <a:latin typeface="Times New Roman" panose="02020603050405020304" pitchFamily="18" charset="0"/>
                <a:cs typeface="Times New Roman" panose="02020603050405020304" pitchFamily="18" charset="0"/>
              </a:rPr>
              <a:t>g·K</a:t>
            </a:r>
            <a:r>
              <a:rPr lang="en-US" sz="3200" dirty="0">
                <a:latin typeface="Times New Roman" panose="02020603050405020304" pitchFamily="18" charset="0"/>
                <a:cs typeface="Times New Roman" panose="02020603050405020304" pitchFamily="18" charset="0"/>
              </a:rPr>
              <a:t>)(25.5 K)</a:t>
            </a:r>
          </a:p>
        </p:txBody>
      </p:sp>
      <p:sp>
        <p:nvSpPr>
          <p:cNvPr id="4" name="TextBox 3">
            <a:extLst>
              <a:ext uri="{FF2B5EF4-FFF2-40B4-BE49-F238E27FC236}">
                <a16:creationId xmlns:a16="http://schemas.microsoft.com/office/drawing/2014/main" id="{ED04AE1B-C042-4366-B41C-7DAB4957409B}"/>
              </a:ext>
            </a:extLst>
          </p:cNvPr>
          <p:cNvSpPr txBox="1"/>
          <p:nvPr/>
        </p:nvSpPr>
        <p:spPr>
          <a:xfrm>
            <a:off x="3886200" y="3962400"/>
            <a:ext cx="44958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a:t>
            </a:r>
            <a:r>
              <a:rPr lang="en-US" sz="4000" dirty="0">
                <a:solidFill>
                  <a:srgbClr val="0000FF"/>
                </a:solidFill>
                <a:latin typeface="Times New Roman" panose="02020603050405020304" pitchFamily="18" charset="0"/>
                <a:cs typeface="Times New Roman" panose="02020603050405020304" pitchFamily="18" charset="0"/>
              </a:rPr>
              <a:t>m  </a:t>
            </a:r>
          </a:p>
        </p:txBody>
      </p:sp>
      <p:cxnSp>
        <p:nvCxnSpPr>
          <p:cNvPr id="6" name="Straight Arrow Connector 5">
            <a:extLst>
              <a:ext uri="{FF2B5EF4-FFF2-40B4-BE49-F238E27FC236}">
                <a16:creationId xmlns:a16="http://schemas.microsoft.com/office/drawing/2014/main" id="{94722483-F639-4749-A7AF-5E6A8B08A490}"/>
              </a:ext>
            </a:extLst>
          </p:cNvPr>
          <p:cNvCxnSpPr>
            <a:cxnSpLocks/>
          </p:cNvCxnSpPr>
          <p:nvPr/>
        </p:nvCxnSpPr>
        <p:spPr>
          <a:xfrm flipH="1">
            <a:off x="3276600" y="2286000"/>
            <a:ext cx="762000" cy="5334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75932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28B25-6C73-46B8-A0ED-823C227CC1D2}"/>
              </a:ext>
            </a:extLst>
          </p:cNvPr>
          <p:cNvSpPr txBox="1"/>
          <p:nvPr/>
        </p:nvSpPr>
        <p:spPr>
          <a:xfrm>
            <a:off x="0" y="0"/>
            <a:ext cx="9144000" cy="427809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106.  How many grams of water can be heated</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by 25.5 K when it absorbs 17,500 joules?</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Use q = </a:t>
            </a:r>
            <a:r>
              <a:rPr lang="en-US" sz="3600" dirty="0" err="1">
                <a:latin typeface="Times New Roman" panose="02020603050405020304" pitchFamily="18" charset="0"/>
                <a:cs typeface="Times New Roman" panose="02020603050405020304" pitchFamily="18" charset="0"/>
              </a:rPr>
              <a:t>mC∆T</a:t>
            </a:r>
            <a:r>
              <a:rPr lang="en-US" sz="3600" dirty="0">
                <a:latin typeface="Times New Roman" panose="02020603050405020304" pitchFamily="18" charset="0"/>
                <a:cs typeface="Times New Roman" panose="02020603050405020304" pitchFamily="18" charset="0"/>
              </a:rPr>
              <a:t>      </a:t>
            </a:r>
            <a:r>
              <a:rPr lang="en-US" sz="3200" u="sng" dirty="0">
                <a:solidFill>
                  <a:srgbClr val="0000FF"/>
                </a:solidFill>
                <a:latin typeface="Times New Roman" panose="02020603050405020304" pitchFamily="18" charset="0"/>
                <a:cs typeface="Times New Roman" panose="02020603050405020304" pitchFamily="18" charset="0"/>
              </a:rPr>
              <a:t>solve for</a:t>
            </a:r>
            <a:br>
              <a:rPr lang="en-US" sz="3200" u="sng" dirty="0">
                <a:solidFill>
                  <a:srgbClr val="0000FF"/>
                </a:solidFill>
                <a:latin typeface="Times New Roman" panose="02020603050405020304" pitchFamily="18" charset="0"/>
                <a:cs typeface="Times New Roman" panose="02020603050405020304" pitchFamily="18" charset="0"/>
              </a:rPr>
            </a:br>
            <a:br>
              <a:rPr lang="en-US" sz="3200" u="sng"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17,500 J = </a:t>
            </a:r>
            <a:r>
              <a:rPr lang="en-US" sz="3200" dirty="0">
                <a:solidFill>
                  <a:srgbClr val="0000FF"/>
                </a:solidFill>
                <a:latin typeface="Times New Roman" panose="02020603050405020304" pitchFamily="18" charset="0"/>
                <a:cs typeface="Times New Roman" panose="02020603050405020304" pitchFamily="18" charset="0"/>
              </a:rPr>
              <a:t>m</a:t>
            </a:r>
            <a:r>
              <a:rPr lang="en-US" sz="3200" dirty="0">
                <a:latin typeface="Times New Roman" panose="02020603050405020304" pitchFamily="18" charset="0"/>
                <a:cs typeface="Times New Roman" panose="02020603050405020304" pitchFamily="18" charset="0"/>
              </a:rPr>
              <a:t>(4.18 J/</a:t>
            </a:r>
            <a:r>
              <a:rPr lang="en-US" sz="3200" dirty="0" err="1">
                <a:latin typeface="Times New Roman" panose="02020603050405020304" pitchFamily="18" charset="0"/>
                <a:cs typeface="Times New Roman" panose="02020603050405020304" pitchFamily="18" charset="0"/>
              </a:rPr>
              <a:t>g·K</a:t>
            </a:r>
            <a:r>
              <a:rPr lang="en-US" sz="3200" dirty="0">
                <a:latin typeface="Times New Roman" panose="02020603050405020304" pitchFamily="18" charset="0"/>
                <a:cs typeface="Times New Roman" panose="02020603050405020304" pitchFamily="18" charset="0"/>
              </a:rPr>
              <a:t>)(25.5 K)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endParaRPr lang="en-US" dirty="0"/>
          </a:p>
        </p:txBody>
      </p:sp>
      <p:sp>
        <p:nvSpPr>
          <p:cNvPr id="3" name="TextBox 2">
            <a:extLst>
              <a:ext uri="{FF2B5EF4-FFF2-40B4-BE49-F238E27FC236}">
                <a16:creationId xmlns:a16="http://schemas.microsoft.com/office/drawing/2014/main" id="{967916AF-1B73-4E4D-BFEF-C13658104F32}"/>
              </a:ext>
            </a:extLst>
          </p:cNvPr>
          <p:cNvSpPr txBox="1"/>
          <p:nvPr/>
        </p:nvSpPr>
        <p:spPr>
          <a:xfrm>
            <a:off x="0" y="3733800"/>
            <a:ext cx="3803374" cy="1077218"/>
          </a:xfrm>
          <a:prstGeom prst="rect">
            <a:avLst/>
          </a:prstGeom>
          <a:noFill/>
        </p:spPr>
        <p:txBody>
          <a:bodyPr wrap="square" rtlCol="0">
            <a:spAutoFit/>
          </a:bodyPr>
          <a:lstStyle/>
          <a:p>
            <a:pPr algn="ctr"/>
            <a:r>
              <a:rPr lang="en-US" sz="3200" u="sng" dirty="0">
                <a:latin typeface="Times New Roman" panose="02020603050405020304" pitchFamily="18" charset="0"/>
                <a:cs typeface="Times New Roman" panose="02020603050405020304" pitchFamily="18" charset="0"/>
              </a:rPr>
              <a:t>17,500 J</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(4.18 J/</a:t>
            </a:r>
            <a:r>
              <a:rPr lang="en-US" sz="3200" dirty="0" err="1">
                <a:latin typeface="Times New Roman" panose="02020603050405020304" pitchFamily="18" charset="0"/>
                <a:cs typeface="Times New Roman" panose="02020603050405020304" pitchFamily="18" charset="0"/>
              </a:rPr>
              <a:t>g·K</a:t>
            </a:r>
            <a:r>
              <a:rPr lang="en-US" sz="3200" dirty="0">
                <a:latin typeface="Times New Roman" panose="02020603050405020304" pitchFamily="18" charset="0"/>
                <a:cs typeface="Times New Roman" panose="02020603050405020304" pitchFamily="18" charset="0"/>
              </a:rPr>
              <a:t>)(25.5 K)</a:t>
            </a:r>
          </a:p>
        </p:txBody>
      </p:sp>
      <p:sp>
        <p:nvSpPr>
          <p:cNvPr id="4" name="TextBox 3">
            <a:extLst>
              <a:ext uri="{FF2B5EF4-FFF2-40B4-BE49-F238E27FC236}">
                <a16:creationId xmlns:a16="http://schemas.microsoft.com/office/drawing/2014/main" id="{ED04AE1B-C042-4366-B41C-7DAB4957409B}"/>
              </a:ext>
            </a:extLst>
          </p:cNvPr>
          <p:cNvSpPr txBox="1"/>
          <p:nvPr/>
        </p:nvSpPr>
        <p:spPr>
          <a:xfrm>
            <a:off x="3886200" y="3962400"/>
            <a:ext cx="4495800"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a:t>
            </a:r>
            <a:r>
              <a:rPr lang="en-US" sz="4000" dirty="0">
                <a:solidFill>
                  <a:srgbClr val="0000FF"/>
                </a:solidFill>
                <a:latin typeface="Times New Roman" panose="02020603050405020304" pitchFamily="18" charset="0"/>
                <a:cs typeface="Times New Roman" panose="02020603050405020304" pitchFamily="18" charset="0"/>
              </a:rPr>
              <a:t>m = 164 grams        </a:t>
            </a:r>
            <a:br>
              <a:rPr lang="en-US" sz="4000" dirty="0">
                <a:solidFill>
                  <a:srgbClr val="0000FF"/>
                </a:solidFill>
                <a:latin typeface="Times New Roman" panose="02020603050405020304" pitchFamily="18" charset="0"/>
                <a:cs typeface="Times New Roman" panose="02020603050405020304" pitchFamily="18" charset="0"/>
              </a:rPr>
            </a:br>
            <a:r>
              <a:rPr lang="en-US" sz="4000" dirty="0">
                <a:solidFill>
                  <a:srgbClr val="0000FF"/>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with 3 SF</a:t>
            </a:r>
            <a:endParaRPr lang="en-US" sz="4000" dirty="0">
              <a:solidFill>
                <a:srgbClr val="0000FF"/>
              </a:solidFill>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94722483-F639-4749-A7AF-5E6A8B08A490}"/>
              </a:ext>
            </a:extLst>
          </p:cNvPr>
          <p:cNvCxnSpPr>
            <a:cxnSpLocks/>
          </p:cNvCxnSpPr>
          <p:nvPr/>
        </p:nvCxnSpPr>
        <p:spPr>
          <a:xfrm flipH="1">
            <a:off x="3276600" y="2286000"/>
            <a:ext cx="762000" cy="5334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74631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6BA17B-792A-4CB4-8226-75E91831C7C6}"/>
              </a:ext>
            </a:extLst>
          </p:cNvPr>
          <p:cNvSpPr txBox="1"/>
          <p:nvPr/>
        </p:nvSpPr>
        <p:spPr>
          <a:xfrm>
            <a:off x="0" y="0"/>
            <a:ext cx="9144000" cy="209288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107.  When 51.1 g Cu cools, it emits 1788 Joules, to cools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down.   If it starts at 381.5 Kelvin, what is its final</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temperature if the </a:t>
            </a:r>
            <a:r>
              <a:rPr lang="en-US" sz="2800" dirty="0" err="1">
                <a:latin typeface="Times New Roman" panose="02020603050405020304" pitchFamily="18" charset="0"/>
                <a:cs typeface="Times New Roman" panose="02020603050405020304" pitchFamily="18" charset="0"/>
              </a:rPr>
              <a:t>C</a:t>
            </a:r>
            <a:r>
              <a:rPr lang="en-US" sz="2800" baseline="-25000" dirty="0" err="1">
                <a:latin typeface="Times New Roman" panose="02020603050405020304" pitchFamily="18" charset="0"/>
                <a:cs typeface="Times New Roman" panose="02020603050405020304" pitchFamily="18" charset="0"/>
              </a:rPr>
              <a:t>Cu</a:t>
            </a:r>
            <a:r>
              <a:rPr lang="en-US" sz="2800" dirty="0">
                <a:latin typeface="Times New Roman" panose="02020603050405020304" pitchFamily="18" charset="0"/>
                <a:cs typeface="Times New Roman" panose="02020603050405020304" pitchFamily="18" charset="0"/>
              </a:rPr>
              <a:t> = 0.391 J/</a:t>
            </a:r>
            <a:r>
              <a:rPr lang="en-US" sz="2800" dirty="0" err="1">
                <a:latin typeface="Times New Roman" panose="02020603050405020304" pitchFamily="18" charset="0"/>
                <a:cs typeface="Times New Roman" panose="02020603050405020304" pitchFamily="18" charset="0"/>
              </a:rPr>
              <a:t>g·K</a:t>
            </a:r>
            <a:r>
              <a:rPr lang="en-US" sz="2800" dirty="0">
                <a:latin typeface="Times New Roman" panose="02020603050405020304" pitchFamily="18" charset="0"/>
                <a:cs typeface="Times New Roman" panose="02020603050405020304" pitchFamily="18" charset="0"/>
              </a:rPr>
              <a:t> ? </a:t>
            </a:r>
            <a:br>
              <a:rPr lang="en-US" sz="2800" dirty="0">
                <a:latin typeface="Times New Roman" panose="02020603050405020304" pitchFamily="18" charset="0"/>
                <a:cs typeface="Times New Roman" panose="02020603050405020304" pitchFamily="18" charset="0"/>
              </a:rPr>
            </a:br>
            <a:r>
              <a:rPr lang="en-US" sz="2400" i="1" dirty="0">
                <a:solidFill>
                  <a:srgbClr val="0000FF"/>
                </a:solidFill>
                <a:latin typeface="Times New Roman" panose="02020603050405020304" pitchFamily="18" charset="0"/>
                <a:cs typeface="Times New Roman" panose="02020603050405020304" pitchFamily="18" charset="0"/>
              </a:rPr>
              <a:t>          (this one is the hardest so far!)  Think!</a:t>
            </a:r>
          </a:p>
          <a:p>
            <a:endParaRPr lang="en-US" dirty="0"/>
          </a:p>
        </p:txBody>
      </p:sp>
    </p:spTree>
    <p:extLst>
      <p:ext uri="{BB962C8B-B14F-4D97-AF65-F5344CB8AC3E}">
        <p14:creationId xmlns:p14="http://schemas.microsoft.com/office/powerpoint/2010/main" val="41222326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6BA17B-792A-4CB4-8226-75E91831C7C6}"/>
              </a:ext>
            </a:extLst>
          </p:cNvPr>
          <p:cNvSpPr txBox="1"/>
          <p:nvPr/>
        </p:nvSpPr>
        <p:spPr>
          <a:xfrm>
            <a:off x="0" y="0"/>
            <a:ext cx="9144000" cy="209288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107.  When 51.1 g Cu cools, it emits 1788 Joules, to cools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down.   If it starts at 381.5 Kelvin, what is its final</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temperature if the </a:t>
            </a:r>
            <a:r>
              <a:rPr lang="en-US" sz="2800" dirty="0" err="1">
                <a:latin typeface="Times New Roman" panose="02020603050405020304" pitchFamily="18" charset="0"/>
                <a:cs typeface="Times New Roman" panose="02020603050405020304" pitchFamily="18" charset="0"/>
              </a:rPr>
              <a:t>C</a:t>
            </a:r>
            <a:r>
              <a:rPr lang="en-US" sz="2800" baseline="-25000" dirty="0" err="1">
                <a:latin typeface="Times New Roman" panose="02020603050405020304" pitchFamily="18" charset="0"/>
                <a:cs typeface="Times New Roman" panose="02020603050405020304" pitchFamily="18" charset="0"/>
              </a:rPr>
              <a:t>Cu</a:t>
            </a:r>
            <a:r>
              <a:rPr lang="en-US" sz="2800" dirty="0">
                <a:latin typeface="Times New Roman" panose="02020603050405020304" pitchFamily="18" charset="0"/>
                <a:cs typeface="Times New Roman" panose="02020603050405020304" pitchFamily="18" charset="0"/>
              </a:rPr>
              <a:t> = 0.391 J/</a:t>
            </a:r>
            <a:r>
              <a:rPr lang="en-US" sz="2800" dirty="0" err="1">
                <a:latin typeface="Times New Roman" panose="02020603050405020304" pitchFamily="18" charset="0"/>
                <a:cs typeface="Times New Roman" panose="02020603050405020304" pitchFamily="18" charset="0"/>
              </a:rPr>
              <a:t>g·K</a:t>
            </a:r>
            <a:r>
              <a:rPr lang="en-US" sz="2800" dirty="0">
                <a:latin typeface="Times New Roman" panose="02020603050405020304" pitchFamily="18" charset="0"/>
                <a:cs typeface="Times New Roman" panose="02020603050405020304" pitchFamily="18" charset="0"/>
              </a:rPr>
              <a:t> ? </a:t>
            </a:r>
            <a:br>
              <a:rPr lang="en-US" sz="2800" dirty="0">
                <a:latin typeface="Times New Roman" panose="02020603050405020304" pitchFamily="18" charset="0"/>
                <a:cs typeface="Times New Roman" panose="02020603050405020304" pitchFamily="18" charset="0"/>
              </a:rPr>
            </a:br>
            <a:r>
              <a:rPr lang="en-US" sz="2400" i="1" dirty="0">
                <a:solidFill>
                  <a:srgbClr val="0000FF"/>
                </a:solidFill>
                <a:latin typeface="Times New Roman" panose="02020603050405020304" pitchFamily="18" charset="0"/>
                <a:cs typeface="Times New Roman" panose="02020603050405020304" pitchFamily="18" charset="0"/>
              </a:rPr>
              <a:t>          (this one is the hardest so far!)  Think!</a:t>
            </a:r>
          </a:p>
          <a:p>
            <a:endParaRPr lang="en-US" dirty="0"/>
          </a:p>
        </p:txBody>
      </p:sp>
      <p:sp>
        <p:nvSpPr>
          <p:cNvPr id="3" name="Rectangle 2">
            <a:extLst>
              <a:ext uri="{FF2B5EF4-FFF2-40B4-BE49-F238E27FC236}">
                <a16:creationId xmlns:a16="http://schemas.microsoft.com/office/drawing/2014/main" id="{15111237-FE7D-4A43-9960-5D0B4B0D2C23}"/>
              </a:ext>
            </a:extLst>
          </p:cNvPr>
          <p:cNvSpPr/>
          <p:nvPr/>
        </p:nvSpPr>
        <p:spPr>
          <a:xfrm>
            <a:off x="152400" y="1951672"/>
            <a:ext cx="9144000" cy="1569660"/>
          </a:xfrm>
          <a:prstGeom prst="rect">
            <a:avLst/>
          </a:prstGeom>
        </p:spPr>
        <p:txBody>
          <a:bodyPr wrap="square">
            <a:spAutoFit/>
          </a:bodyPr>
          <a:lstStyle/>
          <a:p>
            <a:r>
              <a:rPr lang="en-US" sz="3200" dirty="0">
                <a:solidFill>
                  <a:srgbClr val="000099"/>
                </a:solidFill>
                <a:latin typeface="Times New Roman" panose="02020603050405020304" pitchFamily="18" charset="0"/>
                <a:cs typeface="Times New Roman" panose="02020603050405020304" pitchFamily="18" charset="0"/>
              </a:rPr>
              <a:t>q = </a:t>
            </a:r>
            <a:r>
              <a:rPr lang="en-US" sz="3200" dirty="0" err="1">
                <a:solidFill>
                  <a:srgbClr val="000099"/>
                </a:solidFill>
                <a:latin typeface="Times New Roman" panose="02020603050405020304" pitchFamily="18" charset="0"/>
                <a:cs typeface="Times New Roman" panose="02020603050405020304" pitchFamily="18" charset="0"/>
              </a:rPr>
              <a:t>mC</a:t>
            </a:r>
            <a:r>
              <a:rPr lang="el-GR" sz="3200" dirty="0">
                <a:solidFill>
                  <a:srgbClr val="000099"/>
                </a:solidFill>
                <a:latin typeface="Times New Roman" panose="02020603050405020304" pitchFamily="18" charset="0"/>
                <a:cs typeface="Times New Roman" panose="02020603050405020304" pitchFamily="18" charset="0"/>
              </a:rPr>
              <a:t>Δ</a:t>
            </a:r>
            <a:r>
              <a:rPr lang="en-US" sz="3200" dirty="0">
                <a:solidFill>
                  <a:srgbClr val="000099"/>
                </a:solidFill>
                <a:latin typeface="Times New Roman" panose="02020603050405020304" pitchFamily="18" charset="0"/>
                <a:cs typeface="Times New Roman" panose="02020603050405020304" pitchFamily="18" charset="0"/>
              </a:rPr>
              <a:t>T</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1788 J = (51.1 g)(0.391 J/</a:t>
            </a:r>
            <a:r>
              <a:rPr lang="en-US" sz="3200" dirty="0" err="1">
                <a:solidFill>
                  <a:srgbClr val="000099"/>
                </a:solidFill>
                <a:latin typeface="Times New Roman" panose="02020603050405020304" pitchFamily="18" charset="0"/>
                <a:cs typeface="Times New Roman" panose="02020603050405020304" pitchFamily="18" charset="0"/>
              </a:rPr>
              <a:t>g·K</a:t>
            </a:r>
            <a:r>
              <a:rPr lang="en-US" sz="3200" dirty="0">
                <a:solidFill>
                  <a:srgbClr val="000099"/>
                </a:solidFill>
                <a:latin typeface="Times New Roman" panose="02020603050405020304" pitchFamily="18" charset="0"/>
                <a:cs typeface="Times New Roman" panose="02020603050405020304" pitchFamily="18" charset="0"/>
              </a:rPr>
              <a:t>)(</a:t>
            </a:r>
            <a:r>
              <a:rPr lang="el-GR" sz="3200" dirty="0">
                <a:solidFill>
                  <a:srgbClr val="000099"/>
                </a:solidFill>
                <a:latin typeface="Times New Roman" panose="02020603050405020304" pitchFamily="18" charset="0"/>
                <a:cs typeface="Times New Roman" panose="02020603050405020304" pitchFamily="18" charset="0"/>
              </a:rPr>
              <a:t>Δ</a:t>
            </a:r>
            <a:r>
              <a:rPr lang="en-US" sz="3200" dirty="0">
                <a:solidFill>
                  <a:srgbClr val="000099"/>
                </a:solidFill>
                <a:latin typeface="Times New Roman" panose="02020603050405020304" pitchFamily="18" charset="0"/>
                <a:cs typeface="Times New Roman" panose="02020603050405020304" pitchFamily="18" charset="0"/>
              </a:rPr>
              <a:t>T)</a:t>
            </a:r>
            <a:br>
              <a:rPr lang="en-US" sz="3200" dirty="0">
                <a:solidFill>
                  <a:srgbClr val="000099"/>
                </a:solidFill>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081638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6BA17B-792A-4CB4-8226-75E91831C7C6}"/>
              </a:ext>
            </a:extLst>
          </p:cNvPr>
          <p:cNvSpPr txBox="1"/>
          <p:nvPr/>
        </p:nvSpPr>
        <p:spPr>
          <a:xfrm>
            <a:off x="0" y="0"/>
            <a:ext cx="9144000" cy="209288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107.  When 51.1 g Cu cools, it emits 1788 Joules, to cools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down.   If it starts at 381.5 Kelvin, what is its final</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temperature if the </a:t>
            </a:r>
            <a:r>
              <a:rPr lang="en-US" sz="2800" dirty="0" err="1">
                <a:latin typeface="Times New Roman" panose="02020603050405020304" pitchFamily="18" charset="0"/>
                <a:cs typeface="Times New Roman" panose="02020603050405020304" pitchFamily="18" charset="0"/>
              </a:rPr>
              <a:t>C</a:t>
            </a:r>
            <a:r>
              <a:rPr lang="en-US" sz="2800" baseline="-25000" dirty="0" err="1">
                <a:latin typeface="Times New Roman" panose="02020603050405020304" pitchFamily="18" charset="0"/>
                <a:cs typeface="Times New Roman" panose="02020603050405020304" pitchFamily="18" charset="0"/>
              </a:rPr>
              <a:t>Cu</a:t>
            </a:r>
            <a:r>
              <a:rPr lang="en-US" sz="2800" dirty="0">
                <a:latin typeface="Times New Roman" panose="02020603050405020304" pitchFamily="18" charset="0"/>
                <a:cs typeface="Times New Roman" panose="02020603050405020304" pitchFamily="18" charset="0"/>
              </a:rPr>
              <a:t> = 0.391 J/</a:t>
            </a:r>
            <a:r>
              <a:rPr lang="en-US" sz="2800" dirty="0" err="1">
                <a:latin typeface="Times New Roman" panose="02020603050405020304" pitchFamily="18" charset="0"/>
                <a:cs typeface="Times New Roman" panose="02020603050405020304" pitchFamily="18" charset="0"/>
              </a:rPr>
              <a:t>g·K</a:t>
            </a:r>
            <a:r>
              <a:rPr lang="en-US" sz="2800" dirty="0">
                <a:latin typeface="Times New Roman" panose="02020603050405020304" pitchFamily="18" charset="0"/>
                <a:cs typeface="Times New Roman" panose="02020603050405020304" pitchFamily="18" charset="0"/>
              </a:rPr>
              <a:t> ? </a:t>
            </a:r>
            <a:br>
              <a:rPr lang="en-US" sz="2800" dirty="0">
                <a:latin typeface="Times New Roman" panose="02020603050405020304" pitchFamily="18" charset="0"/>
                <a:cs typeface="Times New Roman" panose="02020603050405020304" pitchFamily="18" charset="0"/>
              </a:rPr>
            </a:br>
            <a:r>
              <a:rPr lang="en-US" sz="2400" i="1" dirty="0">
                <a:solidFill>
                  <a:srgbClr val="0000FF"/>
                </a:solidFill>
                <a:latin typeface="Times New Roman" panose="02020603050405020304" pitchFamily="18" charset="0"/>
                <a:cs typeface="Times New Roman" panose="02020603050405020304" pitchFamily="18" charset="0"/>
              </a:rPr>
              <a:t>          (this one is the hardest so far!)  Think!</a:t>
            </a:r>
          </a:p>
          <a:p>
            <a:endParaRPr lang="en-US" dirty="0"/>
          </a:p>
        </p:txBody>
      </p:sp>
      <p:sp>
        <p:nvSpPr>
          <p:cNvPr id="3" name="Rectangle 2">
            <a:extLst>
              <a:ext uri="{FF2B5EF4-FFF2-40B4-BE49-F238E27FC236}">
                <a16:creationId xmlns:a16="http://schemas.microsoft.com/office/drawing/2014/main" id="{15111237-FE7D-4A43-9960-5D0B4B0D2C23}"/>
              </a:ext>
            </a:extLst>
          </p:cNvPr>
          <p:cNvSpPr/>
          <p:nvPr/>
        </p:nvSpPr>
        <p:spPr>
          <a:xfrm>
            <a:off x="152400" y="1951672"/>
            <a:ext cx="9144000" cy="1569660"/>
          </a:xfrm>
          <a:prstGeom prst="rect">
            <a:avLst/>
          </a:prstGeom>
        </p:spPr>
        <p:txBody>
          <a:bodyPr wrap="square">
            <a:spAutoFit/>
          </a:bodyPr>
          <a:lstStyle/>
          <a:p>
            <a:r>
              <a:rPr lang="en-US" sz="3200" dirty="0">
                <a:solidFill>
                  <a:srgbClr val="000099"/>
                </a:solidFill>
                <a:latin typeface="Times New Roman" panose="02020603050405020304" pitchFamily="18" charset="0"/>
                <a:cs typeface="Times New Roman" panose="02020603050405020304" pitchFamily="18" charset="0"/>
              </a:rPr>
              <a:t>q = </a:t>
            </a:r>
            <a:r>
              <a:rPr lang="en-US" sz="3200" dirty="0" err="1">
                <a:solidFill>
                  <a:srgbClr val="000099"/>
                </a:solidFill>
                <a:latin typeface="Times New Roman" panose="02020603050405020304" pitchFamily="18" charset="0"/>
                <a:cs typeface="Times New Roman" panose="02020603050405020304" pitchFamily="18" charset="0"/>
              </a:rPr>
              <a:t>mC</a:t>
            </a:r>
            <a:r>
              <a:rPr lang="el-GR" sz="3200" dirty="0">
                <a:solidFill>
                  <a:srgbClr val="000099"/>
                </a:solidFill>
                <a:latin typeface="Times New Roman" panose="02020603050405020304" pitchFamily="18" charset="0"/>
                <a:cs typeface="Times New Roman" panose="02020603050405020304" pitchFamily="18" charset="0"/>
              </a:rPr>
              <a:t>Δ</a:t>
            </a:r>
            <a:r>
              <a:rPr lang="en-US" sz="3200" dirty="0">
                <a:solidFill>
                  <a:srgbClr val="000099"/>
                </a:solidFill>
                <a:latin typeface="Times New Roman" panose="02020603050405020304" pitchFamily="18" charset="0"/>
                <a:cs typeface="Times New Roman" panose="02020603050405020304" pitchFamily="18" charset="0"/>
              </a:rPr>
              <a:t>T</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1788 J = (51.1 g)(0.391 J/</a:t>
            </a:r>
            <a:r>
              <a:rPr lang="en-US" sz="3200" dirty="0" err="1">
                <a:solidFill>
                  <a:srgbClr val="000099"/>
                </a:solidFill>
                <a:latin typeface="Times New Roman" panose="02020603050405020304" pitchFamily="18" charset="0"/>
                <a:cs typeface="Times New Roman" panose="02020603050405020304" pitchFamily="18" charset="0"/>
              </a:rPr>
              <a:t>g·K</a:t>
            </a:r>
            <a:r>
              <a:rPr lang="en-US" sz="3200" dirty="0">
                <a:solidFill>
                  <a:srgbClr val="000099"/>
                </a:solidFill>
                <a:latin typeface="Times New Roman" panose="02020603050405020304" pitchFamily="18" charset="0"/>
                <a:cs typeface="Times New Roman" panose="02020603050405020304" pitchFamily="18" charset="0"/>
              </a:rPr>
              <a:t>)(</a:t>
            </a:r>
            <a:r>
              <a:rPr lang="el-GR" sz="3200" dirty="0">
                <a:solidFill>
                  <a:srgbClr val="000099"/>
                </a:solidFill>
                <a:latin typeface="Times New Roman" panose="02020603050405020304" pitchFamily="18" charset="0"/>
                <a:cs typeface="Times New Roman" panose="02020603050405020304" pitchFamily="18" charset="0"/>
              </a:rPr>
              <a:t>Δ</a:t>
            </a:r>
            <a:r>
              <a:rPr lang="en-US" sz="3200" dirty="0">
                <a:solidFill>
                  <a:srgbClr val="000099"/>
                </a:solidFill>
                <a:latin typeface="Times New Roman" panose="02020603050405020304" pitchFamily="18" charset="0"/>
                <a:cs typeface="Times New Roman" panose="02020603050405020304" pitchFamily="18" charset="0"/>
              </a:rPr>
              <a:t>T)</a:t>
            </a:r>
            <a:br>
              <a:rPr lang="en-US" sz="3200" dirty="0">
                <a:solidFill>
                  <a:srgbClr val="000099"/>
                </a:solidFill>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7723416-ED81-4EBA-965E-6D5EE6231A3C}"/>
              </a:ext>
            </a:extLst>
          </p:cNvPr>
          <p:cNvCxnSpPr/>
          <p:nvPr/>
        </p:nvCxnSpPr>
        <p:spPr>
          <a:xfrm>
            <a:off x="3124200" y="2514600"/>
            <a:ext cx="304800" cy="4572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5F7617C9-BC1F-42D2-990F-0DE31544F716}"/>
              </a:ext>
            </a:extLst>
          </p:cNvPr>
          <p:cNvCxnSpPr/>
          <p:nvPr/>
        </p:nvCxnSpPr>
        <p:spPr>
          <a:xfrm>
            <a:off x="4953000" y="2578506"/>
            <a:ext cx="304800" cy="45720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9925314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6BA17B-792A-4CB4-8226-75E91831C7C6}"/>
              </a:ext>
            </a:extLst>
          </p:cNvPr>
          <p:cNvSpPr txBox="1"/>
          <p:nvPr/>
        </p:nvSpPr>
        <p:spPr>
          <a:xfrm>
            <a:off x="0" y="0"/>
            <a:ext cx="9144000" cy="209288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107.  When 51.1 g Cu cools, it emits 1788 Joules, to cools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down.   If it starts at 381.5 Kelvin, what is its final</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temperature if the </a:t>
            </a:r>
            <a:r>
              <a:rPr lang="en-US" sz="2800" dirty="0" err="1">
                <a:latin typeface="Times New Roman" panose="02020603050405020304" pitchFamily="18" charset="0"/>
                <a:cs typeface="Times New Roman" panose="02020603050405020304" pitchFamily="18" charset="0"/>
              </a:rPr>
              <a:t>C</a:t>
            </a:r>
            <a:r>
              <a:rPr lang="en-US" sz="2800" baseline="-25000" dirty="0" err="1">
                <a:latin typeface="Times New Roman" panose="02020603050405020304" pitchFamily="18" charset="0"/>
                <a:cs typeface="Times New Roman" panose="02020603050405020304" pitchFamily="18" charset="0"/>
              </a:rPr>
              <a:t>Cu</a:t>
            </a:r>
            <a:r>
              <a:rPr lang="en-US" sz="2800" dirty="0">
                <a:latin typeface="Times New Roman" panose="02020603050405020304" pitchFamily="18" charset="0"/>
                <a:cs typeface="Times New Roman" panose="02020603050405020304" pitchFamily="18" charset="0"/>
              </a:rPr>
              <a:t> = 0.391 J/</a:t>
            </a:r>
            <a:r>
              <a:rPr lang="en-US" sz="2800" dirty="0" err="1">
                <a:latin typeface="Times New Roman" panose="02020603050405020304" pitchFamily="18" charset="0"/>
                <a:cs typeface="Times New Roman" panose="02020603050405020304" pitchFamily="18" charset="0"/>
              </a:rPr>
              <a:t>g·K</a:t>
            </a:r>
            <a:r>
              <a:rPr lang="en-US" sz="2800" dirty="0">
                <a:latin typeface="Times New Roman" panose="02020603050405020304" pitchFamily="18" charset="0"/>
                <a:cs typeface="Times New Roman" panose="02020603050405020304" pitchFamily="18" charset="0"/>
              </a:rPr>
              <a:t> ? </a:t>
            </a:r>
            <a:br>
              <a:rPr lang="en-US" sz="2800" dirty="0">
                <a:latin typeface="Times New Roman" panose="02020603050405020304" pitchFamily="18" charset="0"/>
                <a:cs typeface="Times New Roman" panose="02020603050405020304" pitchFamily="18" charset="0"/>
              </a:rPr>
            </a:br>
            <a:r>
              <a:rPr lang="en-US" sz="2400" i="1" dirty="0">
                <a:solidFill>
                  <a:srgbClr val="0000FF"/>
                </a:solidFill>
                <a:latin typeface="Times New Roman" panose="02020603050405020304" pitchFamily="18" charset="0"/>
                <a:cs typeface="Times New Roman" panose="02020603050405020304" pitchFamily="18" charset="0"/>
              </a:rPr>
              <a:t>          (this one is the hardest so far!)  Think!</a:t>
            </a:r>
          </a:p>
          <a:p>
            <a:endParaRPr lang="en-US" dirty="0"/>
          </a:p>
        </p:txBody>
      </p:sp>
      <p:sp>
        <p:nvSpPr>
          <p:cNvPr id="3" name="Rectangle 2">
            <a:extLst>
              <a:ext uri="{FF2B5EF4-FFF2-40B4-BE49-F238E27FC236}">
                <a16:creationId xmlns:a16="http://schemas.microsoft.com/office/drawing/2014/main" id="{15111237-FE7D-4A43-9960-5D0B4B0D2C23}"/>
              </a:ext>
            </a:extLst>
          </p:cNvPr>
          <p:cNvSpPr/>
          <p:nvPr/>
        </p:nvSpPr>
        <p:spPr>
          <a:xfrm>
            <a:off x="152400" y="1951672"/>
            <a:ext cx="9144000" cy="2554545"/>
          </a:xfrm>
          <a:prstGeom prst="rect">
            <a:avLst/>
          </a:prstGeom>
        </p:spPr>
        <p:txBody>
          <a:bodyPr wrap="square">
            <a:spAutoFit/>
          </a:bodyPr>
          <a:lstStyle/>
          <a:p>
            <a:r>
              <a:rPr lang="en-US" sz="3200" dirty="0">
                <a:solidFill>
                  <a:srgbClr val="000099"/>
                </a:solidFill>
                <a:latin typeface="Times New Roman" panose="02020603050405020304" pitchFamily="18" charset="0"/>
                <a:cs typeface="Times New Roman" panose="02020603050405020304" pitchFamily="18" charset="0"/>
              </a:rPr>
              <a:t>q = </a:t>
            </a:r>
            <a:r>
              <a:rPr lang="en-US" sz="3200" dirty="0" err="1">
                <a:solidFill>
                  <a:srgbClr val="000099"/>
                </a:solidFill>
                <a:latin typeface="Times New Roman" panose="02020603050405020304" pitchFamily="18" charset="0"/>
                <a:cs typeface="Times New Roman" panose="02020603050405020304" pitchFamily="18" charset="0"/>
              </a:rPr>
              <a:t>mC</a:t>
            </a:r>
            <a:r>
              <a:rPr lang="el-GR" sz="3200" dirty="0">
                <a:solidFill>
                  <a:srgbClr val="000099"/>
                </a:solidFill>
                <a:latin typeface="Times New Roman" panose="02020603050405020304" pitchFamily="18" charset="0"/>
                <a:cs typeface="Times New Roman" panose="02020603050405020304" pitchFamily="18" charset="0"/>
              </a:rPr>
              <a:t>Δ</a:t>
            </a:r>
            <a:r>
              <a:rPr lang="en-US" sz="3200" dirty="0">
                <a:solidFill>
                  <a:srgbClr val="000099"/>
                </a:solidFill>
                <a:latin typeface="Times New Roman" panose="02020603050405020304" pitchFamily="18" charset="0"/>
                <a:cs typeface="Times New Roman" panose="02020603050405020304" pitchFamily="18" charset="0"/>
              </a:rPr>
              <a:t>T</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1788 J = (51.1 g)(0.391 J/</a:t>
            </a:r>
            <a:r>
              <a:rPr lang="en-US" sz="3200" dirty="0" err="1">
                <a:solidFill>
                  <a:srgbClr val="000099"/>
                </a:solidFill>
                <a:latin typeface="Times New Roman" panose="02020603050405020304" pitchFamily="18" charset="0"/>
                <a:cs typeface="Times New Roman" panose="02020603050405020304" pitchFamily="18" charset="0"/>
              </a:rPr>
              <a:t>g·K</a:t>
            </a:r>
            <a:r>
              <a:rPr lang="en-US" sz="3200" dirty="0">
                <a:solidFill>
                  <a:srgbClr val="000099"/>
                </a:solidFill>
                <a:latin typeface="Times New Roman" panose="02020603050405020304" pitchFamily="18" charset="0"/>
                <a:cs typeface="Times New Roman" panose="02020603050405020304" pitchFamily="18" charset="0"/>
              </a:rPr>
              <a:t>)(</a:t>
            </a:r>
            <a:r>
              <a:rPr lang="el-GR" sz="3200" dirty="0">
                <a:solidFill>
                  <a:srgbClr val="000099"/>
                </a:solidFill>
                <a:latin typeface="Times New Roman" panose="02020603050405020304" pitchFamily="18" charset="0"/>
                <a:cs typeface="Times New Roman" panose="02020603050405020304" pitchFamily="18" charset="0"/>
              </a:rPr>
              <a:t>Δ</a:t>
            </a:r>
            <a:r>
              <a:rPr lang="en-US" sz="3200" dirty="0">
                <a:solidFill>
                  <a:srgbClr val="000099"/>
                </a:solidFill>
                <a:latin typeface="Times New Roman" panose="02020603050405020304" pitchFamily="18" charset="0"/>
                <a:cs typeface="Times New Roman" panose="02020603050405020304" pitchFamily="18" charset="0"/>
              </a:rPr>
              <a:t>T)</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a:t>
            </a:r>
            <a:r>
              <a:rPr lang="en-US" sz="3200" u="sng" dirty="0">
                <a:solidFill>
                  <a:srgbClr val="000099"/>
                </a:solidFill>
                <a:latin typeface="Times New Roman" panose="02020603050405020304" pitchFamily="18" charset="0"/>
                <a:cs typeface="Times New Roman" panose="02020603050405020304" pitchFamily="18" charset="0"/>
              </a:rPr>
              <a:t>1788 J</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19.9801 J/K</a:t>
            </a: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8CAFB98-3BDC-44C3-81D9-2826DB25DE45}"/>
              </a:ext>
            </a:extLst>
          </p:cNvPr>
          <p:cNvSpPr txBox="1"/>
          <p:nvPr/>
        </p:nvSpPr>
        <p:spPr>
          <a:xfrm>
            <a:off x="3276600" y="3496031"/>
            <a:ext cx="4495800" cy="707886"/>
          </a:xfrm>
          <a:prstGeom prst="rect">
            <a:avLst/>
          </a:prstGeom>
          <a:noFill/>
        </p:spPr>
        <p:txBody>
          <a:bodyPr wrap="square" rtlCol="0">
            <a:spAutoFit/>
          </a:bodyPr>
          <a:lstStyle/>
          <a:p>
            <a:r>
              <a:rPr lang="en-US" sz="4000" dirty="0">
                <a:solidFill>
                  <a:srgbClr val="000099"/>
                </a:solidFill>
                <a:latin typeface="Times New Roman" panose="02020603050405020304" pitchFamily="18" charset="0"/>
                <a:cs typeface="Times New Roman" panose="02020603050405020304" pitchFamily="18" charset="0"/>
              </a:rPr>
              <a:t>= </a:t>
            </a:r>
            <a:r>
              <a:rPr lang="el-GR" sz="4000" dirty="0">
                <a:solidFill>
                  <a:srgbClr val="000099"/>
                </a:solidFill>
                <a:latin typeface="Times New Roman" panose="02020603050405020304" pitchFamily="18" charset="0"/>
                <a:cs typeface="Times New Roman" panose="02020603050405020304" pitchFamily="18" charset="0"/>
              </a:rPr>
              <a:t>Δ</a:t>
            </a:r>
            <a:r>
              <a:rPr lang="en-US" sz="4000" dirty="0">
                <a:solidFill>
                  <a:srgbClr val="000099"/>
                </a:solidFill>
                <a:latin typeface="Times New Roman" panose="02020603050405020304" pitchFamily="18" charset="0"/>
                <a:cs typeface="Times New Roman" panose="02020603050405020304" pitchFamily="18" charset="0"/>
              </a:rPr>
              <a:t>T</a:t>
            </a:r>
          </a:p>
        </p:txBody>
      </p:sp>
    </p:spTree>
    <p:extLst>
      <p:ext uri="{BB962C8B-B14F-4D97-AF65-F5344CB8AC3E}">
        <p14:creationId xmlns:p14="http://schemas.microsoft.com/office/powerpoint/2010/main" val="383628197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6BA17B-792A-4CB4-8226-75E91831C7C6}"/>
              </a:ext>
            </a:extLst>
          </p:cNvPr>
          <p:cNvSpPr txBox="1"/>
          <p:nvPr/>
        </p:nvSpPr>
        <p:spPr>
          <a:xfrm>
            <a:off x="0" y="0"/>
            <a:ext cx="9144000" cy="209288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107.  When 51.1 g Cu cools, it emits 1788 Joules, to cools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down.   If it starts at 381.5 Kelvin, what is its final</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temperature if the </a:t>
            </a:r>
            <a:r>
              <a:rPr lang="en-US" sz="2800" dirty="0" err="1">
                <a:latin typeface="Times New Roman" panose="02020603050405020304" pitchFamily="18" charset="0"/>
                <a:cs typeface="Times New Roman" panose="02020603050405020304" pitchFamily="18" charset="0"/>
              </a:rPr>
              <a:t>C</a:t>
            </a:r>
            <a:r>
              <a:rPr lang="en-US" sz="2800" baseline="-25000" dirty="0" err="1">
                <a:latin typeface="Times New Roman" panose="02020603050405020304" pitchFamily="18" charset="0"/>
                <a:cs typeface="Times New Roman" panose="02020603050405020304" pitchFamily="18" charset="0"/>
              </a:rPr>
              <a:t>Cu</a:t>
            </a:r>
            <a:r>
              <a:rPr lang="en-US" sz="2800" dirty="0">
                <a:latin typeface="Times New Roman" panose="02020603050405020304" pitchFamily="18" charset="0"/>
                <a:cs typeface="Times New Roman" panose="02020603050405020304" pitchFamily="18" charset="0"/>
              </a:rPr>
              <a:t> = 0.391 J/</a:t>
            </a:r>
            <a:r>
              <a:rPr lang="en-US" sz="2800" dirty="0" err="1">
                <a:latin typeface="Times New Roman" panose="02020603050405020304" pitchFamily="18" charset="0"/>
                <a:cs typeface="Times New Roman" panose="02020603050405020304" pitchFamily="18" charset="0"/>
              </a:rPr>
              <a:t>g·K</a:t>
            </a:r>
            <a:r>
              <a:rPr lang="en-US" sz="2800" dirty="0">
                <a:latin typeface="Times New Roman" panose="02020603050405020304" pitchFamily="18" charset="0"/>
                <a:cs typeface="Times New Roman" panose="02020603050405020304" pitchFamily="18" charset="0"/>
              </a:rPr>
              <a:t> ? </a:t>
            </a:r>
            <a:br>
              <a:rPr lang="en-US" sz="2800" dirty="0">
                <a:latin typeface="Times New Roman" panose="02020603050405020304" pitchFamily="18" charset="0"/>
                <a:cs typeface="Times New Roman" panose="02020603050405020304" pitchFamily="18" charset="0"/>
              </a:rPr>
            </a:br>
            <a:r>
              <a:rPr lang="en-US" sz="2400" i="1" dirty="0">
                <a:solidFill>
                  <a:srgbClr val="0000FF"/>
                </a:solidFill>
                <a:latin typeface="Times New Roman" panose="02020603050405020304" pitchFamily="18" charset="0"/>
                <a:cs typeface="Times New Roman" panose="02020603050405020304" pitchFamily="18" charset="0"/>
              </a:rPr>
              <a:t>          (this one is the hardest so far!)  Think!</a:t>
            </a:r>
          </a:p>
          <a:p>
            <a:endParaRPr lang="en-US" dirty="0"/>
          </a:p>
        </p:txBody>
      </p:sp>
      <p:sp>
        <p:nvSpPr>
          <p:cNvPr id="3" name="Rectangle 2">
            <a:extLst>
              <a:ext uri="{FF2B5EF4-FFF2-40B4-BE49-F238E27FC236}">
                <a16:creationId xmlns:a16="http://schemas.microsoft.com/office/drawing/2014/main" id="{15111237-FE7D-4A43-9960-5D0B4B0D2C23}"/>
              </a:ext>
            </a:extLst>
          </p:cNvPr>
          <p:cNvSpPr/>
          <p:nvPr/>
        </p:nvSpPr>
        <p:spPr>
          <a:xfrm>
            <a:off x="152400" y="1951672"/>
            <a:ext cx="9144000" cy="2554545"/>
          </a:xfrm>
          <a:prstGeom prst="rect">
            <a:avLst/>
          </a:prstGeom>
        </p:spPr>
        <p:txBody>
          <a:bodyPr wrap="square">
            <a:spAutoFit/>
          </a:bodyPr>
          <a:lstStyle/>
          <a:p>
            <a:r>
              <a:rPr lang="en-US" sz="3200" dirty="0">
                <a:solidFill>
                  <a:srgbClr val="000099"/>
                </a:solidFill>
                <a:latin typeface="Times New Roman" panose="02020603050405020304" pitchFamily="18" charset="0"/>
                <a:cs typeface="Times New Roman" panose="02020603050405020304" pitchFamily="18" charset="0"/>
              </a:rPr>
              <a:t>q = </a:t>
            </a:r>
            <a:r>
              <a:rPr lang="en-US" sz="3200" dirty="0" err="1">
                <a:solidFill>
                  <a:srgbClr val="000099"/>
                </a:solidFill>
                <a:latin typeface="Times New Roman" panose="02020603050405020304" pitchFamily="18" charset="0"/>
                <a:cs typeface="Times New Roman" panose="02020603050405020304" pitchFamily="18" charset="0"/>
              </a:rPr>
              <a:t>mC</a:t>
            </a:r>
            <a:r>
              <a:rPr lang="el-GR" sz="3200" dirty="0">
                <a:solidFill>
                  <a:srgbClr val="000099"/>
                </a:solidFill>
                <a:latin typeface="Times New Roman" panose="02020603050405020304" pitchFamily="18" charset="0"/>
                <a:cs typeface="Times New Roman" panose="02020603050405020304" pitchFamily="18" charset="0"/>
              </a:rPr>
              <a:t>Δ</a:t>
            </a:r>
            <a:r>
              <a:rPr lang="en-US" sz="3200" dirty="0">
                <a:solidFill>
                  <a:srgbClr val="000099"/>
                </a:solidFill>
                <a:latin typeface="Times New Roman" panose="02020603050405020304" pitchFamily="18" charset="0"/>
                <a:cs typeface="Times New Roman" panose="02020603050405020304" pitchFamily="18" charset="0"/>
              </a:rPr>
              <a:t>T</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1788 J = (51.1 g)(0.391 J/</a:t>
            </a:r>
            <a:r>
              <a:rPr lang="en-US" sz="3200" dirty="0" err="1">
                <a:solidFill>
                  <a:srgbClr val="000099"/>
                </a:solidFill>
                <a:latin typeface="Times New Roman" panose="02020603050405020304" pitchFamily="18" charset="0"/>
                <a:cs typeface="Times New Roman" panose="02020603050405020304" pitchFamily="18" charset="0"/>
              </a:rPr>
              <a:t>g·K</a:t>
            </a:r>
            <a:r>
              <a:rPr lang="en-US" sz="3200" dirty="0">
                <a:solidFill>
                  <a:srgbClr val="000099"/>
                </a:solidFill>
                <a:latin typeface="Times New Roman" panose="02020603050405020304" pitchFamily="18" charset="0"/>
                <a:cs typeface="Times New Roman" panose="02020603050405020304" pitchFamily="18" charset="0"/>
              </a:rPr>
              <a:t>)(</a:t>
            </a:r>
            <a:r>
              <a:rPr lang="el-GR" sz="3200" dirty="0">
                <a:solidFill>
                  <a:srgbClr val="000099"/>
                </a:solidFill>
                <a:latin typeface="Times New Roman" panose="02020603050405020304" pitchFamily="18" charset="0"/>
                <a:cs typeface="Times New Roman" panose="02020603050405020304" pitchFamily="18" charset="0"/>
              </a:rPr>
              <a:t>Δ</a:t>
            </a:r>
            <a:r>
              <a:rPr lang="en-US" sz="3200" dirty="0">
                <a:solidFill>
                  <a:srgbClr val="000099"/>
                </a:solidFill>
                <a:latin typeface="Times New Roman" panose="02020603050405020304" pitchFamily="18" charset="0"/>
                <a:cs typeface="Times New Roman" panose="02020603050405020304" pitchFamily="18" charset="0"/>
              </a:rPr>
              <a:t>T)</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a:t>
            </a:r>
            <a:r>
              <a:rPr lang="en-US" sz="3200" u="sng" dirty="0">
                <a:solidFill>
                  <a:srgbClr val="000099"/>
                </a:solidFill>
                <a:latin typeface="Times New Roman" panose="02020603050405020304" pitchFamily="18" charset="0"/>
                <a:cs typeface="Times New Roman" panose="02020603050405020304" pitchFamily="18" charset="0"/>
              </a:rPr>
              <a:t>1788 J</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19.9801 J/K</a:t>
            </a: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8CAFB98-3BDC-44C3-81D9-2826DB25DE45}"/>
              </a:ext>
            </a:extLst>
          </p:cNvPr>
          <p:cNvSpPr txBox="1"/>
          <p:nvPr/>
        </p:nvSpPr>
        <p:spPr>
          <a:xfrm>
            <a:off x="3276600" y="3496031"/>
            <a:ext cx="4495800" cy="707886"/>
          </a:xfrm>
          <a:prstGeom prst="rect">
            <a:avLst/>
          </a:prstGeom>
          <a:noFill/>
        </p:spPr>
        <p:txBody>
          <a:bodyPr wrap="square" rtlCol="0">
            <a:spAutoFit/>
          </a:bodyPr>
          <a:lstStyle/>
          <a:p>
            <a:r>
              <a:rPr lang="en-US" sz="4000" dirty="0">
                <a:solidFill>
                  <a:srgbClr val="000099"/>
                </a:solidFill>
                <a:latin typeface="Times New Roman" panose="02020603050405020304" pitchFamily="18" charset="0"/>
                <a:cs typeface="Times New Roman" panose="02020603050405020304" pitchFamily="18" charset="0"/>
              </a:rPr>
              <a:t>= </a:t>
            </a:r>
            <a:r>
              <a:rPr lang="el-GR" sz="4000" dirty="0">
                <a:solidFill>
                  <a:srgbClr val="000099"/>
                </a:solidFill>
                <a:latin typeface="Times New Roman" panose="02020603050405020304" pitchFamily="18" charset="0"/>
                <a:cs typeface="Times New Roman" panose="02020603050405020304" pitchFamily="18" charset="0"/>
              </a:rPr>
              <a:t>Δ</a:t>
            </a:r>
            <a:r>
              <a:rPr lang="en-US" sz="4000" dirty="0">
                <a:solidFill>
                  <a:srgbClr val="000099"/>
                </a:solidFill>
                <a:latin typeface="Times New Roman" panose="02020603050405020304" pitchFamily="18" charset="0"/>
                <a:cs typeface="Times New Roman" panose="02020603050405020304" pitchFamily="18" charset="0"/>
              </a:rPr>
              <a:t>T</a:t>
            </a:r>
          </a:p>
        </p:txBody>
      </p:sp>
      <p:cxnSp>
        <p:nvCxnSpPr>
          <p:cNvPr id="5" name="Straight Connector 4">
            <a:extLst>
              <a:ext uri="{FF2B5EF4-FFF2-40B4-BE49-F238E27FC236}">
                <a16:creationId xmlns:a16="http://schemas.microsoft.com/office/drawing/2014/main" id="{C89782CB-D87E-4215-B3EE-EADA958DFA02}"/>
              </a:ext>
            </a:extLst>
          </p:cNvPr>
          <p:cNvCxnSpPr/>
          <p:nvPr/>
        </p:nvCxnSpPr>
        <p:spPr>
          <a:xfrm>
            <a:off x="1981200" y="3443177"/>
            <a:ext cx="304800" cy="4572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42441EDF-A0BF-437B-A39E-EAEC1E2CCC44}"/>
              </a:ext>
            </a:extLst>
          </p:cNvPr>
          <p:cNvCxnSpPr/>
          <p:nvPr/>
        </p:nvCxnSpPr>
        <p:spPr>
          <a:xfrm>
            <a:off x="1981200" y="3975317"/>
            <a:ext cx="304800" cy="45720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0494237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6BA17B-792A-4CB4-8226-75E91831C7C6}"/>
              </a:ext>
            </a:extLst>
          </p:cNvPr>
          <p:cNvSpPr txBox="1"/>
          <p:nvPr/>
        </p:nvSpPr>
        <p:spPr>
          <a:xfrm>
            <a:off x="0" y="0"/>
            <a:ext cx="9144000" cy="209288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107.  When 51.1 g Cu cools, it emits 1788 Joules, to cools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down.   If it starts at 381.5 Kelvin, what is its final</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temperature if the </a:t>
            </a:r>
            <a:r>
              <a:rPr lang="en-US" sz="2800" dirty="0" err="1">
                <a:latin typeface="Times New Roman" panose="02020603050405020304" pitchFamily="18" charset="0"/>
                <a:cs typeface="Times New Roman" panose="02020603050405020304" pitchFamily="18" charset="0"/>
              </a:rPr>
              <a:t>C</a:t>
            </a:r>
            <a:r>
              <a:rPr lang="en-US" sz="2800" baseline="-25000" dirty="0" err="1">
                <a:latin typeface="Times New Roman" panose="02020603050405020304" pitchFamily="18" charset="0"/>
                <a:cs typeface="Times New Roman" panose="02020603050405020304" pitchFamily="18" charset="0"/>
              </a:rPr>
              <a:t>Cu</a:t>
            </a:r>
            <a:r>
              <a:rPr lang="en-US" sz="2800" dirty="0">
                <a:latin typeface="Times New Roman" panose="02020603050405020304" pitchFamily="18" charset="0"/>
                <a:cs typeface="Times New Roman" panose="02020603050405020304" pitchFamily="18" charset="0"/>
              </a:rPr>
              <a:t> = 0.391 J/</a:t>
            </a:r>
            <a:r>
              <a:rPr lang="en-US" sz="2800" dirty="0" err="1">
                <a:latin typeface="Times New Roman" panose="02020603050405020304" pitchFamily="18" charset="0"/>
                <a:cs typeface="Times New Roman" panose="02020603050405020304" pitchFamily="18" charset="0"/>
              </a:rPr>
              <a:t>g·K</a:t>
            </a:r>
            <a:r>
              <a:rPr lang="en-US" sz="2800" dirty="0">
                <a:latin typeface="Times New Roman" panose="02020603050405020304" pitchFamily="18" charset="0"/>
                <a:cs typeface="Times New Roman" panose="02020603050405020304" pitchFamily="18" charset="0"/>
              </a:rPr>
              <a:t> ? </a:t>
            </a:r>
            <a:br>
              <a:rPr lang="en-US" sz="2800" dirty="0">
                <a:latin typeface="Times New Roman" panose="02020603050405020304" pitchFamily="18" charset="0"/>
                <a:cs typeface="Times New Roman" panose="02020603050405020304" pitchFamily="18" charset="0"/>
              </a:rPr>
            </a:br>
            <a:r>
              <a:rPr lang="en-US" sz="2400" i="1" dirty="0">
                <a:solidFill>
                  <a:srgbClr val="0000FF"/>
                </a:solidFill>
                <a:latin typeface="Times New Roman" panose="02020603050405020304" pitchFamily="18" charset="0"/>
                <a:cs typeface="Times New Roman" panose="02020603050405020304" pitchFamily="18" charset="0"/>
              </a:rPr>
              <a:t>          (this one is the hardest so far!)  Think!</a:t>
            </a:r>
          </a:p>
          <a:p>
            <a:endParaRPr lang="en-US" dirty="0"/>
          </a:p>
        </p:txBody>
      </p:sp>
      <p:sp>
        <p:nvSpPr>
          <p:cNvPr id="3" name="Rectangle 2">
            <a:extLst>
              <a:ext uri="{FF2B5EF4-FFF2-40B4-BE49-F238E27FC236}">
                <a16:creationId xmlns:a16="http://schemas.microsoft.com/office/drawing/2014/main" id="{15111237-FE7D-4A43-9960-5D0B4B0D2C23}"/>
              </a:ext>
            </a:extLst>
          </p:cNvPr>
          <p:cNvSpPr/>
          <p:nvPr/>
        </p:nvSpPr>
        <p:spPr>
          <a:xfrm>
            <a:off x="152400" y="1951672"/>
            <a:ext cx="9144000" cy="2554545"/>
          </a:xfrm>
          <a:prstGeom prst="rect">
            <a:avLst/>
          </a:prstGeom>
        </p:spPr>
        <p:txBody>
          <a:bodyPr wrap="square">
            <a:spAutoFit/>
          </a:bodyPr>
          <a:lstStyle/>
          <a:p>
            <a:r>
              <a:rPr lang="en-US" sz="3200" dirty="0">
                <a:solidFill>
                  <a:srgbClr val="000099"/>
                </a:solidFill>
                <a:latin typeface="Times New Roman" panose="02020603050405020304" pitchFamily="18" charset="0"/>
                <a:cs typeface="Times New Roman" panose="02020603050405020304" pitchFamily="18" charset="0"/>
              </a:rPr>
              <a:t>q = </a:t>
            </a:r>
            <a:r>
              <a:rPr lang="en-US" sz="3200" dirty="0" err="1">
                <a:solidFill>
                  <a:srgbClr val="000099"/>
                </a:solidFill>
                <a:latin typeface="Times New Roman" panose="02020603050405020304" pitchFamily="18" charset="0"/>
                <a:cs typeface="Times New Roman" panose="02020603050405020304" pitchFamily="18" charset="0"/>
              </a:rPr>
              <a:t>mC</a:t>
            </a:r>
            <a:r>
              <a:rPr lang="el-GR" sz="3200" dirty="0">
                <a:solidFill>
                  <a:srgbClr val="000099"/>
                </a:solidFill>
                <a:latin typeface="Times New Roman" panose="02020603050405020304" pitchFamily="18" charset="0"/>
                <a:cs typeface="Times New Roman" panose="02020603050405020304" pitchFamily="18" charset="0"/>
              </a:rPr>
              <a:t>Δ</a:t>
            </a:r>
            <a:r>
              <a:rPr lang="en-US" sz="3200" dirty="0">
                <a:solidFill>
                  <a:srgbClr val="000099"/>
                </a:solidFill>
                <a:latin typeface="Times New Roman" panose="02020603050405020304" pitchFamily="18" charset="0"/>
                <a:cs typeface="Times New Roman" panose="02020603050405020304" pitchFamily="18" charset="0"/>
              </a:rPr>
              <a:t>T</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1788 J = (51.1 g)(0.391 J/</a:t>
            </a:r>
            <a:r>
              <a:rPr lang="en-US" sz="3200" dirty="0" err="1">
                <a:solidFill>
                  <a:srgbClr val="000099"/>
                </a:solidFill>
                <a:latin typeface="Times New Roman" panose="02020603050405020304" pitchFamily="18" charset="0"/>
                <a:cs typeface="Times New Roman" panose="02020603050405020304" pitchFamily="18" charset="0"/>
              </a:rPr>
              <a:t>g·K</a:t>
            </a:r>
            <a:r>
              <a:rPr lang="en-US" sz="3200" dirty="0">
                <a:solidFill>
                  <a:srgbClr val="000099"/>
                </a:solidFill>
                <a:latin typeface="Times New Roman" panose="02020603050405020304" pitchFamily="18" charset="0"/>
                <a:cs typeface="Times New Roman" panose="02020603050405020304" pitchFamily="18" charset="0"/>
              </a:rPr>
              <a:t>)(</a:t>
            </a:r>
            <a:r>
              <a:rPr lang="el-GR" sz="3200" dirty="0">
                <a:solidFill>
                  <a:srgbClr val="000099"/>
                </a:solidFill>
                <a:latin typeface="Times New Roman" panose="02020603050405020304" pitchFamily="18" charset="0"/>
                <a:cs typeface="Times New Roman" panose="02020603050405020304" pitchFamily="18" charset="0"/>
              </a:rPr>
              <a:t>Δ</a:t>
            </a:r>
            <a:r>
              <a:rPr lang="en-US" sz="3200" dirty="0">
                <a:solidFill>
                  <a:srgbClr val="000099"/>
                </a:solidFill>
                <a:latin typeface="Times New Roman" panose="02020603050405020304" pitchFamily="18" charset="0"/>
                <a:cs typeface="Times New Roman" panose="02020603050405020304" pitchFamily="18" charset="0"/>
              </a:rPr>
              <a:t>T)</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a:t>
            </a:r>
            <a:r>
              <a:rPr lang="en-US" sz="3200" u="sng" dirty="0">
                <a:solidFill>
                  <a:srgbClr val="000099"/>
                </a:solidFill>
                <a:latin typeface="Times New Roman" panose="02020603050405020304" pitchFamily="18" charset="0"/>
                <a:cs typeface="Times New Roman" panose="02020603050405020304" pitchFamily="18" charset="0"/>
              </a:rPr>
              <a:t>1788 J</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19.9801 J/K</a:t>
            </a: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8CAFB98-3BDC-44C3-81D9-2826DB25DE45}"/>
              </a:ext>
            </a:extLst>
          </p:cNvPr>
          <p:cNvSpPr txBox="1"/>
          <p:nvPr/>
        </p:nvSpPr>
        <p:spPr>
          <a:xfrm>
            <a:off x="3276600" y="3496031"/>
            <a:ext cx="4495800" cy="707886"/>
          </a:xfrm>
          <a:prstGeom prst="rect">
            <a:avLst/>
          </a:prstGeom>
          <a:noFill/>
        </p:spPr>
        <p:txBody>
          <a:bodyPr wrap="square" rtlCol="0">
            <a:spAutoFit/>
          </a:bodyPr>
          <a:lstStyle/>
          <a:p>
            <a:r>
              <a:rPr lang="en-US" sz="4000" dirty="0">
                <a:solidFill>
                  <a:srgbClr val="000099"/>
                </a:solidFill>
                <a:latin typeface="Times New Roman" panose="02020603050405020304" pitchFamily="18" charset="0"/>
                <a:cs typeface="Times New Roman" panose="02020603050405020304" pitchFamily="18" charset="0"/>
              </a:rPr>
              <a:t>= </a:t>
            </a:r>
            <a:r>
              <a:rPr lang="el-GR" sz="4000" dirty="0">
                <a:solidFill>
                  <a:srgbClr val="000099"/>
                </a:solidFill>
                <a:latin typeface="Times New Roman" panose="02020603050405020304" pitchFamily="18" charset="0"/>
                <a:cs typeface="Times New Roman" panose="02020603050405020304" pitchFamily="18" charset="0"/>
              </a:rPr>
              <a:t>Δ</a:t>
            </a:r>
            <a:r>
              <a:rPr lang="en-US" sz="4000" dirty="0">
                <a:solidFill>
                  <a:srgbClr val="000099"/>
                </a:solidFill>
                <a:latin typeface="Times New Roman" panose="02020603050405020304" pitchFamily="18" charset="0"/>
                <a:cs typeface="Times New Roman" panose="02020603050405020304" pitchFamily="18" charset="0"/>
              </a:rPr>
              <a:t>T =  89.4 K</a:t>
            </a:r>
          </a:p>
        </p:txBody>
      </p:sp>
      <p:cxnSp>
        <p:nvCxnSpPr>
          <p:cNvPr id="5" name="Straight Connector 4">
            <a:extLst>
              <a:ext uri="{FF2B5EF4-FFF2-40B4-BE49-F238E27FC236}">
                <a16:creationId xmlns:a16="http://schemas.microsoft.com/office/drawing/2014/main" id="{BDCD22F5-DE30-4768-B81D-78F302C7817C}"/>
              </a:ext>
            </a:extLst>
          </p:cNvPr>
          <p:cNvCxnSpPr/>
          <p:nvPr/>
        </p:nvCxnSpPr>
        <p:spPr>
          <a:xfrm>
            <a:off x="1981200" y="3443177"/>
            <a:ext cx="304800" cy="4572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5D380A45-2877-4DE2-A574-34E903099EEE}"/>
              </a:ext>
            </a:extLst>
          </p:cNvPr>
          <p:cNvCxnSpPr/>
          <p:nvPr/>
        </p:nvCxnSpPr>
        <p:spPr>
          <a:xfrm>
            <a:off x="1981200" y="3975317"/>
            <a:ext cx="304800" cy="45720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27261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AutoShape 2">
            <a:extLst>
              <a:ext uri="{FF2B5EF4-FFF2-40B4-BE49-F238E27FC236}">
                <a16:creationId xmlns:a16="http://schemas.microsoft.com/office/drawing/2014/main" id="{0C3600E5-E9DF-4805-B4F0-1CB07687A16F}"/>
              </a:ext>
            </a:extLst>
          </p:cNvPr>
          <p:cNvCxnSpPr>
            <a:cxnSpLocks noChangeShapeType="1"/>
          </p:cNvCxnSpPr>
          <p:nvPr/>
        </p:nvCxnSpPr>
        <p:spPr bwMode="auto">
          <a:xfrm>
            <a:off x="1981200" y="152400"/>
            <a:ext cx="9525" cy="27717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D7BCF758-013C-45F2-9E06-44B5F709AE6F}"/>
              </a:ext>
            </a:extLst>
          </p:cNvPr>
          <p:cNvCxnSpPr>
            <a:cxnSpLocks noChangeShapeType="1"/>
          </p:cNvCxnSpPr>
          <p:nvPr/>
        </p:nvCxnSpPr>
        <p:spPr bwMode="auto">
          <a:xfrm flipH="1" flipV="1">
            <a:off x="1990725" y="2924175"/>
            <a:ext cx="5534025" cy="1905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2" name="AutoShape 4">
            <a:extLst>
              <a:ext uri="{FF2B5EF4-FFF2-40B4-BE49-F238E27FC236}">
                <a16:creationId xmlns:a16="http://schemas.microsoft.com/office/drawing/2014/main" id="{D5E2471A-D52E-4A8C-8C49-09A79AF90077}"/>
              </a:ext>
            </a:extLst>
          </p:cNvPr>
          <p:cNvCxnSpPr>
            <a:cxnSpLocks noChangeShapeType="1"/>
          </p:cNvCxnSpPr>
          <p:nvPr/>
        </p:nvCxnSpPr>
        <p:spPr bwMode="auto">
          <a:xfrm flipV="1">
            <a:off x="1990725" y="2311400"/>
            <a:ext cx="377825" cy="498475"/>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3" name="AutoShape 5">
            <a:extLst>
              <a:ext uri="{FF2B5EF4-FFF2-40B4-BE49-F238E27FC236}">
                <a16:creationId xmlns:a16="http://schemas.microsoft.com/office/drawing/2014/main" id="{5ABACA1A-21B6-4DD6-BAEF-BF31896A83FB}"/>
              </a:ext>
            </a:extLst>
          </p:cNvPr>
          <p:cNvCxnSpPr>
            <a:cxnSpLocks noChangeShapeType="1"/>
          </p:cNvCxnSpPr>
          <p:nvPr/>
        </p:nvCxnSpPr>
        <p:spPr bwMode="auto">
          <a:xfrm flipV="1">
            <a:off x="3048000" y="752475"/>
            <a:ext cx="1146175" cy="1558925"/>
          </a:xfrm>
          <a:prstGeom prst="straightConnector1">
            <a:avLst/>
          </a:prstGeom>
          <a:noFill/>
          <a:ln w="38100" algn="ctr">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4" name="AutoShape 6">
            <a:extLst>
              <a:ext uri="{FF2B5EF4-FFF2-40B4-BE49-F238E27FC236}">
                <a16:creationId xmlns:a16="http://schemas.microsoft.com/office/drawing/2014/main" id="{35A5D954-ACBA-4B89-B3CE-8D2CF9050F55}"/>
              </a:ext>
            </a:extLst>
          </p:cNvPr>
          <p:cNvCxnSpPr>
            <a:cxnSpLocks noChangeShapeType="1"/>
          </p:cNvCxnSpPr>
          <p:nvPr/>
        </p:nvCxnSpPr>
        <p:spPr bwMode="auto">
          <a:xfrm>
            <a:off x="4194175" y="762000"/>
            <a:ext cx="2016125" cy="1588"/>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5" name="AutoShape 7">
            <a:extLst>
              <a:ext uri="{FF2B5EF4-FFF2-40B4-BE49-F238E27FC236}">
                <a16:creationId xmlns:a16="http://schemas.microsoft.com/office/drawing/2014/main" id="{D0456C82-2AEF-4FD0-8931-D3B95873C7C1}"/>
              </a:ext>
            </a:extLst>
          </p:cNvPr>
          <p:cNvCxnSpPr>
            <a:cxnSpLocks noChangeShapeType="1"/>
          </p:cNvCxnSpPr>
          <p:nvPr/>
        </p:nvCxnSpPr>
        <p:spPr bwMode="auto">
          <a:xfrm flipV="1">
            <a:off x="6210300" y="276225"/>
            <a:ext cx="371475" cy="4857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 name="Text Box 8">
            <a:extLst>
              <a:ext uri="{FF2B5EF4-FFF2-40B4-BE49-F238E27FC236}">
                <a16:creationId xmlns:a16="http://schemas.microsoft.com/office/drawing/2014/main" id="{27A1EB96-A45C-470E-8EEF-41EE563B007C}"/>
              </a:ext>
            </a:extLst>
          </p:cNvPr>
          <p:cNvSpPr txBox="1">
            <a:spLocks noChangeArrowheads="1"/>
          </p:cNvSpPr>
          <p:nvPr/>
        </p:nvSpPr>
        <p:spPr bwMode="auto">
          <a:xfrm>
            <a:off x="1228725" y="2076450"/>
            <a:ext cx="752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Melting</a:t>
            </a:r>
            <a:br>
              <a:rPr kumimoji="0" lang="en-US" altLang="en-US" sz="1600" b="0" i="0" u="none" strike="noStrike" cap="none" normalizeH="0" baseline="0" dirty="0">
                <a:ln>
                  <a:noFill/>
                </a:ln>
                <a:solidFill>
                  <a:srgbClr val="000000"/>
                </a:solidFill>
                <a:effectLst/>
                <a:latin typeface="Calibri" panose="020F0502020204030204" pitchFamily="34" charset="0"/>
              </a:rPr>
            </a:br>
            <a:r>
              <a:rPr kumimoji="0" lang="en-US" altLang="en-US" sz="1600" b="0" i="0" u="none" strike="noStrike" cap="none" normalizeH="0" baseline="0" dirty="0">
                <a:ln>
                  <a:noFill/>
                </a:ln>
                <a:solidFill>
                  <a:srgbClr val="000000"/>
                </a:solidFill>
                <a:effectLst/>
                <a:latin typeface="Calibri" panose="020F0502020204030204" pitchFamily="34" charset="0"/>
              </a:rPr>
              <a:t>Point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3" name="Text Box 9">
            <a:extLst>
              <a:ext uri="{FF2B5EF4-FFF2-40B4-BE49-F238E27FC236}">
                <a16:creationId xmlns:a16="http://schemas.microsoft.com/office/drawing/2014/main" id="{F74B718A-52B4-429F-8706-1D60663C5551}"/>
              </a:ext>
            </a:extLst>
          </p:cNvPr>
          <p:cNvSpPr txBox="1">
            <a:spLocks noChangeArrowheads="1"/>
          </p:cNvSpPr>
          <p:nvPr/>
        </p:nvSpPr>
        <p:spPr bwMode="auto">
          <a:xfrm>
            <a:off x="1228725" y="533400"/>
            <a:ext cx="752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Boiling</a:t>
            </a:r>
            <a:br>
              <a:rPr kumimoji="0" lang="en-US" altLang="en-US" sz="1600" b="0" i="0" u="none" strike="noStrike" cap="none" normalizeH="0" baseline="0" dirty="0">
                <a:ln>
                  <a:noFill/>
                </a:ln>
                <a:solidFill>
                  <a:srgbClr val="000000"/>
                </a:solidFill>
                <a:effectLst/>
                <a:latin typeface="Calibri" panose="020F0502020204030204" pitchFamily="34" charset="0"/>
              </a:rPr>
            </a:br>
            <a:r>
              <a:rPr kumimoji="0" lang="en-US" altLang="en-US" sz="1600" b="0" i="0" u="none" strike="noStrike" cap="none" normalizeH="0" baseline="0" dirty="0">
                <a:ln>
                  <a:noFill/>
                </a:ln>
                <a:solidFill>
                  <a:srgbClr val="000000"/>
                </a:solidFill>
                <a:effectLst/>
                <a:latin typeface="Calibri" panose="020F0502020204030204" pitchFamily="34" charset="0"/>
              </a:rPr>
              <a:t>Point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4" name="Text Box 10">
            <a:extLst>
              <a:ext uri="{FF2B5EF4-FFF2-40B4-BE49-F238E27FC236}">
                <a16:creationId xmlns:a16="http://schemas.microsoft.com/office/drawing/2014/main" id="{A678C0C0-EEE9-4FE0-83A1-5A6766BC1C74}"/>
              </a:ext>
            </a:extLst>
          </p:cNvPr>
          <p:cNvSpPr txBox="1">
            <a:spLocks noChangeArrowheads="1"/>
          </p:cNvSpPr>
          <p:nvPr/>
        </p:nvSpPr>
        <p:spPr bwMode="auto">
          <a:xfrm>
            <a:off x="1762125" y="27146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11">
            <a:extLst>
              <a:ext uri="{FF2B5EF4-FFF2-40B4-BE49-F238E27FC236}">
                <a16:creationId xmlns:a16="http://schemas.microsoft.com/office/drawing/2014/main" id="{9FB8F52A-5B98-4122-BD05-C6DB40210D70}"/>
              </a:ext>
            </a:extLst>
          </p:cNvPr>
          <p:cNvSpPr txBox="1">
            <a:spLocks noChangeArrowheads="1"/>
          </p:cNvSpPr>
          <p:nvPr/>
        </p:nvSpPr>
        <p:spPr bwMode="auto">
          <a:xfrm>
            <a:off x="2219325" y="20764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12">
            <a:extLst>
              <a:ext uri="{FF2B5EF4-FFF2-40B4-BE49-F238E27FC236}">
                <a16:creationId xmlns:a16="http://schemas.microsoft.com/office/drawing/2014/main" id="{8E294761-D3ED-49DA-8D9F-4CFCD651267D}"/>
              </a:ext>
            </a:extLst>
          </p:cNvPr>
          <p:cNvSpPr txBox="1">
            <a:spLocks noChangeArrowheads="1"/>
          </p:cNvSpPr>
          <p:nvPr/>
        </p:nvSpPr>
        <p:spPr bwMode="auto">
          <a:xfrm>
            <a:off x="3048000" y="22955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3">
            <a:extLst>
              <a:ext uri="{FF2B5EF4-FFF2-40B4-BE49-F238E27FC236}">
                <a16:creationId xmlns:a16="http://schemas.microsoft.com/office/drawing/2014/main" id="{7FA3EE60-A753-4E0F-84F9-E1D395A835F0}"/>
              </a:ext>
            </a:extLst>
          </p:cNvPr>
          <p:cNvSpPr txBox="1">
            <a:spLocks noChangeArrowheads="1"/>
          </p:cNvSpPr>
          <p:nvPr/>
        </p:nvSpPr>
        <p:spPr bwMode="auto">
          <a:xfrm>
            <a:off x="4000500" y="48577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4">
            <a:extLst>
              <a:ext uri="{FF2B5EF4-FFF2-40B4-BE49-F238E27FC236}">
                <a16:creationId xmlns:a16="http://schemas.microsoft.com/office/drawing/2014/main" id="{93CFA347-A5E0-4622-9B56-7BAC617F42C5}"/>
              </a:ext>
            </a:extLst>
          </p:cNvPr>
          <p:cNvSpPr txBox="1">
            <a:spLocks noChangeArrowheads="1"/>
          </p:cNvSpPr>
          <p:nvPr/>
        </p:nvSpPr>
        <p:spPr bwMode="auto">
          <a:xfrm>
            <a:off x="6238875" y="7620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5">
            <a:extLst>
              <a:ext uri="{FF2B5EF4-FFF2-40B4-BE49-F238E27FC236}">
                <a16:creationId xmlns:a16="http://schemas.microsoft.com/office/drawing/2014/main" id="{3456E74D-9028-4444-BDC9-1C52DA804863}"/>
              </a:ext>
            </a:extLst>
          </p:cNvPr>
          <p:cNvSpPr txBox="1">
            <a:spLocks noChangeArrowheads="1"/>
          </p:cNvSpPr>
          <p:nvPr/>
        </p:nvSpPr>
        <p:spPr bwMode="auto">
          <a:xfrm>
            <a:off x="6457950" y="762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6">
            <a:extLst>
              <a:ext uri="{FF2B5EF4-FFF2-40B4-BE49-F238E27FC236}">
                <a16:creationId xmlns:a16="http://schemas.microsoft.com/office/drawing/2014/main" id="{E65FAE2D-F9EE-4E1A-BAEE-661F2CDFA54C}"/>
              </a:ext>
            </a:extLst>
          </p:cNvPr>
          <p:cNvSpPr txBox="1">
            <a:spLocks noChangeArrowheads="1"/>
          </p:cNvSpPr>
          <p:nvPr/>
        </p:nvSpPr>
        <p:spPr bwMode="auto">
          <a:xfrm>
            <a:off x="2108993" y="2984499"/>
            <a:ext cx="673020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Heat is added at a constant rate</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cxnSp>
        <p:nvCxnSpPr>
          <p:cNvPr id="2065" name="AutoShape 17">
            <a:extLst>
              <a:ext uri="{FF2B5EF4-FFF2-40B4-BE49-F238E27FC236}">
                <a16:creationId xmlns:a16="http://schemas.microsoft.com/office/drawing/2014/main" id="{C0988744-675F-4472-8D0E-2216F71DB084}"/>
              </a:ext>
            </a:extLst>
          </p:cNvPr>
          <p:cNvCxnSpPr>
            <a:cxnSpLocks noChangeShapeType="1"/>
          </p:cNvCxnSpPr>
          <p:nvPr/>
        </p:nvCxnSpPr>
        <p:spPr bwMode="auto">
          <a:xfrm>
            <a:off x="4876800" y="3124200"/>
            <a:ext cx="904875" cy="0"/>
          </a:xfrm>
          <a:prstGeom prst="straightConnector1">
            <a:avLst/>
          </a:prstGeom>
          <a:noFill/>
          <a:ln w="285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1" name="Text Box 18">
            <a:extLst>
              <a:ext uri="{FF2B5EF4-FFF2-40B4-BE49-F238E27FC236}">
                <a16:creationId xmlns:a16="http://schemas.microsoft.com/office/drawing/2014/main" id="{5B9D23FA-50D4-4021-B9E1-EE689F0CA59B}"/>
              </a:ext>
            </a:extLst>
          </p:cNvPr>
          <p:cNvSpPr txBox="1">
            <a:spLocks noChangeArrowheads="1"/>
          </p:cNvSpPr>
          <p:nvPr/>
        </p:nvSpPr>
        <p:spPr bwMode="auto">
          <a:xfrm>
            <a:off x="3295650" y="85725"/>
            <a:ext cx="27527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rgbClr val="000000"/>
                </a:solidFill>
                <a:effectLst/>
                <a:latin typeface="+mj-lt"/>
              </a:rPr>
              <a:t>The heating curve for water  </a:t>
            </a:r>
            <a:endParaRPr kumimoji="0" lang="en-US" altLang="en-US" sz="2800" b="0" i="0" u="none" strike="noStrike" cap="none" normalizeH="0" baseline="0" dirty="0">
              <a:ln>
                <a:noFill/>
              </a:ln>
              <a:solidFill>
                <a:schemeClr val="tx1"/>
              </a:solidFill>
              <a:effectLst/>
              <a:latin typeface="+mj-lt"/>
            </a:endParaRPr>
          </a:p>
        </p:txBody>
      </p:sp>
      <p:cxnSp>
        <p:nvCxnSpPr>
          <p:cNvPr id="2067" name="AutoShape 19">
            <a:extLst>
              <a:ext uri="{FF2B5EF4-FFF2-40B4-BE49-F238E27FC236}">
                <a16:creationId xmlns:a16="http://schemas.microsoft.com/office/drawing/2014/main" id="{8ED6AEE3-68FA-4224-857B-AD394C1AB236}"/>
              </a:ext>
            </a:extLst>
          </p:cNvPr>
          <p:cNvCxnSpPr>
            <a:cxnSpLocks noChangeShapeType="1"/>
          </p:cNvCxnSpPr>
          <p:nvPr/>
        </p:nvCxnSpPr>
        <p:spPr bwMode="auto">
          <a:xfrm>
            <a:off x="2363788" y="2311400"/>
            <a:ext cx="690562" cy="0"/>
          </a:xfrm>
          <a:prstGeom prst="straightConnector1">
            <a:avLst/>
          </a:prstGeom>
          <a:noFill/>
          <a:ln w="3810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aphicFrame>
        <p:nvGraphicFramePr>
          <p:cNvPr id="12" name="Table 11">
            <a:extLst>
              <a:ext uri="{FF2B5EF4-FFF2-40B4-BE49-F238E27FC236}">
                <a16:creationId xmlns:a16="http://schemas.microsoft.com/office/drawing/2014/main" id="{E3091DAC-DCB9-4C6D-B128-E0264D8AC905}"/>
              </a:ext>
            </a:extLst>
          </p:cNvPr>
          <p:cNvGraphicFramePr>
            <a:graphicFrameLocks noGrp="1"/>
          </p:cNvGraphicFramePr>
          <p:nvPr>
            <p:extLst>
              <p:ext uri="{D42A27DB-BD31-4B8C-83A1-F6EECF244321}">
                <p14:modId xmlns:p14="http://schemas.microsoft.com/office/powerpoint/2010/main" val="2020180548"/>
              </p:ext>
            </p:extLst>
          </p:nvPr>
        </p:nvGraphicFramePr>
        <p:xfrm>
          <a:off x="19054" y="3352800"/>
          <a:ext cx="9124947" cy="3472365"/>
        </p:xfrm>
        <a:graphic>
          <a:graphicData uri="http://schemas.openxmlformats.org/drawingml/2006/table">
            <a:tbl>
              <a:tblPr/>
              <a:tblGrid>
                <a:gridCol w="480129">
                  <a:extLst>
                    <a:ext uri="{9D8B030D-6E8A-4147-A177-3AD203B41FA5}">
                      <a16:colId xmlns:a16="http://schemas.microsoft.com/office/drawing/2014/main" val="1372205532"/>
                    </a:ext>
                  </a:extLst>
                </a:gridCol>
                <a:gridCol w="1409764">
                  <a:extLst>
                    <a:ext uri="{9D8B030D-6E8A-4147-A177-3AD203B41FA5}">
                      <a16:colId xmlns:a16="http://schemas.microsoft.com/office/drawing/2014/main" val="2747285817"/>
                    </a:ext>
                  </a:extLst>
                </a:gridCol>
                <a:gridCol w="2385769">
                  <a:extLst>
                    <a:ext uri="{9D8B030D-6E8A-4147-A177-3AD203B41FA5}">
                      <a16:colId xmlns:a16="http://schemas.microsoft.com/office/drawing/2014/main" val="2199636576"/>
                    </a:ext>
                  </a:extLst>
                </a:gridCol>
                <a:gridCol w="1897766">
                  <a:extLst>
                    <a:ext uri="{9D8B030D-6E8A-4147-A177-3AD203B41FA5}">
                      <a16:colId xmlns:a16="http://schemas.microsoft.com/office/drawing/2014/main" val="2106881919"/>
                    </a:ext>
                  </a:extLst>
                </a:gridCol>
                <a:gridCol w="1445435">
                  <a:extLst>
                    <a:ext uri="{9D8B030D-6E8A-4147-A177-3AD203B41FA5}">
                      <a16:colId xmlns:a16="http://schemas.microsoft.com/office/drawing/2014/main" val="579556642"/>
                    </a:ext>
                  </a:extLst>
                </a:gridCol>
                <a:gridCol w="1506084">
                  <a:extLst>
                    <a:ext uri="{9D8B030D-6E8A-4147-A177-3AD203B41FA5}">
                      <a16:colId xmlns:a16="http://schemas.microsoft.com/office/drawing/2014/main" val="3911653699"/>
                    </a:ext>
                  </a:extLst>
                </a:gridCol>
              </a:tblGrid>
              <a:tr h="884485">
                <a:tc>
                  <a:txBody>
                    <a:bodyPr/>
                    <a:lstStyle/>
                    <a:p>
                      <a:pPr marR="0" indent="0" algn="ctr" rtl="0">
                        <a:lnSpc>
                          <a:spcPct val="119000"/>
                        </a:lnSpc>
                        <a:spcBef>
                          <a:spcPts val="0"/>
                        </a:spcBef>
                        <a:spcAft>
                          <a:spcPts val="600"/>
                        </a:spcAft>
                      </a:pPr>
                      <a:r>
                        <a:rPr lang="en-US" sz="1100" kern="1400" dirty="0">
                          <a:ln>
                            <a:noFill/>
                          </a:ln>
                          <a:solidFill>
                            <a:srgbClr val="000000"/>
                          </a:solidFill>
                          <a:effectLst/>
                          <a:latin typeface="Times New Roman" panose="02020603050405020304" pitchFamily="18" charset="0"/>
                        </a:rPr>
                        <a:t> </a:t>
                      </a:r>
                      <a:endParaRPr lang="en-US" sz="1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Segment</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Temperature &amp; Kinetic Energy</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INC or DEC or STEADY?</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Phase or Phases </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Present</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Exothermic or </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Endothermic?</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Potential Energy</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INC or DEC </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or STEADY?</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0310694"/>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17</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AB</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INCREASING</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SOLID</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ENDO</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STEADY</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930069"/>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18</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FF"/>
                          </a:solidFill>
                          <a:effectLst/>
                          <a:latin typeface="Times New Roman" panose="02020603050405020304" pitchFamily="18" charset="0"/>
                        </a:rPr>
                        <a:t>BC</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FF"/>
                          </a:solidFill>
                          <a:effectLst/>
                          <a:latin typeface="Times New Roman" panose="02020603050405020304" pitchFamily="18" charset="0"/>
                        </a:rPr>
                        <a:t>STEADY</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FF"/>
                          </a:solidFill>
                          <a:effectLst/>
                          <a:latin typeface="Times New Roman" panose="02020603050405020304" pitchFamily="18" charset="0"/>
                        </a:rPr>
                        <a:t>Solid to Liquid</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FF"/>
                          </a:solidFill>
                          <a:effectLst/>
                          <a:latin typeface="Times New Roman" panose="02020603050405020304" pitchFamily="18" charset="0"/>
                        </a:rPr>
                        <a:t>ENDO</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FF"/>
                          </a:solidFill>
                          <a:effectLst/>
                          <a:latin typeface="Times New Roman" panose="02020603050405020304" pitchFamily="18" charset="0"/>
                        </a:rPr>
                        <a:t>INCREASING</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189388"/>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19</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6600"/>
                          </a:solidFill>
                          <a:effectLst/>
                          <a:latin typeface="Times New Roman" panose="02020603050405020304" pitchFamily="18" charset="0"/>
                        </a:rPr>
                        <a:t>CD</a:t>
                      </a: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9822563"/>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20</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DE</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486206"/>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21</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EF</a:t>
                      </a:r>
                      <a:endParaRPr lang="en-US" sz="1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1473499"/>
                  </a:ext>
                </a:extLst>
              </a:tr>
            </a:tbl>
          </a:graphicData>
        </a:graphic>
      </p:graphicFrame>
      <p:sp>
        <p:nvSpPr>
          <p:cNvPr id="13" name="Control 20">
            <a:extLst>
              <a:ext uri="{FF2B5EF4-FFF2-40B4-BE49-F238E27FC236}">
                <a16:creationId xmlns:a16="http://schemas.microsoft.com/office/drawing/2014/main" id="{A84B10E9-B358-4EA6-937A-6AF5940BAD9A}"/>
              </a:ext>
            </a:extLst>
          </p:cNvPr>
          <p:cNvSpPr>
            <a:spLocks noChangeArrowheads="1" noChangeShapeType="1"/>
          </p:cNvSpPr>
          <p:nvPr/>
        </p:nvSpPr>
        <p:spPr bwMode="auto">
          <a:xfrm>
            <a:off x="1589088" y="7199814"/>
            <a:ext cx="6878637" cy="30654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45780307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6BA17B-792A-4CB4-8226-75E91831C7C6}"/>
              </a:ext>
            </a:extLst>
          </p:cNvPr>
          <p:cNvSpPr txBox="1"/>
          <p:nvPr/>
        </p:nvSpPr>
        <p:spPr>
          <a:xfrm>
            <a:off x="0" y="0"/>
            <a:ext cx="9144000" cy="209288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107.  When 51.1 g Cu cools, it emits 1788 Joules, to cools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down.   If it starts at 381.5 Kelvin, what is its final</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temperature if the </a:t>
            </a:r>
            <a:r>
              <a:rPr lang="en-US" sz="2800" dirty="0" err="1">
                <a:latin typeface="Times New Roman" panose="02020603050405020304" pitchFamily="18" charset="0"/>
                <a:cs typeface="Times New Roman" panose="02020603050405020304" pitchFamily="18" charset="0"/>
              </a:rPr>
              <a:t>C</a:t>
            </a:r>
            <a:r>
              <a:rPr lang="en-US" sz="2800" baseline="-25000" dirty="0" err="1">
                <a:latin typeface="Times New Roman" panose="02020603050405020304" pitchFamily="18" charset="0"/>
                <a:cs typeface="Times New Roman" panose="02020603050405020304" pitchFamily="18" charset="0"/>
              </a:rPr>
              <a:t>Cu</a:t>
            </a:r>
            <a:r>
              <a:rPr lang="en-US" sz="2800" dirty="0">
                <a:latin typeface="Times New Roman" panose="02020603050405020304" pitchFamily="18" charset="0"/>
                <a:cs typeface="Times New Roman" panose="02020603050405020304" pitchFamily="18" charset="0"/>
              </a:rPr>
              <a:t> = 0.391 J/</a:t>
            </a:r>
            <a:r>
              <a:rPr lang="en-US" sz="2800" dirty="0" err="1">
                <a:latin typeface="Times New Roman" panose="02020603050405020304" pitchFamily="18" charset="0"/>
                <a:cs typeface="Times New Roman" panose="02020603050405020304" pitchFamily="18" charset="0"/>
              </a:rPr>
              <a:t>g·K</a:t>
            </a:r>
            <a:r>
              <a:rPr lang="en-US" sz="2800" dirty="0">
                <a:latin typeface="Times New Roman" panose="02020603050405020304" pitchFamily="18" charset="0"/>
                <a:cs typeface="Times New Roman" panose="02020603050405020304" pitchFamily="18" charset="0"/>
              </a:rPr>
              <a:t> ? </a:t>
            </a:r>
            <a:br>
              <a:rPr lang="en-US" sz="2800" dirty="0">
                <a:latin typeface="Times New Roman" panose="02020603050405020304" pitchFamily="18" charset="0"/>
                <a:cs typeface="Times New Roman" panose="02020603050405020304" pitchFamily="18" charset="0"/>
              </a:rPr>
            </a:br>
            <a:r>
              <a:rPr lang="en-US" sz="2400" i="1" dirty="0">
                <a:solidFill>
                  <a:srgbClr val="0000FF"/>
                </a:solidFill>
                <a:latin typeface="Times New Roman" panose="02020603050405020304" pitchFamily="18" charset="0"/>
                <a:cs typeface="Times New Roman" panose="02020603050405020304" pitchFamily="18" charset="0"/>
              </a:rPr>
              <a:t>          (this one is the hardest so far!)  Think!</a:t>
            </a:r>
          </a:p>
          <a:p>
            <a:endParaRPr lang="en-US" dirty="0"/>
          </a:p>
        </p:txBody>
      </p:sp>
      <p:sp>
        <p:nvSpPr>
          <p:cNvPr id="3" name="Rectangle 2">
            <a:extLst>
              <a:ext uri="{FF2B5EF4-FFF2-40B4-BE49-F238E27FC236}">
                <a16:creationId xmlns:a16="http://schemas.microsoft.com/office/drawing/2014/main" id="{15111237-FE7D-4A43-9960-5D0B4B0D2C23}"/>
              </a:ext>
            </a:extLst>
          </p:cNvPr>
          <p:cNvSpPr/>
          <p:nvPr/>
        </p:nvSpPr>
        <p:spPr>
          <a:xfrm>
            <a:off x="152400" y="1951672"/>
            <a:ext cx="9144000" cy="2554545"/>
          </a:xfrm>
          <a:prstGeom prst="rect">
            <a:avLst/>
          </a:prstGeom>
        </p:spPr>
        <p:txBody>
          <a:bodyPr wrap="square">
            <a:spAutoFit/>
          </a:bodyPr>
          <a:lstStyle/>
          <a:p>
            <a:r>
              <a:rPr lang="en-US" sz="3200" dirty="0">
                <a:solidFill>
                  <a:srgbClr val="000099"/>
                </a:solidFill>
                <a:latin typeface="Times New Roman" panose="02020603050405020304" pitchFamily="18" charset="0"/>
                <a:cs typeface="Times New Roman" panose="02020603050405020304" pitchFamily="18" charset="0"/>
              </a:rPr>
              <a:t>q = </a:t>
            </a:r>
            <a:r>
              <a:rPr lang="en-US" sz="3200" dirty="0" err="1">
                <a:solidFill>
                  <a:srgbClr val="000099"/>
                </a:solidFill>
                <a:latin typeface="Times New Roman" panose="02020603050405020304" pitchFamily="18" charset="0"/>
                <a:cs typeface="Times New Roman" panose="02020603050405020304" pitchFamily="18" charset="0"/>
              </a:rPr>
              <a:t>mC</a:t>
            </a:r>
            <a:r>
              <a:rPr lang="el-GR" sz="3200" dirty="0">
                <a:solidFill>
                  <a:srgbClr val="000099"/>
                </a:solidFill>
                <a:latin typeface="Times New Roman" panose="02020603050405020304" pitchFamily="18" charset="0"/>
                <a:cs typeface="Times New Roman" panose="02020603050405020304" pitchFamily="18" charset="0"/>
              </a:rPr>
              <a:t>Δ</a:t>
            </a:r>
            <a:r>
              <a:rPr lang="en-US" sz="3200" dirty="0">
                <a:solidFill>
                  <a:srgbClr val="000099"/>
                </a:solidFill>
                <a:latin typeface="Times New Roman" panose="02020603050405020304" pitchFamily="18" charset="0"/>
                <a:cs typeface="Times New Roman" panose="02020603050405020304" pitchFamily="18" charset="0"/>
              </a:rPr>
              <a:t>T</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1788 J = (51.1 g)(0.391 J/</a:t>
            </a:r>
            <a:r>
              <a:rPr lang="en-US" sz="3200" dirty="0" err="1">
                <a:solidFill>
                  <a:srgbClr val="000099"/>
                </a:solidFill>
                <a:latin typeface="Times New Roman" panose="02020603050405020304" pitchFamily="18" charset="0"/>
                <a:cs typeface="Times New Roman" panose="02020603050405020304" pitchFamily="18" charset="0"/>
              </a:rPr>
              <a:t>g·K</a:t>
            </a:r>
            <a:r>
              <a:rPr lang="en-US" sz="3200" dirty="0">
                <a:solidFill>
                  <a:srgbClr val="000099"/>
                </a:solidFill>
                <a:latin typeface="Times New Roman" panose="02020603050405020304" pitchFamily="18" charset="0"/>
                <a:cs typeface="Times New Roman" panose="02020603050405020304" pitchFamily="18" charset="0"/>
              </a:rPr>
              <a:t>)(</a:t>
            </a:r>
            <a:r>
              <a:rPr lang="el-GR" sz="3200" dirty="0">
                <a:solidFill>
                  <a:srgbClr val="000099"/>
                </a:solidFill>
                <a:latin typeface="Times New Roman" panose="02020603050405020304" pitchFamily="18" charset="0"/>
                <a:cs typeface="Times New Roman" panose="02020603050405020304" pitchFamily="18" charset="0"/>
              </a:rPr>
              <a:t>Δ</a:t>
            </a:r>
            <a:r>
              <a:rPr lang="en-US" sz="3200" dirty="0">
                <a:solidFill>
                  <a:srgbClr val="000099"/>
                </a:solidFill>
                <a:latin typeface="Times New Roman" panose="02020603050405020304" pitchFamily="18" charset="0"/>
                <a:cs typeface="Times New Roman" panose="02020603050405020304" pitchFamily="18" charset="0"/>
              </a:rPr>
              <a:t>T)</a:t>
            </a:r>
            <a:br>
              <a:rPr lang="en-US" sz="3200" dirty="0">
                <a:solidFill>
                  <a:srgbClr val="000099"/>
                </a:solidFill>
                <a:latin typeface="Times New Roman" panose="02020603050405020304" pitchFamily="18" charset="0"/>
                <a:cs typeface="Times New Roman" panose="02020603050405020304" pitchFamily="18" charset="0"/>
              </a:rPr>
            </a:b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a:t>
            </a:r>
            <a:r>
              <a:rPr lang="en-US" sz="3200" u="sng" dirty="0">
                <a:solidFill>
                  <a:srgbClr val="000099"/>
                </a:solidFill>
                <a:latin typeface="Times New Roman" panose="02020603050405020304" pitchFamily="18" charset="0"/>
                <a:cs typeface="Times New Roman" panose="02020603050405020304" pitchFamily="18" charset="0"/>
              </a:rPr>
              <a:t>1788 J</a:t>
            </a:r>
            <a:br>
              <a:rPr lang="en-US" sz="3200" dirty="0">
                <a:solidFill>
                  <a:srgbClr val="000099"/>
                </a:solidFill>
                <a:latin typeface="Times New Roman" panose="02020603050405020304" pitchFamily="18" charset="0"/>
                <a:cs typeface="Times New Roman" panose="02020603050405020304" pitchFamily="18" charset="0"/>
              </a:rPr>
            </a:br>
            <a:r>
              <a:rPr lang="en-US" sz="3200" dirty="0">
                <a:solidFill>
                  <a:srgbClr val="000099"/>
                </a:solidFill>
                <a:latin typeface="Times New Roman" panose="02020603050405020304" pitchFamily="18" charset="0"/>
                <a:cs typeface="Times New Roman" panose="02020603050405020304" pitchFamily="18" charset="0"/>
              </a:rPr>
              <a:t>    19.9801 J/K</a:t>
            </a: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8CAFB98-3BDC-44C3-81D9-2826DB25DE45}"/>
              </a:ext>
            </a:extLst>
          </p:cNvPr>
          <p:cNvSpPr txBox="1"/>
          <p:nvPr/>
        </p:nvSpPr>
        <p:spPr>
          <a:xfrm>
            <a:off x="3276600" y="3496031"/>
            <a:ext cx="4495800" cy="707886"/>
          </a:xfrm>
          <a:prstGeom prst="rect">
            <a:avLst/>
          </a:prstGeom>
          <a:noFill/>
        </p:spPr>
        <p:txBody>
          <a:bodyPr wrap="square" rtlCol="0">
            <a:spAutoFit/>
          </a:bodyPr>
          <a:lstStyle/>
          <a:p>
            <a:r>
              <a:rPr lang="en-US" sz="4000" dirty="0">
                <a:solidFill>
                  <a:srgbClr val="000099"/>
                </a:solidFill>
                <a:latin typeface="Times New Roman" panose="02020603050405020304" pitchFamily="18" charset="0"/>
                <a:cs typeface="Times New Roman" panose="02020603050405020304" pitchFamily="18" charset="0"/>
              </a:rPr>
              <a:t>= </a:t>
            </a:r>
            <a:r>
              <a:rPr lang="el-GR" sz="4000" dirty="0">
                <a:solidFill>
                  <a:srgbClr val="000099"/>
                </a:solidFill>
                <a:latin typeface="Times New Roman" panose="02020603050405020304" pitchFamily="18" charset="0"/>
                <a:cs typeface="Times New Roman" panose="02020603050405020304" pitchFamily="18" charset="0"/>
              </a:rPr>
              <a:t>Δ</a:t>
            </a:r>
            <a:r>
              <a:rPr lang="en-US" sz="4000" dirty="0">
                <a:solidFill>
                  <a:srgbClr val="000099"/>
                </a:solidFill>
                <a:latin typeface="Times New Roman" panose="02020603050405020304" pitchFamily="18" charset="0"/>
                <a:cs typeface="Times New Roman" panose="02020603050405020304" pitchFamily="18" charset="0"/>
              </a:rPr>
              <a:t>T =  89.4 K</a:t>
            </a:r>
          </a:p>
        </p:txBody>
      </p:sp>
      <p:sp>
        <p:nvSpPr>
          <p:cNvPr id="5" name="TextBox 4">
            <a:extLst>
              <a:ext uri="{FF2B5EF4-FFF2-40B4-BE49-F238E27FC236}">
                <a16:creationId xmlns:a16="http://schemas.microsoft.com/office/drawing/2014/main" id="{01025143-AEC1-4227-AB33-4DEDF7B106ED}"/>
              </a:ext>
            </a:extLst>
          </p:cNvPr>
          <p:cNvSpPr txBox="1"/>
          <p:nvPr/>
        </p:nvSpPr>
        <p:spPr>
          <a:xfrm>
            <a:off x="6563226" y="4419600"/>
            <a:ext cx="2418347" cy="2123658"/>
          </a:xfrm>
          <a:prstGeom prst="rect">
            <a:avLst/>
          </a:prstGeom>
          <a:noFill/>
        </p:spPr>
        <p:txBody>
          <a:bodyPr wrap="squar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381.5 K</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- 89.4 K</a:t>
            </a:r>
            <a:br>
              <a:rPr lang="en-US" sz="4000" dirty="0">
                <a:solidFill>
                  <a:srgbClr val="FF0000"/>
                </a:solidFill>
                <a:latin typeface="Times New Roman" panose="02020603050405020304" pitchFamily="18" charset="0"/>
                <a:cs typeface="Times New Roman" panose="02020603050405020304" pitchFamily="18" charset="0"/>
              </a:rPr>
            </a:br>
            <a:r>
              <a:rPr lang="en-US" sz="1200" dirty="0">
                <a:solidFill>
                  <a:srgbClr val="FF0000"/>
                </a:solidFill>
                <a:latin typeface="Times New Roman" panose="02020603050405020304" pitchFamily="18" charset="0"/>
                <a:cs typeface="Times New Roman" panose="02020603050405020304" pitchFamily="18" charset="0"/>
              </a:rPr>
              <a:t> </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 292 K </a:t>
            </a:r>
          </a:p>
        </p:txBody>
      </p:sp>
      <p:cxnSp>
        <p:nvCxnSpPr>
          <p:cNvPr id="6" name="Straight Connector 5">
            <a:extLst>
              <a:ext uri="{FF2B5EF4-FFF2-40B4-BE49-F238E27FC236}">
                <a16:creationId xmlns:a16="http://schemas.microsoft.com/office/drawing/2014/main" id="{CF3F2D4C-3FF4-4705-B489-E66E072D3097}"/>
              </a:ext>
            </a:extLst>
          </p:cNvPr>
          <p:cNvCxnSpPr/>
          <p:nvPr/>
        </p:nvCxnSpPr>
        <p:spPr>
          <a:xfrm>
            <a:off x="6466975" y="5715000"/>
            <a:ext cx="1981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042AA9F-30FA-478A-91E7-2722A82E39AE}"/>
              </a:ext>
            </a:extLst>
          </p:cNvPr>
          <p:cNvCxnSpPr/>
          <p:nvPr/>
        </p:nvCxnSpPr>
        <p:spPr>
          <a:xfrm>
            <a:off x="1981200" y="3443177"/>
            <a:ext cx="304800" cy="4572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9293E9AB-FE88-4F00-B304-51677616389B}"/>
              </a:ext>
            </a:extLst>
          </p:cNvPr>
          <p:cNvCxnSpPr/>
          <p:nvPr/>
        </p:nvCxnSpPr>
        <p:spPr>
          <a:xfrm>
            <a:off x="1981200" y="3975317"/>
            <a:ext cx="304800" cy="45720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1125635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BE9AA3-6362-43F2-82A6-6B7126B50097}"/>
              </a:ext>
            </a:extLst>
          </p:cNvPr>
          <p:cNvSpPr txBox="1"/>
          <p:nvPr/>
        </p:nvSpPr>
        <p:spPr>
          <a:xfrm>
            <a:off x="0" y="0"/>
            <a:ext cx="9144000" cy="283154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108.  A 246.4 gram snowball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273.0 K first melts,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then warms to 26.55°.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How many joules did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it take to do that?</a:t>
            </a:r>
          </a:p>
          <a:p>
            <a:endParaRPr lang="en-US" dirty="0"/>
          </a:p>
        </p:txBody>
      </p:sp>
      <p:pic>
        <p:nvPicPr>
          <p:cNvPr id="6" name="Picture 2" descr="Image result for snowball down the back of neck">
            <a:extLst>
              <a:ext uri="{FF2B5EF4-FFF2-40B4-BE49-F238E27FC236}">
                <a16:creationId xmlns:a16="http://schemas.microsoft.com/office/drawing/2014/main" id="{C64033D2-C7C1-4866-B420-A5E87C1FA4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84620" y="4280"/>
            <a:ext cx="2830780" cy="318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27368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BE9AA3-6362-43F2-82A6-6B7126B50097}"/>
              </a:ext>
            </a:extLst>
          </p:cNvPr>
          <p:cNvSpPr txBox="1"/>
          <p:nvPr/>
        </p:nvSpPr>
        <p:spPr>
          <a:xfrm>
            <a:off x="0" y="0"/>
            <a:ext cx="9144000" cy="283154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108.  A 246.4 gram snowball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273.0 K first melts,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then warms to 26.55°.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How many joules did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it take to do that?</a:t>
            </a:r>
          </a:p>
          <a:p>
            <a:endParaRPr lang="en-US" dirty="0"/>
          </a:p>
        </p:txBody>
      </p:sp>
      <p:graphicFrame>
        <p:nvGraphicFramePr>
          <p:cNvPr id="5" name="Table 4">
            <a:extLst>
              <a:ext uri="{FF2B5EF4-FFF2-40B4-BE49-F238E27FC236}">
                <a16:creationId xmlns:a16="http://schemas.microsoft.com/office/drawing/2014/main" id="{3195D219-F9CE-464B-B7A7-3C988A42DA8A}"/>
              </a:ext>
            </a:extLst>
          </p:cNvPr>
          <p:cNvGraphicFramePr>
            <a:graphicFrameLocks noGrp="1"/>
          </p:cNvGraphicFramePr>
          <p:nvPr>
            <p:extLst>
              <p:ext uri="{D42A27DB-BD31-4B8C-83A1-F6EECF244321}">
                <p14:modId xmlns:p14="http://schemas.microsoft.com/office/powerpoint/2010/main" val="3088509994"/>
              </p:ext>
            </p:extLst>
          </p:nvPr>
        </p:nvGraphicFramePr>
        <p:xfrm>
          <a:off x="165652" y="3048000"/>
          <a:ext cx="8763000" cy="3180653"/>
        </p:xfrm>
        <a:graphic>
          <a:graphicData uri="http://schemas.openxmlformats.org/drawingml/2006/table">
            <a:tbl>
              <a:tblPr/>
              <a:tblGrid>
                <a:gridCol w="682514">
                  <a:extLst>
                    <a:ext uri="{9D8B030D-6E8A-4147-A177-3AD203B41FA5}">
                      <a16:colId xmlns:a16="http://schemas.microsoft.com/office/drawing/2014/main" val="2670690567"/>
                    </a:ext>
                  </a:extLst>
                </a:gridCol>
                <a:gridCol w="1362186">
                  <a:extLst>
                    <a:ext uri="{9D8B030D-6E8A-4147-A177-3AD203B41FA5}">
                      <a16:colId xmlns:a16="http://schemas.microsoft.com/office/drawing/2014/main" val="3022560830"/>
                    </a:ext>
                  </a:extLst>
                </a:gridCol>
                <a:gridCol w="1387475">
                  <a:extLst>
                    <a:ext uri="{9D8B030D-6E8A-4147-A177-3AD203B41FA5}">
                      <a16:colId xmlns:a16="http://schemas.microsoft.com/office/drawing/2014/main" val="3842894808"/>
                    </a:ext>
                  </a:extLst>
                </a:gridCol>
                <a:gridCol w="5330825">
                  <a:extLst>
                    <a:ext uri="{9D8B030D-6E8A-4147-A177-3AD203B41FA5}">
                      <a16:colId xmlns:a16="http://schemas.microsoft.com/office/drawing/2014/main" val="462422420"/>
                    </a:ext>
                  </a:extLst>
                </a:gridCol>
              </a:tblGrid>
              <a:tr h="619251">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step</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called</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formula</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Do the math</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847865"/>
                  </a:ext>
                </a:extLst>
              </a:tr>
              <a:tr h="726306">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2</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FF0000"/>
                          </a:solidFill>
                          <a:effectLst/>
                          <a:latin typeface="Times New Roman" panose="02020603050405020304" pitchFamily="18" charset="0"/>
                        </a:rPr>
                        <a:t> melting </a:t>
                      </a:r>
                      <a:br>
                        <a:rPr lang="en-US" sz="2000" kern="1400" dirty="0">
                          <a:ln>
                            <a:noFill/>
                          </a:ln>
                          <a:solidFill>
                            <a:srgbClr val="FF0000"/>
                          </a:solidFill>
                          <a:effectLst/>
                          <a:latin typeface="Times New Roman" panose="02020603050405020304" pitchFamily="18" charset="0"/>
                        </a:rPr>
                      </a:br>
                      <a:r>
                        <a:rPr lang="en-US" sz="2000" kern="1400" dirty="0">
                          <a:ln>
                            <a:noFill/>
                          </a:ln>
                          <a:solidFill>
                            <a:srgbClr val="FF0000"/>
                          </a:solidFill>
                          <a:effectLst/>
                          <a:latin typeface="Times New Roman" panose="02020603050405020304" pitchFamily="18" charset="0"/>
                        </a:rPr>
                        <a:t>ice</a:t>
                      </a:r>
                      <a:endParaRPr lang="en-US" sz="20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q = </a:t>
                      </a:r>
                      <a:r>
                        <a:rPr lang="en-US" sz="2000" kern="1400" dirty="0" err="1">
                          <a:ln>
                            <a:noFill/>
                          </a:ln>
                          <a:solidFill>
                            <a:srgbClr val="000000"/>
                          </a:solidFill>
                          <a:effectLst/>
                          <a:latin typeface="Times New Roman" panose="02020603050405020304" pitchFamily="18" charset="0"/>
                        </a:rPr>
                        <a:t>mH</a:t>
                      </a:r>
                      <a:r>
                        <a:rPr lang="en-US" sz="2000" kern="1400" baseline="-25000" dirty="0" err="1">
                          <a:ln>
                            <a:noFill/>
                          </a:ln>
                          <a:solidFill>
                            <a:srgbClr val="000000"/>
                          </a:solidFill>
                          <a:effectLst/>
                          <a:latin typeface="Times New Roman" panose="02020603050405020304" pitchFamily="18" charset="0"/>
                        </a:rPr>
                        <a:t>F</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20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34489"/>
                  </a:ext>
                </a:extLst>
              </a:tr>
              <a:tr h="726306">
                <a:tc>
                  <a:txBody>
                    <a:bodyPr/>
                    <a:lstStyle/>
                    <a:p>
                      <a:pPr marR="0" indent="0" algn="ctr" rtl="0">
                        <a:lnSpc>
                          <a:spcPct val="119000"/>
                        </a:lnSpc>
                        <a:spcBef>
                          <a:spcPts val="0"/>
                        </a:spcBef>
                        <a:spcAft>
                          <a:spcPts val="600"/>
                        </a:spcAft>
                      </a:pPr>
                      <a:r>
                        <a:rPr lang="en-US" sz="2000" kern="1400">
                          <a:ln>
                            <a:noFill/>
                          </a:ln>
                          <a:solidFill>
                            <a:srgbClr val="000000"/>
                          </a:solidFill>
                          <a:effectLst/>
                          <a:latin typeface="Times New Roman" panose="02020603050405020304" pitchFamily="18" charset="0"/>
                        </a:rPr>
                        <a:t>3</a:t>
                      </a:r>
                      <a:endParaRPr lang="en-US" sz="2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FF0000"/>
                          </a:solidFill>
                          <a:effectLst/>
                          <a:latin typeface="Times New Roman" panose="02020603050405020304" pitchFamily="18" charset="0"/>
                        </a:rPr>
                        <a:t> warming water</a:t>
                      </a:r>
                      <a:endParaRPr lang="en-US" sz="20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q = </a:t>
                      </a:r>
                      <a:r>
                        <a:rPr lang="en-US" sz="2000" kern="1400" dirty="0" err="1">
                          <a:ln>
                            <a:noFill/>
                          </a:ln>
                          <a:solidFill>
                            <a:srgbClr val="000000"/>
                          </a:solidFill>
                          <a:effectLst/>
                          <a:latin typeface="Times New Roman" panose="02020603050405020304" pitchFamily="18" charset="0"/>
                        </a:rPr>
                        <a:t>mC∆T</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231573"/>
                  </a:ext>
                </a:extLst>
              </a:tr>
              <a:tr h="1014796">
                <a:tc gridSpan="3">
                  <a:txBody>
                    <a:bodyPr/>
                    <a:lstStyle/>
                    <a:p>
                      <a:pPr marR="0" indent="0" algn="l"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     Total Joules required →  </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R="0" indent="0" algn="ctr" rtl="0">
                        <a:lnSpc>
                          <a:spcPct val="119000"/>
                        </a:lnSpc>
                        <a:spcBef>
                          <a:spcPts val="0"/>
                        </a:spcBef>
                        <a:spcAft>
                          <a:spcPts val="600"/>
                        </a:spcAft>
                      </a:pPr>
                      <a:endParaRPr lang="en-US" sz="2400" kern="1400" dirty="0">
                        <a:ln>
                          <a:noFill/>
                        </a:ln>
                        <a:solidFill>
                          <a:srgbClr val="000099"/>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353776"/>
                  </a:ext>
                </a:extLst>
              </a:tr>
            </a:tbl>
          </a:graphicData>
        </a:graphic>
      </p:graphicFrame>
      <p:pic>
        <p:nvPicPr>
          <p:cNvPr id="6" name="Picture 2" descr="Image result for snowball down the back of neck">
            <a:extLst>
              <a:ext uri="{FF2B5EF4-FFF2-40B4-BE49-F238E27FC236}">
                <a16:creationId xmlns:a16="http://schemas.microsoft.com/office/drawing/2014/main" id="{AE1516D6-6308-44C1-9DAC-53699F6B665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84620" y="4280"/>
            <a:ext cx="2830780" cy="318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44585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BE9AA3-6362-43F2-82A6-6B7126B50097}"/>
              </a:ext>
            </a:extLst>
          </p:cNvPr>
          <p:cNvSpPr txBox="1"/>
          <p:nvPr/>
        </p:nvSpPr>
        <p:spPr>
          <a:xfrm>
            <a:off x="0" y="0"/>
            <a:ext cx="9144000" cy="283154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108.  A 246.4 gram snowball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273.0 K first melts,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then warms to 26.55°.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How many joules did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it take to do that?</a:t>
            </a:r>
          </a:p>
          <a:p>
            <a:endParaRPr lang="en-US" dirty="0"/>
          </a:p>
        </p:txBody>
      </p:sp>
      <p:graphicFrame>
        <p:nvGraphicFramePr>
          <p:cNvPr id="5" name="Table 4">
            <a:extLst>
              <a:ext uri="{FF2B5EF4-FFF2-40B4-BE49-F238E27FC236}">
                <a16:creationId xmlns:a16="http://schemas.microsoft.com/office/drawing/2014/main" id="{3195D219-F9CE-464B-B7A7-3C988A42DA8A}"/>
              </a:ext>
            </a:extLst>
          </p:cNvPr>
          <p:cNvGraphicFramePr>
            <a:graphicFrameLocks noGrp="1"/>
          </p:cNvGraphicFramePr>
          <p:nvPr>
            <p:extLst>
              <p:ext uri="{D42A27DB-BD31-4B8C-83A1-F6EECF244321}">
                <p14:modId xmlns:p14="http://schemas.microsoft.com/office/powerpoint/2010/main" val="1301280236"/>
              </p:ext>
            </p:extLst>
          </p:nvPr>
        </p:nvGraphicFramePr>
        <p:xfrm>
          <a:off x="165652" y="3048000"/>
          <a:ext cx="8763000" cy="3180653"/>
        </p:xfrm>
        <a:graphic>
          <a:graphicData uri="http://schemas.openxmlformats.org/drawingml/2006/table">
            <a:tbl>
              <a:tblPr/>
              <a:tblGrid>
                <a:gridCol w="682514">
                  <a:extLst>
                    <a:ext uri="{9D8B030D-6E8A-4147-A177-3AD203B41FA5}">
                      <a16:colId xmlns:a16="http://schemas.microsoft.com/office/drawing/2014/main" val="2670690567"/>
                    </a:ext>
                  </a:extLst>
                </a:gridCol>
                <a:gridCol w="1362186">
                  <a:extLst>
                    <a:ext uri="{9D8B030D-6E8A-4147-A177-3AD203B41FA5}">
                      <a16:colId xmlns:a16="http://schemas.microsoft.com/office/drawing/2014/main" val="3022560830"/>
                    </a:ext>
                  </a:extLst>
                </a:gridCol>
                <a:gridCol w="1387475">
                  <a:extLst>
                    <a:ext uri="{9D8B030D-6E8A-4147-A177-3AD203B41FA5}">
                      <a16:colId xmlns:a16="http://schemas.microsoft.com/office/drawing/2014/main" val="3842894808"/>
                    </a:ext>
                  </a:extLst>
                </a:gridCol>
                <a:gridCol w="5330825">
                  <a:extLst>
                    <a:ext uri="{9D8B030D-6E8A-4147-A177-3AD203B41FA5}">
                      <a16:colId xmlns:a16="http://schemas.microsoft.com/office/drawing/2014/main" val="462422420"/>
                    </a:ext>
                  </a:extLst>
                </a:gridCol>
              </a:tblGrid>
              <a:tr h="619251">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step</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called</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formula</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Do the math</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847865"/>
                  </a:ext>
                </a:extLst>
              </a:tr>
              <a:tr h="726306">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2</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FF0000"/>
                          </a:solidFill>
                          <a:effectLst/>
                          <a:latin typeface="Times New Roman" panose="02020603050405020304" pitchFamily="18" charset="0"/>
                        </a:rPr>
                        <a:t> melting </a:t>
                      </a:r>
                      <a:br>
                        <a:rPr lang="en-US" sz="2000" kern="1400" dirty="0">
                          <a:ln>
                            <a:noFill/>
                          </a:ln>
                          <a:solidFill>
                            <a:srgbClr val="FF0000"/>
                          </a:solidFill>
                          <a:effectLst/>
                          <a:latin typeface="Times New Roman" panose="02020603050405020304" pitchFamily="18" charset="0"/>
                        </a:rPr>
                      </a:br>
                      <a:r>
                        <a:rPr lang="en-US" sz="2000" kern="1400" dirty="0">
                          <a:ln>
                            <a:noFill/>
                          </a:ln>
                          <a:solidFill>
                            <a:srgbClr val="FF0000"/>
                          </a:solidFill>
                          <a:effectLst/>
                          <a:latin typeface="Times New Roman" panose="02020603050405020304" pitchFamily="18" charset="0"/>
                        </a:rPr>
                        <a:t>ice</a:t>
                      </a:r>
                      <a:endParaRPr lang="en-US" sz="20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q = </a:t>
                      </a:r>
                      <a:r>
                        <a:rPr lang="en-US" sz="2000" kern="1400" dirty="0" err="1">
                          <a:ln>
                            <a:noFill/>
                          </a:ln>
                          <a:solidFill>
                            <a:srgbClr val="000000"/>
                          </a:solidFill>
                          <a:effectLst/>
                          <a:latin typeface="Times New Roman" panose="02020603050405020304" pitchFamily="18" charset="0"/>
                        </a:rPr>
                        <a:t>mH</a:t>
                      </a:r>
                      <a:r>
                        <a:rPr lang="en-US" sz="2000" kern="1400" baseline="-25000" dirty="0" err="1">
                          <a:ln>
                            <a:noFill/>
                          </a:ln>
                          <a:solidFill>
                            <a:srgbClr val="000000"/>
                          </a:solidFill>
                          <a:effectLst/>
                          <a:latin typeface="Times New Roman" panose="02020603050405020304" pitchFamily="18" charset="0"/>
                        </a:rPr>
                        <a:t>F</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000" kern="1400" dirty="0">
                          <a:ln>
                            <a:noFill/>
                          </a:ln>
                          <a:solidFill>
                            <a:srgbClr val="FF0000"/>
                          </a:solidFill>
                          <a:effectLst/>
                          <a:latin typeface="Times New Roman" panose="02020603050405020304" pitchFamily="18" charset="0"/>
                        </a:rPr>
                        <a:t>q = (246.4 g)(334 J/g) = 82297.6 J</a:t>
                      </a:r>
                      <a:endParaRPr lang="en-US" sz="20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34489"/>
                  </a:ext>
                </a:extLst>
              </a:tr>
              <a:tr h="726306">
                <a:tc>
                  <a:txBody>
                    <a:bodyPr/>
                    <a:lstStyle/>
                    <a:p>
                      <a:pPr marR="0" indent="0" algn="ctr" rtl="0">
                        <a:lnSpc>
                          <a:spcPct val="119000"/>
                        </a:lnSpc>
                        <a:spcBef>
                          <a:spcPts val="0"/>
                        </a:spcBef>
                        <a:spcAft>
                          <a:spcPts val="600"/>
                        </a:spcAft>
                      </a:pPr>
                      <a:r>
                        <a:rPr lang="en-US" sz="2000" kern="1400">
                          <a:ln>
                            <a:noFill/>
                          </a:ln>
                          <a:solidFill>
                            <a:srgbClr val="000000"/>
                          </a:solidFill>
                          <a:effectLst/>
                          <a:latin typeface="Times New Roman" panose="02020603050405020304" pitchFamily="18" charset="0"/>
                        </a:rPr>
                        <a:t>3</a:t>
                      </a:r>
                      <a:endParaRPr lang="en-US" sz="2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FF0000"/>
                          </a:solidFill>
                          <a:effectLst/>
                          <a:latin typeface="Times New Roman" panose="02020603050405020304" pitchFamily="18" charset="0"/>
                        </a:rPr>
                        <a:t> warming water</a:t>
                      </a:r>
                      <a:endParaRPr lang="en-US" sz="20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q = </a:t>
                      </a:r>
                      <a:r>
                        <a:rPr lang="en-US" sz="2000" kern="1400" dirty="0" err="1">
                          <a:ln>
                            <a:noFill/>
                          </a:ln>
                          <a:solidFill>
                            <a:srgbClr val="000000"/>
                          </a:solidFill>
                          <a:effectLst/>
                          <a:latin typeface="Times New Roman" panose="02020603050405020304" pitchFamily="18" charset="0"/>
                        </a:rPr>
                        <a:t>mC∆T</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231573"/>
                  </a:ext>
                </a:extLst>
              </a:tr>
              <a:tr h="1014796">
                <a:tc gridSpan="3">
                  <a:txBody>
                    <a:bodyPr/>
                    <a:lstStyle/>
                    <a:p>
                      <a:pPr marR="0" indent="0" algn="l"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     Total Joules required →  </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R="0" indent="0" algn="ctr" rtl="0">
                        <a:lnSpc>
                          <a:spcPct val="119000"/>
                        </a:lnSpc>
                        <a:spcBef>
                          <a:spcPts val="0"/>
                        </a:spcBef>
                        <a:spcAft>
                          <a:spcPts val="600"/>
                        </a:spcAft>
                      </a:pPr>
                      <a:endParaRPr lang="en-US" sz="2400" kern="1400" dirty="0">
                        <a:ln>
                          <a:noFill/>
                        </a:ln>
                        <a:solidFill>
                          <a:srgbClr val="000099"/>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353776"/>
                  </a:ext>
                </a:extLst>
              </a:tr>
            </a:tbl>
          </a:graphicData>
        </a:graphic>
      </p:graphicFrame>
      <p:pic>
        <p:nvPicPr>
          <p:cNvPr id="6" name="Picture 2" descr="Image result for snowball down the back of neck">
            <a:extLst>
              <a:ext uri="{FF2B5EF4-FFF2-40B4-BE49-F238E27FC236}">
                <a16:creationId xmlns:a16="http://schemas.microsoft.com/office/drawing/2014/main" id="{AE1516D6-6308-44C1-9DAC-53699F6B665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84620" y="4280"/>
            <a:ext cx="2830780" cy="318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4709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BE9AA3-6362-43F2-82A6-6B7126B50097}"/>
              </a:ext>
            </a:extLst>
          </p:cNvPr>
          <p:cNvSpPr txBox="1"/>
          <p:nvPr/>
        </p:nvSpPr>
        <p:spPr>
          <a:xfrm>
            <a:off x="0" y="0"/>
            <a:ext cx="9144000" cy="283154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108.  A 246.4 gram snowball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273.0 K first melts,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then warms to 26.55°.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How many joules did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it take to do that?</a:t>
            </a:r>
          </a:p>
          <a:p>
            <a:endParaRPr lang="en-US" dirty="0"/>
          </a:p>
        </p:txBody>
      </p:sp>
      <p:graphicFrame>
        <p:nvGraphicFramePr>
          <p:cNvPr id="5" name="Table 4">
            <a:extLst>
              <a:ext uri="{FF2B5EF4-FFF2-40B4-BE49-F238E27FC236}">
                <a16:creationId xmlns:a16="http://schemas.microsoft.com/office/drawing/2014/main" id="{3195D219-F9CE-464B-B7A7-3C988A42DA8A}"/>
              </a:ext>
            </a:extLst>
          </p:cNvPr>
          <p:cNvGraphicFramePr>
            <a:graphicFrameLocks noGrp="1"/>
          </p:cNvGraphicFramePr>
          <p:nvPr>
            <p:extLst>
              <p:ext uri="{D42A27DB-BD31-4B8C-83A1-F6EECF244321}">
                <p14:modId xmlns:p14="http://schemas.microsoft.com/office/powerpoint/2010/main" val="3018066960"/>
              </p:ext>
            </p:extLst>
          </p:nvPr>
        </p:nvGraphicFramePr>
        <p:xfrm>
          <a:off x="165652" y="3048000"/>
          <a:ext cx="8763000" cy="3180653"/>
        </p:xfrm>
        <a:graphic>
          <a:graphicData uri="http://schemas.openxmlformats.org/drawingml/2006/table">
            <a:tbl>
              <a:tblPr/>
              <a:tblGrid>
                <a:gridCol w="682514">
                  <a:extLst>
                    <a:ext uri="{9D8B030D-6E8A-4147-A177-3AD203B41FA5}">
                      <a16:colId xmlns:a16="http://schemas.microsoft.com/office/drawing/2014/main" val="2670690567"/>
                    </a:ext>
                  </a:extLst>
                </a:gridCol>
                <a:gridCol w="1362186">
                  <a:extLst>
                    <a:ext uri="{9D8B030D-6E8A-4147-A177-3AD203B41FA5}">
                      <a16:colId xmlns:a16="http://schemas.microsoft.com/office/drawing/2014/main" val="3022560830"/>
                    </a:ext>
                  </a:extLst>
                </a:gridCol>
                <a:gridCol w="1387475">
                  <a:extLst>
                    <a:ext uri="{9D8B030D-6E8A-4147-A177-3AD203B41FA5}">
                      <a16:colId xmlns:a16="http://schemas.microsoft.com/office/drawing/2014/main" val="3842894808"/>
                    </a:ext>
                  </a:extLst>
                </a:gridCol>
                <a:gridCol w="5330825">
                  <a:extLst>
                    <a:ext uri="{9D8B030D-6E8A-4147-A177-3AD203B41FA5}">
                      <a16:colId xmlns:a16="http://schemas.microsoft.com/office/drawing/2014/main" val="462422420"/>
                    </a:ext>
                  </a:extLst>
                </a:gridCol>
              </a:tblGrid>
              <a:tr h="619251">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step</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called</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formula</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Do the math</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847865"/>
                  </a:ext>
                </a:extLst>
              </a:tr>
              <a:tr h="726306">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2</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FF0000"/>
                          </a:solidFill>
                          <a:effectLst/>
                          <a:latin typeface="Times New Roman" panose="02020603050405020304" pitchFamily="18" charset="0"/>
                        </a:rPr>
                        <a:t> melting </a:t>
                      </a:r>
                      <a:br>
                        <a:rPr lang="en-US" sz="2000" kern="1400" dirty="0">
                          <a:ln>
                            <a:noFill/>
                          </a:ln>
                          <a:solidFill>
                            <a:srgbClr val="FF0000"/>
                          </a:solidFill>
                          <a:effectLst/>
                          <a:latin typeface="Times New Roman" panose="02020603050405020304" pitchFamily="18" charset="0"/>
                        </a:rPr>
                      </a:br>
                      <a:r>
                        <a:rPr lang="en-US" sz="2000" kern="1400" dirty="0">
                          <a:ln>
                            <a:noFill/>
                          </a:ln>
                          <a:solidFill>
                            <a:srgbClr val="FF0000"/>
                          </a:solidFill>
                          <a:effectLst/>
                          <a:latin typeface="Times New Roman" panose="02020603050405020304" pitchFamily="18" charset="0"/>
                        </a:rPr>
                        <a:t>ice</a:t>
                      </a:r>
                      <a:endParaRPr lang="en-US" sz="20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q = </a:t>
                      </a:r>
                      <a:r>
                        <a:rPr lang="en-US" sz="2000" kern="1400" dirty="0" err="1">
                          <a:ln>
                            <a:noFill/>
                          </a:ln>
                          <a:solidFill>
                            <a:srgbClr val="000000"/>
                          </a:solidFill>
                          <a:effectLst/>
                          <a:latin typeface="Times New Roman" panose="02020603050405020304" pitchFamily="18" charset="0"/>
                        </a:rPr>
                        <a:t>mH</a:t>
                      </a:r>
                      <a:r>
                        <a:rPr lang="en-US" sz="2000" kern="1400" baseline="-25000" dirty="0" err="1">
                          <a:ln>
                            <a:noFill/>
                          </a:ln>
                          <a:solidFill>
                            <a:srgbClr val="000000"/>
                          </a:solidFill>
                          <a:effectLst/>
                          <a:latin typeface="Times New Roman" panose="02020603050405020304" pitchFamily="18" charset="0"/>
                        </a:rPr>
                        <a:t>F</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000" kern="1400" dirty="0">
                          <a:ln>
                            <a:noFill/>
                          </a:ln>
                          <a:solidFill>
                            <a:srgbClr val="FF0000"/>
                          </a:solidFill>
                          <a:effectLst/>
                          <a:latin typeface="Times New Roman" panose="02020603050405020304" pitchFamily="18" charset="0"/>
                        </a:rPr>
                        <a:t>q = (246.4 g)(334 J/g) = 82297.6 J</a:t>
                      </a:r>
                      <a:endParaRPr lang="en-US" sz="20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34489"/>
                  </a:ext>
                </a:extLst>
              </a:tr>
              <a:tr h="726306">
                <a:tc>
                  <a:txBody>
                    <a:bodyPr/>
                    <a:lstStyle/>
                    <a:p>
                      <a:pPr marR="0" indent="0" algn="ctr" rtl="0">
                        <a:lnSpc>
                          <a:spcPct val="119000"/>
                        </a:lnSpc>
                        <a:spcBef>
                          <a:spcPts val="0"/>
                        </a:spcBef>
                        <a:spcAft>
                          <a:spcPts val="600"/>
                        </a:spcAft>
                      </a:pPr>
                      <a:r>
                        <a:rPr lang="en-US" sz="2000" kern="1400">
                          <a:ln>
                            <a:noFill/>
                          </a:ln>
                          <a:solidFill>
                            <a:srgbClr val="000000"/>
                          </a:solidFill>
                          <a:effectLst/>
                          <a:latin typeface="Times New Roman" panose="02020603050405020304" pitchFamily="18" charset="0"/>
                        </a:rPr>
                        <a:t>3</a:t>
                      </a:r>
                      <a:endParaRPr lang="en-US" sz="2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FF0000"/>
                          </a:solidFill>
                          <a:effectLst/>
                          <a:latin typeface="Times New Roman" panose="02020603050405020304" pitchFamily="18" charset="0"/>
                        </a:rPr>
                        <a:t> warming water</a:t>
                      </a:r>
                      <a:endParaRPr lang="en-US" sz="20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q = </a:t>
                      </a:r>
                      <a:r>
                        <a:rPr lang="en-US" sz="2000" kern="1400" dirty="0" err="1">
                          <a:ln>
                            <a:noFill/>
                          </a:ln>
                          <a:solidFill>
                            <a:srgbClr val="000000"/>
                          </a:solidFill>
                          <a:effectLst/>
                          <a:latin typeface="Times New Roman" panose="02020603050405020304" pitchFamily="18" charset="0"/>
                        </a:rPr>
                        <a:t>mC∆T</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000" kern="1400" dirty="0">
                          <a:ln>
                            <a:noFill/>
                          </a:ln>
                          <a:solidFill>
                            <a:srgbClr val="FF0000"/>
                          </a:solidFill>
                          <a:effectLst/>
                          <a:latin typeface="Times New Roman" panose="02020603050405020304" pitchFamily="18" charset="0"/>
                        </a:rPr>
                        <a:t>q =  (246.4g)(4.18 J/</a:t>
                      </a:r>
                      <a:r>
                        <a:rPr lang="en-US" sz="2000" kern="1400" dirty="0" err="1">
                          <a:ln>
                            <a:noFill/>
                          </a:ln>
                          <a:solidFill>
                            <a:srgbClr val="FF0000"/>
                          </a:solidFill>
                          <a:effectLst/>
                          <a:latin typeface="Times New Roman" panose="02020603050405020304" pitchFamily="18" charset="0"/>
                        </a:rPr>
                        <a:t>g</a:t>
                      </a:r>
                      <a:r>
                        <a:rPr lang="en-US" sz="2000" kern="1400" dirty="0" err="1">
                          <a:ln>
                            <a:noFill/>
                          </a:ln>
                          <a:solidFill>
                            <a:srgbClr val="FF0000"/>
                          </a:solidFill>
                          <a:effectLst/>
                          <a:latin typeface="Times New Roman" panose="02020603050405020304" pitchFamily="18" charset="0"/>
                          <a:cs typeface="Times New Roman" panose="02020603050405020304" pitchFamily="18" charset="0"/>
                        </a:rPr>
                        <a:t>·</a:t>
                      </a:r>
                      <a:r>
                        <a:rPr lang="en-US" sz="2000" kern="1400" dirty="0" err="1">
                          <a:ln>
                            <a:noFill/>
                          </a:ln>
                          <a:solidFill>
                            <a:srgbClr val="FF0000"/>
                          </a:solidFill>
                          <a:effectLst/>
                          <a:latin typeface="Times New Roman" panose="02020603050405020304" pitchFamily="18" charset="0"/>
                        </a:rPr>
                        <a:t>K</a:t>
                      </a:r>
                      <a:r>
                        <a:rPr lang="en-US" sz="2000" kern="1400" dirty="0">
                          <a:ln>
                            <a:noFill/>
                          </a:ln>
                          <a:solidFill>
                            <a:srgbClr val="FF0000"/>
                          </a:solidFill>
                          <a:effectLst/>
                          <a:latin typeface="Times New Roman" panose="02020603050405020304" pitchFamily="18" charset="0"/>
                        </a:rPr>
                        <a:t>)(26.55 K) = 23972 J </a:t>
                      </a:r>
                      <a:r>
                        <a:rPr lang="en-US" sz="2400" kern="1400" dirty="0">
                          <a:ln>
                            <a:noFill/>
                          </a:ln>
                          <a:solidFill>
                            <a:srgbClr val="FF0000"/>
                          </a:solidFill>
                          <a:effectLst/>
                          <a:latin typeface="Times New Roman" panose="02020603050405020304" pitchFamily="18" charset="0"/>
                        </a:rPr>
                        <a:t> </a:t>
                      </a: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231573"/>
                  </a:ext>
                </a:extLst>
              </a:tr>
              <a:tr h="1014796">
                <a:tc gridSpan="3">
                  <a:txBody>
                    <a:bodyPr/>
                    <a:lstStyle/>
                    <a:p>
                      <a:pPr marR="0" indent="0" algn="l"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     Total Joules required →  </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R="0" indent="0" algn="ctr" rtl="0">
                        <a:lnSpc>
                          <a:spcPct val="119000"/>
                        </a:lnSpc>
                        <a:spcBef>
                          <a:spcPts val="0"/>
                        </a:spcBef>
                        <a:spcAft>
                          <a:spcPts val="600"/>
                        </a:spcAft>
                      </a:pPr>
                      <a:endParaRPr lang="en-US" sz="2400" kern="1400" dirty="0">
                        <a:ln>
                          <a:noFill/>
                        </a:ln>
                        <a:solidFill>
                          <a:srgbClr val="000099"/>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353776"/>
                  </a:ext>
                </a:extLst>
              </a:tr>
            </a:tbl>
          </a:graphicData>
        </a:graphic>
      </p:graphicFrame>
      <p:pic>
        <p:nvPicPr>
          <p:cNvPr id="6" name="Picture 2" descr="Image result for snowball down the back of neck">
            <a:extLst>
              <a:ext uri="{FF2B5EF4-FFF2-40B4-BE49-F238E27FC236}">
                <a16:creationId xmlns:a16="http://schemas.microsoft.com/office/drawing/2014/main" id="{AE1516D6-6308-44C1-9DAC-53699F6B665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84620" y="4280"/>
            <a:ext cx="2830780" cy="318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173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BE9AA3-6362-43F2-82A6-6B7126B50097}"/>
              </a:ext>
            </a:extLst>
          </p:cNvPr>
          <p:cNvSpPr txBox="1"/>
          <p:nvPr/>
        </p:nvSpPr>
        <p:spPr>
          <a:xfrm>
            <a:off x="0" y="0"/>
            <a:ext cx="9144000" cy="283154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108.  A 246.4 gram snowball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273.0 K first melts,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then warms to 26.55°.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How many joules did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it take to do that?</a:t>
            </a:r>
          </a:p>
          <a:p>
            <a:endParaRPr lang="en-US" dirty="0"/>
          </a:p>
        </p:txBody>
      </p:sp>
      <p:graphicFrame>
        <p:nvGraphicFramePr>
          <p:cNvPr id="5" name="Table 4">
            <a:extLst>
              <a:ext uri="{FF2B5EF4-FFF2-40B4-BE49-F238E27FC236}">
                <a16:creationId xmlns:a16="http://schemas.microsoft.com/office/drawing/2014/main" id="{3195D219-F9CE-464B-B7A7-3C988A42DA8A}"/>
              </a:ext>
            </a:extLst>
          </p:cNvPr>
          <p:cNvGraphicFramePr>
            <a:graphicFrameLocks noGrp="1"/>
          </p:cNvGraphicFramePr>
          <p:nvPr>
            <p:extLst>
              <p:ext uri="{D42A27DB-BD31-4B8C-83A1-F6EECF244321}">
                <p14:modId xmlns:p14="http://schemas.microsoft.com/office/powerpoint/2010/main" val="2995249318"/>
              </p:ext>
            </p:extLst>
          </p:nvPr>
        </p:nvGraphicFramePr>
        <p:xfrm>
          <a:off x="165652" y="3048000"/>
          <a:ext cx="8763000" cy="3587051"/>
        </p:xfrm>
        <a:graphic>
          <a:graphicData uri="http://schemas.openxmlformats.org/drawingml/2006/table">
            <a:tbl>
              <a:tblPr/>
              <a:tblGrid>
                <a:gridCol w="682514">
                  <a:extLst>
                    <a:ext uri="{9D8B030D-6E8A-4147-A177-3AD203B41FA5}">
                      <a16:colId xmlns:a16="http://schemas.microsoft.com/office/drawing/2014/main" val="2670690567"/>
                    </a:ext>
                  </a:extLst>
                </a:gridCol>
                <a:gridCol w="1362186">
                  <a:extLst>
                    <a:ext uri="{9D8B030D-6E8A-4147-A177-3AD203B41FA5}">
                      <a16:colId xmlns:a16="http://schemas.microsoft.com/office/drawing/2014/main" val="3022560830"/>
                    </a:ext>
                  </a:extLst>
                </a:gridCol>
                <a:gridCol w="1387475">
                  <a:extLst>
                    <a:ext uri="{9D8B030D-6E8A-4147-A177-3AD203B41FA5}">
                      <a16:colId xmlns:a16="http://schemas.microsoft.com/office/drawing/2014/main" val="3842894808"/>
                    </a:ext>
                  </a:extLst>
                </a:gridCol>
                <a:gridCol w="5330825">
                  <a:extLst>
                    <a:ext uri="{9D8B030D-6E8A-4147-A177-3AD203B41FA5}">
                      <a16:colId xmlns:a16="http://schemas.microsoft.com/office/drawing/2014/main" val="462422420"/>
                    </a:ext>
                  </a:extLst>
                </a:gridCol>
              </a:tblGrid>
              <a:tr h="619251">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step</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called</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a:ln>
                            <a:noFill/>
                          </a:ln>
                          <a:solidFill>
                            <a:srgbClr val="000000"/>
                          </a:solidFill>
                          <a:effectLst/>
                          <a:latin typeface="Times New Roman" panose="02020603050405020304" pitchFamily="18" charset="0"/>
                        </a:rPr>
                        <a:t>formula</a:t>
                      </a:r>
                      <a:endParaRPr lang="en-US" sz="24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Do the math</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847865"/>
                  </a:ext>
                </a:extLst>
              </a:tr>
              <a:tr h="726306">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2</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FF0000"/>
                          </a:solidFill>
                          <a:effectLst/>
                          <a:latin typeface="Times New Roman" panose="02020603050405020304" pitchFamily="18" charset="0"/>
                        </a:rPr>
                        <a:t> melting </a:t>
                      </a:r>
                      <a:br>
                        <a:rPr lang="en-US" sz="2000" kern="1400" dirty="0">
                          <a:ln>
                            <a:noFill/>
                          </a:ln>
                          <a:solidFill>
                            <a:srgbClr val="FF0000"/>
                          </a:solidFill>
                          <a:effectLst/>
                          <a:latin typeface="Times New Roman" panose="02020603050405020304" pitchFamily="18" charset="0"/>
                        </a:rPr>
                      </a:br>
                      <a:r>
                        <a:rPr lang="en-US" sz="2000" kern="1400" dirty="0">
                          <a:ln>
                            <a:noFill/>
                          </a:ln>
                          <a:solidFill>
                            <a:srgbClr val="FF0000"/>
                          </a:solidFill>
                          <a:effectLst/>
                          <a:latin typeface="Times New Roman" panose="02020603050405020304" pitchFamily="18" charset="0"/>
                        </a:rPr>
                        <a:t>ice</a:t>
                      </a:r>
                      <a:endParaRPr lang="en-US" sz="20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q = </a:t>
                      </a:r>
                      <a:r>
                        <a:rPr lang="en-US" sz="2000" kern="1400" dirty="0" err="1">
                          <a:ln>
                            <a:noFill/>
                          </a:ln>
                          <a:solidFill>
                            <a:srgbClr val="000000"/>
                          </a:solidFill>
                          <a:effectLst/>
                          <a:latin typeface="Times New Roman" panose="02020603050405020304" pitchFamily="18" charset="0"/>
                        </a:rPr>
                        <a:t>mH</a:t>
                      </a:r>
                      <a:r>
                        <a:rPr lang="en-US" sz="2000" kern="1400" baseline="-25000" dirty="0" err="1">
                          <a:ln>
                            <a:noFill/>
                          </a:ln>
                          <a:solidFill>
                            <a:srgbClr val="000000"/>
                          </a:solidFill>
                          <a:effectLst/>
                          <a:latin typeface="Times New Roman" panose="02020603050405020304" pitchFamily="18" charset="0"/>
                        </a:rPr>
                        <a:t>F</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000" kern="1400" dirty="0">
                          <a:ln>
                            <a:noFill/>
                          </a:ln>
                          <a:solidFill>
                            <a:srgbClr val="FF0000"/>
                          </a:solidFill>
                          <a:effectLst/>
                          <a:latin typeface="Times New Roman" panose="02020603050405020304" pitchFamily="18" charset="0"/>
                        </a:rPr>
                        <a:t>q = (246.4 g)(334 J/g) = 82297.6 J</a:t>
                      </a:r>
                      <a:endParaRPr lang="en-US" sz="20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34489"/>
                  </a:ext>
                </a:extLst>
              </a:tr>
              <a:tr h="726306">
                <a:tc>
                  <a:txBody>
                    <a:bodyPr/>
                    <a:lstStyle/>
                    <a:p>
                      <a:pPr marR="0" indent="0" algn="ctr" rtl="0">
                        <a:lnSpc>
                          <a:spcPct val="119000"/>
                        </a:lnSpc>
                        <a:spcBef>
                          <a:spcPts val="0"/>
                        </a:spcBef>
                        <a:spcAft>
                          <a:spcPts val="600"/>
                        </a:spcAft>
                      </a:pPr>
                      <a:r>
                        <a:rPr lang="en-US" sz="2000" kern="1400">
                          <a:ln>
                            <a:noFill/>
                          </a:ln>
                          <a:solidFill>
                            <a:srgbClr val="000000"/>
                          </a:solidFill>
                          <a:effectLst/>
                          <a:latin typeface="Times New Roman" panose="02020603050405020304" pitchFamily="18" charset="0"/>
                        </a:rPr>
                        <a:t>3</a:t>
                      </a:r>
                      <a:endParaRPr lang="en-US" sz="2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FF0000"/>
                          </a:solidFill>
                          <a:effectLst/>
                          <a:latin typeface="Times New Roman" panose="02020603050405020304" pitchFamily="18" charset="0"/>
                        </a:rPr>
                        <a:t> warming water</a:t>
                      </a:r>
                      <a:endParaRPr lang="en-US" sz="20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q = </a:t>
                      </a:r>
                      <a:r>
                        <a:rPr lang="en-US" sz="2000" kern="1400" dirty="0" err="1">
                          <a:ln>
                            <a:noFill/>
                          </a:ln>
                          <a:solidFill>
                            <a:srgbClr val="000000"/>
                          </a:solidFill>
                          <a:effectLst/>
                          <a:latin typeface="Times New Roman" panose="02020603050405020304" pitchFamily="18" charset="0"/>
                        </a:rPr>
                        <a:t>mC∆T</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2000" kern="1400" dirty="0">
                          <a:ln>
                            <a:noFill/>
                          </a:ln>
                          <a:solidFill>
                            <a:srgbClr val="FF0000"/>
                          </a:solidFill>
                          <a:effectLst/>
                          <a:latin typeface="Times New Roman" panose="02020603050405020304" pitchFamily="18" charset="0"/>
                        </a:rPr>
                        <a:t>q =  (246.4g)(4.18 J/</a:t>
                      </a:r>
                      <a:r>
                        <a:rPr lang="en-US" sz="2000" kern="1400" dirty="0" err="1">
                          <a:ln>
                            <a:noFill/>
                          </a:ln>
                          <a:solidFill>
                            <a:srgbClr val="FF0000"/>
                          </a:solidFill>
                          <a:effectLst/>
                          <a:latin typeface="Times New Roman" panose="02020603050405020304" pitchFamily="18" charset="0"/>
                        </a:rPr>
                        <a:t>g</a:t>
                      </a:r>
                      <a:r>
                        <a:rPr lang="en-US" sz="2000" kern="1400" dirty="0" err="1">
                          <a:ln>
                            <a:noFill/>
                          </a:ln>
                          <a:solidFill>
                            <a:srgbClr val="FF0000"/>
                          </a:solidFill>
                          <a:effectLst/>
                          <a:latin typeface="Times New Roman" panose="02020603050405020304" pitchFamily="18" charset="0"/>
                          <a:cs typeface="Times New Roman" panose="02020603050405020304" pitchFamily="18" charset="0"/>
                        </a:rPr>
                        <a:t>·</a:t>
                      </a:r>
                      <a:r>
                        <a:rPr lang="en-US" sz="2000" kern="1400" dirty="0" err="1">
                          <a:ln>
                            <a:noFill/>
                          </a:ln>
                          <a:solidFill>
                            <a:srgbClr val="FF0000"/>
                          </a:solidFill>
                          <a:effectLst/>
                          <a:latin typeface="Times New Roman" panose="02020603050405020304" pitchFamily="18" charset="0"/>
                        </a:rPr>
                        <a:t>K</a:t>
                      </a:r>
                      <a:r>
                        <a:rPr lang="en-US" sz="2000" kern="1400" dirty="0">
                          <a:ln>
                            <a:noFill/>
                          </a:ln>
                          <a:solidFill>
                            <a:srgbClr val="FF0000"/>
                          </a:solidFill>
                          <a:effectLst/>
                          <a:latin typeface="Times New Roman" panose="02020603050405020304" pitchFamily="18" charset="0"/>
                        </a:rPr>
                        <a:t>)(26.55 K) = 27345 J </a:t>
                      </a:r>
                      <a:r>
                        <a:rPr lang="en-US" sz="2400" kern="1400" dirty="0">
                          <a:ln>
                            <a:noFill/>
                          </a:ln>
                          <a:solidFill>
                            <a:srgbClr val="FF0000"/>
                          </a:solidFill>
                          <a:effectLst/>
                          <a:latin typeface="Times New Roman" panose="02020603050405020304" pitchFamily="18" charset="0"/>
                        </a:rPr>
                        <a:t> </a:t>
                      </a:r>
                      <a:endParaRPr lang="en-US" sz="24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231573"/>
                  </a:ext>
                </a:extLst>
              </a:tr>
              <a:tr h="1014796">
                <a:tc gridSpan="3">
                  <a:txBody>
                    <a:bodyPr/>
                    <a:lstStyle/>
                    <a:p>
                      <a:pPr marR="0" indent="0" algn="l"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     Total Joules required →  </a:t>
                      </a:r>
                      <a:endParaRPr lang="en-US" sz="2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R="0" indent="0" algn="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 total = 109642.8</a:t>
                      </a:r>
                      <a:br>
                        <a:rPr lang="en-US" sz="2400" kern="1400">
                          <a:ln>
                            <a:noFill/>
                          </a:ln>
                          <a:solidFill>
                            <a:srgbClr val="FF0000"/>
                          </a:solidFill>
                          <a:effectLst/>
                          <a:latin typeface="Times New Roman" panose="02020603050405020304" pitchFamily="18" charset="0"/>
                        </a:rPr>
                      </a:br>
                      <a:r>
                        <a:rPr lang="en-US" sz="2800" kern="1400">
                          <a:ln>
                            <a:noFill/>
                          </a:ln>
                          <a:solidFill>
                            <a:srgbClr val="000099"/>
                          </a:solidFill>
                          <a:effectLst/>
                          <a:latin typeface="Times New Roman" panose="02020603050405020304" pitchFamily="18" charset="0"/>
                        </a:rPr>
                        <a:t>109,600 </a:t>
                      </a:r>
                      <a:r>
                        <a:rPr lang="en-US" sz="2800" kern="1400" dirty="0">
                          <a:ln>
                            <a:noFill/>
                          </a:ln>
                          <a:solidFill>
                            <a:srgbClr val="000099"/>
                          </a:solidFill>
                          <a:effectLst/>
                          <a:latin typeface="Times New Roman" panose="02020603050405020304" pitchFamily="18" charset="0"/>
                        </a:rPr>
                        <a:t>Joules  </a:t>
                      </a:r>
                      <a:br>
                        <a:rPr lang="en-US" sz="2800" kern="1400" dirty="0">
                          <a:ln>
                            <a:noFill/>
                          </a:ln>
                          <a:solidFill>
                            <a:srgbClr val="000099"/>
                          </a:solidFill>
                          <a:effectLst/>
                          <a:latin typeface="Times New Roman" panose="02020603050405020304" pitchFamily="18" charset="0"/>
                        </a:rPr>
                      </a:br>
                      <a:r>
                        <a:rPr lang="en-US" sz="2400" kern="1400" dirty="0">
                          <a:ln>
                            <a:noFill/>
                          </a:ln>
                          <a:solidFill>
                            <a:srgbClr val="000099"/>
                          </a:solidFill>
                          <a:effectLst/>
                          <a:latin typeface="Times New Roman" panose="02020603050405020304" pitchFamily="18" charset="0"/>
                        </a:rPr>
                        <a:t>with 4 SF</a:t>
                      </a:r>
                      <a:endParaRPr lang="en-US" sz="2400" kern="1400" dirty="0">
                        <a:ln>
                          <a:noFill/>
                        </a:ln>
                        <a:solidFill>
                          <a:srgbClr val="000099"/>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6353776"/>
                  </a:ext>
                </a:extLst>
              </a:tr>
            </a:tbl>
          </a:graphicData>
        </a:graphic>
      </p:graphicFrame>
      <p:pic>
        <p:nvPicPr>
          <p:cNvPr id="6" name="Picture 2" descr="Image result for snowball down the back of neck">
            <a:extLst>
              <a:ext uri="{FF2B5EF4-FFF2-40B4-BE49-F238E27FC236}">
                <a16:creationId xmlns:a16="http://schemas.microsoft.com/office/drawing/2014/main" id="{AE1516D6-6308-44C1-9DAC-53699F6B665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84620" y="4280"/>
            <a:ext cx="2830780" cy="318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09612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842938-0BE3-4115-A9FE-B806D104CB8F}"/>
              </a:ext>
            </a:extLst>
          </p:cNvPr>
          <p:cNvSpPr txBox="1"/>
          <p:nvPr/>
        </p:nvSpPr>
        <p:spPr>
          <a:xfrm>
            <a:off x="0" y="0"/>
            <a:ext cx="9144000" cy="430887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109. There is no easy way to directly measure the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energy that is in food.  An indirect way has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been figured out, using a machine called a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110.  Let’s draw it now…</a:t>
            </a:r>
            <a:r>
              <a:rPr lang="en-US" sz="3200" u="sng"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2468821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842938-0BE3-4115-A9FE-B806D104CB8F}"/>
              </a:ext>
            </a:extLst>
          </p:cNvPr>
          <p:cNvSpPr txBox="1"/>
          <p:nvPr/>
        </p:nvSpPr>
        <p:spPr>
          <a:xfrm>
            <a:off x="0" y="0"/>
            <a:ext cx="9144000" cy="430887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109. There is no easy way to directly measure the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energy that is in food.  An indirect way has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been figured out, using a machine called a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000099"/>
                </a:solidFill>
                <a:latin typeface="Times New Roman" panose="02020603050405020304" pitchFamily="18" charset="0"/>
                <a:cs typeface="Times New Roman" panose="02020603050405020304" pitchFamily="18" charset="0"/>
              </a:rPr>
              <a:t>BOMB CALORIMETER</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110.  Let’s draw it now…</a:t>
            </a:r>
            <a:r>
              <a:rPr lang="en-US" sz="3200" u="sng"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1374617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304800" y="228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1800">
                <a:solidFill>
                  <a:srgbClr val="000000"/>
                </a:solidFill>
              </a:rPr>
              <a:t> </a:t>
            </a:r>
          </a:p>
        </p:txBody>
      </p:sp>
      <p:pic>
        <p:nvPicPr>
          <p:cNvPr id="696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r="-3920"/>
          <a:stretch>
            <a:fillRect/>
          </a:stretch>
        </p:blipFill>
        <p:spPr bwMode="auto">
          <a:xfrm>
            <a:off x="0" y="1066800"/>
            <a:ext cx="6057900" cy="545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6" name="TextBox 2"/>
          <p:cNvSpPr txBox="1">
            <a:spLocks noChangeArrowheads="1"/>
          </p:cNvSpPr>
          <p:nvPr/>
        </p:nvSpPr>
        <p:spPr bwMode="auto">
          <a:xfrm>
            <a:off x="5867400" y="228600"/>
            <a:ext cx="32766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Food goes into the cup.  It’s sealed in the “bomb” with oxygen.  The electricity leads are attached.  This is placed into a certain mass of pure water, at measured temperature.  The stirrer moves the water around and makes sure it’s all at the same temperature.  At some point you spark and burn the food.  Heat is released into the water and the temperature rises.  </a:t>
            </a:r>
          </a:p>
          <a:p>
            <a:pPr fontAlgn="base">
              <a:spcBef>
                <a:spcPct val="0"/>
              </a:spcBef>
              <a:spcAft>
                <a:spcPct val="0"/>
              </a:spcAft>
              <a:buFontTx/>
              <a:buNone/>
            </a:pPr>
            <a:endPar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Using q = </a:t>
            </a:r>
            <a:r>
              <a:rPr lang="en-US" altLang="en-US" sz="2000" dirty="0" err="1">
                <a:solidFill>
                  <a:schemeClr val="tx1">
                    <a:lumMod val="95000"/>
                    <a:lumOff val="5000"/>
                  </a:schemeClr>
                </a:solidFill>
                <a:latin typeface="Times New Roman" panose="02020603050405020304" pitchFamily="18" charset="0"/>
                <a:cs typeface="Times New Roman" panose="02020603050405020304" pitchFamily="18" charset="0"/>
              </a:rPr>
              <a:t>mC∆T</a:t>
            </a: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 calculate the number joules required to make that temperature change, convert to </a:t>
            </a:r>
            <a:r>
              <a:rPr lang="en-US" altLang="en-US" sz="2000" dirty="0" err="1">
                <a:solidFill>
                  <a:schemeClr val="tx1">
                    <a:lumMod val="95000"/>
                    <a:lumOff val="5000"/>
                  </a:schemeClr>
                </a:solidFill>
                <a:latin typeface="Times New Roman" panose="02020603050405020304" pitchFamily="18" charset="0"/>
                <a:cs typeface="Times New Roman" panose="02020603050405020304" pitchFamily="18" charset="0"/>
              </a:rPr>
              <a:t>cal</a:t>
            </a: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000" dirty="0">
                <a:solidFill>
                  <a:schemeClr val="tx1">
                    <a:lumMod val="95000"/>
                    <a:lumOff val="5000"/>
                  </a:schemeClr>
                </a:solidFill>
                <a:latin typeface="Times New Roman" panose="02020603050405020304" pitchFamily="18" charset="0"/>
                <a:cs typeface="Times New Roman" panose="02020603050405020304" pitchFamily="18" charset="0"/>
              </a:rPr>
              <a:t>then Calories.  </a:t>
            </a:r>
          </a:p>
        </p:txBody>
      </p:sp>
    </p:spTree>
    <p:extLst>
      <p:ext uri="{BB962C8B-B14F-4D97-AF65-F5344CB8AC3E}">
        <p14:creationId xmlns:p14="http://schemas.microsoft.com/office/powerpoint/2010/main" val="69683695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0A8C77-D632-4F9B-983A-2D8DC8B54309}"/>
              </a:ext>
            </a:extLst>
          </p:cNvPr>
          <p:cNvSpPr txBox="1"/>
          <p:nvPr/>
        </p:nvSpPr>
        <p:spPr>
          <a:xfrm>
            <a:off x="0" y="0"/>
            <a:ext cx="9144000" cy="643253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111.  Let’s assume that there is exactly 2120. mL of water in our bomb</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calorimeter and it’s at exactly 295.0 K.  After burning up our food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sample, the temperature of the water rises to 354.5 K.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How many Calories of energy are in this food sample?</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On Wednesday evening at Midway Lanes here in Vestal, I had a good time watching the VHS Bowling Team duke it out with the UE Tiger team.  As best I can tell, we knocked them down like bowling pins.</a:t>
            </a:r>
          </a:p>
          <a:p>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More importantly, I saw comradery, fun, laughing, and some fancy necklace wearing!  Go Bears!</a:t>
            </a:r>
          </a:p>
        </p:txBody>
      </p:sp>
    </p:spTree>
    <p:extLst>
      <p:ext uri="{BB962C8B-B14F-4D97-AF65-F5344CB8AC3E}">
        <p14:creationId xmlns:p14="http://schemas.microsoft.com/office/powerpoint/2010/main" val="3527127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AutoShape 2">
            <a:extLst>
              <a:ext uri="{FF2B5EF4-FFF2-40B4-BE49-F238E27FC236}">
                <a16:creationId xmlns:a16="http://schemas.microsoft.com/office/drawing/2014/main" id="{0C3600E5-E9DF-4805-B4F0-1CB07687A16F}"/>
              </a:ext>
            </a:extLst>
          </p:cNvPr>
          <p:cNvCxnSpPr>
            <a:cxnSpLocks noChangeShapeType="1"/>
          </p:cNvCxnSpPr>
          <p:nvPr/>
        </p:nvCxnSpPr>
        <p:spPr bwMode="auto">
          <a:xfrm>
            <a:off x="1981200" y="152400"/>
            <a:ext cx="9525" cy="27717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D7BCF758-013C-45F2-9E06-44B5F709AE6F}"/>
              </a:ext>
            </a:extLst>
          </p:cNvPr>
          <p:cNvCxnSpPr>
            <a:cxnSpLocks noChangeShapeType="1"/>
          </p:cNvCxnSpPr>
          <p:nvPr/>
        </p:nvCxnSpPr>
        <p:spPr bwMode="auto">
          <a:xfrm flipH="1" flipV="1">
            <a:off x="1990725" y="2924175"/>
            <a:ext cx="5534025" cy="1905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2" name="AutoShape 4">
            <a:extLst>
              <a:ext uri="{FF2B5EF4-FFF2-40B4-BE49-F238E27FC236}">
                <a16:creationId xmlns:a16="http://schemas.microsoft.com/office/drawing/2014/main" id="{D5E2471A-D52E-4A8C-8C49-09A79AF90077}"/>
              </a:ext>
            </a:extLst>
          </p:cNvPr>
          <p:cNvCxnSpPr>
            <a:cxnSpLocks noChangeShapeType="1"/>
          </p:cNvCxnSpPr>
          <p:nvPr/>
        </p:nvCxnSpPr>
        <p:spPr bwMode="auto">
          <a:xfrm flipV="1">
            <a:off x="1990725" y="2311400"/>
            <a:ext cx="377825" cy="498475"/>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3" name="AutoShape 5">
            <a:extLst>
              <a:ext uri="{FF2B5EF4-FFF2-40B4-BE49-F238E27FC236}">
                <a16:creationId xmlns:a16="http://schemas.microsoft.com/office/drawing/2014/main" id="{5ABACA1A-21B6-4DD6-BAEF-BF31896A83FB}"/>
              </a:ext>
            </a:extLst>
          </p:cNvPr>
          <p:cNvCxnSpPr>
            <a:cxnSpLocks noChangeShapeType="1"/>
          </p:cNvCxnSpPr>
          <p:nvPr/>
        </p:nvCxnSpPr>
        <p:spPr bwMode="auto">
          <a:xfrm flipV="1">
            <a:off x="3048000" y="752475"/>
            <a:ext cx="1146175" cy="1558925"/>
          </a:xfrm>
          <a:prstGeom prst="straightConnector1">
            <a:avLst/>
          </a:prstGeom>
          <a:noFill/>
          <a:ln w="38100" algn="ctr">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4" name="AutoShape 6">
            <a:extLst>
              <a:ext uri="{FF2B5EF4-FFF2-40B4-BE49-F238E27FC236}">
                <a16:creationId xmlns:a16="http://schemas.microsoft.com/office/drawing/2014/main" id="{35A5D954-ACBA-4B89-B3CE-8D2CF9050F55}"/>
              </a:ext>
            </a:extLst>
          </p:cNvPr>
          <p:cNvCxnSpPr>
            <a:cxnSpLocks noChangeShapeType="1"/>
          </p:cNvCxnSpPr>
          <p:nvPr/>
        </p:nvCxnSpPr>
        <p:spPr bwMode="auto">
          <a:xfrm>
            <a:off x="4194175" y="762000"/>
            <a:ext cx="2016125" cy="1588"/>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5" name="AutoShape 7">
            <a:extLst>
              <a:ext uri="{FF2B5EF4-FFF2-40B4-BE49-F238E27FC236}">
                <a16:creationId xmlns:a16="http://schemas.microsoft.com/office/drawing/2014/main" id="{D0456C82-2AEF-4FD0-8931-D3B95873C7C1}"/>
              </a:ext>
            </a:extLst>
          </p:cNvPr>
          <p:cNvCxnSpPr>
            <a:cxnSpLocks noChangeShapeType="1"/>
          </p:cNvCxnSpPr>
          <p:nvPr/>
        </p:nvCxnSpPr>
        <p:spPr bwMode="auto">
          <a:xfrm flipV="1">
            <a:off x="6210300" y="276225"/>
            <a:ext cx="371475" cy="4857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 name="Text Box 8">
            <a:extLst>
              <a:ext uri="{FF2B5EF4-FFF2-40B4-BE49-F238E27FC236}">
                <a16:creationId xmlns:a16="http://schemas.microsoft.com/office/drawing/2014/main" id="{27A1EB96-A45C-470E-8EEF-41EE563B007C}"/>
              </a:ext>
            </a:extLst>
          </p:cNvPr>
          <p:cNvSpPr txBox="1">
            <a:spLocks noChangeArrowheads="1"/>
          </p:cNvSpPr>
          <p:nvPr/>
        </p:nvSpPr>
        <p:spPr bwMode="auto">
          <a:xfrm>
            <a:off x="1228725" y="2076450"/>
            <a:ext cx="752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Melting</a:t>
            </a:r>
            <a:br>
              <a:rPr kumimoji="0" lang="en-US" altLang="en-US" sz="1600" b="0" i="0" u="none" strike="noStrike" cap="none" normalizeH="0" baseline="0" dirty="0">
                <a:ln>
                  <a:noFill/>
                </a:ln>
                <a:solidFill>
                  <a:srgbClr val="000000"/>
                </a:solidFill>
                <a:effectLst/>
                <a:latin typeface="Calibri" panose="020F0502020204030204" pitchFamily="34" charset="0"/>
              </a:rPr>
            </a:br>
            <a:r>
              <a:rPr kumimoji="0" lang="en-US" altLang="en-US" sz="1600" b="0" i="0" u="none" strike="noStrike" cap="none" normalizeH="0" baseline="0" dirty="0">
                <a:ln>
                  <a:noFill/>
                </a:ln>
                <a:solidFill>
                  <a:srgbClr val="000000"/>
                </a:solidFill>
                <a:effectLst/>
                <a:latin typeface="Calibri" panose="020F0502020204030204" pitchFamily="34" charset="0"/>
              </a:rPr>
              <a:t>Point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3" name="Text Box 9">
            <a:extLst>
              <a:ext uri="{FF2B5EF4-FFF2-40B4-BE49-F238E27FC236}">
                <a16:creationId xmlns:a16="http://schemas.microsoft.com/office/drawing/2014/main" id="{F74B718A-52B4-429F-8706-1D60663C5551}"/>
              </a:ext>
            </a:extLst>
          </p:cNvPr>
          <p:cNvSpPr txBox="1">
            <a:spLocks noChangeArrowheads="1"/>
          </p:cNvSpPr>
          <p:nvPr/>
        </p:nvSpPr>
        <p:spPr bwMode="auto">
          <a:xfrm>
            <a:off x="1228725" y="533400"/>
            <a:ext cx="752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Boiling</a:t>
            </a:r>
            <a:br>
              <a:rPr kumimoji="0" lang="en-US" altLang="en-US" sz="1600" b="0" i="0" u="none" strike="noStrike" cap="none" normalizeH="0" baseline="0" dirty="0">
                <a:ln>
                  <a:noFill/>
                </a:ln>
                <a:solidFill>
                  <a:srgbClr val="000000"/>
                </a:solidFill>
                <a:effectLst/>
                <a:latin typeface="Calibri" panose="020F0502020204030204" pitchFamily="34" charset="0"/>
              </a:rPr>
            </a:br>
            <a:r>
              <a:rPr kumimoji="0" lang="en-US" altLang="en-US" sz="1600" b="0" i="0" u="none" strike="noStrike" cap="none" normalizeH="0" baseline="0" dirty="0">
                <a:ln>
                  <a:noFill/>
                </a:ln>
                <a:solidFill>
                  <a:srgbClr val="000000"/>
                </a:solidFill>
                <a:effectLst/>
                <a:latin typeface="Calibri" panose="020F0502020204030204" pitchFamily="34" charset="0"/>
              </a:rPr>
              <a:t>Point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4" name="Text Box 10">
            <a:extLst>
              <a:ext uri="{FF2B5EF4-FFF2-40B4-BE49-F238E27FC236}">
                <a16:creationId xmlns:a16="http://schemas.microsoft.com/office/drawing/2014/main" id="{A678C0C0-EEE9-4FE0-83A1-5A6766BC1C74}"/>
              </a:ext>
            </a:extLst>
          </p:cNvPr>
          <p:cNvSpPr txBox="1">
            <a:spLocks noChangeArrowheads="1"/>
          </p:cNvSpPr>
          <p:nvPr/>
        </p:nvSpPr>
        <p:spPr bwMode="auto">
          <a:xfrm>
            <a:off x="1762125" y="27146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11">
            <a:extLst>
              <a:ext uri="{FF2B5EF4-FFF2-40B4-BE49-F238E27FC236}">
                <a16:creationId xmlns:a16="http://schemas.microsoft.com/office/drawing/2014/main" id="{9FB8F52A-5B98-4122-BD05-C6DB40210D70}"/>
              </a:ext>
            </a:extLst>
          </p:cNvPr>
          <p:cNvSpPr txBox="1">
            <a:spLocks noChangeArrowheads="1"/>
          </p:cNvSpPr>
          <p:nvPr/>
        </p:nvSpPr>
        <p:spPr bwMode="auto">
          <a:xfrm>
            <a:off x="2219325" y="20764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12">
            <a:extLst>
              <a:ext uri="{FF2B5EF4-FFF2-40B4-BE49-F238E27FC236}">
                <a16:creationId xmlns:a16="http://schemas.microsoft.com/office/drawing/2014/main" id="{8E294761-D3ED-49DA-8D9F-4CFCD651267D}"/>
              </a:ext>
            </a:extLst>
          </p:cNvPr>
          <p:cNvSpPr txBox="1">
            <a:spLocks noChangeArrowheads="1"/>
          </p:cNvSpPr>
          <p:nvPr/>
        </p:nvSpPr>
        <p:spPr bwMode="auto">
          <a:xfrm>
            <a:off x="3048000" y="22955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3">
            <a:extLst>
              <a:ext uri="{FF2B5EF4-FFF2-40B4-BE49-F238E27FC236}">
                <a16:creationId xmlns:a16="http://schemas.microsoft.com/office/drawing/2014/main" id="{7FA3EE60-A753-4E0F-84F9-E1D395A835F0}"/>
              </a:ext>
            </a:extLst>
          </p:cNvPr>
          <p:cNvSpPr txBox="1">
            <a:spLocks noChangeArrowheads="1"/>
          </p:cNvSpPr>
          <p:nvPr/>
        </p:nvSpPr>
        <p:spPr bwMode="auto">
          <a:xfrm>
            <a:off x="4000500" y="48577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4">
            <a:extLst>
              <a:ext uri="{FF2B5EF4-FFF2-40B4-BE49-F238E27FC236}">
                <a16:creationId xmlns:a16="http://schemas.microsoft.com/office/drawing/2014/main" id="{93CFA347-A5E0-4622-9B56-7BAC617F42C5}"/>
              </a:ext>
            </a:extLst>
          </p:cNvPr>
          <p:cNvSpPr txBox="1">
            <a:spLocks noChangeArrowheads="1"/>
          </p:cNvSpPr>
          <p:nvPr/>
        </p:nvSpPr>
        <p:spPr bwMode="auto">
          <a:xfrm>
            <a:off x="6238875" y="7620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5">
            <a:extLst>
              <a:ext uri="{FF2B5EF4-FFF2-40B4-BE49-F238E27FC236}">
                <a16:creationId xmlns:a16="http://schemas.microsoft.com/office/drawing/2014/main" id="{3456E74D-9028-4444-BDC9-1C52DA804863}"/>
              </a:ext>
            </a:extLst>
          </p:cNvPr>
          <p:cNvSpPr txBox="1">
            <a:spLocks noChangeArrowheads="1"/>
          </p:cNvSpPr>
          <p:nvPr/>
        </p:nvSpPr>
        <p:spPr bwMode="auto">
          <a:xfrm>
            <a:off x="6457950" y="762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6">
            <a:extLst>
              <a:ext uri="{FF2B5EF4-FFF2-40B4-BE49-F238E27FC236}">
                <a16:creationId xmlns:a16="http://schemas.microsoft.com/office/drawing/2014/main" id="{E65FAE2D-F9EE-4E1A-BAEE-661F2CDFA54C}"/>
              </a:ext>
            </a:extLst>
          </p:cNvPr>
          <p:cNvSpPr txBox="1">
            <a:spLocks noChangeArrowheads="1"/>
          </p:cNvSpPr>
          <p:nvPr/>
        </p:nvSpPr>
        <p:spPr bwMode="auto">
          <a:xfrm>
            <a:off x="2108993" y="2984499"/>
            <a:ext cx="673020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Heat is added at a constant rate</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cxnSp>
        <p:nvCxnSpPr>
          <p:cNvPr id="2065" name="AutoShape 17">
            <a:extLst>
              <a:ext uri="{FF2B5EF4-FFF2-40B4-BE49-F238E27FC236}">
                <a16:creationId xmlns:a16="http://schemas.microsoft.com/office/drawing/2014/main" id="{C0988744-675F-4472-8D0E-2216F71DB084}"/>
              </a:ext>
            </a:extLst>
          </p:cNvPr>
          <p:cNvCxnSpPr>
            <a:cxnSpLocks noChangeShapeType="1"/>
          </p:cNvCxnSpPr>
          <p:nvPr/>
        </p:nvCxnSpPr>
        <p:spPr bwMode="auto">
          <a:xfrm>
            <a:off x="4876800" y="3124200"/>
            <a:ext cx="904875" cy="0"/>
          </a:xfrm>
          <a:prstGeom prst="straightConnector1">
            <a:avLst/>
          </a:prstGeom>
          <a:noFill/>
          <a:ln w="285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1" name="Text Box 18">
            <a:extLst>
              <a:ext uri="{FF2B5EF4-FFF2-40B4-BE49-F238E27FC236}">
                <a16:creationId xmlns:a16="http://schemas.microsoft.com/office/drawing/2014/main" id="{5B9D23FA-50D4-4021-B9E1-EE689F0CA59B}"/>
              </a:ext>
            </a:extLst>
          </p:cNvPr>
          <p:cNvSpPr txBox="1">
            <a:spLocks noChangeArrowheads="1"/>
          </p:cNvSpPr>
          <p:nvPr/>
        </p:nvSpPr>
        <p:spPr bwMode="auto">
          <a:xfrm>
            <a:off x="3295650" y="85725"/>
            <a:ext cx="27527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rgbClr val="000000"/>
                </a:solidFill>
                <a:effectLst/>
                <a:latin typeface="+mj-lt"/>
              </a:rPr>
              <a:t>The heating curve for water  </a:t>
            </a:r>
            <a:endParaRPr kumimoji="0" lang="en-US" altLang="en-US" sz="2800" b="0" i="0" u="none" strike="noStrike" cap="none" normalizeH="0" baseline="0" dirty="0">
              <a:ln>
                <a:noFill/>
              </a:ln>
              <a:solidFill>
                <a:schemeClr val="tx1"/>
              </a:solidFill>
              <a:effectLst/>
              <a:latin typeface="+mj-lt"/>
            </a:endParaRPr>
          </a:p>
        </p:txBody>
      </p:sp>
      <p:cxnSp>
        <p:nvCxnSpPr>
          <p:cNvPr id="2067" name="AutoShape 19">
            <a:extLst>
              <a:ext uri="{FF2B5EF4-FFF2-40B4-BE49-F238E27FC236}">
                <a16:creationId xmlns:a16="http://schemas.microsoft.com/office/drawing/2014/main" id="{8ED6AEE3-68FA-4224-857B-AD394C1AB236}"/>
              </a:ext>
            </a:extLst>
          </p:cNvPr>
          <p:cNvCxnSpPr>
            <a:cxnSpLocks noChangeShapeType="1"/>
          </p:cNvCxnSpPr>
          <p:nvPr/>
        </p:nvCxnSpPr>
        <p:spPr bwMode="auto">
          <a:xfrm>
            <a:off x="2363788" y="2311400"/>
            <a:ext cx="690562" cy="0"/>
          </a:xfrm>
          <a:prstGeom prst="straightConnector1">
            <a:avLst/>
          </a:prstGeom>
          <a:noFill/>
          <a:ln w="3810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aphicFrame>
        <p:nvGraphicFramePr>
          <p:cNvPr id="12" name="Table 11">
            <a:extLst>
              <a:ext uri="{FF2B5EF4-FFF2-40B4-BE49-F238E27FC236}">
                <a16:creationId xmlns:a16="http://schemas.microsoft.com/office/drawing/2014/main" id="{E3091DAC-DCB9-4C6D-B128-E0264D8AC905}"/>
              </a:ext>
            </a:extLst>
          </p:cNvPr>
          <p:cNvGraphicFramePr>
            <a:graphicFrameLocks noGrp="1"/>
          </p:cNvGraphicFramePr>
          <p:nvPr>
            <p:extLst>
              <p:ext uri="{D42A27DB-BD31-4B8C-83A1-F6EECF244321}">
                <p14:modId xmlns:p14="http://schemas.microsoft.com/office/powerpoint/2010/main" val="2326442059"/>
              </p:ext>
            </p:extLst>
          </p:nvPr>
        </p:nvGraphicFramePr>
        <p:xfrm>
          <a:off x="19054" y="3352800"/>
          <a:ext cx="9124947" cy="3472365"/>
        </p:xfrm>
        <a:graphic>
          <a:graphicData uri="http://schemas.openxmlformats.org/drawingml/2006/table">
            <a:tbl>
              <a:tblPr/>
              <a:tblGrid>
                <a:gridCol w="480129">
                  <a:extLst>
                    <a:ext uri="{9D8B030D-6E8A-4147-A177-3AD203B41FA5}">
                      <a16:colId xmlns:a16="http://schemas.microsoft.com/office/drawing/2014/main" val="1372205532"/>
                    </a:ext>
                  </a:extLst>
                </a:gridCol>
                <a:gridCol w="1409764">
                  <a:extLst>
                    <a:ext uri="{9D8B030D-6E8A-4147-A177-3AD203B41FA5}">
                      <a16:colId xmlns:a16="http://schemas.microsoft.com/office/drawing/2014/main" val="2747285817"/>
                    </a:ext>
                  </a:extLst>
                </a:gridCol>
                <a:gridCol w="2385769">
                  <a:extLst>
                    <a:ext uri="{9D8B030D-6E8A-4147-A177-3AD203B41FA5}">
                      <a16:colId xmlns:a16="http://schemas.microsoft.com/office/drawing/2014/main" val="2199636576"/>
                    </a:ext>
                  </a:extLst>
                </a:gridCol>
                <a:gridCol w="1897766">
                  <a:extLst>
                    <a:ext uri="{9D8B030D-6E8A-4147-A177-3AD203B41FA5}">
                      <a16:colId xmlns:a16="http://schemas.microsoft.com/office/drawing/2014/main" val="2106881919"/>
                    </a:ext>
                  </a:extLst>
                </a:gridCol>
                <a:gridCol w="1445435">
                  <a:extLst>
                    <a:ext uri="{9D8B030D-6E8A-4147-A177-3AD203B41FA5}">
                      <a16:colId xmlns:a16="http://schemas.microsoft.com/office/drawing/2014/main" val="579556642"/>
                    </a:ext>
                  </a:extLst>
                </a:gridCol>
                <a:gridCol w="1506084">
                  <a:extLst>
                    <a:ext uri="{9D8B030D-6E8A-4147-A177-3AD203B41FA5}">
                      <a16:colId xmlns:a16="http://schemas.microsoft.com/office/drawing/2014/main" val="3911653699"/>
                    </a:ext>
                  </a:extLst>
                </a:gridCol>
              </a:tblGrid>
              <a:tr h="884485">
                <a:tc>
                  <a:txBody>
                    <a:bodyPr/>
                    <a:lstStyle/>
                    <a:p>
                      <a:pPr marR="0" indent="0" algn="ctr" rtl="0">
                        <a:lnSpc>
                          <a:spcPct val="119000"/>
                        </a:lnSpc>
                        <a:spcBef>
                          <a:spcPts val="0"/>
                        </a:spcBef>
                        <a:spcAft>
                          <a:spcPts val="600"/>
                        </a:spcAft>
                      </a:pPr>
                      <a:r>
                        <a:rPr lang="en-US" sz="1100" kern="1400" dirty="0">
                          <a:ln>
                            <a:noFill/>
                          </a:ln>
                          <a:solidFill>
                            <a:srgbClr val="000000"/>
                          </a:solidFill>
                          <a:effectLst/>
                          <a:latin typeface="Times New Roman" panose="02020603050405020304" pitchFamily="18" charset="0"/>
                        </a:rPr>
                        <a:t> </a:t>
                      </a:r>
                      <a:endParaRPr lang="en-US" sz="1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Segment</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Temperature &amp; Kinetic Energy</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INC or DEC or STEADY?</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Phase or Phases </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Present</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Exothermic or </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Endothermic?</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Potential Energy</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INC or DEC </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or STEADY?</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0310694"/>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17</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AB</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INCREASING</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SOLID</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ENDO</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STEADY</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930069"/>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18</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FF"/>
                          </a:solidFill>
                          <a:effectLst/>
                          <a:latin typeface="Times New Roman" panose="02020603050405020304" pitchFamily="18" charset="0"/>
                        </a:rPr>
                        <a:t>BC</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FF"/>
                          </a:solidFill>
                          <a:effectLst/>
                          <a:latin typeface="Times New Roman" panose="02020603050405020304" pitchFamily="18" charset="0"/>
                        </a:rPr>
                        <a:t>STEADY</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FF"/>
                          </a:solidFill>
                          <a:effectLst/>
                          <a:latin typeface="Times New Roman" panose="02020603050405020304" pitchFamily="18" charset="0"/>
                        </a:rPr>
                        <a:t>Solid to Liquid</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FF"/>
                          </a:solidFill>
                          <a:effectLst/>
                          <a:latin typeface="Times New Roman" panose="02020603050405020304" pitchFamily="18" charset="0"/>
                        </a:rPr>
                        <a:t>ENDO</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FF"/>
                          </a:solidFill>
                          <a:effectLst/>
                          <a:latin typeface="Times New Roman" panose="02020603050405020304" pitchFamily="18" charset="0"/>
                        </a:rPr>
                        <a:t>INCREASING</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189388"/>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19</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6600"/>
                          </a:solidFill>
                          <a:effectLst/>
                          <a:latin typeface="Times New Roman" panose="02020603050405020304" pitchFamily="18" charset="0"/>
                        </a:rPr>
                        <a:t>CD</a:t>
                      </a: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6600"/>
                          </a:solidFill>
                          <a:effectLst/>
                          <a:latin typeface="Times New Roman" panose="02020603050405020304" pitchFamily="18" charset="0"/>
                        </a:rPr>
                        <a:t>INCREASING</a:t>
                      </a: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6600"/>
                          </a:solidFill>
                          <a:effectLst/>
                          <a:latin typeface="Times New Roman" panose="02020603050405020304" pitchFamily="18" charset="0"/>
                        </a:rPr>
                        <a:t>Liquid </a:t>
                      </a: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6600"/>
                          </a:solidFill>
                          <a:effectLst/>
                          <a:latin typeface="Times New Roman" panose="02020603050405020304" pitchFamily="18" charset="0"/>
                        </a:rPr>
                        <a:t>ENDO</a:t>
                      </a: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6600"/>
                          </a:solidFill>
                          <a:effectLst/>
                          <a:latin typeface="Times New Roman" panose="02020603050405020304" pitchFamily="18" charset="0"/>
                        </a:rPr>
                        <a:t>STEADY</a:t>
                      </a: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9822563"/>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20</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DE</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486206"/>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21</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EF</a:t>
                      </a:r>
                      <a:endParaRPr lang="en-US" sz="1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1473499"/>
                  </a:ext>
                </a:extLst>
              </a:tr>
            </a:tbl>
          </a:graphicData>
        </a:graphic>
      </p:graphicFrame>
      <p:sp>
        <p:nvSpPr>
          <p:cNvPr id="13" name="Control 20">
            <a:extLst>
              <a:ext uri="{FF2B5EF4-FFF2-40B4-BE49-F238E27FC236}">
                <a16:creationId xmlns:a16="http://schemas.microsoft.com/office/drawing/2014/main" id="{A84B10E9-B358-4EA6-937A-6AF5940BAD9A}"/>
              </a:ext>
            </a:extLst>
          </p:cNvPr>
          <p:cNvSpPr>
            <a:spLocks noChangeArrowheads="1" noChangeShapeType="1"/>
          </p:cNvSpPr>
          <p:nvPr/>
        </p:nvSpPr>
        <p:spPr bwMode="auto">
          <a:xfrm>
            <a:off x="1589088" y="7199814"/>
            <a:ext cx="6878637" cy="30654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3332627521"/>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0A8C77-D632-4F9B-983A-2D8DC8B54309}"/>
              </a:ext>
            </a:extLst>
          </p:cNvPr>
          <p:cNvSpPr txBox="1"/>
          <p:nvPr/>
        </p:nvSpPr>
        <p:spPr>
          <a:xfrm>
            <a:off x="0" y="0"/>
            <a:ext cx="9144000" cy="317009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111.  Let’s assume that there is exactly 2120. mL of water in our bomb</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calorimeter and it’s at exactly 295.0 K.  After burning up our food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sample, the temperature of the water rises to 354.5 K.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How many Calories of energy are in this food sample?</a:t>
            </a:r>
            <a:r>
              <a:rPr lang="en-US" altLang="en-US" sz="2400" dirty="0">
                <a:solidFill>
                  <a:srgbClr val="000099"/>
                </a:solidFill>
                <a:latin typeface="Times New Roman" panose="02020603050405020304" pitchFamily="18" charset="0"/>
                <a:cs typeface="Times New Roman" panose="02020603050405020304" pitchFamily="18" charset="0"/>
              </a:rPr>
              <a:t> </a:t>
            </a:r>
            <a:br>
              <a:rPr lang="en-US" altLang="en-US" sz="2400" dirty="0">
                <a:solidFill>
                  <a:srgbClr val="000099"/>
                </a:solidFill>
                <a:latin typeface="Times New Roman" panose="02020603050405020304" pitchFamily="18" charset="0"/>
                <a:cs typeface="Times New Roman" panose="02020603050405020304" pitchFamily="18" charset="0"/>
              </a:rPr>
            </a:br>
            <a:br>
              <a:rPr lang="en-US" altLang="en-US" sz="2400" dirty="0">
                <a:solidFill>
                  <a:srgbClr val="000099"/>
                </a:solidFill>
                <a:latin typeface="Times New Roman" panose="02020603050405020304" pitchFamily="18" charset="0"/>
                <a:cs typeface="Times New Roman" panose="02020603050405020304" pitchFamily="18" charset="0"/>
              </a:rPr>
            </a:br>
            <a:r>
              <a:rPr lang="en-US" altLang="en-US" sz="4000" dirty="0">
                <a:solidFill>
                  <a:srgbClr val="000099"/>
                </a:solidFill>
                <a:latin typeface="Times New Roman" panose="02020603050405020304" pitchFamily="18" charset="0"/>
                <a:cs typeface="Times New Roman" panose="02020603050405020304" pitchFamily="18" charset="0"/>
              </a:rPr>
              <a:t>    q = </a:t>
            </a:r>
            <a:r>
              <a:rPr lang="en-US" altLang="en-US" sz="4000" dirty="0" err="1">
                <a:solidFill>
                  <a:srgbClr val="000099"/>
                </a:solidFill>
                <a:latin typeface="Times New Roman" panose="02020603050405020304" pitchFamily="18" charset="0"/>
                <a:cs typeface="Times New Roman" panose="02020603050405020304" pitchFamily="18" charset="0"/>
              </a:rPr>
              <a:t>mC</a:t>
            </a:r>
            <a:r>
              <a:rPr lang="el-GR" altLang="en-US" sz="4000" dirty="0">
                <a:solidFill>
                  <a:srgbClr val="000099"/>
                </a:solidFill>
                <a:latin typeface="Times New Roman" panose="02020603050405020304" pitchFamily="18" charset="0"/>
                <a:cs typeface="Times New Roman" panose="02020603050405020304" pitchFamily="18" charset="0"/>
              </a:rPr>
              <a:t>Δ</a:t>
            </a:r>
            <a:r>
              <a:rPr lang="en-US" altLang="en-US" sz="4000" dirty="0">
                <a:solidFill>
                  <a:srgbClr val="000099"/>
                </a:solidFill>
                <a:latin typeface="Times New Roman" panose="02020603050405020304" pitchFamily="18" charset="0"/>
                <a:cs typeface="Times New Roman" panose="02020603050405020304" pitchFamily="18" charset="0"/>
              </a:rPr>
              <a:t>T</a:t>
            </a:r>
          </a:p>
          <a:p>
            <a:pPr>
              <a:spcBef>
                <a:spcPct val="0"/>
              </a:spcBef>
            </a:pPr>
            <a:r>
              <a:rPr lang="en-US" altLang="en-US" sz="4000" dirty="0">
                <a:solidFill>
                  <a:srgbClr val="000099"/>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681493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0A8C77-D632-4F9B-983A-2D8DC8B54309}"/>
              </a:ext>
            </a:extLst>
          </p:cNvPr>
          <p:cNvSpPr txBox="1"/>
          <p:nvPr/>
        </p:nvSpPr>
        <p:spPr>
          <a:xfrm>
            <a:off x="0" y="0"/>
            <a:ext cx="9144000" cy="378565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111.  Let’s assume that there is exactly 2120. mL of water in our bomb</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calorimeter and it’s at exactly 295.0 K.  After burning up our food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sample, the temperature of the water rises to 354.5 K.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How many Calories of energy are in this food sample?</a:t>
            </a:r>
            <a:r>
              <a:rPr lang="en-US" altLang="en-US" sz="2400" dirty="0">
                <a:solidFill>
                  <a:srgbClr val="000099"/>
                </a:solidFill>
                <a:latin typeface="Times New Roman" panose="02020603050405020304" pitchFamily="18" charset="0"/>
                <a:cs typeface="Times New Roman" panose="02020603050405020304" pitchFamily="18" charset="0"/>
              </a:rPr>
              <a:t> </a:t>
            </a:r>
            <a:br>
              <a:rPr lang="en-US" altLang="en-US" sz="2400" dirty="0">
                <a:solidFill>
                  <a:srgbClr val="000099"/>
                </a:solidFill>
                <a:latin typeface="Times New Roman" panose="02020603050405020304" pitchFamily="18" charset="0"/>
                <a:cs typeface="Times New Roman" panose="02020603050405020304" pitchFamily="18" charset="0"/>
              </a:rPr>
            </a:br>
            <a:br>
              <a:rPr lang="en-US" altLang="en-US" sz="2400" dirty="0">
                <a:solidFill>
                  <a:srgbClr val="000099"/>
                </a:solidFill>
                <a:latin typeface="Times New Roman" panose="02020603050405020304" pitchFamily="18" charset="0"/>
                <a:cs typeface="Times New Roman" panose="02020603050405020304" pitchFamily="18" charset="0"/>
              </a:rPr>
            </a:br>
            <a:r>
              <a:rPr lang="en-US" altLang="en-US" sz="4000" dirty="0">
                <a:solidFill>
                  <a:srgbClr val="000099"/>
                </a:solidFill>
                <a:latin typeface="Times New Roman" panose="02020603050405020304" pitchFamily="18" charset="0"/>
                <a:cs typeface="Times New Roman" panose="02020603050405020304" pitchFamily="18" charset="0"/>
              </a:rPr>
              <a:t>    q = </a:t>
            </a:r>
            <a:r>
              <a:rPr lang="en-US" altLang="en-US" sz="4000" dirty="0" err="1">
                <a:solidFill>
                  <a:srgbClr val="000099"/>
                </a:solidFill>
                <a:latin typeface="Times New Roman" panose="02020603050405020304" pitchFamily="18" charset="0"/>
                <a:cs typeface="Times New Roman" panose="02020603050405020304" pitchFamily="18" charset="0"/>
              </a:rPr>
              <a:t>mC</a:t>
            </a:r>
            <a:r>
              <a:rPr lang="el-GR" altLang="en-US" sz="4000" dirty="0">
                <a:solidFill>
                  <a:srgbClr val="000099"/>
                </a:solidFill>
                <a:latin typeface="Times New Roman" panose="02020603050405020304" pitchFamily="18" charset="0"/>
                <a:cs typeface="Times New Roman" panose="02020603050405020304" pitchFamily="18" charset="0"/>
              </a:rPr>
              <a:t>Δ</a:t>
            </a:r>
            <a:r>
              <a:rPr lang="en-US" altLang="en-US" sz="4000" dirty="0">
                <a:solidFill>
                  <a:srgbClr val="000099"/>
                </a:solidFill>
                <a:latin typeface="Times New Roman" panose="02020603050405020304" pitchFamily="18" charset="0"/>
                <a:cs typeface="Times New Roman" panose="02020603050405020304" pitchFamily="18" charset="0"/>
              </a:rPr>
              <a:t>T</a:t>
            </a:r>
          </a:p>
          <a:p>
            <a:pPr>
              <a:spcBef>
                <a:spcPct val="0"/>
              </a:spcBef>
            </a:pPr>
            <a:r>
              <a:rPr lang="en-US" altLang="en-US" sz="4000" dirty="0">
                <a:solidFill>
                  <a:srgbClr val="000099"/>
                </a:solidFill>
                <a:latin typeface="Times New Roman" panose="02020603050405020304" pitchFamily="18" charset="0"/>
                <a:cs typeface="Times New Roman" panose="02020603050405020304" pitchFamily="18" charset="0"/>
              </a:rPr>
              <a:t>    q = (2120. g)(4.18 J/</a:t>
            </a:r>
            <a:r>
              <a:rPr lang="en-US" altLang="en-US" sz="4000" dirty="0" err="1">
                <a:solidFill>
                  <a:srgbClr val="000099"/>
                </a:solidFill>
                <a:latin typeface="Times New Roman" panose="02020603050405020304" pitchFamily="18" charset="0"/>
                <a:cs typeface="Times New Roman" panose="02020603050405020304" pitchFamily="18" charset="0"/>
              </a:rPr>
              <a:t>g·K</a:t>
            </a:r>
            <a:r>
              <a:rPr lang="en-US" altLang="en-US" sz="4000" dirty="0">
                <a:solidFill>
                  <a:srgbClr val="000099"/>
                </a:solidFill>
                <a:latin typeface="Times New Roman" panose="02020603050405020304" pitchFamily="18" charset="0"/>
                <a:cs typeface="Times New Roman" panose="02020603050405020304" pitchFamily="18" charset="0"/>
              </a:rPr>
              <a:t>)(59.50 K)</a:t>
            </a:r>
          </a:p>
          <a:p>
            <a:pPr>
              <a:spcBef>
                <a:spcPct val="0"/>
              </a:spcBef>
            </a:pPr>
            <a:r>
              <a:rPr lang="en-US" altLang="en-US" sz="4000" dirty="0">
                <a:solidFill>
                  <a:srgbClr val="000099"/>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442261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0A8C77-D632-4F9B-983A-2D8DC8B54309}"/>
              </a:ext>
            </a:extLst>
          </p:cNvPr>
          <p:cNvSpPr txBox="1"/>
          <p:nvPr/>
        </p:nvSpPr>
        <p:spPr>
          <a:xfrm>
            <a:off x="0" y="0"/>
            <a:ext cx="9144000" cy="378565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111.  Let’s assume that there is exactly 2120. mL of water in our bomb</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calorimeter and it’s at exactly 295.0 K.  After burning up our food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sample, the temperature of the water rises to 354.5 K.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How many Calories of energy are in this food sample?</a:t>
            </a:r>
            <a:r>
              <a:rPr lang="en-US" altLang="en-US" sz="2400" dirty="0">
                <a:solidFill>
                  <a:srgbClr val="000099"/>
                </a:solidFill>
                <a:latin typeface="Times New Roman" panose="02020603050405020304" pitchFamily="18" charset="0"/>
                <a:cs typeface="Times New Roman" panose="02020603050405020304" pitchFamily="18" charset="0"/>
              </a:rPr>
              <a:t> </a:t>
            </a:r>
            <a:br>
              <a:rPr lang="en-US" altLang="en-US" sz="2400" dirty="0">
                <a:solidFill>
                  <a:srgbClr val="000099"/>
                </a:solidFill>
                <a:latin typeface="Times New Roman" panose="02020603050405020304" pitchFamily="18" charset="0"/>
                <a:cs typeface="Times New Roman" panose="02020603050405020304" pitchFamily="18" charset="0"/>
              </a:rPr>
            </a:br>
            <a:br>
              <a:rPr lang="en-US" altLang="en-US" sz="2400" dirty="0">
                <a:solidFill>
                  <a:srgbClr val="000099"/>
                </a:solidFill>
                <a:latin typeface="Times New Roman" panose="02020603050405020304" pitchFamily="18" charset="0"/>
                <a:cs typeface="Times New Roman" panose="02020603050405020304" pitchFamily="18" charset="0"/>
              </a:rPr>
            </a:br>
            <a:r>
              <a:rPr lang="en-US" altLang="en-US" sz="4000" dirty="0">
                <a:solidFill>
                  <a:srgbClr val="000099"/>
                </a:solidFill>
                <a:latin typeface="Times New Roman" panose="02020603050405020304" pitchFamily="18" charset="0"/>
                <a:cs typeface="Times New Roman" panose="02020603050405020304" pitchFamily="18" charset="0"/>
              </a:rPr>
              <a:t>    q = </a:t>
            </a:r>
            <a:r>
              <a:rPr lang="en-US" altLang="en-US" sz="4000" dirty="0" err="1">
                <a:solidFill>
                  <a:srgbClr val="000099"/>
                </a:solidFill>
                <a:latin typeface="Times New Roman" panose="02020603050405020304" pitchFamily="18" charset="0"/>
                <a:cs typeface="Times New Roman" panose="02020603050405020304" pitchFamily="18" charset="0"/>
              </a:rPr>
              <a:t>mC</a:t>
            </a:r>
            <a:r>
              <a:rPr lang="el-GR" altLang="en-US" sz="4000" dirty="0">
                <a:solidFill>
                  <a:srgbClr val="000099"/>
                </a:solidFill>
                <a:latin typeface="Times New Roman" panose="02020603050405020304" pitchFamily="18" charset="0"/>
                <a:cs typeface="Times New Roman" panose="02020603050405020304" pitchFamily="18" charset="0"/>
              </a:rPr>
              <a:t>Δ</a:t>
            </a:r>
            <a:r>
              <a:rPr lang="en-US" altLang="en-US" sz="4000" dirty="0">
                <a:solidFill>
                  <a:srgbClr val="000099"/>
                </a:solidFill>
                <a:latin typeface="Times New Roman" panose="02020603050405020304" pitchFamily="18" charset="0"/>
                <a:cs typeface="Times New Roman" panose="02020603050405020304" pitchFamily="18" charset="0"/>
              </a:rPr>
              <a:t>T</a:t>
            </a:r>
          </a:p>
          <a:p>
            <a:pPr>
              <a:spcBef>
                <a:spcPct val="0"/>
              </a:spcBef>
            </a:pPr>
            <a:r>
              <a:rPr lang="en-US" altLang="en-US" sz="4000" dirty="0">
                <a:solidFill>
                  <a:srgbClr val="000099"/>
                </a:solidFill>
                <a:latin typeface="Times New Roman" panose="02020603050405020304" pitchFamily="18" charset="0"/>
                <a:cs typeface="Times New Roman" panose="02020603050405020304" pitchFamily="18" charset="0"/>
              </a:rPr>
              <a:t>    q = (2120. g)(4.18 J/</a:t>
            </a:r>
            <a:r>
              <a:rPr lang="en-US" altLang="en-US" sz="4000" dirty="0" err="1">
                <a:solidFill>
                  <a:srgbClr val="000099"/>
                </a:solidFill>
                <a:latin typeface="Times New Roman" panose="02020603050405020304" pitchFamily="18" charset="0"/>
                <a:cs typeface="Times New Roman" panose="02020603050405020304" pitchFamily="18" charset="0"/>
              </a:rPr>
              <a:t>g·K</a:t>
            </a:r>
            <a:r>
              <a:rPr lang="en-US" altLang="en-US" sz="4000" dirty="0">
                <a:solidFill>
                  <a:srgbClr val="000099"/>
                </a:solidFill>
                <a:latin typeface="Times New Roman" panose="02020603050405020304" pitchFamily="18" charset="0"/>
                <a:cs typeface="Times New Roman" panose="02020603050405020304" pitchFamily="18" charset="0"/>
              </a:rPr>
              <a:t>)(59.50 K)</a:t>
            </a:r>
          </a:p>
          <a:p>
            <a:pPr>
              <a:spcBef>
                <a:spcPct val="0"/>
              </a:spcBef>
            </a:pPr>
            <a:r>
              <a:rPr lang="en-US" altLang="en-US" sz="4000">
                <a:solidFill>
                  <a:srgbClr val="000099"/>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764DEBE5-74DC-4855-AF9E-159754310D78}"/>
              </a:ext>
            </a:extLst>
          </p:cNvPr>
          <p:cNvCxnSpPr/>
          <p:nvPr/>
        </p:nvCxnSpPr>
        <p:spPr>
          <a:xfrm>
            <a:off x="2819400" y="2667000"/>
            <a:ext cx="304800" cy="4572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a16="http://schemas.microsoft.com/office/drawing/2014/main" id="{133C4652-6EDC-4AB0-8D9A-116315622A85}"/>
              </a:ext>
            </a:extLst>
          </p:cNvPr>
          <p:cNvCxnSpPr/>
          <p:nvPr/>
        </p:nvCxnSpPr>
        <p:spPr>
          <a:xfrm>
            <a:off x="4800600" y="2667000"/>
            <a:ext cx="304800" cy="4572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6FFFD18D-354B-409E-84ED-16E4BF79603D}"/>
              </a:ext>
            </a:extLst>
          </p:cNvPr>
          <p:cNvCxnSpPr/>
          <p:nvPr/>
        </p:nvCxnSpPr>
        <p:spPr>
          <a:xfrm>
            <a:off x="5257800" y="2514600"/>
            <a:ext cx="304800" cy="457200"/>
          </a:xfrm>
          <a:prstGeom prst="line">
            <a:avLst/>
          </a:prstGeom>
          <a:ln w="28575">
            <a:solidFill>
              <a:srgbClr val="800080"/>
            </a:solidFill>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0E038F64-7955-4546-9A25-C8466E04F214}"/>
              </a:ext>
            </a:extLst>
          </p:cNvPr>
          <p:cNvCxnSpPr/>
          <p:nvPr/>
        </p:nvCxnSpPr>
        <p:spPr>
          <a:xfrm>
            <a:off x="7200900" y="2514600"/>
            <a:ext cx="304800" cy="457200"/>
          </a:xfrm>
          <a:prstGeom prst="line">
            <a:avLst/>
          </a:prstGeom>
          <a:ln w="28575">
            <a:solidFill>
              <a:srgbClr val="80008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3666503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0A8C77-D632-4F9B-983A-2D8DC8B54309}"/>
              </a:ext>
            </a:extLst>
          </p:cNvPr>
          <p:cNvSpPr txBox="1"/>
          <p:nvPr/>
        </p:nvSpPr>
        <p:spPr>
          <a:xfrm>
            <a:off x="0" y="0"/>
            <a:ext cx="9144000" cy="41549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111.  Let’s assume that there is exactly 2120. mL of water in our bomb</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calorimeter and it’s at exactly 295.0 K.  After burning up our food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sample, the temperature of the water rises to 354.5 K.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How many Calories of energy are in this food sample?</a:t>
            </a:r>
            <a:r>
              <a:rPr lang="en-US" altLang="en-US" sz="2400" dirty="0">
                <a:solidFill>
                  <a:srgbClr val="000099"/>
                </a:solidFill>
                <a:latin typeface="Times New Roman" panose="02020603050405020304" pitchFamily="18" charset="0"/>
                <a:cs typeface="Times New Roman" panose="02020603050405020304" pitchFamily="18" charset="0"/>
              </a:rPr>
              <a:t> </a:t>
            </a:r>
            <a:br>
              <a:rPr lang="en-US" altLang="en-US" sz="2400" dirty="0">
                <a:solidFill>
                  <a:srgbClr val="000099"/>
                </a:solidFill>
                <a:latin typeface="Times New Roman" panose="02020603050405020304" pitchFamily="18" charset="0"/>
                <a:cs typeface="Times New Roman" panose="02020603050405020304" pitchFamily="18" charset="0"/>
              </a:rPr>
            </a:br>
            <a:br>
              <a:rPr lang="en-US" altLang="en-US" sz="2400" dirty="0">
                <a:solidFill>
                  <a:srgbClr val="000099"/>
                </a:solidFill>
                <a:latin typeface="Times New Roman" panose="02020603050405020304" pitchFamily="18" charset="0"/>
                <a:cs typeface="Times New Roman" panose="02020603050405020304" pitchFamily="18" charset="0"/>
              </a:rPr>
            </a:br>
            <a:r>
              <a:rPr lang="en-US" altLang="en-US" sz="4000" dirty="0">
                <a:solidFill>
                  <a:srgbClr val="000099"/>
                </a:solidFill>
                <a:latin typeface="Times New Roman" panose="02020603050405020304" pitchFamily="18" charset="0"/>
                <a:cs typeface="Times New Roman" panose="02020603050405020304" pitchFamily="18" charset="0"/>
              </a:rPr>
              <a:t>    q = </a:t>
            </a:r>
            <a:r>
              <a:rPr lang="en-US" altLang="en-US" sz="4000" dirty="0" err="1">
                <a:solidFill>
                  <a:srgbClr val="000099"/>
                </a:solidFill>
                <a:latin typeface="Times New Roman" panose="02020603050405020304" pitchFamily="18" charset="0"/>
                <a:cs typeface="Times New Roman" panose="02020603050405020304" pitchFamily="18" charset="0"/>
              </a:rPr>
              <a:t>mC</a:t>
            </a:r>
            <a:r>
              <a:rPr lang="el-GR" altLang="en-US" sz="4000" dirty="0">
                <a:solidFill>
                  <a:srgbClr val="000099"/>
                </a:solidFill>
                <a:latin typeface="Times New Roman" panose="02020603050405020304" pitchFamily="18" charset="0"/>
                <a:cs typeface="Times New Roman" panose="02020603050405020304" pitchFamily="18" charset="0"/>
              </a:rPr>
              <a:t>Δ</a:t>
            </a:r>
            <a:r>
              <a:rPr lang="en-US" altLang="en-US" sz="4000" dirty="0">
                <a:solidFill>
                  <a:srgbClr val="000099"/>
                </a:solidFill>
                <a:latin typeface="Times New Roman" panose="02020603050405020304" pitchFamily="18" charset="0"/>
                <a:cs typeface="Times New Roman" panose="02020603050405020304" pitchFamily="18" charset="0"/>
              </a:rPr>
              <a:t>T</a:t>
            </a:r>
          </a:p>
          <a:p>
            <a:pPr>
              <a:spcBef>
                <a:spcPct val="0"/>
              </a:spcBef>
            </a:pPr>
            <a:r>
              <a:rPr lang="en-US" altLang="en-US" sz="4000" dirty="0">
                <a:solidFill>
                  <a:srgbClr val="000099"/>
                </a:solidFill>
                <a:latin typeface="Times New Roman" panose="02020603050405020304" pitchFamily="18" charset="0"/>
                <a:cs typeface="Times New Roman" panose="02020603050405020304" pitchFamily="18" charset="0"/>
              </a:rPr>
              <a:t>    q = (2120. g)(4.18 J/</a:t>
            </a:r>
            <a:r>
              <a:rPr lang="en-US" altLang="en-US" sz="4000" dirty="0" err="1">
                <a:solidFill>
                  <a:srgbClr val="000099"/>
                </a:solidFill>
                <a:latin typeface="Times New Roman" panose="02020603050405020304" pitchFamily="18" charset="0"/>
                <a:cs typeface="Times New Roman" panose="02020603050405020304" pitchFamily="18" charset="0"/>
              </a:rPr>
              <a:t>g·K</a:t>
            </a:r>
            <a:r>
              <a:rPr lang="en-US" altLang="en-US" sz="4000" dirty="0">
                <a:solidFill>
                  <a:srgbClr val="000099"/>
                </a:solidFill>
                <a:latin typeface="Times New Roman" panose="02020603050405020304" pitchFamily="18" charset="0"/>
                <a:cs typeface="Times New Roman" panose="02020603050405020304" pitchFamily="18" charset="0"/>
              </a:rPr>
              <a:t>)(59.50 K)</a:t>
            </a:r>
          </a:p>
          <a:p>
            <a:pPr>
              <a:spcBef>
                <a:spcPct val="0"/>
              </a:spcBef>
            </a:pPr>
            <a:r>
              <a:rPr lang="en-US" altLang="en-US" sz="4000" dirty="0">
                <a:solidFill>
                  <a:srgbClr val="000099"/>
                </a:solidFill>
                <a:latin typeface="Times New Roman" panose="02020603050405020304" pitchFamily="18" charset="0"/>
                <a:cs typeface="Times New Roman" panose="02020603050405020304" pitchFamily="18" charset="0"/>
              </a:rPr>
              <a:t>    q = 527,265.2 J</a:t>
            </a:r>
          </a:p>
          <a:p>
            <a:endParaRPr lang="en-US" sz="2400" dirty="0">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E2C07725-D64B-4228-8AAA-DA99D00E2309}"/>
              </a:ext>
            </a:extLst>
          </p:cNvPr>
          <p:cNvCxnSpPr/>
          <p:nvPr/>
        </p:nvCxnSpPr>
        <p:spPr>
          <a:xfrm>
            <a:off x="2819400" y="2667000"/>
            <a:ext cx="304800" cy="4572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a16="http://schemas.microsoft.com/office/drawing/2014/main" id="{4EE47168-1771-4857-8F23-AE6D7A9166FA}"/>
              </a:ext>
            </a:extLst>
          </p:cNvPr>
          <p:cNvCxnSpPr/>
          <p:nvPr/>
        </p:nvCxnSpPr>
        <p:spPr>
          <a:xfrm>
            <a:off x="4800600" y="2667000"/>
            <a:ext cx="304800" cy="4572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DE972D72-3A0F-4CAF-A987-F8E4D2F0849D}"/>
              </a:ext>
            </a:extLst>
          </p:cNvPr>
          <p:cNvCxnSpPr/>
          <p:nvPr/>
        </p:nvCxnSpPr>
        <p:spPr>
          <a:xfrm>
            <a:off x="5257800" y="2514600"/>
            <a:ext cx="304800" cy="457200"/>
          </a:xfrm>
          <a:prstGeom prst="line">
            <a:avLst/>
          </a:prstGeom>
          <a:ln w="28575">
            <a:solidFill>
              <a:srgbClr val="800080"/>
            </a:solidFill>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370334B2-6AB6-4F4F-9505-995B68B7AB61}"/>
              </a:ext>
            </a:extLst>
          </p:cNvPr>
          <p:cNvCxnSpPr/>
          <p:nvPr/>
        </p:nvCxnSpPr>
        <p:spPr>
          <a:xfrm>
            <a:off x="7200900" y="2514600"/>
            <a:ext cx="304800" cy="457200"/>
          </a:xfrm>
          <a:prstGeom prst="line">
            <a:avLst/>
          </a:prstGeom>
          <a:ln w="28575">
            <a:solidFill>
              <a:srgbClr val="80008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69851086"/>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0A8C77-D632-4F9B-983A-2D8DC8B54309}"/>
              </a:ext>
            </a:extLst>
          </p:cNvPr>
          <p:cNvSpPr txBox="1"/>
          <p:nvPr/>
        </p:nvSpPr>
        <p:spPr>
          <a:xfrm>
            <a:off x="0" y="0"/>
            <a:ext cx="9144000" cy="41549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111.  Let’s assume that there is exactly 2120. mL of water in our bomb</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calorimeter and it’s at exactly 295.0 K.  After burning up our food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sample, the temperature of the water rises to 354.5 K.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How many Calories of energy are in this food sample?</a:t>
            </a:r>
            <a:r>
              <a:rPr lang="en-US" altLang="en-US" sz="2400" dirty="0">
                <a:solidFill>
                  <a:srgbClr val="000099"/>
                </a:solidFill>
                <a:latin typeface="Times New Roman" panose="02020603050405020304" pitchFamily="18" charset="0"/>
                <a:cs typeface="Times New Roman" panose="02020603050405020304" pitchFamily="18" charset="0"/>
              </a:rPr>
              <a:t> </a:t>
            </a:r>
            <a:br>
              <a:rPr lang="en-US" altLang="en-US" sz="2400" dirty="0">
                <a:solidFill>
                  <a:srgbClr val="000099"/>
                </a:solidFill>
                <a:latin typeface="Times New Roman" panose="02020603050405020304" pitchFamily="18" charset="0"/>
                <a:cs typeface="Times New Roman" panose="02020603050405020304" pitchFamily="18" charset="0"/>
              </a:rPr>
            </a:br>
            <a:br>
              <a:rPr lang="en-US" altLang="en-US" sz="2400" dirty="0">
                <a:solidFill>
                  <a:srgbClr val="000099"/>
                </a:solidFill>
                <a:latin typeface="Times New Roman" panose="02020603050405020304" pitchFamily="18" charset="0"/>
                <a:cs typeface="Times New Roman" panose="02020603050405020304" pitchFamily="18" charset="0"/>
              </a:rPr>
            </a:br>
            <a:r>
              <a:rPr lang="en-US" altLang="en-US" sz="4000" dirty="0">
                <a:solidFill>
                  <a:srgbClr val="000099"/>
                </a:solidFill>
                <a:latin typeface="Times New Roman" panose="02020603050405020304" pitchFamily="18" charset="0"/>
                <a:cs typeface="Times New Roman" panose="02020603050405020304" pitchFamily="18" charset="0"/>
              </a:rPr>
              <a:t>    q = </a:t>
            </a:r>
            <a:r>
              <a:rPr lang="en-US" altLang="en-US" sz="4000" dirty="0" err="1">
                <a:solidFill>
                  <a:srgbClr val="000099"/>
                </a:solidFill>
                <a:latin typeface="Times New Roman" panose="02020603050405020304" pitchFamily="18" charset="0"/>
                <a:cs typeface="Times New Roman" panose="02020603050405020304" pitchFamily="18" charset="0"/>
              </a:rPr>
              <a:t>mC</a:t>
            </a:r>
            <a:r>
              <a:rPr lang="el-GR" altLang="en-US" sz="4000" dirty="0">
                <a:solidFill>
                  <a:srgbClr val="000099"/>
                </a:solidFill>
                <a:latin typeface="Times New Roman" panose="02020603050405020304" pitchFamily="18" charset="0"/>
                <a:cs typeface="Times New Roman" panose="02020603050405020304" pitchFamily="18" charset="0"/>
              </a:rPr>
              <a:t>Δ</a:t>
            </a:r>
            <a:r>
              <a:rPr lang="en-US" altLang="en-US" sz="4000" dirty="0">
                <a:solidFill>
                  <a:srgbClr val="000099"/>
                </a:solidFill>
                <a:latin typeface="Times New Roman" panose="02020603050405020304" pitchFamily="18" charset="0"/>
                <a:cs typeface="Times New Roman" panose="02020603050405020304" pitchFamily="18" charset="0"/>
              </a:rPr>
              <a:t>T</a:t>
            </a:r>
          </a:p>
          <a:p>
            <a:pPr>
              <a:spcBef>
                <a:spcPct val="0"/>
              </a:spcBef>
            </a:pPr>
            <a:r>
              <a:rPr lang="en-US" altLang="en-US" sz="4000" dirty="0">
                <a:solidFill>
                  <a:srgbClr val="000099"/>
                </a:solidFill>
                <a:latin typeface="Times New Roman" panose="02020603050405020304" pitchFamily="18" charset="0"/>
                <a:cs typeface="Times New Roman" panose="02020603050405020304" pitchFamily="18" charset="0"/>
              </a:rPr>
              <a:t>    q = (2120. g)(4.18 J/</a:t>
            </a:r>
            <a:r>
              <a:rPr lang="en-US" altLang="en-US" sz="4000" dirty="0" err="1">
                <a:solidFill>
                  <a:srgbClr val="000099"/>
                </a:solidFill>
                <a:latin typeface="Times New Roman" panose="02020603050405020304" pitchFamily="18" charset="0"/>
                <a:cs typeface="Times New Roman" panose="02020603050405020304" pitchFamily="18" charset="0"/>
              </a:rPr>
              <a:t>g·K</a:t>
            </a:r>
            <a:r>
              <a:rPr lang="en-US" altLang="en-US" sz="4000" dirty="0">
                <a:solidFill>
                  <a:srgbClr val="000099"/>
                </a:solidFill>
                <a:latin typeface="Times New Roman" panose="02020603050405020304" pitchFamily="18" charset="0"/>
                <a:cs typeface="Times New Roman" panose="02020603050405020304" pitchFamily="18" charset="0"/>
              </a:rPr>
              <a:t>)(59.50 K)</a:t>
            </a:r>
          </a:p>
          <a:p>
            <a:pPr>
              <a:spcBef>
                <a:spcPct val="0"/>
              </a:spcBef>
            </a:pPr>
            <a:r>
              <a:rPr lang="en-US" altLang="en-US" sz="4000" dirty="0">
                <a:solidFill>
                  <a:srgbClr val="000099"/>
                </a:solidFill>
                <a:latin typeface="Times New Roman" panose="02020603050405020304" pitchFamily="18" charset="0"/>
                <a:cs typeface="Times New Roman" panose="02020603050405020304" pitchFamily="18" charset="0"/>
              </a:rPr>
              <a:t>    q = 527,265.2 J</a:t>
            </a:r>
          </a:p>
          <a:p>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1418F8E-703F-42FA-A1A1-AB646EFDF442}"/>
              </a:ext>
            </a:extLst>
          </p:cNvPr>
          <p:cNvSpPr txBox="1">
            <a:spLocks noChangeArrowheads="1"/>
          </p:cNvSpPr>
          <p:nvPr/>
        </p:nvSpPr>
        <p:spPr bwMode="auto">
          <a:xfrm>
            <a:off x="353679" y="4419600"/>
            <a:ext cx="2209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dirty="0">
                <a:solidFill>
                  <a:srgbClr val="0000FF"/>
                </a:solidFill>
                <a:latin typeface="Tahoma" pitchFamily="34" charset="0"/>
                <a:cs typeface="Tahoma" pitchFamily="34" charset="0"/>
              </a:rPr>
              <a:t>527,300 J</a:t>
            </a:r>
            <a:br>
              <a:rPr lang="en-US" altLang="en-US" sz="2800" u="sng" dirty="0">
                <a:solidFill>
                  <a:srgbClr val="0000FF"/>
                </a:solidFill>
                <a:latin typeface="Tahoma" pitchFamily="34" charset="0"/>
                <a:cs typeface="Tahoma" pitchFamily="34" charset="0"/>
              </a:rPr>
            </a:br>
            <a:r>
              <a:rPr lang="en-US" altLang="en-US" sz="2800" dirty="0">
                <a:solidFill>
                  <a:srgbClr val="0000FF"/>
                </a:solidFill>
                <a:latin typeface="Tahoma" pitchFamily="34" charset="0"/>
                <a:cs typeface="Tahoma" pitchFamily="34" charset="0"/>
              </a:rPr>
              <a:t>1</a:t>
            </a:r>
            <a:endParaRPr lang="en-US" altLang="en-US" sz="2800" dirty="0">
              <a:solidFill>
                <a:srgbClr val="0000FF"/>
              </a:solidFill>
            </a:endParaRPr>
          </a:p>
        </p:txBody>
      </p:sp>
      <p:cxnSp>
        <p:nvCxnSpPr>
          <p:cNvPr id="9" name="Straight Arrow Connector 8">
            <a:extLst>
              <a:ext uri="{FF2B5EF4-FFF2-40B4-BE49-F238E27FC236}">
                <a16:creationId xmlns:a16="http://schemas.microsoft.com/office/drawing/2014/main" id="{005C5C91-DDEF-4C05-8DD1-46B479751847}"/>
              </a:ext>
            </a:extLst>
          </p:cNvPr>
          <p:cNvCxnSpPr/>
          <p:nvPr/>
        </p:nvCxnSpPr>
        <p:spPr>
          <a:xfrm flipH="1">
            <a:off x="1600200" y="3657600"/>
            <a:ext cx="963279" cy="6858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66EE8106-9E2A-4634-B4A0-1AEE97677885}"/>
              </a:ext>
            </a:extLst>
          </p:cNvPr>
          <p:cNvCxnSpPr/>
          <p:nvPr/>
        </p:nvCxnSpPr>
        <p:spPr>
          <a:xfrm>
            <a:off x="2819400" y="2667000"/>
            <a:ext cx="304800" cy="4572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08D61D44-993F-4B97-B179-15FF04B52CB4}"/>
              </a:ext>
            </a:extLst>
          </p:cNvPr>
          <p:cNvCxnSpPr/>
          <p:nvPr/>
        </p:nvCxnSpPr>
        <p:spPr>
          <a:xfrm>
            <a:off x="4800600" y="2667000"/>
            <a:ext cx="304800" cy="4572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4ECC1728-E02C-4218-9FA4-1083FB7A9CC9}"/>
              </a:ext>
            </a:extLst>
          </p:cNvPr>
          <p:cNvCxnSpPr/>
          <p:nvPr/>
        </p:nvCxnSpPr>
        <p:spPr>
          <a:xfrm>
            <a:off x="5257800" y="2514600"/>
            <a:ext cx="304800" cy="457200"/>
          </a:xfrm>
          <a:prstGeom prst="line">
            <a:avLst/>
          </a:prstGeom>
          <a:ln w="28575">
            <a:solidFill>
              <a:srgbClr val="800080"/>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02A85CCB-3E36-4EFA-81C5-18490FCF61A7}"/>
              </a:ext>
            </a:extLst>
          </p:cNvPr>
          <p:cNvCxnSpPr/>
          <p:nvPr/>
        </p:nvCxnSpPr>
        <p:spPr>
          <a:xfrm>
            <a:off x="7200900" y="2514600"/>
            <a:ext cx="304800" cy="457200"/>
          </a:xfrm>
          <a:prstGeom prst="line">
            <a:avLst/>
          </a:prstGeom>
          <a:ln w="28575">
            <a:solidFill>
              <a:srgbClr val="80008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4927561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0A8C77-D632-4F9B-983A-2D8DC8B54309}"/>
              </a:ext>
            </a:extLst>
          </p:cNvPr>
          <p:cNvSpPr txBox="1"/>
          <p:nvPr/>
        </p:nvSpPr>
        <p:spPr>
          <a:xfrm>
            <a:off x="0" y="0"/>
            <a:ext cx="9144000" cy="41549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111.  Let’s assume that there is exactly 2120. mL of water in our bomb</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calorimeter and it’s at exactly 295.0 K.  After burning up our food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sample, the temperature of the water rises to 354.5 K.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How many Calories of energy are in this food sample?</a:t>
            </a:r>
            <a:r>
              <a:rPr lang="en-US" altLang="en-US" sz="2400" dirty="0">
                <a:solidFill>
                  <a:srgbClr val="000099"/>
                </a:solidFill>
                <a:latin typeface="Times New Roman" panose="02020603050405020304" pitchFamily="18" charset="0"/>
                <a:cs typeface="Times New Roman" panose="02020603050405020304" pitchFamily="18" charset="0"/>
              </a:rPr>
              <a:t> </a:t>
            </a:r>
            <a:br>
              <a:rPr lang="en-US" altLang="en-US" sz="2400" dirty="0">
                <a:solidFill>
                  <a:srgbClr val="000099"/>
                </a:solidFill>
                <a:latin typeface="Times New Roman" panose="02020603050405020304" pitchFamily="18" charset="0"/>
                <a:cs typeface="Times New Roman" panose="02020603050405020304" pitchFamily="18" charset="0"/>
              </a:rPr>
            </a:br>
            <a:br>
              <a:rPr lang="en-US" altLang="en-US" sz="2400" dirty="0">
                <a:solidFill>
                  <a:srgbClr val="000099"/>
                </a:solidFill>
                <a:latin typeface="Times New Roman" panose="02020603050405020304" pitchFamily="18" charset="0"/>
                <a:cs typeface="Times New Roman" panose="02020603050405020304" pitchFamily="18" charset="0"/>
              </a:rPr>
            </a:br>
            <a:r>
              <a:rPr lang="en-US" altLang="en-US" sz="4000" dirty="0">
                <a:solidFill>
                  <a:srgbClr val="000099"/>
                </a:solidFill>
                <a:latin typeface="Times New Roman" panose="02020603050405020304" pitchFamily="18" charset="0"/>
                <a:cs typeface="Times New Roman" panose="02020603050405020304" pitchFamily="18" charset="0"/>
              </a:rPr>
              <a:t>    q = </a:t>
            </a:r>
            <a:r>
              <a:rPr lang="en-US" altLang="en-US" sz="4000" dirty="0" err="1">
                <a:solidFill>
                  <a:srgbClr val="000099"/>
                </a:solidFill>
                <a:latin typeface="Times New Roman" panose="02020603050405020304" pitchFamily="18" charset="0"/>
                <a:cs typeface="Times New Roman" panose="02020603050405020304" pitchFamily="18" charset="0"/>
              </a:rPr>
              <a:t>mC</a:t>
            </a:r>
            <a:r>
              <a:rPr lang="el-GR" altLang="en-US" sz="4000" dirty="0">
                <a:solidFill>
                  <a:srgbClr val="000099"/>
                </a:solidFill>
                <a:latin typeface="Times New Roman" panose="02020603050405020304" pitchFamily="18" charset="0"/>
                <a:cs typeface="Times New Roman" panose="02020603050405020304" pitchFamily="18" charset="0"/>
              </a:rPr>
              <a:t>Δ</a:t>
            </a:r>
            <a:r>
              <a:rPr lang="en-US" altLang="en-US" sz="4000" dirty="0">
                <a:solidFill>
                  <a:srgbClr val="000099"/>
                </a:solidFill>
                <a:latin typeface="Times New Roman" panose="02020603050405020304" pitchFamily="18" charset="0"/>
                <a:cs typeface="Times New Roman" panose="02020603050405020304" pitchFamily="18" charset="0"/>
              </a:rPr>
              <a:t>T</a:t>
            </a:r>
          </a:p>
          <a:p>
            <a:pPr>
              <a:spcBef>
                <a:spcPct val="0"/>
              </a:spcBef>
            </a:pPr>
            <a:r>
              <a:rPr lang="en-US" altLang="en-US" sz="4000" dirty="0">
                <a:solidFill>
                  <a:srgbClr val="000099"/>
                </a:solidFill>
                <a:latin typeface="Times New Roman" panose="02020603050405020304" pitchFamily="18" charset="0"/>
                <a:cs typeface="Times New Roman" panose="02020603050405020304" pitchFamily="18" charset="0"/>
              </a:rPr>
              <a:t>    q = (2120. g)(4.18 J/</a:t>
            </a:r>
            <a:r>
              <a:rPr lang="en-US" altLang="en-US" sz="4000" dirty="0" err="1">
                <a:solidFill>
                  <a:srgbClr val="000099"/>
                </a:solidFill>
                <a:latin typeface="Times New Roman" panose="02020603050405020304" pitchFamily="18" charset="0"/>
                <a:cs typeface="Times New Roman" panose="02020603050405020304" pitchFamily="18" charset="0"/>
              </a:rPr>
              <a:t>g·K</a:t>
            </a:r>
            <a:r>
              <a:rPr lang="en-US" altLang="en-US" sz="4000" dirty="0">
                <a:solidFill>
                  <a:srgbClr val="000099"/>
                </a:solidFill>
                <a:latin typeface="Times New Roman" panose="02020603050405020304" pitchFamily="18" charset="0"/>
                <a:cs typeface="Times New Roman" panose="02020603050405020304" pitchFamily="18" charset="0"/>
              </a:rPr>
              <a:t>)(59.50 K)</a:t>
            </a:r>
          </a:p>
          <a:p>
            <a:pPr>
              <a:spcBef>
                <a:spcPct val="0"/>
              </a:spcBef>
            </a:pPr>
            <a:r>
              <a:rPr lang="en-US" altLang="en-US" sz="4000" dirty="0">
                <a:solidFill>
                  <a:srgbClr val="000099"/>
                </a:solidFill>
                <a:latin typeface="Times New Roman" panose="02020603050405020304" pitchFamily="18" charset="0"/>
                <a:cs typeface="Times New Roman" panose="02020603050405020304" pitchFamily="18" charset="0"/>
              </a:rPr>
              <a:t>    q = 527,265.2 J</a:t>
            </a:r>
          </a:p>
          <a:p>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1418F8E-703F-42FA-A1A1-AB646EFDF442}"/>
              </a:ext>
            </a:extLst>
          </p:cNvPr>
          <p:cNvSpPr txBox="1">
            <a:spLocks noChangeArrowheads="1"/>
          </p:cNvSpPr>
          <p:nvPr/>
        </p:nvSpPr>
        <p:spPr bwMode="auto">
          <a:xfrm>
            <a:off x="353679" y="4419600"/>
            <a:ext cx="2209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dirty="0">
                <a:solidFill>
                  <a:srgbClr val="0000FF"/>
                </a:solidFill>
                <a:latin typeface="Tahoma" pitchFamily="34" charset="0"/>
                <a:cs typeface="Tahoma" pitchFamily="34" charset="0"/>
              </a:rPr>
              <a:t>527,300 J</a:t>
            </a:r>
            <a:br>
              <a:rPr lang="en-US" altLang="en-US" sz="2800" u="sng" dirty="0">
                <a:solidFill>
                  <a:srgbClr val="0000FF"/>
                </a:solidFill>
                <a:latin typeface="Tahoma" pitchFamily="34" charset="0"/>
                <a:cs typeface="Tahoma" pitchFamily="34" charset="0"/>
              </a:rPr>
            </a:br>
            <a:r>
              <a:rPr lang="en-US" altLang="en-US" sz="2800" dirty="0">
                <a:solidFill>
                  <a:srgbClr val="0000FF"/>
                </a:solidFill>
                <a:latin typeface="Tahoma" pitchFamily="34" charset="0"/>
                <a:cs typeface="Tahoma" pitchFamily="34" charset="0"/>
              </a:rPr>
              <a:t>1</a:t>
            </a:r>
            <a:endParaRPr lang="en-US" altLang="en-US" sz="2800" dirty="0">
              <a:solidFill>
                <a:srgbClr val="0000FF"/>
              </a:solidFill>
            </a:endParaRPr>
          </a:p>
        </p:txBody>
      </p:sp>
      <p:sp>
        <p:nvSpPr>
          <p:cNvPr id="4" name="TextBox 3">
            <a:extLst>
              <a:ext uri="{FF2B5EF4-FFF2-40B4-BE49-F238E27FC236}">
                <a16:creationId xmlns:a16="http://schemas.microsoft.com/office/drawing/2014/main" id="{791374E9-CED7-4D2B-BC13-C8B133BA76E4}"/>
              </a:ext>
            </a:extLst>
          </p:cNvPr>
          <p:cNvSpPr txBox="1">
            <a:spLocks noChangeArrowheads="1"/>
          </p:cNvSpPr>
          <p:nvPr/>
        </p:nvSpPr>
        <p:spPr bwMode="auto">
          <a:xfrm>
            <a:off x="2588879" y="4489450"/>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a:solidFill>
                  <a:srgbClr val="0000FF"/>
                </a:solidFill>
              </a:rPr>
              <a:t>X</a:t>
            </a:r>
          </a:p>
        </p:txBody>
      </p:sp>
      <p:sp>
        <p:nvSpPr>
          <p:cNvPr id="5" name="Rectangle 5">
            <a:extLst>
              <a:ext uri="{FF2B5EF4-FFF2-40B4-BE49-F238E27FC236}">
                <a16:creationId xmlns:a16="http://schemas.microsoft.com/office/drawing/2014/main" id="{23648743-BB57-49F9-8486-42FA5B7F7CC2}"/>
              </a:ext>
            </a:extLst>
          </p:cNvPr>
          <p:cNvSpPr>
            <a:spLocks noChangeArrowheads="1"/>
          </p:cNvSpPr>
          <p:nvPr/>
        </p:nvSpPr>
        <p:spPr bwMode="auto">
          <a:xfrm>
            <a:off x="2892091" y="4419600"/>
            <a:ext cx="1828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a:solidFill>
                  <a:srgbClr val="0000FF"/>
                </a:solidFill>
                <a:latin typeface="Tahoma" pitchFamily="34" charset="0"/>
                <a:cs typeface="Tahoma" pitchFamily="34" charset="0"/>
              </a:rPr>
              <a:t>1 cal</a:t>
            </a:r>
            <a:br>
              <a:rPr lang="en-US" altLang="en-US" sz="2800" u="sng">
                <a:solidFill>
                  <a:srgbClr val="0000FF"/>
                </a:solidFill>
                <a:latin typeface="Tahoma" pitchFamily="34" charset="0"/>
                <a:cs typeface="Tahoma" pitchFamily="34" charset="0"/>
              </a:rPr>
            </a:br>
            <a:r>
              <a:rPr lang="en-US" altLang="en-US" sz="2800">
                <a:solidFill>
                  <a:srgbClr val="0000FF"/>
                </a:solidFill>
                <a:latin typeface="Tahoma" pitchFamily="34" charset="0"/>
                <a:cs typeface="Tahoma" pitchFamily="34" charset="0"/>
              </a:rPr>
              <a:t>4.18 J</a:t>
            </a:r>
            <a:endParaRPr lang="en-US" altLang="en-US" sz="2800">
              <a:solidFill>
                <a:srgbClr val="0000FF"/>
              </a:solidFill>
            </a:endParaRPr>
          </a:p>
        </p:txBody>
      </p:sp>
      <p:sp>
        <p:nvSpPr>
          <p:cNvPr id="6" name="TextBox 6">
            <a:extLst>
              <a:ext uri="{FF2B5EF4-FFF2-40B4-BE49-F238E27FC236}">
                <a16:creationId xmlns:a16="http://schemas.microsoft.com/office/drawing/2014/main" id="{82865A22-486B-49D3-BD6C-D0707E8ABACA}"/>
              </a:ext>
            </a:extLst>
          </p:cNvPr>
          <p:cNvSpPr txBox="1">
            <a:spLocks noChangeArrowheads="1"/>
          </p:cNvSpPr>
          <p:nvPr/>
        </p:nvSpPr>
        <p:spPr bwMode="auto">
          <a:xfrm>
            <a:off x="4539916" y="4551363"/>
            <a:ext cx="460408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srgbClr val="0000FF"/>
                </a:solidFill>
                <a:latin typeface="Tahoma" pitchFamily="34" charset="0"/>
                <a:cs typeface="Tahoma" pitchFamily="34" charset="0"/>
              </a:rPr>
              <a:t>= 126,148.32 </a:t>
            </a:r>
            <a:r>
              <a:rPr lang="en-US" altLang="en-US" dirty="0" err="1">
                <a:solidFill>
                  <a:srgbClr val="0000FF"/>
                </a:solidFill>
                <a:latin typeface="Tahoma" pitchFamily="34" charset="0"/>
                <a:cs typeface="Tahoma" pitchFamily="34" charset="0"/>
              </a:rPr>
              <a:t>cal</a:t>
            </a:r>
            <a:endParaRPr lang="en-US" altLang="en-US" dirty="0">
              <a:solidFill>
                <a:srgbClr val="0000FF"/>
              </a:solidFill>
              <a:latin typeface="Tahoma" pitchFamily="34" charset="0"/>
              <a:cs typeface="Tahoma" pitchFamily="34" charset="0"/>
            </a:endParaRPr>
          </a:p>
          <a:p>
            <a:pPr eaLnBrk="1" hangingPunct="1">
              <a:spcBef>
                <a:spcPct val="0"/>
              </a:spcBef>
              <a:buFontTx/>
              <a:buNone/>
            </a:pPr>
            <a:endParaRPr lang="en-US" altLang="en-US" dirty="0">
              <a:solidFill>
                <a:srgbClr val="0000FF"/>
              </a:solidFill>
              <a:latin typeface="Tahoma" pitchFamily="34" charset="0"/>
              <a:cs typeface="Tahoma" pitchFamily="34" charset="0"/>
            </a:endParaRPr>
          </a:p>
          <a:p>
            <a:pPr eaLnBrk="1" hangingPunct="1">
              <a:spcBef>
                <a:spcPct val="0"/>
              </a:spcBef>
              <a:buFontTx/>
              <a:buNone/>
            </a:pPr>
            <a:endParaRPr lang="en-US" altLang="en-US" dirty="0">
              <a:solidFill>
                <a:srgbClr val="0000FF"/>
              </a:solidFill>
              <a:latin typeface="Tahoma" pitchFamily="34" charset="0"/>
              <a:cs typeface="Tahoma" pitchFamily="34" charset="0"/>
            </a:endParaRPr>
          </a:p>
          <a:p>
            <a:pPr eaLnBrk="1" hangingPunct="1">
              <a:spcBef>
                <a:spcPct val="0"/>
              </a:spcBef>
              <a:buFontTx/>
              <a:buNone/>
            </a:pPr>
            <a:r>
              <a:rPr lang="en-US" altLang="en-US" dirty="0">
                <a:solidFill>
                  <a:srgbClr val="0000FF"/>
                </a:solidFill>
                <a:latin typeface="Tahoma" pitchFamily="34" charset="0"/>
                <a:cs typeface="Tahoma" pitchFamily="34" charset="0"/>
              </a:rPr>
              <a:t>= 126,100 </a:t>
            </a:r>
            <a:r>
              <a:rPr lang="en-US" altLang="en-US" dirty="0" err="1">
                <a:solidFill>
                  <a:srgbClr val="0000FF"/>
                </a:solidFill>
                <a:latin typeface="Tahoma" pitchFamily="34" charset="0"/>
                <a:cs typeface="Tahoma" pitchFamily="34" charset="0"/>
              </a:rPr>
              <a:t>cal</a:t>
            </a:r>
            <a:r>
              <a:rPr lang="en-US" altLang="en-US" dirty="0">
                <a:solidFill>
                  <a:srgbClr val="0000FF"/>
                </a:solidFill>
                <a:latin typeface="Tahoma" pitchFamily="34" charset="0"/>
                <a:cs typeface="Tahoma" pitchFamily="34" charset="0"/>
              </a:rPr>
              <a:t>    </a:t>
            </a:r>
            <a:r>
              <a:rPr lang="en-US" altLang="en-US" sz="1600" dirty="0">
                <a:solidFill>
                  <a:srgbClr val="FF0000"/>
                </a:solidFill>
                <a:latin typeface="Tahoma" pitchFamily="34" charset="0"/>
                <a:cs typeface="Tahoma" pitchFamily="34" charset="0"/>
              </a:rPr>
              <a:t>(keep going)</a:t>
            </a:r>
            <a:endParaRPr lang="en-US" altLang="en-US" dirty="0">
              <a:solidFill>
                <a:srgbClr val="FF0000"/>
              </a:solidFill>
              <a:latin typeface="Tahoma" pitchFamily="34" charset="0"/>
              <a:cs typeface="Tahoma" pitchFamily="34" charset="0"/>
            </a:endParaRPr>
          </a:p>
        </p:txBody>
      </p:sp>
      <p:cxnSp>
        <p:nvCxnSpPr>
          <p:cNvPr id="8" name="Straight Arrow Connector 7">
            <a:extLst>
              <a:ext uri="{FF2B5EF4-FFF2-40B4-BE49-F238E27FC236}">
                <a16:creationId xmlns:a16="http://schemas.microsoft.com/office/drawing/2014/main" id="{9A442E23-79B3-45F2-AE7F-99CDD59DF449}"/>
              </a:ext>
            </a:extLst>
          </p:cNvPr>
          <p:cNvCxnSpPr/>
          <p:nvPr/>
        </p:nvCxnSpPr>
        <p:spPr>
          <a:xfrm flipH="1">
            <a:off x="1600200" y="3657600"/>
            <a:ext cx="963279" cy="6858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E1EB7185-2557-49AF-BF5A-C5EFBF6378D7}"/>
              </a:ext>
            </a:extLst>
          </p:cNvPr>
          <p:cNvCxnSpPr/>
          <p:nvPr/>
        </p:nvCxnSpPr>
        <p:spPr>
          <a:xfrm>
            <a:off x="2819400" y="2667000"/>
            <a:ext cx="304800" cy="4572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B47B0F56-2963-424E-8E0B-B2AB91B813D3}"/>
              </a:ext>
            </a:extLst>
          </p:cNvPr>
          <p:cNvCxnSpPr/>
          <p:nvPr/>
        </p:nvCxnSpPr>
        <p:spPr>
          <a:xfrm>
            <a:off x="4800600" y="2667000"/>
            <a:ext cx="304800" cy="4572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8AE01C87-0BAC-497B-93D0-4059AAFDEE89}"/>
              </a:ext>
            </a:extLst>
          </p:cNvPr>
          <p:cNvCxnSpPr/>
          <p:nvPr/>
        </p:nvCxnSpPr>
        <p:spPr>
          <a:xfrm>
            <a:off x="5257800" y="2514600"/>
            <a:ext cx="304800" cy="457200"/>
          </a:xfrm>
          <a:prstGeom prst="line">
            <a:avLst/>
          </a:prstGeom>
          <a:ln w="28575">
            <a:solidFill>
              <a:srgbClr val="80008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54F5EAE8-56A1-442A-8179-1C75CDBD5A6F}"/>
              </a:ext>
            </a:extLst>
          </p:cNvPr>
          <p:cNvCxnSpPr/>
          <p:nvPr/>
        </p:nvCxnSpPr>
        <p:spPr>
          <a:xfrm>
            <a:off x="7200900" y="2514600"/>
            <a:ext cx="304800" cy="457200"/>
          </a:xfrm>
          <a:prstGeom prst="line">
            <a:avLst/>
          </a:prstGeom>
          <a:ln w="28575">
            <a:solidFill>
              <a:srgbClr val="80008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56875386"/>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F67044-602D-4BE0-A30C-D6DB01203CB3}"/>
              </a:ext>
            </a:extLst>
          </p:cNvPr>
          <p:cNvSpPr txBox="1"/>
          <p:nvPr/>
        </p:nvSpPr>
        <p:spPr>
          <a:xfrm>
            <a:off x="0" y="0"/>
            <a:ext cx="9144000" cy="255454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111.  Let’s assume that there is exactly 2120. mL of water in our bomb</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calorimeter and it’s at exactly 295.0 K.  After burning up our food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sample, the temperature of the water rises to 354.5 K.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How many Calories of energy are in this food sample?</a:t>
            </a:r>
            <a:r>
              <a:rPr lang="en-US" altLang="en-US" sz="2400" dirty="0">
                <a:solidFill>
                  <a:srgbClr val="000099"/>
                </a:solidFill>
                <a:latin typeface="Times New Roman" panose="02020603050405020304" pitchFamily="18" charset="0"/>
                <a:cs typeface="Times New Roman" panose="02020603050405020304" pitchFamily="18" charset="0"/>
              </a:rPr>
              <a:t> </a:t>
            </a:r>
            <a:br>
              <a:rPr lang="en-US" altLang="en-US" sz="2400" dirty="0">
                <a:solidFill>
                  <a:srgbClr val="000099"/>
                </a:solidFill>
                <a:latin typeface="Times New Roman" panose="02020603050405020304" pitchFamily="18" charset="0"/>
                <a:cs typeface="Times New Roman" panose="02020603050405020304" pitchFamily="18" charset="0"/>
              </a:rPr>
            </a:br>
            <a:br>
              <a:rPr lang="en-US" altLang="en-US" sz="2400" dirty="0">
                <a:solidFill>
                  <a:srgbClr val="000099"/>
                </a:solidFill>
                <a:latin typeface="Times New Roman" panose="02020603050405020304" pitchFamily="18" charset="0"/>
                <a:cs typeface="Times New Roman" panose="02020603050405020304" pitchFamily="18" charset="0"/>
              </a:rPr>
            </a:br>
            <a:r>
              <a:rPr lang="en-US" altLang="en-US" sz="4000" dirty="0">
                <a:solidFill>
                  <a:srgbClr val="000099"/>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7004DE6-4BE4-4325-998C-DD2C9AA841A8}"/>
              </a:ext>
            </a:extLst>
          </p:cNvPr>
          <p:cNvSpPr txBox="1">
            <a:spLocks noChangeArrowheads="1"/>
          </p:cNvSpPr>
          <p:nvPr/>
        </p:nvSpPr>
        <p:spPr bwMode="auto">
          <a:xfrm>
            <a:off x="172592" y="2452288"/>
            <a:ext cx="2209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None/>
            </a:pPr>
            <a:r>
              <a:rPr lang="en-US" altLang="en-US" sz="2800" u="sng" dirty="0">
                <a:solidFill>
                  <a:schemeClr val="tx1">
                    <a:lumMod val="95000"/>
                    <a:lumOff val="5000"/>
                  </a:schemeClr>
                </a:solidFill>
                <a:latin typeface="Tahoma" pitchFamily="34" charset="0"/>
                <a:cs typeface="Tahoma" pitchFamily="34" charset="0"/>
              </a:rPr>
              <a:t>126,100 </a:t>
            </a:r>
            <a:r>
              <a:rPr lang="en-US" altLang="en-US" sz="2800" u="sng" dirty="0" err="1">
                <a:solidFill>
                  <a:schemeClr val="tx1">
                    <a:lumMod val="95000"/>
                    <a:lumOff val="5000"/>
                  </a:schemeClr>
                </a:solidFill>
                <a:latin typeface="Tahoma" pitchFamily="34" charset="0"/>
                <a:cs typeface="Tahoma" pitchFamily="34" charset="0"/>
              </a:rPr>
              <a:t>cal</a:t>
            </a:r>
            <a:r>
              <a:rPr lang="en-US" altLang="en-US" sz="2800" u="sng" dirty="0">
                <a:solidFill>
                  <a:schemeClr val="tx1">
                    <a:lumMod val="95000"/>
                    <a:lumOff val="5000"/>
                  </a:schemeClr>
                </a:solidFill>
                <a:latin typeface="Tahoma" pitchFamily="34" charset="0"/>
                <a:cs typeface="Tahoma" pitchFamily="34" charset="0"/>
              </a:rPr>
              <a:t> </a:t>
            </a:r>
            <a:br>
              <a:rPr lang="en-US" altLang="en-US" sz="2800" u="sng" dirty="0">
                <a:solidFill>
                  <a:schemeClr val="tx1">
                    <a:lumMod val="95000"/>
                    <a:lumOff val="5000"/>
                  </a:schemeClr>
                </a:solidFill>
                <a:latin typeface="Tahoma" pitchFamily="34" charset="0"/>
                <a:cs typeface="Tahoma" pitchFamily="34" charset="0"/>
              </a:rPr>
            </a:br>
            <a:r>
              <a:rPr lang="en-US" altLang="en-US" sz="2800" dirty="0">
                <a:solidFill>
                  <a:schemeClr val="tx1">
                    <a:lumMod val="95000"/>
                    <a:lumOff val="5000"/>
                  </a:schemeClr>
                </a:solidFill>
                <a:latin typeface="Tahoma" pitchFamily="34" charset="0"/>
                <a:cs typeface="Tahoma" pitchFamily="34" charset="0"/>
              </a:rPr>
              <a:t>1</a:t>
            </a:r>
            <a:endParaRPr lang="en-US" altLang="en-US" sz="2800" dirty="0">
              <a:solidFill>
                <a:schemeClr val="tx1">
                  <a:lumMod val="95000"/>
                  <a:lumOff val="5000"/>
                </a:schemeClr>
              </a:solidFill>
            </a:endParaRPr>
          </a:p>
        </p:txBody>
      </p:sp>
      <p:sp>
        <p:nvSpPr>
          <p:cNvPr id="4" name="TextBox 3">
            <a:extLst>
              <a:ext uri="{FF2B5EF4-FFF2-40B4-BE49-F238E27FC236}">
                <a16:creationId xmlns:a16="http://schemas.microsoft.com/office/drawing/2014/main" id="{02FBAC94-87E3-4958-9EDE-7F96D9304E59}"/>
              </a:ext>
            </a:extLst>
          </p:cNvPr>
          <p:cNvSpPr txBox="1">
            <a:spLocks noChangeArrowheads="1"/>
          </p:cNvSpPr>
          <p:nvPr/>
        </p:nvSpPr>
        <p:spPr bwMode="auto">
          <a:xfrm>
            <a:off x="2404581" y="2492632"/>
            <a:ext cx="91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dirty="0">
                <a:solidFill>
                  <a:schemeClr val="tx1">
                    <a:lumMod val="95000"/>
                    <a:lumOff val="5000"/>
                  </a:schemeClr>
                </a:solidFill>
              </a:rPr>
              <a:t>X</a:t>
            </a:r>
          </a:p>
        </p:txBody>
      </p:sp>
      <p:sp>
        <p:nvSpPr>
          <p:cNvPr id="5" name="Rectangle 5">
            <a:extLst>
              <a:ext uri="{FF2B5EF4-FFF2-40B4-BE49-F238E27FC236}">
                <a16:creationId xmlns:a16="http://schemas.microsoft.com/office/drawing/2014/main" id="{EE5E3418-E01A-456E-95A8-60092A9A760F}"/>
              </a:ext>
            </a:extLst>
          </p:cNvPr>
          <p:cNvSpPr>
            <a:spLocks noChangeArrowheads="1"/>
          </p:cNvSpPr>
          <p:nvPr/>
        </p:nvSpPr>
        <p:spPr bwMode="auto">
          <a:xfrm>
            <a:off x="2707793" y="2422782"/>
            <a:ext cx="1828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u="sng" dirty="0">
                <a:solidFill>
                  <a:schemeClr val="tx1">
                    <a:lumMod val="95000"/>
                    <a:lumOff val="5000"/>
                  </a:schemeClr>
                </a:solidFill>
                <a:latin typeface="Tahoma" pitchFamily="34" charset="0"/>
                <a:cs typeface="Tahoma" pitchFamily="34" charset="0"/>
              </a:rPr>
              <a:t>1 C</a:t>
            </a:r>
            <a:br>
              <a:rPr lang="en-US" altLang="en-US" sz="2800" u="sng" dirty="0">
                <a:solidFill>
                  <a:schemeClr val="tx1">
                    <a:lumMod val="95000"/>
                    <a:lumOff val="5000"/>
                  </a:schemeClr>
                </a:solidFill>
                <a:latin typeface="Tahoma" pitchFamily="34" charset="0"/>
                <a:cs typeface="Tahoma" pitchFamily="34" charset="0"/>
              </a:rPr>
            </a:br>
            <a:r>
              <a:rPr lang="en-US" altLang="en-US" sz="2800" dirty="0">
                <a:solidFill>
                  <a:schemeClr val="tx1">
                    <a:lumMod val="95000"/>
                    <a:lumOff val="5000"/>
                  </a:schemeClr>
                </a:solidFill>
                <a:latin typeface="Tahoma" pitchFamily="34" charset="0"/>
                <a:cs typeface="Tahoma" pitchFamily="34" charset="0"/>
              </a:rPr>
              <a:t>1000 </a:t>
            </a:r>
            <a:r>
              <a:rPr lang="en-US" altLang="en-US" sz="2800" dirty="0" err="1">
                <a:solidFill>
                  <a:schemeClr val="tx1">
                    <a:lumMod val="95000"/>
                    <a:lumOff val="5000"/>
                  </a:schemeClr>
                </a:solidFill>
                <a:latin typeface="Tahoma" pitchFamily="34" charset="0"/>
                <a:cs typeface="Tahoma" pitchFamily="34" charset="0"/>
              </a:rPr>
              <a:t>cal</a:t>
            </a:r>
            <a:endParaRPr lang="en-US" altLang="en-US" sz="2800" dirty="0">
              <a:solidFill>
                <a:schemeClr val="tx1">
                  <a:lumMod val="95000"/>
                  <a:lumOff val="5000"/>
                </a:schemeClr>
              </a:solidFill>
            </a:endParaRPr>
          </a:p>
        </p:txBody>
      </p:sp>
      <p:sp>
        <p:nvSpPr>
          <p:cNvPr id="6" name="TextBox 6">
            <a:extLst>
              <a:ext uri="{FF2B5EF4-FFF2-40B4-BE49-F238E27FC236}">
                <a16:creationId xmlns:a16="http://schemas.microsoft.com/office/drawing/2014/main" id="{6B7B3832-6147-4B15-B023-4AE3A2D83FBF}"/>
              </a:ext>
            </a:extLst>
          </p:cNvPr>
          <p:cNvSpPr txBox="1">
            <a:spLocks noChangeArrowheads="1"/>
          </p:cNvSpPr>
          <p:nvPr/>
        </p:nvSpPr>
        <p:spPr bwMode="auto">
          <a:xfrm>
            <a:off x="4518872" y="2492771"/>
            <a:ext cx="403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0" dirty="0">
                <a:solidFill>
                  <a:schemeClr val="tx1">
                    <a:lumMod val="95000"/>
                    <a:lumOff val="5000"/>
                  </a:schemeClr>
                </a:solidFill>
                <a:latin typeface="Tahoma" pitchFamily="34" charset="0"/>
                <a:cs typeface="Tahoma" pitchFamily="34" charset="0"/>
              </a:rPr>
              <a:t>= 126.1 Calories</a:t>
            </a:r>
          </a:p>
        </p:txBody>
      </p:sp>
    </p:spTree>
    <p:extLst>
      <p:ext uri="{BB962C8B-B14F-4D97-AF65-F5344CB8AC3E}">
        <p14:creationId xmlns:p14="http://schemas.microsoft.com/office/powerpoint/2010/main" val="2450132291"/>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47990-9B65-43A8-9DAF-696A34D3D2C8}"/>
              </a:ext>
            </a:extLst>
          </p:cNvPr>
          <p:cNvSpPr txBox="1"/>
          <p:nvPr/>
        </p:nvSpPr>
        <p:spPr>
          <a:xfrm>
            <a:off x="0" y="0"/>
            <a:ext cx="9144000" cy="110799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112. Copy the simple Cooling Curve for Chromium, labels, titles,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axis labels, etc.  </a:t>
            </a:r>
          </a:p>
          <a:p>
            <a:endParaRPr lang="en-US" dirty="0"/>
          </a:p>
        </p:txBody>
      </p:sp>
    </p:spTree>
    <p:extLst>
      <p:ext uri="{BB962C8B-B14F-4D97-AF65-F5344CB8AC3E}">
        <p14:creationId xmlns:p14="http://schemas.microsoft.com/office/powerpoint/2010/main" val="275639954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4"/>
          <p:cNvSpPr>
            <a:spLocks noChangeShapeType="1"/>
          </p:cNvSpPr>
          <p:nvPr/>
        </p:nvSpPr>
        <p:spPr bwMode="auto">
          <a:xfrm flipV="1">
            <a:off x="1143000" y="533400"/>
            <a:ext cx="0" cy="51816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3" name="Line 5"/>
          <p:cNvSpPr>
            <a:spLocks noChangeShapeType="1"/>
          </p:cNvSpPr>
          <p:nvPr/>
        </p:nvSpPr>
        <p:spPr bwMode="auto">
          <a:xfrm>
            <a:off x="1143000" y="5715000"/>
            <a:ext cx="77724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4" name="Line 6"/>
          <p:cNvSpPr>
            <a:spLocks noChangeShapeType="1"/>
          </p:cNvSpPr>
          <p:nvPr/>
        </p:nvSpPr>
        <p:spPr bwMode="auto">
          <a:xfrm>
            <a:off x="1371600" y="685800"/>
            <a:ext cx="8382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5" name="Line 7"/>
          <p:cNvSpPr>
            <a:spLocks noChangeShapeType="1"/>
          </p:cNvSpPr>
          <p:nvPr/>
        </p:nvSpPr>
        <p:spPr bwMode="auto">
          <a:xfrm>
            <a:off x="2209800" y="15240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6" name="Line 8"/>
          <p:cNvSpPr>
            <a:spLocks noChangeShapeType="1"/>
          </p:cNvSpPr>
          <p:nvPr/>
        </p:nvSpPr>
        <p:spPr bwMode="auto">
          <a:xfrm>
            <a:off x="5257800" y="1524000"/>
            <a:ext cx="228600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7" name="Line 9"/>
          <p:cNvSpPr>
            <a:spLocks noChangeShapeType="1"/>
          </p:cNvSpPr>
          <p:nvPr/>
        </p:nvSpPr>
        <p:spPr bwMode="auto">
          <a:xfrm>
            <a:off x="7543800" y="4800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8" name="Line 10"/>
          <p:cNvSpPr>
            <a:spLocks noChangeShapeType="1"/>
          </p:cNvSpPr>
          <p:nvPr/>
        </p:nvSpPr>
        <p:spPr bwMode="auto">
          <a:xfrm>
            <a:off x="8153400" y="48006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9" name="Text Box 11"/>
          <p:cNvSpPr txBox="1">
            <a:spLocks noChangeArrowheads="1"/>
          </p:cNvSpPr>
          <p:nvPr/>
        </p:nvSpPr>
        <p:spPr bwMode="auto">
          <a:xfrm>
            <a:off x="1743075" y="2618783"/>
            <a:ext cx="5372100" cy="287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800" b="1" i="1" dirty="0">
                <a:solidFill>
                  <a:srgbClr val="0000CC"/>
                </a:solidFill>
              </a:rPr>
              <a:t>117.</a:t>
            </a:r>
            <a:br>
              <a:rPr lang="en-US" altLang="en-US" sz="1800" i="1" dirty="0">
                <a:solidFill>
                  <a:srgbClr val="0000CC"/>
                </a:solidFill>
              </a:rPr>
            </a:br>
            <a:r>
              <a:rPr lang="en-US" altLang="en-US" sz="1800" i="1" dirty="0">
                <a:solidFill>
                  <a:srgbClr val="0000CC"/>
                </a:solidFill>
              </a:rPr>
              <a:t>A. What temps are on the Y axis?</a:t>
            </a:r>
          </a:p>
          <a:p>
            <a:pPr fontAlgn="base">
              <a:spcBef>
                <a:spcPct val="50000"/>
              </a:spcBef>
              <a:spcAft>
                <a:spcPct val="0"/>
              </a:spcAft>
              <a:buFontTx/>
              <a:buNone/>
            </a:pPr>
            <a:r>
              <a:rPr lang="en-US" altLang="en-US" sz="1800" i="1" dirty="0">
                <a:solidFill>
                  <a:schemeClr val="bg1"/>
                </a:solidFill>
              </a:rPr>
              <a:t>B. What’s PE doing BC and CD?</a:t>
            </a:r>
          </a:p>
          <a:p>
            <a:pPr fontAlgn="base">
              <a:spcBef>
                <a:spcPct val="50000"/>
              </a:spcBef>
              <a:spcAft>
                <a:spcPct val="0"/>
              </a:spcAft>
              <a:buFontTx/>
              <a:buNone/>
            </a:pPr>
            <a:r>
              <a:rPr lang="en-US" altLang="en-US" sz="1800" i="1" dirty="0">
                <a:solidFill>
                  <a:schemeClr val="bg1"/>
                </a:solidFill>
              </a:rPr>
              <a:t>C. What’s KE doing AB and DE</a:t>
            </a:r>
          </a:p>
          <a:p>
            <a:pPr fontAlgn="base">
              <a:spcBef>
                <a:spcPct val="50000"/>
              </a:spcBef>
              <a:spcAft>
                <a:spcPct val="0"/>
              </a:spcAft>
              <a:buFontTx/>
              <a:buNone/>
            </a:pPr>
            <a:r>
              <a:rPr lang="en-US" altLang="en-US" sz="1800" i="1" dirty="0">
                <a:solidFill>
                  <a:schemeClr val="bg1"/>
                </a:solidFill>
              </a:rPr>
              <a:t>D. Why is BC longer than DE?</a:t>
            </a:r>
          </a:p>
          <a:p>
            <a:pPr fontAlgn="base">
              <a:spcBef>
                <a:spcPct val="50000"/>
              </a:spcBef>
              <a:spcAft>
                <a:spcPct val="0"/>
              </a:spcAft>
              <a:buFontTx/>
              <a:buNone/>
            </a:pPr>
            <a:r>
              <a:rPr lang="en-US" altLang="en-US" sz="1800" i="1" dirty="0">
                <a:solidFill>
                  <a:schemeClr val="bg1"/>
                </a:solidFill>
              </a:rPr>
              <a:t>E. Which </a:t>
            </a:r>
            <a:r>
              <a:rPr lang="en-US" altLang="en-US" sz="1800" i="1" dirty="0" err="1">
                <a:solidFill>
                  <a:schemeClr val="bg1"/>
                </a:solidFill>
              </a:rPr>
              <a:t>thermochem</a:t>
            </a:r>
            <a:r>
              <a:rPr lang="en-US" altLang="en-US" sz="1800" i="1" dirty="0">
                <a:solidFill>
                  <a:schemeClr val="bg1"/>
                </a:solidFill>
              </a:rPr>
              <a:t> formula do you use for BC?</a:t>
            </a:r>
          </a:p>
          <a:p>
            <a:pPr fontAlgn="base">
              <a:spcBef>
                <a:spcPct val="50000"/>
              </a:spcBef>
              <a:spcAft>
                <a:spcPct val="0"/>
              </a:spcAft>
              <a:buFontTx/>
              <a:buNone/>
            </a:pPr>
            <a:r>
              <a:rPr lang="en-US" altLang="en-US" sz="1800" i="1" dirty="0">
                <a:solidFill>
                  <a:schemeClr val="bg1"/>
                </a:solidFill>
              </a:rPr>
              <a:t>F. How about for EF?</a:t>
            </a:r>
          </a:p>
        </p:txBody>
      </p:sp>
      <p:sp>
        <p:nvSpPr>
          <p:cNvPr id="87050" name="Text Box 12"/>
          <p:cNvSpPr txBox="1">
            <a:spLocks noChangeArrowheads="1"/>
          </p:cNvSpPr>
          <p:nvPr/>
        </p:nvSpPr>
        <p:spPr bwMode="auto">
          <a:xfrm>
            <a:off x="1295400" y="304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A</a:t>
            </a:r>
          </a:p>
        </p:txBody>
      </p:sp>
      <p:sp>
        <p:nvSpPr>
          <p:cNvPr id="87051" name="Text Box 13"/>
          <p:cNvSpPr txBox="1">
            <a:spLocks noChangeArrowheads="1"/>
          </p:cNvSpPr>
          <p:nvPr/>
        </p:nvSpPr>
        <p:spPr bwMode="auto">
          <a:xfrm>
            <a:off x="2057400" y="1600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B</a:t>
            </a:r>
          </a:p>
        </p:txBody>
      </p:sp>
      <p:sp>
        <p:nvSpPr>
          <p:cNvPr id="87052" name="Text Box 14"/>
          <p:cNvSpPr txBox="1">
            <a:spLocks noChangeArrowheads="1"/>
          </p:cNvSpPr>
          <p:nvPr/>
        </p:nvSpPr>
        <p:spPr bwMode="auto">
          <a:xfrm>
            <a:off x="5257800" y="1143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C</a:t>
            </a:r>
          </a:p>
        </p:txBody>
      </p:sp>
      <p:sp>
        <p:nvSpPr>
          <p:cNvPr id="87053" name="Text Box 15"/>
          <p:cNvSpPr txBox="1">
            <a:spLocks noChangeArrowheads="1"/>
          </p:cNvSpPr>
          <p:nvPr/>
        </p:nvSpPr>
        <p:spPr bwMode="auto">
          <a:xfrm>
            <a:off x="7239000" y="4800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D</a:t>
            </a:r>
          </a:p>
        </p:txBody>
      </p:sp>
      <p:sp>
        <p:nvSpPr>
          <p:cNvPr id="87054" name="Text Box 16"/>
          <p:cNvSpPr txBox="1">
            <a:spLocks noChangeArrowheads="1"/>
          </p:cNvSpPr>
          <p:nvPr/>
        </p:nvSpPr>
        <p:spPr bwMode="auto">
          <a:xfrm>
            <a:off x="8077200" y="4419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E</a:t>
            </a:r>
          </a:p>
        </p:txBody>
      </p:sp>
      <p:sp>
        <p:nvSpPr>
          <p:cNvPr id="87055" name="Text Box 17"/>
          <p:cNvSpPr txBox="1">
            <a:spLocks noChangeArrowheads="1"/>
          </p:cNvSpPr>
          <p:nvPr/>
        </p:nvSpPr>
        <p:spPr bwMode="auto">
          <a:xfrm>
            <a:off x="1676400" y="58674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FF3300"/>
                </a:solidFill>
              </a:rPr>
              <a:t>Heat removed at a constant rate (time)</a:t>
            </a:r>
          </a:p>
        </p:txBody>
      </p:sp>
      <p:sp>
        <p:nvSpPr>
          <p:cNvPr id="87056" name="Text Box 18"/>
          <p:cNvSpPr txBox="1">
            <a:spLocks noChangeArrowheads="1"/>
          </p:cNvSpPr>
          <p:nvPr/>
        </p:nvSpPr>
        <p:spPr bwMode="auto">
          <a:xfrm>
            <a:off x="609600" y="2286000"/>
            <a:ext cx="381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50000"/>
              </a:spcBef>
              <a:spcAft>
                <a:spcPct val="0"/>
              </a:spcAft>
              <a:buFontTx/>
              <a:buNone/>
            </a:pPr>
            <a:r>
              <a:rPr lang="en-US" altLang="en-US" sz="1800">
                <a:solidFill>
                  <a:srgbClr val="FF3300"/>
                </a:solidFill>
              </a:rPr>
              <a:t>K</a:t>
            </a:r>
            <a:br>
              <a:rPr lang="en-US" altLang="en-US" sz="1800">
                <a:solidFill>
                  <a:srgbClr val="FF3300"/>
                </a:solidFill>
              </a:rPr>
            </a:br>
            <a:r>
              <a:rPr lang="en-US" altLang="en-US" sz="1800">
                <a:solidFill>
                  <a:srgbClr val="FF3300"/>
                </a:solidFill>
              </a:rPr>
              <a:t>E</a:t>
            </a:r>
            <a:br>
              <a:rPr lang="en-US" altLang="en-US" sz="1800">
                <a:solidFill>
                  <a:srgbClr val="FF3300"/>
                </a:solidFill>
              </a:rPr>
            </a:br>
            <a:r>
              <a:rPr lang="en-US" altLang="en-US" sz="1800">
                <a:solidFill>
                  <a:srgbClr val="FF3300"/>
                </a:solidFill>
              </a:rPr>
              <a:t>L</a:t>
            </a:r>
            <a:br>
              <a:rPr lang="en-US" altLang="en-US" sz="1800">
                <a:solidFill>
                  <a:srgbClr val="FF3300"/>
                </a:solidFill>
              </a:rPr>
            </a:br>
            <a:r>
              <a:rPr lang="en-US" altLang="en-US" sz="1800">
                <a:solidFill>
                  <a:srgbClr val="FF3300"/>
                </a:solidFill>
              </a:rPr>
              <a:t>V</a:t>
            </a:r>
            <a:br>
              <a:rPr lang="en-US" altLang="en-US" sz="1800">
                <a:solidFill>
                  <a:srgbClr val="FF3300"/>
                </a:solidFill>
              </a:rPr>
            </a:br>
            <a:r>
              <a:rPr lang="en-US" altLang="en-US" sz="1800">
                <a:solidFill>
                  <a:srgbClr val="FF3300"/>
                </a:solidFill>
              </a:rPr>
              <a:t>I</a:t>
            </a:r>
            <a:br>
              <a:rPr lang="en-US" altLang="en-US" sz="1800">
                <a:solidFill>
                  <a:srgbClr val="FF3300"/>
                </a:solidFill>
              </a:rPr>
            </a:br>
            <a:r>
              <a:rPr lang="en-US" altLang="en-US" sz="1800">
                <a:solidFill>
                  <a:srgbClr val="FF3300"/>
                </a:solidFill>
              </a:rPr>
              <a:t>N</a:t>
            </a:r>
          </a:p>
        </p:txBody>
      </p:sp>
      <p:sp>
        <p:nvSpPr>
          <p:cNvPr id="87057" name="Line 19"/>
          <p:cNvSpPr>
            <a:spLocks noChangeShapeType="1"/>
          </p:cNvSpPr>
          <p:nvPr/>
        </p:nvSpPr>
        <p:spPr bwMode="auto">
          <a:xfrm>
            <a:off x="914400" y="1524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58" name="Line 20"/>
          <p:cNvSpPr>
            <a:spLocks noChangeShapeType="1"/>
          </p:cNvSpPr>
          <p:nvPr/>
        </p:nvSpPr>
        <p:spPr bwMode="auto">
          <a:xfrm flipH="1">
            <a:off x="914400" y="4800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61" name="Text Box 23"/>
          <p:cNvSpPr txBox="1">
            <a:spLocks noChangeArrowheads="1"/>
          </p:cNvSpPr>
          <p:nvPr/>
        </p:nvSpPr>
        <p:spPr bwMode="auto">
          <a:xfrm>
            <a:off x="2362200" y="335339"/>
            <a:ext cx="5637212"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800" dirty="0">
                <a:solidFill>
                  <a:srgbClr val="000000"/>
                </a:solidFill>
              </a:rPr>
              <a:t>Cooling curve for Chromium metal</a:t>
            </a:r>
          </a:p>
          <a:p>
            <a:pPr fontAlgn="base">
              <a:spcBef>
                <a:spcPct val="50000"/>
              </a:spcBef>
              <a:spcAft>
                <a:spcPct val="0"/>
              </a:spcAft>
              <a:buFontTx/>
              <a:buNone/>
            </a:pPr>
            <a:r>
              <a:rPr lang="en-US" altLang="en-US" sz="1800" dirty="0">
                <a:solidFill>
                  <a:srgbClr val="000000"/>
                </a:solidFill>
              </a:rPr>
              <a:t>                                     </a:t>
            </a:r>
          </a:p>
        </p:txBody>
      </p:sp>
      <p:sp>
        <p:nvSpPr>
          <p:cNvPr id="87062" name="Text Box 17"/>
          <p:cNvSpPr txBox="1">
            <a:spLocks noChangeArrowheads="1"/>
          </p:cNvSpPr>
          <p:nvPr/>
        </p:nvSpPr>
        <p:spPr bwMode="auto">
          <a:xfrm>
            <a:off x="8763000" y="5181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F</a:t>
            </a:r>
          </a:p>
        </p:txBody>
      </p:sp>
      <p:sp>
        <p:nvSpPr>
          <p:cNvPr id="23" name="Oval 22"/>
          <p:cNvSpPr/>
          <p:nvPr/>
        </p:nvSpPr>
        <p:spPr>
          <a:xfrm>
            <a:off x="7505700" y="476726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4" name="Oval 23"/>
          <p:cNvSpPr/>
          <p:nvPr/>
        </p:nvSpPr>
        <p:spPr>
          <a:xfrm>
            <a:off x="8691563" y="5334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5" name="Oval 24"/>
          <p:cNvSpPr/>
          <p:nvPr/>
        </p:nvSpPr>
        <p:spPr>
          <a:xfrm>
            <a:off x="8115300" y="476726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6" name="Oval 25"/>
          <p:cNvSpPr/>
          <p:nvPr/>
        </p:nvSpPr>
        <p:spPr>
          <a:xfrm>
            <a:off x="5219700" y="14922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7" name="Oval 26"/>
          <p:cNvSpPr/>
          <p:nvPr/>
        </p:nvSpPr>
        <p:spPr>
          <a:xfrm>
            <a:off x="2171700" y="147161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8" name="Oval 27"/>
          <p:cNvSpPr/>
          <p:nvPr/>
        </p:nvSpPr>
        <p:spPr>
          <a:xfrm>
            <a:off x="1333500" y="6477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87069" name="TextBox 28"/>
          <p:cNvSpPr txBox="1">
            <a:spLocks noChangeArrowheads="1"/>
          </p:cNvSpPr>
          <p:nvPr/>
        </p:nvSpPr>
        <p:spPr bwMode="auto">
          <a:xfrm>
            <a:off x="-1" y="152400"/>
            <a:ext cx="761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Tx/>
              <a:buNone/>
            </a:pPr>
            <a:r>
              <a:rPr lang="en-US" altLang="en-US" sz="1800" dirty="0">
                <a:solidFill>
                  <a:srgbClr val="000000"/>
                </a:solidFill>
              </a:rPr>
              <a:t>112. </a:t>
            </a:r>
          </a:p>
        </p:txBody>
      </p:sp>
    </p:spTree>
    <p:extLst>
      <p:ext uri="{BB962C8B-B14F-4D97-AF65-F5344CB8AC3E}">
        <p14:creationId xmlns:p14="http://schemas.microsoft.com/office/powerpoint/2010/main" val="387127147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4"/>
          <p:cNvSpPr>
            <a:spLocks noChangeShapeType="1"/>
          </p:cNvSpPr>
          <p:nvPr/>
        </p:nvSpPr>
        <p:spPr bwMode="auto">
          <a:xfrm flipV="1">
            <a:off x="1143000" y="533400"/>
            <a:ext cx="0" cy="51816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3" name="Line 5"/>
          <p:cNvSpPr>
            <a:spLocks noChangeShapeType="1"/>
          </p:cNvSpPr>
          <p:nvPr/>
        </p:nvSpPr>
        <p:spPr bwMode="auto">
          <a:xfrm>
            <a:off x="1143000" y="5715000"/>
            <a:ext cx="77724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4" name="Line 6"/>
          <p:cNvSpPr>
            <a:spLocks noChangeShapeType="1"/>
          </p:cNvSpPr>
          <p:nvPr/>
        </p:nvSpPr>
        <p:spPr bwMode="auto">
          <a:xfrm>
            <a:off x="1371600" y="685800"/>
            <a:ext cx="8382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5" name="Line 7"/>
          <p:cNvSpPr>
            <a:spLocks noChangeShapeType="1"/>
          </p:cNvSpPr>
          <p:nvPr/>
        </p:nvSpPr>
        <p:spPr bwMode="auto">
          <a:xfrm>
            <a:off x="2209800" y="15240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6" name="Line 8"/>
          <p:cNvSpPr>
            <a:spLocks noChangeShapeType="1"/>
          </p:cNvSpPr>
          <p:nvPr/>
        </p:nvSpPr>
        <p:spPr bwMode="auto">
          <a:xfrm>
            <a:off x="5257800" y="1524000"/>
            <a:ext cx="228600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7" name="Line 9"/>
          <p:cNvSpPr>
            <a:spLocks noChangeShapeType="1"/>
          </p:cNvSpPr>
          <p:nvPr/>
        </p:nvSpPr>
        <p:spPr bwMode="auto">
          <a:xfrm>
            <a:off x="7543800" y="4800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8" name="Line 10"/>
          <p:cNvSpPr>
            <a:spLocks noChangeShapeType="1"/>
          </p:cNvSpPr>
          <p:nvPr/>
        </p:nvSpPr>
        <p:spPr bwMode="auto">
          <a:xfrm>
            <a:off x="8153400" y="48006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9" name="Text Box 11"/>
          <p:cNvSpPr txBox="1">
            <a:spLocks noChangeArrowheads="1"/>
          </p:cNvSpPr>
          <p:nvPr/>
        </p:nvSpPr>
        <p:spPr bwMode="auto">
          <a:xfrm>
            <a:off x="1743075" y="2618783"/>
            <a:ext cx="5372100" cy="287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800" b="1" i="1" dirty="0">
                <a:solidFill>
                  <a:srgbClr val="0000CC"/>
                </a:solidFill>
              </a:rPr>
              <a:t>117.</a:t>
            </a:r>
            <a:br>
              <a:rPr lang="en-US" altLang="en-US" sz="1800" i="1" dirty="0">
                <a:solidFill>
                  <a:srgbClr val="0000CC"/>
                </a:solidFill>
              </a:rPr>
            </a:br>
            <a:r>
              <a:rPr lang="en-US" altLang="en-US" sz="1800" i="1" dirty="0">
                <a:solidFill>
                  <a:srgbClr val="0000CC"/>
                </a:solidFill>
              </a:rPr>
              <a:t>A. What temps are on the Y axis?</a:t>
            </a:r>
          </a:p>
          <a:p>
            <a:pPr fontAlgn="base">
              <a:spcBef>
                <a:spcPct val="50000"/>
              </a:spcBef>
              <a:spcAft>
                <a:spcPct val="0"/>
              </a:spcAft>
              <a:buFontTx/>
              <a:buNone/>
            </a:pPr>
            <a:r>
              <a:rPr lang="en-US" altLang="en-US" sz="1800" i="1" dirty="0">
                <a:solidFill>
                  <a:srgbClr val="FF0000"/>
                </a:solidFill>
              </a:rPr>
              <a:t>B. What’s PE doing BC and CD?</a:t>
            </a:r>
          </a:p>
          <a:p>
            <a:pPr fontAlgn="base">
              <a:spcBef>
                <a:spcPct val="50000"/>
              </a:spcBef>
              <a:spcAft>
                <a:spcPct val="0"/>
              </a:spcAft>
              <a:buFontTx/>
              <a:buNone/>
            </a:pPr>
            <a:r>
              <a:rPr lang="en-US" altLang="en-US" sz="1800" i="1" dirty="0">
                <a:solidFill>
                  <a:schemeClr val="bg1"/>
                </a:solidFill>
              </a:rPr>
              <a:t>C. What’s KE doing AB and DE</a:t>
            </a:r>
          </a:p>
          <a:p>
            <a:pPr fontAlgn="base">
              <a:spcBef>
                <a:spcPct val="50000"/>
              </a:spcBef>
              <a:spcAft>
                <a:spcPct val="0"/>
              </a:spcAft>
              <a:buFontTx/>
              <a:buNone/>
            </a:pPr>
            <a:r>
              <a:rPr lang="en-US" altLang="en-US" sz="1800" i="1" dirty="0">
                <a:solidFill>
                  <a:schemeClr val="bg1"/>
                </a:solidFill>
              </a:rPr>
              <a:t>D. Why is BC longer than DE?</a:t>
            </a:r>
          </a:p>
          <a:p>
            <a:pPr fontAlgn="base">
              <a:spcBef>
                <a:spcPct val="50000"/>
              </a:spcBef>
              <a:spcAft>
                <a:spcPct val="0"/>
              </a:spcAft>
              <a:buFontTx/>
              <a:buNone/>
            </a:pPr>
            <a:r>
              <a:rPr lang="en-US" altLang="en-US" sz="1800" i="1" dirty="0">
                <a:solidFill>
                  <a:schemeClr val="bg1"/>
                </a:solidFill>
              </a:rPr>
              <a:t>E. Which </a:t>
            </a:r>
            <a:r>
              <a:rPr lang="en-US" altLang="en-US" sz="1800" i="1" dirty="0" err="1">
                <a:solidFill>
                  <a:schemeClr val="bg1"/>
                </a:solidFill>
              </a:rPr>
              <a:t>thermochem</a:t>
            </a:r>
            <a:r>
              <a:rPr lang="en-US" altLang="en-US" sz="1800" i="1" dirty="0">
                <a:solidFill>
                  <a:schemeClr val="bg1"/>
                </a:solidFill>
              </a:rPr>
              <a:t> formula do you use for BC?</a:t>
            </a:r>
          </a:p>
          <a:p>
            <a:pPr fontAlgn="base">
              <a:spcBef>
                <a:spcPct val="50000"/>
              </a:spcBef>
              <a:spcAft>
                <a:spcPct val="0"/>
              </a:spcAft>
              <a:buFontTx/>
              <a:buNone/>
            </a:pPr>
            <a:r>
              <a:rPr lang="en-US" altLang="en-US" sz="1800" i="1" dirty="0">
                <a:solidFill>
                  <a:schemeClr val="bg1"/>
                </a:solidFill>
              </a:rPr>
              <a:t>F. How about for EF?</a:t>
            </a:r>
          </a:p>
        </p:txBody>
      </p:sp>
      <p:sp>
        <p:nvSpPr>
          <p:cNvPr id="87050" name="Text Box 12"/>
          <p:cNvSpPr txBox="1">
            <a:spLocks noChangeArrowheads="1"/>
          </p:cNvSpPr>
          <p:nvPr/>
        </p:nvSpPr>
        <p:spPr bwMode="auto">
          <a:xfrm>
            <a:off x="1295400" y="304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A</a:t>
            </a:r>
          </a:p>
        </p:txBody>
      </p:sp>
      <p:sp>
        <p:nvSpPr>
          <p:cNvPr id="87051" name="Text Box 13"/>
          <p:cNvSpPr txBox="1">
            <a:spLocks noChangeArrowheads="1"/>
          </p:cNvSpPr>
          <p:nvPr/>
        </p:nvSpPr>
        <p:spPr bwMode="auto">
          <a:xfrm>
            <a:off x="2057400" y="1600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B</a:t>
            </a:r>
          </a:p>
        </p:txBody>
      </p:sp>
      <p:sp>
        <p:nvSpPr>
          <p:cNvPr id="87052" name="Text Box 14"/>
          <p:cNvSpPr txBox="1">
            <a:spLocks noChangeArrowheads="1"/>
          </p:cNvSpPr>
          <p:nvPr/>
        </p:nvSpPr>
        <p:spPr bwMode="auto">
          <a:xfrm>
            <a:off x="5257800" y="1143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C</a:t>
            </a:r>
          </a:p>
        </p:txBody>
      </p:sp>
      <p:sp>
        <p:nvSpPr>
          <p:cNvPr id="87053" name="Text Box 15"/>
          <p:cNvSpPr txBox="1">
            <a:spLocks noChangeArrowheads="1"/>
          </p:cNvSpPr>
          <p:nvPr/>
        </p:nvSpPr>
        <p:spPr bwMode="auto">
          <a:xfrm>
            <a:off x="7239000" y="4800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D</a:t>
            </a:r>
          </a:p>
        </p:txBody>
      </p:sp>
      <p:sp>
        <p:nvSpPr>
          <p:cNvPr id="87054" name="Text Box 16"/>
          <p:cNvSpPr txBox="1">
            <a:spLocks noChangeArrowheads="1"/>
          </p:cNvSpPr>
          <p:nvPr/>
        </p:nvSpPr>
        <p:spPr bwMode="auto">
          <a:xfrm>
            <a:off x="8077200" y="4419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E</a:t>
            </a:r>
          </a:p>
        </p:txBody>
      </p:sp>
      <p:sp>
        <p:nvSpPr>
          <p:cNvPr id="87055" name="Text Box 17"/>
          <p:cNvSpPr txBox="1">
            <a:spLocks noChangeArrowheads="1"/>
          </p:cNvSpPr>
          <p:nvPr/>
        </p:nvSpPr>
        <p:spPr bwMode="auto">
          <a:xfrm>
            <a:off x="1676400" y="58674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FF3300"/>
                </a:solidFill>
              </a:rPr>
              <a:t>Heat removed at a constant rate (time)</a:t>
            </a:r>
          </a:p>
        </p:txBody>
      </p:sp>
      <p:sp>
        <p:nvSpPr>
          <p:cNvPr id="87056" name="Text Box 18"/>
          <p:cNvSpPr txBox="1">
            <a:spLocks noChangeArrowheads="1"/>
          </p:cNvSpPr>
          <p:nvPr/>
        </p:nvSpPr>
        <p:spPr bwMode="auto">
          <a:xfrm>
            <a:off x="609600" y="2286000"/>
            <a:ext cx="381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50000"/>
              </a:spcBef>
              <a:spcAft>
                <a:spcPct val="0"/>
              </a:spcAft>
              <a:buFontTx/>
              <a:buNone/>
            </a:pPr>
            <a:r>
              <a:rPr lang="en-US" altLang="en-US" sz="1800">
                <a:solidFill>
                  <a:srgbClr val="FF3300"/>
                </a:solidFill>
              </a:rPr>
              <a:t>K</a:t>
            </a:r>
            <a:br>
              <a:rPr lang="en-US" altLang="en-US" sz="1800">
                <a:solidFill>
                  <a:srgbClr val="FF3300"/>
                </a:solidFill>
              </a:rPr>
            </a:br>
            <a:r>
              <a:rPr lang="en-US" altLang="en-US" sz="1800">
                <a:solidFill>
                  <a:srgbClr val="FF3300"/>
                </a:solidFill>
              </a:rPr>
              <a:t>E</a:t>
            </a:r>
            <a:br>
              <a:rPr lang="en-US" altLang="en-US" sz="1800">
                <a:solidFill>
                  <a:srgbClr val="FF3300"/>
                </a:solidFill>
              </a:rPr>
            </a:br>
            <a:r>
              <a:rPr lang="en-US" altLang="en-US" sz="1800">
                <a:solidFill>
                  <a:srgbClr val="FF3300"/>
                </a:solidFill>
              </a:rPr>
              <a:t>L</a:t>
            </a:r>
            <a:br>
              <a:rPr lang="en-US" altLang="en-US" sz="1800">
                <a:solidFill>
                  <a:srgbClr val="FF3300"/>
                </a:solidFill>
              </a:rPr>
            </a:br>
            <a:r>
              <a:rPr lang="en-US" altLang="en-US" sz="1800">
                <a:solidFill>
                  <a:srgbClr val="FF3300"/>
                </a:solidFill>
              </a:rPr>
              <a:t>V</a:t>
            </a:r>
            <a:br>
              <a:rPr lang="en-US" altLang="en-US" sz="1800">
                <a:solidFill>
                  <a:srgbClr val="FF3300"/>
                </a:solidFill>
              </a:rPr>
            </a:br>
            <a:r>
              <a:rPr lang="en-US" altLang="en-US" sz="1800">
                <a:solidFill>
                  <a:srgbClr val="FF3300"/>
                </a:solidFill>
              </a:rPr>
              <a:t>I</a:t>
            </a:r>
            <a:br>
              <a:rPr lang="en-US" altLang="en-US" sz="1800">
                <a:solidFill>
                  <a:srgbClr val="FF3300"/>
                </a:solidFill>
              </a:rPr>
            </a:br>
            <a:r>
              <a:rPr lang="en-US" altLang="en-US" sz="1800">
                <a:solidFill>
                  <a:srgbClr val="FF3300"/>
                </a:solidFill>
              </a:rPr>
              <a:t>N</a:t>
            </a:r>
          </a:p>
        </p:txBody>
      </p:sp>
      <p:sp>
        <p:nvSpPr>
          <p:cNvPr id="87057" name="Line 19"/>
          <p:cNvSpPr>
            <a:spLocks noChangeShapeType="1"/>
          </p:cNvSpPr>
          <p:nvPr/>
        </p:nvSpPr>
        <p:spPr bwMode="auto">
          <a:xfrm>
            <a:off x="914400" y="1524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58" name="Line 20"/>
          <p:cNvSpPr>
            <a:spLocks noChangeShapeType="1"/>
          </p:cNvSpPr>
          <p:nvPr/>
        </p:nvSpPr>
        <p:spPr bwMode="auto">
          <a:xfrm flipH="1">
            <a:off x="914400" y="4800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61" name="Text Box 23"/>
          <p:cNvSpPr txBox="1">
            <a:spLocks noChangeArrowheads="1"/>
          </p:cNvSpPr>
          <p:nvPr/>
        </p:nvSpPr>
        <p:spPr bwMode="auto">
          <a:xfrm>
            <a:off x="2362200" y="335339"/>
            <a:ext cx="5637212"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800" dirty="0">
                <a:solidFill>
                  <a:srgbClr val="000000"/>
                </a:solidFill>
              </a:rPr>
              <a:t>Cooling curve for Chromium metal</a:t>
            </a:r>
          </a:p>
          <a:p>
            <a:pPr fontAlgn="base">
              <a:spcBef>
                <a:spcPct val="50000"/>
              </a:spcBef>
              <a:spcAft>
                <a:spcPct val="0"/>
              </a:spcAft>
              <a:buFontTx/>
              <a:buNone/>
            </a:pPr>
            <a:r>
              <a:rPr lang="en-US" altLang="en-US" sz="1800" dirty="0">
                <a:solidFill>
                  <a:srgbClr val="000000"/>
                </a:solidFill>
              </a:rPr>
              <a:t>                                     </a:t>
            </a:r>
          </a:p>
        </p:txBody>
      </p:sp>
      <p:sp>
        <p:nvSpPr>
          <p:cNvPr id="87062" name="Text Box 17"/>
          <p:cNvSpPr txBox="1">
            <a:spLocks noChangeArrowheads="1"/>
          </p:cNvSpPr>
          <p:nvPr/>
        </p:nvSpPr>
        <p:spPr bwMode="auto">
          <a:xfrm>
            <a:off x="8763000" y="5181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F</a:t>
            </a:r>
          </a:p>
        </p:txBody>
      </p:sp>
      <p:sp>
        <p:nvSpPr>
          <p:cNvPr id="23" name="Oval 22"/>
          <p:cNvSpPr/>
          <p:nvPr/>
        </p:nvSpPr>
        <p:spPr>
          <a:xfrm>
            <a:off x="7505700" y="476726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4" name="Oval 23"/>
          <p:cNvSpPr/>
          <p:nvPr/>
        </p:nvSpPr>
        <p:spPr>
          <a:xfrm>
            <a:off x="8691563" y="5334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5" name="Oval 24"/>
          <p:cNvSpPr/>
          <p:nvPr/>
        </p:nvSpPr>
        <p:spPr>
          <a:xfrm>
            <a:off x="8115300" y="476726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6" name="Oval 25"/>
          <p:cNvSpPr/>
          <p:nvPr/>
        </p:nvSpPr>
        <p:spPr>
          <a:xfrm>
            <a:off x="5219700" y="14922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7" name="Oval 26"/>
          <p:cNvSpPr/>
          <p:nvPr/>
        </p:nvSpPr>
        <p:spPr>
          <a:xfrm>
            <a:off x="2171700" y="147161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8" name="Oval 27"/>
          <p:cNvSpPr/>
          <p:nvPr/>
        </p:nvSpPr>
        <p:spPr>
          <a:xfrm>
            <a:off x="1333500" y="6477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87069" name="TextBox 28"/>
          <p:cNvSpPr txBox="1">
            <a:spLocks noChangeArrowheads="1"/>
          </p:cNvSpPr>
          <p:nvPr/>
        </p:nvSpPr>
        <p:spPr bwMode="auto">
          <a:xfrm>
            <a:off x="-1" y="152400"/>
            <a:ext cx="761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Tx/>
              <a:buNone/>
            </a:pPr>
            <a:r>
              <a:rPr lang="en-US" altLang="en-US" sz="1800" dirty="0">
                <a:solidFill>
                  <a:srgbClr val="000000"/>
                </a:solidFill>
              </a:rPr>
              <a:t>112. </a:t>
            </a:r>
          </a:p>
        </p:txBody>
      </p:sp>
      <p:sp>
        <p:nvSpPr>
          <p:cNvPr id="29" name="Text Box 20">
            <a:extLst>
              <a:ext uri="{FF2B5EF4-FFF2-40B4-BE49-F238E27FC236}">
                <a16:creationId xmlns:a16="http://schemas.microsoft.com/office/drawing/2014/main" id="{E2E53F57-75CA-4A43-8E30-860407D2E3E4}"/>
              </a:ext>
            </a:extLst>
          </p:cNvPr>
          <p:cNvSpPr txBox="1">
            <a:spLocks noChangeArrowheads="1"/>
          </p:cNvSpPr>
          <p:nvPr/>
        </p:nvSpPr>
        <p:spPr bwMode="auto">
          <a:xfrm>
            <a:off x="304800" y="1371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FF"/>
                </a:solidFill>
                <a:effectLst/>
                <a:uLnTx/>
                <a:uFillTx/>
                <a:latin typeface="Arial" pitchFamily="34" charset="0"/>
                <a:ea typeface="+mn-ea"/>
                <a:cs typeface="+mn-cs"/>
              </a:rPr>
              <a:t>2944</a:t>
            </a:r>
          </a:p>
        </p:txBody>
      </p:sp>
      <p:sp>
        <p:nvSpPr>
          <p:cNvPr id="30" name="Text Box 21">
            <a:extLst>
              <a:ext uri="{FF2B5EF4-FFF2-40B4-BE49-F238E27FC236}">
                <a16:creationId xmlns:a16="http://schemas.microsoft.com/office/drawing/2014/main" id="{512C18D0-C5BB-41C5-A41E-A8D323438B34}"/>
              </a:ext>
            </a:extLst>
          </p:cNvPr>
          <p:cNvSpPr txBox="1">
            <a:spLocks noChangeArrowheads="1"/>
          </p:cNvSpPr>
          <p:nvPr/>
        </p:nvSpPr>
        <p:spPr bwMode="auto">
          <a:xfrm>
            <a:off x="228600" y="4648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FF"/>
                </a:solidFill>
                <a:effectLst/>
                <a:uLnTx/>
                <a:uFillTx/>
                <a:latin typeface="Arial" pitchFamily="34" charset="0"/>
                <a:ea typeface="+mn-ea"/>
                <a:cs typeface="+mn-cs"/>
              </a:rPr>
              <a:t>2180</a:t>
            </a:r>
          </a:p>
        </p:txBody>
      </p:sp>
    </p:spTree>
    <p:extLst>
      <p:ext uri="{BB962C8B-B14F-4D97-AF65-F5344CB8AC3E}">
        <p14:creationId xmlns:p14="http://schemas.microsoft.com/office/powerpoint/2010/main" val="742791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AutoShape 2">
            <a:extLst>
              <a:ext uri="{FF2B5EF4-FFF2-40B4-BE49-F238E27FC236}">
                <a16:creationId xmlns:a16="http://schemas.microsoft.com/office/drawing/2014/main" id="{0C3600E5-E9DF-4805-B4F0-1CB07687A16F}"/>
              </a:ext>
            </a:extLst>
          </p:cNvPr>
          <p:cNvCxnSpPr>
            <a:cxnSpLocks noChangeShapeType="1"/>
          </p:cNvCxnSpPr>
          <p:nvPr/>
        </p:nvCxnSpPr>
        <p:spPr bwMode="auto">
          <a:xfrm>
            <a:off x="1981200" y="152400"/>
            <a:ext cx="9525" cy="27717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D7BCF758-013C-45F2-9E06-44B5F709AE6F}"/>
              </a:ext>
            </a:extLst>
          </p:cNvPr>
          <p:cNvCxnSpPr>
            <a:cxnSpLocks noChangeShapeType="1"/>
          </p:cNvCxnSpPr>
          <p:nvPr/>
        </p:nvCxnSpPr>
        <p:spPr bwMode="auto">
          <a:xfrm flipH="1" flipV="1">
            <a:off x="1990725" y="2924175"/>
            <a:ext cx="5534025" cy="1905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2" name="AutoShape 4">
            <a:extLst>
              <a:ext uri="{FF2B5EF4-FFF2-40B4-BE49-F238E27FC236}">
                <a16:creationId xmlns:a16="http://schemas.microsoft.com/office/drawing/2014/main" id="{D5E2471A-D52E-4A8C-8C49-09A79AF90077}"/>
              </a:ext>
            </a:extLst>
          </p:cNvPr>
          <p:cNvCxnSpPr>
            <a:cxnSpLocks noChangeShapeType="1"/>
          </p:cNvCxnSpPr>
          <p:nvPr/>
        </p:nvCxnSpPr>
        <p:spPr bwMode="auto">
          <a:xfrm flipV="1">
            <a:off x="1990725" y="2311400"/>
            <a:ext cx="377825" cy="498475"/>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3" name="AutoShape 5">
            <a:extLst>
              <a:ext uri="{FF2B5EF4-FFF2-40B4-BE49-F238E27FC236}">
                <a16:creationId xmlns:a16="http://schemas.microsoft.com/office/drawing/2014/main" id="{5ABACA1A-21B6-4DD6-BAEF-BF31896A83FB}"/>
              </a:ext>
            </a:extLst>
          </p:cNvPr>
          <p:cNvCxnSpPr>
            <a:cxnSpLocks noChangeShapeType="1"/>
          </p:cNvCxnSpPr>
          <p:nvPr/>
        </p:nvCxnSpPr>
        <p:spPr bwMode="auto">
          <a:xfrm flipV="1">
            <a:off x="3048000" y="752475"/>
            <a:ext cx="1146175" cy="1558925"/>
          </a:xfrm>
          <a:prstGeom prst="straightConnector1">
            <a:avLst/>
          </a:prstGeom>
          <a:noFill/>
          <a:ln w="38100" algn="ctr">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4" name="AutoShape 6">
            <a:extLst>
              <a:ext uri="{FF2B5EF4-FFF2-40B4-BE49-F238E27FC236}">
                <a16:creationId xmlns:a16="http://schemas.microsoft.com/office/drawing/2014/main" id="{35A5D954-ACBA-4B89-B3CE-8D2CF9050F55}"/>
              </a:ext>
            </a:extLst>
          </p:cNvPr>
          <p:cNvCxnSpPr>
            <a:cxnSpLocks noChangeShapeType="1"/>
          </p:cNvCxnSpPr>
          <p:nvPr/>
        </p:nvCxnSpPr>
        <p:spPr bwMode="auto">
          <a:xfrm>
            <a:off x="4194175" y="762000"/>
            <a:ext cx="2016125" cy="1588"/>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5" name="AutoShape 7">
            <a:extLst>
              <a:ext uri="{FF2B5EF4-FFF2-40B4-BE49-F238E27FC236}">
                <a16:creationId xmlns:a16="http://schemas.microsoft.com/office/drawing/2014/main" id="{D0456C82-2AEF-4FD0-8931-D3B95873C7C1}"/>
              </a:ext>
            </a:extLst>
          </p:cNvPr>
          <p:cNvCxnSpPr>
            <a:cxnSpLocks noChangeShapeType="1"/>
          </p:cNvCxnSpPr>
          <p:nvPr/>
        </p:nvCxnSpPr>
        <p:spPr bwMode="auto">
          <a:xfrm flipV="1">
            <a:off x="6210300" y="276225"/>
            <a:ext cx="371475" cy="4857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 name="Text Box 8">
            <a:extLst>
              <a:ext uri="{FF2B5EF4-FFF2-40B4-BE49-F238E27FC236}">
                <a16:creationId xmlns:a16="http://schemas.microsoft.com/office/drawing/2014/main" id="{27A1EB96-A45C-470E-8EEF-41EE563B007C}"/>
              </a:ext>
            </a:extLst>
          </p:cNvPr>
          <p:cNvSpPr txBox="1">
            <a:spLocks noChangeArrowheads="1"/>
          </p:cNvSpPr>
          <p:nvPr/>
        </p:nvSpPr>
        <p:spPr bwMode="auto">
          <a:xfrm>
            <a:off x="1228725" y="2076450"/>
            <a:ext cx="752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Melting</a:t>
            </a:r>
            <a:br>
              <a:rPr kumimoji="0" lang="en-US" altLang="en-US" sz="1600" b="0" i="0" u="none" strike="noStrike" cap="none" normalizeH="0" baseline="0" dirty="0">
                <a:ln>
                  <a:noFill/>
                </a:ln>
                <a:solidFill>
                  <a:srgbClr val="000000"/>
                </a:solidFill>
                <a:effectLst/>
                <a:latin typeface="Calibri" panose="020F0502020204030204" pitchFamily="34" charset="0"/>
              </a:rPr>
            </a:br>
            <a:r>
              <a:rPr kumimoji="0" lang="en-US" altLang="en-US" sz="1600" b="0" i="0" u="none" strike="noStrike" cap="none" normalizeH="0" baseline="0" dirty="0">
                <a:ln>
                  <a:noFill/>
                </a:ln>
                <a:solidFill>
                  <a:srgbClr val="000000"/>
                </a:solidFill>
                <a:effectLst/>
                <a:latin typeface="Calibri" panose="020F0502020204030204" pitchFamily="34" charset="0"/>
              </a:rPr>
              <a:t>Point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3" name="Text Box 9">
            <a:extLst>
              <a:ext uri="{FF2B5EF4-FFF2-40B4-BE49-F238E27FC236}">
                <a16:creationId xmlns:a16="http://schemas.microsoft.com/office/drawing/2014/main" id="{F74B718A-52B4-429F-8706-1D60663C5551}"/>
              </a:ext>
            </a:extLst>
          </p:cNvPr>
          <p:cNvSpPr txBox="1">
            <a:spLocks noChangeArrowheads="1"/>
          </p:cNvSpPr>
          <p:nvPr/>
        </p:nvSpPr>
        <p:spPr bwMode="auto">
          <a:xfrm>
            <a:off x="1228725" y="533400"/>
            <a:ext cx="752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Boiling</a:t>
            </a:r>
            <a:br>
              <a:rPr kumimoji="0" lang="en-US" altLang="en-US" sz="1600" b="0" i="0" u="none" strike="noStrike" cap="none" normalizeH="0" baseline="0" dirty="0">
                <a:ln>
                  <a:noFill/>
                </a:ln>
                <a:solidFill>
                  <a:srgbClr val="000000"/>
                </a:solidFill>
                <a:effectLst/>
                <a:latin typeface="Calibri" panose="020F0502020204030204" pitchFamily="34" charset="0"/>
              </a:rPr>
            </a:br>
            <a:r>
              <a:rPr kumimoji="0" lang="en-US" altLang="en-US" sz="1600" b="0" i="0" u="none" strike="noStrike" cap="none" normalizeH="0" baseline="0" dirty="0">
                <a:ln>
                  <a:noFill/>
                </a:ln>
                <a:solidFill>
                  <a:srgbClr val="000000"/>
                </a:solidFill>
                <a:effectLst/>
                <a:latin typeface="Calibri" panose="020F0502020204030204" pitchFamily="34" charset="0"/>
              </a:rPr>
              <a:t>Point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4" name="Text Box 10">
            <a:extLst>
              <a:ext uri="{FF2B5EF4-FFF2-40B4-BE49-F238E27FC236}">
                <a16:creationId xmlns:a16="http://schemas.microsoft.com/office/drawing/2014/main" id="{A678C0C0-EEE9-4FE0-83A1-5A6766BC1C74}"/>
              </a:ext>
            </a:extLst>
          </p:cNvPr>
          <p:cNvSpPr txBox="1">
            <a:spLocks noChangeArrowheads="1"/>
          </p:cNvSpPr>
          <p:nvPr/>
        </p:nvSpPr>
        <p:spPr bwMode="auto">
          <a:xfrm>
            <a:off x="1762125" y="27146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11">
            <a:extLst>
              <a:ext uri="{FF2B5EF4-FFF2-40B4-BE49-F238E27FC236}">
                <a16:creationId xmlns:a16="http://schemas.microsoft.com/office/drawing/2014/main" id="{9FB8F52A-5B98-4122-BD05-C6DB40210D70}"/>
              </a:ext>
            </a:extLst>
          </p:cNvPr>
          <p:cNvSpPr txBox="1">
            <a:spLocks noChangeArrowheads="1"/>
          </p:cNvSpPr>
          <p:nvPr/>
        </p:nvSpPr>
        <p:spPr bwMode="auto">
          <a:xfrm>
            <a:off x="2219325" y="20764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12">
            <a:extLst>
              <a:ext uri="{FF2B5EF4-FFF2-40B4-BE49-F238E27FC236}">
                <a16:creationId xmlns:a16="http://schemas.microsoft.com/office/drawing/2014/main" id="{8E294761-D3ED-49DA-8D9F-4CFCD651267D}"/>
              </a:ext>
            </a:extLst>
          </p:cNvPr>
          <p:cNvSpPr txBox="1">
            <a:spLocks noChangeArrowheads="1"/>
          </p:cNvSpPr>
          <p:nvPr/>
        </p:nvSpPr>
        <p:spPr bwMode="auto">
          <a:xfrm>
            <a:off x="3048000" y="22955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3">
            <a:extLst>
              <a:ext uri="{FF2B5EF4-FFF2-40B4-BE49-F238E27FC236}">
                <a16:creationId xmlns:a16="http://schemas.microsoft.com/office/drawing/2014/main" id="{7FA3EE60-A753-4E0F-84F9-E1D395A835F0}"/>
              </a:ext>
            </a:extLst>
          </p:cNvPr>
          <p:cNvSpPr txBox="1">
            <a:spLocks noChangeArrowheads="1"/>
          </p:cNvSpPr>
          <p:nvPr/>
        </p:nvSpPr>
        <p:spPr bwMode="auto">
          <a:xfrm>
            <a:off x="4000500" y="48577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4">
            <a:extLst>
              <a:ext uri="{FF2B5EF4-FFF2-40B4-BE49-F238E27FC236}">
                <a16:creationId xmlns:a16="http://schemas.microsoft.com/office/drawing/2014/main" id="{93CFA347-A5E0-4622-9B56-7BAC617F42C5}"/>
              </a:ext>
            </a:extLst>
          </p:cNvPr>
          <p:cNvSpPr txBox="1">
            <a:spLocks noChangeArrowheads="1"/>
          </p:cNvSpPr>
          <p:nvPr/>
        </p:nvSpPr>
        <p:spPr bwMode="auto">
          <a:xfrm>
            <a:off x="6238875" y="7620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5">
            <a:extLst>
              <a:ext uri="{FF2B5EF4-FFF2-40B4-BE49-F238E27FC236}">
                <a16:creationId xmlns:a16="http://schemas.microsoft.com/office/drawing/2014/main" id="{3456E74D-9028-4444-BDC9-1C52DA804863}"/>
              </a:ext>
            </a:extLst>
          </p:cNvPr>
          <p:cNvSpPr txBox="1">
            <a:spLocks noChangeArrowheads="1"/>
          </p:cNvSpPr>
          <p:nvPr/>
        </p:nvSpPr>
        <p:spPr bwMode="auto">
          <a:xfrm>
            <a:off x="6457950" y="762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6">
            <a:extLst>
              <a:ext uri="{FF2B5EF4-FFF2-40B4-BE49-F238E27FC236}">
                <a16:creationId xmlns:a16="http://schemas.microsoft.com/office/drawing/2014/main" id="{E65FAE2D-F9EE-4E1A-BAEE-661F2CDFA54C}"/>
              </a:ext>
            </a:extLst>
          </p:cNvPr>
          <p:cNvSpPr txBox="1">
            <a:spLocks noChangeArrowheads="1"/>
          </p:cNvSpPr>
          <p:nvPr/>
        </p:nvSpPr>
        <p:spPr bwMode="auto">
          <a:xfrm>
            <a:off x="2108993" y="2984499"/>
            <a:ext cx="673020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Heat is added at a constant rate</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cxnSp>
        <p:nvCxnSpPr>
          <p:cNvPr id="2065" name="AutoShape 17">
            <a:extLst>
              <a:ext uri="{FF2B5EF4-FFF2-40B4-BE49-F238E27FC236}">
                <a16:creationId xmlns:a16="http://schemas.microsoft.com/office/drawing/2014/main" id="{C0988744-675F-4472-8D0E-2216F71DB084}"/>
              </a:ext>
            </a:extLst>
          </p:cNvPr>
          <p:cNvCxnSpPr>
            <a:cxnSpLocks noChangeShapeType="1"/>
          </p:cNvCxnSpPr>
          <p:nvPr/>
        </p:nvCxnSpPr>
        <p:spPr bwMode="auto">
          <a:xfrm>
            <a:off x="4876800" y="3124200"/>
            <a:ext cx="904875" cy="0"/>
          </a:xfrm>
          <a:prstGeom prst="straightConnector1">
            <a:avLst/>
          </a:prstGeom>
          <a:noFill/>
          <a:ln w="285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1" name="Text Box 18">
            <a:extLst>
              <a:ext uri="{FF2B5EF4-FFF2-40B4-BE49-F238E27FC236}">
                <a16:creationId xmlns:a16="http://schemas.microsoft.com/office/drawing/2014/main" id="{5B9D23FA-50D4-4021-B9E1-EE689F0CA59B}"/>
              </a:ext>
            </a:extLst>
          </p:cNvPr>
          <p:cNvSpPr txBox="1">
            <a:spLocks noChangeArrowheads="1"/>
          </p:cNvSpPr>
          <p:nvPr/>
        </p:nvSpPr>
        <p:spPr bwMode="auto">
          <a:xfrm>
            <a:off x="3295650" y="85725"/>
            <a:ext cx="27527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rgbClr val="000000"/>
                </a:solidFill>
                <a:effectLst/>
                <a:latin typeface="+mj-lt"/>
              </a:rPr>
              <a:t>The heating curve for water  </a:t>
            </a:r>
            <a:endParaRPr kumimoji="0" lang="en-US" altLang="en-US" sz="2800" b="0" i="0" u="none" strike="noStrike" cap="none" normalizeH="0" baseline="0" dirty="0">
              <a:ln>
                <a:noFill/>
              </a:ln>
              <a:solidFill>
                <a:schemeClr val="tx1"/>
              </a:solidFill>
              <a:effectLst/>
              <a:latin typeface="+mj-lt"/>
            </a:endParaRPr>
          </a:p>
        </p:txBody>
      </p:sp>
      <p:cxnSp>
        <p:nvCxnSpPr>
          <p:cNvPr id="2067" name="AutoShape 19">
            <a:extLst>
              <a:ext uri="{FF2B5EF4-FFF2-40B4-BE49-F238E27FC236}">
                <a16:creationId xmlns:a16="http://schemas.microsoft.com/office/drawing/2014/main" id="{8ED6AEE3-68FA-4224-857B-AD394C1AB236}"/>
              </a:ext>
            </a:extLst>
          </p:cNvPr>
          <p:cNvCxnSpPr>
            <a:cxnSpLocks noChangeShapeType="1"/>
          </p:cNvCxnSpPr>
          <p:nvPr/>
        </p:nvCxnSpPr>
        <p:spPr bwMode="auto">
          <a:xfrm>
            <a:off x="2363788" y="2311400"/>
            <a:ext cx="690562" cy="0"/>
          </a:xfrm>
          <a:prstGeom prst="straightConnector1">
            <a:avLst/>
          </a:prstGeom>
          <a:noFill/>
          <a:ln w="3810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aphicFrame>
        <p:nvGraphicFramePr>
          <p:cNvPr id="12" name="Table 11">
            <a:extLst>
              <a:ext uri="{FF2B5EF4-FFF2-40B4-BE49-F238E27FC236}">
                <a16:creationId xmlns:a16="http://schemas.microsoft.com/office/drawing/2014/main" id="{E3091DAC-DCB9-4C6D-B128-E0264D8AC905}"/>
              </a:ext>
            </a:extLst>
          </p:cNvPr>
          <p:cNvGraphicFramePr>
            <a:graphicFrameLocks noGrp="1"/>
          </p:cNvGraphicFramePr>
          <p:nvPr>
            <p:extLst>
              <p:ext uri="{D42A27DB-BD31-4B8C-83A1-F6EECF244321}">
                <p14:modId xmlns:p14="http://schemas.microsoft.com/office/powerpoint/2010/main" val="2626235394"/>
              </p:ext>
            </p:extLst>
          </p:nvPr>
        </p:nvGraphicFramePr>
        <p:xfrm>
          <a:off x="19054" y="3352800"/>
          <a:ext cx="9124947" cy="3472365"/>
        </p:xfrm>
        <a:graphic>
          <a:graphicData uri="http://schemas.openxmlformats.org/drawingml/2006/table">
            <a:tbl>
              <a:tblPr/>
              <a:tblGrid>
                <a:gridCol w="480129">
                  <a:extLst>
                    <a:ext uri="{9D8B030D-6E8A-4147-A177-3AD203B41FA5}">
                      <a16:colId xmlns:a16="http://schemas.microsoft.com/office/drawing/2014/main" val="1372205532"/>
                    </a:ext>
                  </a:extLst>
                </a:gridCol>
                <a:gridCol w="1409764">
                  <a:extLst>
                    <a:ext uri="{9D8B030D-6E8A-4147-A177-3AD203B41FA5}">
                      <a16:colId xmlns:a16="http://schemas.microsoft.com/office/drawing/2014/main" val="2747285817"/>
                    </a:ext>
                  </a:extLst>
                </a:gridCol>
                <a:gridCol w="2385769">
                  <a:extLst>
                    <a:ext uri="{9D8B030D-6E8A-4147-A177-3AD203B41FA5}">
                      <a16:colId xmlns:a16="http://schemas.microsoft.com/office/drawing/2014/main" val="2199636576"/>
                    </a:ext>
                  </a:extLst>
                </a:gridCol>
                <a:gridCol w="1897766">
                  <a:extLst>
                    <a:ext uri="{9D8B030D-6E8A-4147-A177-3AD203B41FA5}">
                      <a16:colId xmlns:a16="http://schemas.microsoft.com/office/drawing/2014/main" val="2106881919"/>
                    </a:ext>
                  </a:extLst>
                </a:gridCol>
                <a:gridCol w="1445435">
                  <a:extLst>
                    <a:ext uri="{9D8B030D-6E8A-4147-A177-3AD203B41FA5}">
                      <a16:colId xmlns:a16="http://schemas.microsoft.com/office/drawing/2014/main" val="579556642"/>
                    </a:ext>
                  </a:extLst>
                </a:gridCol>
                <a:gridCol w="1506084">
                  <a:extLst>
                    <a:ext uri="{9D8B030D-6E8A-4147-A177-3AD203B41FA5}">
                      <a16:colId xmlns:a16="http://schemas.microsoft.com/office/drawing/2014/main" val="3911653699"/>
                    </a:ext>
                  </a:extLst>
                </a:gridCol>
              </a:tblGrid>
              <a:tr h="884485">
                <a:tc>
                  <a:txBody>
                    <a:bodyPr/>
                    <a:lstStyle/>
                    <a:p>
                      <a:pPr marR="0" indent="0" algn="ctr" rtl="0">
                        <a:lnSpc>
                          <a:spcPct val="119000"/>
                        </a:lnSpc>
                        <a:spcBef>
                          <a:spcPts val="0"/>
                        </a:spcBef>
                        <a:spcAft>
                          <a:spcPts val="600"/>
                        </a:spcAft>
                      </a:pPr>
                      <a:r>
                        <a:rPr lang="en-US" sz="1100" kern="1400" dirty="0">
                          <a:ln>
                            <a:noFill/>
                          </a:ln>
                          <a:solidFill>
                            <a:srgbClr val="000000"/>
                          </a:solidFill>
                          <a:effectLst/>
                          <a:latin typeface="Times New Roman" panose="02020603050405020304" pitchFamily="18" charset="0"/>
                        </a:rPr>
                        <a:t> </a:t>
                      </a:r>
                      <a:endParaRPr lang="en-US" sz="1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Segment</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Temperature &amp; Kinetic Energy</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INC or DEC or STEADY?</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Phase or Phases </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Present</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Exothermic or </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Endothermic?</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Potential Energy</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INC or DEC </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or STEADY?</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0310694"/>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17</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AB</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INCREASING</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SOLID</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ENDO</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STEADY</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930069"/>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18</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FF"/>
                          </a:solidFill>
                          <a:effectLst/>
                          <a:latin typeface="Times New Roman" panose="02020603050405020304" pitchFamily="18" charset="0"/>
                        </a:rPr>
                        <a:t>BC</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FF"/>
                          </a:solidFill>
                          <a:effectLst/>
                          <a:latin typeface="Times New Roman" panose="02020603050405020304" pitchFamily="18" charset="0"/>
                        </a:rPr>
                        <a:t>STEADY</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FF"/>
                          </a:solidFill>
                          <a:effectLst/>
                          <a:latin typeface="Times New Roman" panose="02020603050405020304" pitchFamily="18" charset="0"/>
                        </a:rPr>
                        <a:t>Solid to Liquid</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FF"/>
                          </a:solidFill>
                          <a:effectLst/>
                          <a:latin typeface="Times New Roman" panose="02020603050405020304" pitchFamily="18" charset="0"/>
                        </a:rPr>
                        <a:t>ENDO</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FF"/>
                          </a:solidFill>
                          <a:effectLst/>
                          <a:latin typeface="Times New Roman" panose="02020603050405020304" pitchFamily="18" charset="0"/>
                        </a:rPr>
                        <a:t>INCREASING</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189388"/>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19</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6600"/>
                          </a:solidFill>
                          <a:effectLst/>
                          <a:latin typeface="Times New Roman" panose="02020603050405020304" pitchFamily="18" charset="0"/>
                        </a:rPr>
                        <a:t>CD</a:t>
                      </a: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6600"/>
                          </a:solidFill>
                          <a:effectLst/>
                          <a:latin typeface="Times New Roman" panose="02020603050405020304" pitchFamily="18" charset="0"/>
                        </a:rPr>
                        <a:t>INCREASING</a:t>
                      </a: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6600"/>
                          </a:solidFill>
                          <a:effectLst/>
                          <a:latin typeface="Times New Roman" panose="02020603050405020304" pitchFamily="18" charset="0"/>
                        </a:rPr>
                        <a:t>Liquid </a:t>
                      </a: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6600"/>
                          </a:solidFill>
                          <a:effectLst/>
                          <a:latin typeface="Times New Roman" panose="02020603050405020304" pitchFamily="18" charset="0"/>
                        </a:rPr>
                        <a:t>ENDO</a:t>
                      </a: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6600"/>
                          </a:solidFill>
                          <a:effectLst/>
                          <a:latin typeface="Times New Roman" panose="02020603050405020304" pitchFamily="18" charset="0"/>
                        </a:rPr>
                        <a:t>STEADY</a:t>
                      </a: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9822563"/>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20</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DE</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STEADY</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Liquid to Gas</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ENDO</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INCREASING</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486206"/>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21</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EF</a:t>
                      </a:r>
                      <a:endParaRPr lang="en-US" sz="1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1473499"/>
                  </a:ext>
                </a:extLst>
              </a:tr>
            </a:tbl>
          </a:graphicData>
        </a:graphic>
      </p:graphicFrame>
      <p:sp>
        <p:nvSpPr>
          <p:cNvPr id="13" name="Control 20">
            <a:extLst>
              <a:ext uri="{FF2B5EF4-FFF2-40B4-BE49-F238E27FC236}">
                <a16:creationId xmlns:a16="http://schemas.microsoft.com/office/drawing/2014/main" id="{A84B10E9-B358-4EA6-937A-6AF5940BAD9A}"/>
              </a:ext>
            </a:extLst>
          </p:cNvPr>
          <p:cNvSpPr>
            <a:spLocks noChangeArrowheads="1" noChangeShapeType="1"/>
          </p:cNvSpPr>
          <p:nvPr/>
        </p:nvSpPr>
        <p:spPr bwMode="auto">
          <a:xfrm>
            <a:off x="1589088" y="7199814"/>
            <a:ext cx="6878637" cy="30654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280139519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4"/>
          <p:cNvSpPr>
            <a:spLocks noChangeShapeType="1"/>
          </p:cNvSpPr>
          <p:nvPr/>
        </p:nvSpPr>
        <p:spPr bwMode="auto">
          <a:xfrm flipV="1">
            <a:off x="1143000" y="533400"/>
            <a:ext cx="0" cy="51816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3" name="Line 5"/>
          <p:cNvSpPr>
            <a:spLocks noChangeShapeType="1"/>
          </p:cNvSpPr>
          <p:nvPr/>
        </p:nvSpPr>
        <p:spPr bwMode="auto">
          <a:xfrm>
            <a:off x="1143000" y="5715000"/>
            <a:ext cx="77724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4" name="Line 6"/>
          <p:cNvSpPr>
            <a:spLocks noChangeShapeType="1"/>
          </p:cNvSpPr>
          <p:nvPr/>
        </p:nvSpPr>
        <p:spPr bwMode="auto">
          <a:xfrm>
            <a:off x="1371600" y="685800"/>
            <a:ext cx="8382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5" name="Line 7"/>
          <p:cNvSpPr>
            <a:spLocks noChangeShapeType="1"/>
          </p:cNvSpPr>
          <p:nvPr/>
        </p:nvSpPr>
        <p:spPr bwMode="auto">
          <a:xfrm>
            <a:off x="2209800" y="15240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6" name="Line 8"/>
          <p:cNvSpPr>
            <a:spLocks noChangeShapeType="1"/>
          </p:cNvSpPr>
          <p:nvPr/>
        </p:nvSpPr>
        <p:spPr bwMode="auto">
          <a:xfrm>
            <a:off x="5257800" y="1524000"/>
            <a:ext cx="228600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7" name="Line 9"/>
          <p:cNvSpPr>
            <a:spLocks noChangeShapeType="1"/>
          </p:cNvSpPr>
          <p:nvPr/>
        </p:nvSpPr>
        <p:spPr bwMode="auto">
          <a:xfrm>
            <a:off x="7543800" y="4800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8" name="Line 10"/>
          <p:cNvSpPr>
            <a:spLocks noChangeShapeType="1"/>
          </p:cNvSpPr>
          <p:nvPr/>
        </p:nvSpPr>
        <p:spPr bwMode="auto">
          <a:xfrm>
            <a:off x="8153400" y="48006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9" name="Text Box 11"/>
          <p:cNvSpPr txBox="1">
            <a:spLocks noChangeArrowheads="1"/>
          </p:cNvSpPr>
          <p:nvPr/>
        </p:nvSpPr>
        <p:spPr bwMode="auto">
          <a:xfrm>
            <a:off x="1743075" y="2618783"/>
            <a:ext cx="5372100" cy="287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800" b="1" i="1" dirty="0">
                <a:solidFill>
                  <a:srgbClr val="0000CC"/>
                </a:solidFill>
              </a:rPr>
              <a:t>117.</a:t>
            </a:r>
            <a:br>
              <a:rPr lang="en-US" altLang="en-US" sz="1800" i="1" dirty="0">
                <a:solidFill>
                  <a:srgbClr val="0000CC"/>
                </a:solidFill>
              </a:rPr>
            </a:br>
            <a:r>
              <a:rPr lang="en-US" altLang="en-US" sz="1800" i="1" dirty="0">
                <a:solidFill>
                  <a:srgbClr val="0000CC"/>
                </a:solidFill>
              </a:rPr>
              <a:t>A. What temps are on the Y axis?</a:t>
            </a:r>
          </a:p>
          <a:p>
            <a:pPr fontAlgn="base">
              <a:spcBef>
                <a:spcPct val="50000"/>
              </a:spcBef>
              <a:spcAft>
                <a:spcPct val="0"/>
              </a:spcAft>
              <a:buFontTx/>
              <a:buNone/>
            </a:pPr>
            <a:r>
              <a:rPr lang="en-US" altLang="en-US" sz="1800" i="1" dirty="0">
                <a:solidFill>
                  <a:srgbClr val="FF0000"/>
                </a:solidFill>
              </a:rPr>
              <a:t>B. What’s PE doing BC and CD?</a:t>
            </a:r>
            <a:endParaRPr lang="en-US" altLang="en-US" sz="1800" i="1" dirty="0">
              <a:solidFill>
                <a:srgbClr val="800080"/>
              </a:solidFill>
            </a:endParaRPr>
          </a:p>
          <a:p>
            <a:pPr fontAlgn="base">
              <a:spcBef>
                <a:spcPct val="50000"/>
              </a:spcBef>
              <a:spcAft>
                <a:spcPct val="0"/>
              </a:spcAft>
              <a:buFontTx/>
              <a:buNone/>
            </a:pPr>
            <a:endParaRPr lang="en-US" altLang="en-US" sz="1800" i="1" dirty="0">
              <a:solidFill>
                <a:srgbClr val="800080"/>
              </a:solidFill>
            </a:endParaRPr>
          </a:p>
          <a:p>
            <a:pPr fontAlgn="base">
              <a:spcBef>
                <a:spcPct val="50000"/>
              </a:spcBef>
              <a:spcAft>
                <a:spcPct val="0"/>
              </a:spcAft>
              <a:buFontTx/>
              <a:buNone/>
            </a:pPr>
            <a:r>
              <a:rPr lang="en-US" altLang="en-US" sz="1800" i="1" dirty="0">
                <a:solidFill>
                  <a:schemeClr val="bg1"/>
                </a:solidFill>
              </a:rPr>
              <a:t>D. Why is BC longer than DE?</a:t>
            </a:r>
          </a:p>
          <a:p>
            <a:pPr fontAlgn="base">
              <a:spcBef>
                <a:spcPct val="50000"/>
              </a:spcBef>
              <a:spcAft>
                <a:spcPct val="0"/>
              </a:spcAft>
              <a:buFontTx/>
              <a:buNone/>
            </a:pPr>
            <a:r>
              <a:rPr lang="en-US" altLang="en-US" sz="1800" i="1" dirty="0">
                <a:solidFill>
                  <a:schemeClr val="bg1"/>
                </a:solidFill>
              </a:rPr>
              <a:t>E. Which </a:t>
            </a:r>
            <a:r>
              <a:rPr lang="en-US" altLang="en-US" sz="1800" i="1" dirty="0" err="1">
                <a:solidFill>
                  <a:schemeClr val="bg1"/>
                </a:solidFill>
              </a:rPr>
              <a:t>thermochem</a:t>
            </a:r>
            <a:r>
              <a:rPr lang="en-US" altLang="en-US" sz="1800" i="1" dirty="0">
                <a:solidFill>
                  <a:schemeClr val="bg1"/>
                </a:solidFill>
              </a:rPr>
              <a:t> formula do you use for BC?</a:t>
            </a:r>
          </a:p>
          <a:p>
            <a:pPr fontAlgn="base">
              <a:spcBef>
                <a:spcPct val="50000"/>
              </a:spcBef>
              <a:spcAft>
                <a:spcPct val="0"/>
              </a:spcAft>
              <a:buFontTx/>
              <a:buNone/>
            </a:pPr>
            <a:r>
              <a:rPr lang="en-US" altLang="en-US" sz="1800" i="1" dirty="0">
                <a:solidFill>
                  <a:schemeClr val="bg1"/>
                </a:solidFill>
              </a:rPr>
              <a:t>F. How about for EF?</a:t>
            </a:r>
          </a:p>
        </p:txBody>
      </p:sp>
      <p:sp>
        <p:nvSpPr>
          <p:cNvPr id="87050" name="Text Box 12"/>
          <p:cNvSpPr txBox="1">
            <a:spLocks noChangeArrowheads="1"/>
          </p:cNvSpPr>
          <p:nvPr/>
        </p:nvSpPr>
        <p:spPr bwMode="auto">
          <a:xfrm>
            <a:off x="1295400" y="304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A</a:t>
            </a:r>
          </a:p>
        </p:txBody>
      </p:sp>
      <p:sp>
        <p:nvSpPr>
          <p:cNvPr id="87051" name="Text Box 13"/>
          <p:cNvSpPr txBox="1">
            <a:spLocks noChangeArrowheads="1"/>
          </p:cNvSpPr>
          <p:nvPr/>
        </p:nvSpPr>
        <p:spPr bwMode="auto">
          <a:xfrm>
            <a:off x="2057400" y="1600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B</a:t>
            </a:r>
          </a:p>
        </p:txBody>
      </p:sp>
      <p:sp>
        <p:nvSpPr>
          <p:cNvPr id="87052" name="Text Box 14"/>
          <p:cNvSpPr txBox="1">
            <a:spLocks noChangeArrowheads="1"/>
          </p:cNvSpPr>
          <p:nvPr/>
        </p:nvSpPr>
        <p:spPr bwMode="auto">
          <a:xfrm>
            <a:off x="5257800" y="1143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C</a:t>
            </a:r>
          </a:p>
        </p:txBody>
      </p:sp>
      <p:sp>
        <p:nvSpPr>
          <p:cNvPr id="87053" name="Text Box 15"/>
          <p:cNvSpPr txBox="1">
            <a:spLocks noChangeArrowheads="1"/>
          </p:cNvSpPr>
          <p:nvPr/>
        </p:nvSpPr>
        <p:spPr bwMode="auto">
          <a:xfrm>
            <a:off x="7239000" y="4800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D</a:t>
            </a:r>
          </a:p>
        </p:txBody>
      </p:sp>
      <p:sp>
        <p:nvSpPr>
          <p:cNvPr id="87054" name="Text Box 16"/>
          <p:cNvSpPr txBox="1">
            <a:spLocks noChangeArrowheads="1"/>
          </p:cNvSpPr>
          <p:nvPr/>
        </p:nvSpPr>
        <p:spPr bwMode="auto">
          <a:xfrm>
            <a:off x="8077200" y="4419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E</a:t>
            </a:r>
          </a:p>
        </p:txBody>
      </p:sp>
      <p:sp>
        <p:nvSpPr>
          <p:cNvPr id="87055" name="Text Box 17"/>
          <p:cNvSpPr txBox="1">
            <a:spLocks noChangeArrowheads="1"/>
          </p:cNvSpPr>
          <p:nvPr/>
        </p:nvSpPr>
        <p:spPr bwMode="auto">
          <a:xfrm>
            <a:off x="1676400" y="58674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FF3300"/>
                </a:solidFill>
              </a:rPr>
              <a:t>Heat removed at a constant rate (time)</a:t>
            </a:r>
          </a:p>
        </p:txBody>
      </p:sp>
      <p:sp>
        <p:nvSpPr>
          <p:cNvPr id="87056" name="Text Box 18"/>
          <p:cNvSpPr txBox="1">
            <a:spLocks noChangeArrowheads="1"/>
          </p:cNvSpPr>
          <p:nvPr/>
        </p:nvSpPr>
        <p:spPr bwMode="auto">
          <a:xfrm>
            <a:off x="609600" y="2286000"/>
            <a:ext cx="381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50000"/>
              </a:spcBef>
              <a:spcAft>
                <a:spcPct val="0"/>
              </a:spcAft>
              <a:buFontTx/>
              <a:buNone/>
            </a:pPr>
            <a:r>
              <a:rPr lang="en-US" altLang="en-US" sz="1800">
                <a:solidFill>
                  <a:srgbClr val="FF3300"/>
                </a:solidFill>
              </a:rPr>
              <a:t>K</a:t>
            </a:r>
            <a:br>
              <a:rPr lang="en-US" altLang="en-US" sz="1800">
                <a:solidFill>
                  <a:srgbClr val="FF3300"/>
                </a:solidFill>
              </a:rPr>
            </a:br>
            <a:r>
              <a:rPr lang="en-US" altLang="en-US" sz="1800">
                <a:solidFill>
                  <a:srgbClr val="FF3300"/>
                </a:solidFill>
              </a:rPr>
              <a:t>E</a:t>
            </a:r>
            <a:br>
              <a:rPr lang="en-US" altLang="en-US" sz="1800">
                <a:solidFill>
                  <a:srgbClr val="FF3300"/>
                </a:solidFill>
              </a:rPr>
            </a:br>
            <a:r>
              <a:rPr lang="en-US" altLang="en-US" sz="1800">
                <a:solidFill>
                  <a:srgbClr val="FF3300"/>
                </a:solidFill>
              </a:rPr>
              <a:t>L</a:t>
            </a:r>
            <a:br>
              <a:rPr lang="en-US" altLang="en-US" sz="1800">
                <a:solidFill>
                  <a:srgbClr val="FF3300"/>
                </a:solidFill>
              </a:rPr>
            </a:br>
            <a:r>
              <a:rPr lang="en-US" altLang="en-US" sz="1800">
                <a:solidFill>
                  <a:srgbClr val="FF3300"/>
                </a:solidFill>
              </a:rPr>
              <a:t>V</a:t>
            </a:r>
            <a:br>
              <a:rPr lang="en-US" altLang="en-US" sz="1800">
                <a:solidFill>
                  <a:srgbClr val="FF3300"/>
                </a:solidFill>
              </a:rPr>
            </a:br>
            <a:r>
              <a:rPr lang="en-US" altLang="en-US" sz="1800">
                <a:solidFill>
                  <a:srgbClr val="FF3300"/>
                </a:solidFill>
              </a:rPr>
              <a:t>I</a:t>
            </a:r>
            <a:br>
              <a:rPr lang="en-US" altLang="en-US" sz="1800">
                <a:solidFill>
                  <a:srgbClr val="FF3300"/>
                </a:solidFill>
              </a:rPr>
            </a:br>
            <a:r>
              <a:rPr lang="en-US" altLang="en-US" sz="1800">
                <a:solidFill>
                  <a:srgbClr val="FF3300"/>
                </a:solidFill>
              </a:rPr>
              <a:t>N</a:t>
            </a:r>
          </a:p>
        </p:txBody>
      </p:sp>
      <p:sp>
        <p:nvSpPr>
          <p:cNvPr id="87057" name="Line 19"/>
          <p:cNvSpPr>
            <a:spLocks noChangeShapeType="1"/>
          </p:cNvSpPr>
          <p:nvPr/>
        </p:nvSpPr>
        <p:spPr bwMode="auto">
          <a:xfrm>
            <a:off x="914400" y="1524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58" name="Line 20"/>
          <p:cNvSpPr>
            <a:spLocks noChangeShapeType="1"/>
          </p:cNvSpPr>
          <p:nvPr/>
        </p:nvSpPr>
        <p:spPr bwMode="auto">
          <a:xfrm flipH="1">
            <a:off x="914400" y="4800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61" name="Text Box 23"/>
          <p:cNvSpPr txBox="1">
            <a:spLocks noChangeArrowheads="1"/>
          </p:cNvSpPr>
          <p:nvPr/>
        </p:nvSpPr>
        <p:spPr bwMode="auto">
          <a:xfrm>
            <a:off x="2362200" y="335339"/>
            <a:ext cx="5637212"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800" dirty="0">
                <a:solidFill>
                  <a:srgbClr val="000000"/>
                </a:solidFill>
              </a:rPr>
              <a:t>Cooling curve for Chromium metal</a:t>
            </a:r>
          </a:p>
          <a:p>
            <a:pPr fontAlgn="base">
              <a:spcBef>
                <a:spcPct val="50000"/>
              </a:spcBef>
              <a:spcAft>
                <a:spcPct val="0"/>
              </a:spcAft>
              <a:buFontTx/>
              <a:buNone/>
            </a:pPr>
            <a:r>
              <a:rPr lang="en-US" altLang="en-US" sz="1800" dirty="0">
                <a:solidFill>
                  <a:srgbClr val="000000"/>
                </a:solidFill>
              </a:rPr>
              <a:t>                                     </a:t>
            </a:r>
          </a:p>
        </p:txBody>
      </p:sp>
      <p:sp>
        <p:nvSpPr>
          <p:cNvPr id="87062" name="Text Box 17"/>
          <p:cNvSpPr txBox="1">
            <a:spLocks noChangeArrowheads="1"/>
          </p:cNvSpPr>
          <p:nvPr/>
        </p:nvSpPr>
        <p:spPr bwMode="auto">
          <a:xfrm>
            <a:off x="8763000" y="5181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F</a:t>
            </a:r>
          </a:p>
        </p:txBody>
      </p:sp>
      <p:sp>
        <p:nvSpPr>
          <p:cNvPr id="23" name="Oval 22"/>
          <p:cNvSpPr/>
          <p:nvPr/>
        </p:nvSpPr>
        <p:spPr>
          <a:xfrm>
            <a:off x="7505700" y="476726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4" name="Oval 23"/>
          <p:cNvSpPr/>
          <p:nvPr/>
        </p:nvSpPr>
        <p:spPr>
          <a:xfrm>
            <a:off x="8691563" y="5334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5" name="Oval 24"/>
          <p:cNvSpPr/>
          <p:nvPr/>
        </p:nvSpPr>
        <p:spPr>
          <a:xfrm>
            <a:off x="8115300" y="476726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6" name="Oval 25"/>
          <p:cNvSpPr/>
          <p:nvPr/>
        </p:nvSpPr>
        <p:spPr>
          <a:xfrm>
            <a:off x="5219700" y="14922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7" name="Oval 26"/>
          <p:cNvSpPr/>
          <p:nvPr/>
        </p:nvSpPr>
        <p:spPr>
          <a:xfrm>
            <a:off x="2171700" y="147161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8" name="Oval 27"/>
          <p:cNvSpPr/>
          <p:nvPr/>
        </p:nvSpPr>
        <p:spPr>
          <a:xfrm>
            <a:off x="1333500" y="6477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87069" name="TextBox 28"/>
          <p:cNvSpPr txBox="1">
            <a:spLocks noChangeArrowheads="1"/>
          </p:cNvSpPr>
          <p:nvPr/>
        </p:nvSpPr>
        <p:spPr bwMode="auto">
          <a:xfrm>
            <a:off x="-1" y="152400"/>
            <a:ext cx="761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Tx/>
              <a:buNone/>
            </a:pPr>
            <a:r>
              <a:rPr lang="en-US" altLang="en-US" sz="1800" dirty="0">
                <a:solidFill>
                  <a:srgbClr val="000000"/>
                </a:solidFill>
              </a:rPr>
              <a:t>112. </a:t>
            </a:r>
          </a:p>
        </p:txBody>
      </p:sp>
      <p:sp>
        <p:nvSpPr>
          <p:cNvPr id="29" name="Text Box 20">
            <a:extLst>
              <a:ext uri="{FF2B5EF4-FFF2-40B4-BE49-F238E27FC236}">
                <a16:creationId xmlns:a16="http://schemas.microsoft.com/office/drawing/2014/main" id="{E2E53F57-75CA-4A43-8E30-860407D2E3E4}"/>
              </a:ext>
            </a:extLst>
          </p:cNvPr>
          <p:cNvSpPr txBox="1">
            <a:spLocks noChangeArrowheads="1"/>
          </p:cNvSpPr>
          <p:nvPr/>
        </p:nvSpPr>
        <p:spPr bwMode="auto">
          <a:xfrm>
            <a:off x="304800" y="1371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FF"/>
                </a:solidFill>
                <a:effectLst/>
                <a:uLnTx/>
                <a:uFillTx/>
                <a:latin typeface="Arial" pitchFamily="34" charset="0"/>
                <a:ea typeface="+mn-ea"/>
                <a:cs typeface="+mn-cs"/>
              </a:rPr>
              <a:t>2944</a:t>
            </a:r>
          </a:p>
        </p:txBody>
      </p:sp>
      <p:sp>
        <p:nvSpPr>
          <p:cNvPr id="30" name="Text Box 21">
            <a:extLst>
              <a:ext uri="{FF2B5EF4-FFF2-40B4-BE49-F238E27FC236}">
                <a16:creationId xmlns:a16="http://schemas.microsoft.com/office/drawing/2014/main" id="{512C18D0-C5BB-41C5-A41E-A8D323438B34}"/>
              </a:ext>
            </a:extLst>
          </p:cNvPr>
          <p:cNvSpPr txBox="1">
            <a:spLocks noChangeArrowheads="1"/>
          </p:cNvSpPr>
          <p:nvPr/>
        </p:nvSpPr>
        <p:spPr bwMode="auto">
          <a:xfrm>
            <a:off x="228600" y="4648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FF"/>
                </a:solidFill>
                <a:effectLst/>
                <a:uLnTx/>
                <a:uFillTx/>
                <a:latin typeface="Arial" pitchFamily="34" charset="0"/>
                <a:ea typeface="+mn-ea"/>
                <a:cs typeface="+mn-cs"/>
              </a:rPr>
              <a:t>2180</a:t>
            </a:r>
          </a:p>
        </p:txBody>
      </p:sp>
      <p:sp>
        <p:nvSpPr>
          <p:cNvPr id="31" name="Text Box 24">
            <a:extLst>
              <a:ext uri="{FF2B5EF4-FFF2-40B4-BE49-F238E27FC236}">
                <a16:creationId xmlns:a16="http://schemas.microsoft.com/office/drawing/2014/main" id="{9BF8E366-02D5-495F-97B7-E4745B5E2087}"/>
              </a:ext>
            </a:extLst>
          </p:cNvPr>
          <p:cNvSpPr txBox="1">
            <a:spLocks noChangeArrowheads="1"/>
          </p:cNvSpPr>
          <p:nvPr/>
        </p:nvSpPr>
        <p:spPr bwMode="auto">
          <a:xfrm>
            <a:off x="3200400" y="1066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Arial" pitchFamily="34" charset="0"/>
                <a:ea typeface="+mn-ea"/>
                <a:cs typeface="+mn-cs"/>
              </a:rPr>
              <a:t>PE</a:t>
            </a:r>
          </a:p>
        </p:txBody>
      </p:sp>
      <p:sp>
        <p:nvSpPr>
          <p:cNvPr id="32" name="Line 25">
            <a:extLst>
              <a:ext uri="{FF2B5EF4-FFF2-40B4-BE49-F238E27FC236}">
                <a16:creationId xmlns:a16="http://schemas.microsoft.com/office/drawing/2014/main" id="{2EA79E7D-670E-419A-BF77-45DBF08D2D34}"/>
              </a:ext>
            </a:extLst>
          </p:cNvPr>
          <p:cNvSpPr>
            <a:spLocks noChangeShapeType="1"/>
          </p:cNvSpPr>
          <p:nvPr/>
        </p:nvSpPr>
        <p:spPr bwMode="auto">
          <a:xfrm>
            <a:off x="3733800" y="1066800"/>
            <a:ext cx="0" cy="3048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Text Box 26">
            <a:extLst>
              <a:ext uri="{FF2B5EF4-FFF2-40B4-BE49-F238E27FC236}">
                <a16:creationId xmlns:a16="http://schemas.microsoft.com/office/drawing/2014/main" id="{1B015980-D112-4710-890D-BD962A4CCBB4}"/>
              </a:ext>
            </a:extLst>
          </p:cNvPr>
          <p:cNvSpPr txBox="1">
            <a:spLocks noChangeArrowheads="1"/>
          </p:cNvSpPr>
          <p:nvPr/>
        </p:nvSpPr>
        <p:spPr bwMode="auto">
          <a:xfrm>
            <a:off x="6096000" y="2314575"/>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Arial" pitchFamily="34" charset="0"/>
                <a:ea typeface="+mn-ea"/>
                <a:cs typeface="+mn-cs"/>
              </a:rPr>
              <a:t>PE</a:t>
            </a:r>
          </a:p>
        </p:txBody>
      </p:sp>
      <p:sp>
        <p:nvSpPr>
          <p:cNvPr id="34" name="Line 27">
            <a:extLst>
              <a:ext uri="{FF2B5EF4-FFF2-40B4-BE49-F238E27FC236}">
                <a16:creationId xmlns:a16="http://schemas.microsoft.com/office/drawing/2014/main" id="{085E2F7E-DDB8-4C05-ADCC-1D9F9538E394}"/>
              </a:ext>
            </a:extLst>
          </p:cNvPr>
          <p:cNvSpPr>
            <a:spLocks noChangeShapeType="1"/>
          </p:cNvSpPr>
          <p:nvPr/>
        </p:nvSpPr>
        <p:spPr bwMode="auto">
          <a:xfrm>
            <a:off x="6592888" y="2506663"/>
            <a:ext cx="533400" cy="0"/>
          </a:xfrm>
          <a:prstGeom prst="line">
            <a:avLst/>
          </a:prstGeom>
          <a:noFill/>
          <a:ln w="254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4090012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4"/>
          <p:cNvSpPr>
            <a:spLocks noChangeShapeType="1"/>
          </p:cNvSpPr>
          <p:nvPr/>
        </p:nvSpPr>
        <p:spPr bwMode="auto">
          <a:xfrm flipV="1">
            <a:off x="1143000" y="533400"/>
            <a:ext cx="0" cy="51816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3" name="Line 5"/>
          <p:cNvSpPr>
            <a:spLocks noChangeShapeType="1"/>
          </p:cNvSpPr>
          <p:nvPr/>
        </p:nvSpPr>
        <p:spPr bwMode="auto">
          <a:xfrm>
            <a:off x="1143000" y="5715000"/>
            <a:ext cx="77724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4" name="Line 6"/>
          <p:cNvSpPr>
            <a:spLocks noChangeShapeType="1"/>
          </p:cNvSpPr>
          <p:nvPr/>
        </p:nvSpPr>
        <p:spPr bwMode="auto">
          <a:xfrm>
            <a:off x="1371600" y="685800"/>
            <a:ext cx="8382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5" name="Line 7"/>
          <p:cNvSpPr>
            <a:spLocks noChangeShapeType="1"/>
          </p:cNvSpPr>
          <p:nvPr/>
        </p:nvSpPr>
        <p:spPr bwMode="auto">
          <a:xfrm>
            <a:off x="2209800" y="15240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6" name="Line 8"/>
          <p:cNvSpPr>
            <a:spLocks noChangeShapeType="1"/>
          </p:cNvSpPr>
          <p:nvPr/>
        </p:nvSpPr>
        <p:spPr bwMode="auto">
          <a:xfrm>
            <a:off x="5257800" y="1524000"/>
            <a:ext cx="228600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7" name="Line 9"/>
          <p:cNvSpPr>
            <a:spLocks noChangeShapeType="1"/>
          </p:cNvSpPr>
          <p:nvPr/>
        </p:nvSpPr>
        <p:spPr bwMode="auto">
          <a:xfrm>
            <a:off x="7543800" y="4800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8" name="Line 10"/>
          <p:cNvSpPr>
            <a:spLocks noChangeShapeType="1"/>
          </p:cNvSpPr>
          <p:nvPr/>
        </p:nvSpPr>
        <p:spPr bwMode="auto">
          <a:xfrm>
            <a:off x="8153400" y="48006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9" name="Text Box 11"/>
          <p:cNvSpPr txBox="1">
            <a:spLocks noChangeArrowheads="1"/>
          </p:cNvSpPr>
          <p:nvPr/>
        </p:nvSpPr>
        <p:spPr bwMode="auto">
          <a:xfrm>
            <a:off x="1743075" y="2618783"/>
            <a:ext cx="5372100" cy="287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800" b="1" i="1" dirty="0">
                <a:solidFill>
                  <a:srgbClr val="0000CC"/>
                </a:solidFill>
              </a:rPr>
              <a:t>117.</a:t>
            </a:r>
            <a:br>
              <a:rPr lang="en-US" altLang="en-US" sz="1800" i="1" dirty="0">
                <a:solidFill>
                  <a:srgbClr val="0000CC"/>
                </a:solidFill>
              </a:rPr>
            </a:br>
            <a:r>
              <a:rPr lang="en-US" altLang="en-US" sz="1800" i="1" dirty="0">
                <a:solidFill>
                  <a:srgbClr val="0000CC"/>
                </a:solidFill>
              </a:rPr>
              <a:t>A. What temps are on the Y axis?</a:t>
            </a:r>
          </a:p>
          <a:p>
            <a:pPr fontAlgn="base">
              <a:spcBef>
                <a:spcPct val="50000"/>
              </a:spcBef>
              <a:spcAft>
                <a:spcPct val="0"/>
              </a:spcAft>
              <a:buFontTx/>
              <a:buNone/>
            </a:pPr>
            <a:r>
              <a:rPr lang="en-US" altLang="en-US" sz="1800" i="1" dirty="0">
                <a:solidFill>
                  <a:srgbClr val="FF0000"/>
                </a:solidFill>
              </a:rPr>
              <a:t>B. What’s PE doing BC and CD?</a:t>
            </a:r>
            <a:endParaRPr lang="en-US" altLang="en-US" sz="1800" i="1" dirty="0">
              <a:solidFill>
                <a:srgbClr val="800080"/>
              </a:solidFill>
            </a:endParaRPr>
          </a:p>
          <a:p>
            <a:pPr fontAlgn="base">
              <a:spcBef>
                <a:spcPct val="50000"/>
              </a:spcBef>
              <a:spcAft>
                <a:spcPct val="0"/>
              </a:spcAft>
              <a:buFontTx/>
              <a:buNone/>
            </a:pPr>
            <a:r>
              <a:rPr lang="en-US" altLang="en-US" sz="1800" i="1" dirty="0">
                <a:solidFill>
                  <a:srgbClr val="800080"/>
                </a:solidFill>
              </a:rPr>
              <a:t>C. What’s KE doing AB and DE</a:t>
            </a:r>
          </a:p>
          <a:p>
            <a:pPr fontAlgn="base">
              <a:spcBef>
                <a:spcPct val="50000"/>
              </a:spcBef>
              <a:spcAft>
                <a:spcPct val="0"/>
              </a:spcAft>
              <a:buFontTx/>
              <a:buNone/>
            </a:pPr>
            <a:r>
              <a:rPr lang="en-US" altLang="en-US" sz="1800" i="1" dirty="0">
                <a:solidFill>
                  <a:schemeClr val="bg1"/>
                </a:solidFill>
              </a:rPr>
              <a:t>D. Why is BC longer than DE?</a:t>
            </a:r>
          </a:p>
          <a:p>
            <a:pPr fontAlgn="base">
              <a:spcBef>
                <a:spcPct val="50000"/>
              </a:spcBef>
              <a:spcAft>
                <a:spcPct val="0"/>
              </a:spcAft>
              <a:buFontTx/>
              <a:buNone/>
            </a:pPr>
            <a:r>
              <a:rPr lang="en-US" altLang="en-US" sz="1800" i="1" dirty="0">
                <a:solidFill>
                  <a:schemeClr val="bg1"/>
                </a:solidFill>
              </a:rPr>
              <a:t>E. Which </a:t>
            </a:r>
            <a:r>
              <a:rPr lang="en-US" altLang="en-US" sz="1800" i="1" dirty="0" err="1">
                <a:solidFill>
                  <a:schemeClr val="bg1"/>
                </a:solidFill>
              </a:rPr>
              <a:t>thermochem</a:t>
            </a:r>
            <a:r>
              <a:rPr lang="en-US" altLang="en-US" sz="1800" i="1" dirty="0">
                <a:solidFill>
                  <a:schemeClr val="bg1"/>
                </a:solidFill>
              </a:rPr>
              <a:t> formula do you use for BC?</a:t>
            </a:r>
          </a:p>
          <a:p>
            <a:pPr fontAlgn="base">
              <a:spcBef>
                <a:spcPct val="50000"/>
              </a:spcBef>
              <a:spcAft>
                <a:spcPct val="0"/>
              </a:spcAft>
              <a:buFontTx/>
              <a:buNone/>
            </a:pPr>
            <a:r>
              <a:rPr lang="en-US" altLang="en-US" sz="1800" i="1" dirty="0">
                <a:solidFill>
                  <a:schemeClr val="bg1"/>
                </a:solidFill>
              </a:rPr>
              <a:t>F. How about for EF?</a:t>
            </a:r>
          </a:p>
        </p:txBody>
      </p:sp>
      <p:sp>
        <p:nvSpPr>
          <p:cNvPr id="87050" name="Text Box 12"/>
          <p:cNvSpPr txBox="1">
            <a:spLocks noChangeArrowheads="1"/>
          </p:cNvSpPr>
          <p:nvPr/>
        </p:nvSpPr>
        <p:spPr bwMode="auto">
          <a:xfrm>
            <a:off x="1295400" y="304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A</a:t>
            </a:r>
          </a:p>
        </p:txBody>
      </p:sp>
      <p:sp>
        <p:nvSpPr>
          <p:cNvPr id="87051" name="Text Box 13"/>
          <p:cNvSpPr txBox="1">
            <a:spLocks noChangeArrowheads="1"/>
          </p:cNvSpPr>
          <p:nvPr/>
        </p:nvSpPr>
        <p:spPr bwMode="auto">
          <a:xfrm>
            <a:off x="2057400" y="1600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B</a:t>
            </a:r>
          </a:p>
        </p:txBody>
      </p:sp>
      <p:sp>
        <p:nvSpPr>
          <p:cNvPr id="87052" name="Text Box 14"/>
          <p:cNvSpPr txBox="1">
            <a:spLocks noChangeArrowheads="1"/>
          </p:cNvSpPr>
          <p:nvPr/>
        </p:nvSpPr>
        <p:spPr bwMode="auto">
          <a:xfrm>
            <a:off x="5257800" y="1143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C</a:t>
            </a:r>
          </a:p>
        </p:txBody>
      </p:sp>
      <p:sp>
        <p:nvSpPr>
          <p:cNvPr id="87053" name="Text Box 15"/>
          <p:cNvSpPr txBox="1">
            <a:spLocks noChangeArrowheads="1"/>
          </p:cNvSpPr>
          <p:nvPr/>
        </p:nvSpPr>
        <p:spPr bwMode="auto">
          <a:xfrm>
            <a:off x="7239000" y="4800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D</a:t>
            </a:r>
          </a:p>
        </p:txBody>
      </p:sp>
      <p:sp>
        <p:nvSpPr>
          <p:cNvPr id="87054" name="Text Box 16"/>
          <p:cNvSpPr txBox="1">
            <a:spLocks noChangeArrowheads="1"/>
          </p:cNvSpPr>
          <p:nvPr/>
        </p:nvSpPr>
        <p:spPr bwMode="auto">
          <a:xfrm>
            <a:off x="8077200" y="4419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E</a:t>
            </a:r>
          </a:p>
        </p:txBody>
      </p:sp>
      <p:sp>
        <p:nvSpPr>
          <p:cNvPr id="87055" name="Text Box 17"/>
          <p:cNvSpPr txBox="1">
            <a:spLocks noChangeArrowheads="1"/>
          </p:cNvSpPr>
          <p:nvPr/>
        </p:nvSpPr>
        <p:spPr bwMode="auto">
          <a:xfrm>
            <a:off x="1676400" y="58674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FF3300"/>
                </a:solidFill>
              </a:rPr>
              <a:t>Heat removed at a constant rate (time)</a:t>
            </a:r>
          </a:p>
        </p:txBody>
      </p:sp>
      <p:sp>
        <p:nvSpPr>
          <p:cNvPr id="87056" name="Text Box 18"/>
          <p:cNvSpPr txBox="1">
            <a:spLocks noChangeArrowheads="1"/>
          </p:cNvSpPr>
          <p:nvPr/>
        </p:nvSpPr>
        <p:spPr bwMode="auto">
          <a:xfrm>
            <a:off x="609600" y="2286000"/>
            <a:ext cx="381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50000"/>
              </a:spcBef>
              <a:spcAft>
                <a:spcPct val="0"/>
              </a:spcAft>
              <a:buFontTx/>
              <a:buNone/>
            </a:pPr>
            <a:r>
              <a:rPr lang="en-US" altLang="en-US" sz="1800">
                <a:solidFill>
                  <a:srgbClr val="FF3300"/>
                </a:solidFill>
              </a:rPr>
              <a:t>K</a:t>
            </a:r>
            <a:br>
              <a:rPr lang="en-US" altLang="en-US" sz="1800">
                <a:solidFill>
                  <a:srgbClr val="FF3300"/>
                </a:solidFill>
              </a:rPr>
            </a:br>
            <a:r>
              <a:rPr lang="en-US" altLang="en-US" sz="1800">
                <a:solidFill>
                  <a:srgbClr val="FF3300"/>
                </a:solidFill>
              </a:rPr>
              <a:t>E</a:t>
            </a:r>
            <a:br>
              <a:rPr lang="en-US" altLang="en-US" sz="1800">
                <a:solidFill>
                  <a:srgbClr val="FF3300"/>
                </a:solidFill>
              </a:rPr>
            </a:br>
            <a:r>
              <a:rPr lang="en-US" altLang="en-US" sz="1800">
                <a:solidFill>
                  <a:srgbClr val="FF3300"/>
                </a:solidFill>
              </a:rPr>
              <a:t>L</a:t>
            </a:r>
            <a:br>
              <a:rPr lang="en-US" altLang="en-US" sz="1800">
                <a:solidFill>
                  <a:srgbClr val="FF3300"/>
                </a:solidFill>
              </a:rPr>
            </a:br>
            <a:r>
              <a:rPr lang="en-US" altLang="en-US" sz="1800">
                <a:solidFill>
                  <a:srgbClr val="FF3300"/>
                </a:solidFill>
              </a:rPr>
              <a:t>V</a:t>
            </a:r>
            <a:br>
              <a:rPr lang="en-US" altLang="en-US" sz="1800">
                <a:solidFill>
                  <a:srgbClr val="FF3300"/>
                </a:solidFill>
              </a:rPr>
            </a:br>
            <a:r>
              <a:rPr lang="en-US" altLang="en-US" sz="1800">
                <a:solidFill>
                  <a:srgbClr val="FF3300"/>
                </a:solidFill>
              </a:rPr>
              <a:t>I</a:t>
            </a:r>
            <a:br>
              <a:rPr lang="en-US" altLang="en-US" sz="1800">
                <a:solidFill>
                  <a:srgbClr val="FF3300"/>
                </a:solidFill>
              </a:rPr>
            </a:br>
            <a:r>
              <a:rPr lang="en-US" altLang="en-US" sz="1800">
                <a:solidFill>
                  <a:srgbClr val="FF3300"/>
                </a:solidFill>
              </a:rPr>
              <a:t>N</a:t>
            </a:r>
          </a:p>
        </p:txBody>
      </p:sp>
      <p:sp>
        <p:nvSpPr>
          <p:cNvPr id="87057" name="Line 19"/>
          <p:cNvSpPr>
            <a:spLocks noChangeShapeType="1"/>
          </p:cNvSpPr>
          <p:nvPr/>
        </p:nvSpPr>
        <p:spPr bwMode="auto">
          <a:xfrm>
            <a:off x="914400" y="1524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58" name="Line 20"/>
          <p:cNvSpPr>
            <a:spLocks noChangeShapeType="1"/>
          </p:cNvSpPr>
          <p:nvPr/>
        </p:nvSpPr>
        <p:spPr bwMode="auto">
          <a:xfrm flipH="1">
            <a:off x="914400" y="4800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61" name="Text Box 23"/>
          <p:cNvSpPr txBox="1">
            <a:spLocks noChangeArrowheads="1"/>
          </p:cNvSpPr>
          <p:nvPr/>
        </p:nvSpPr>
        <p:spPr bwMode="auto">
          <a:xfrm>
            <a:off x="2362200" y="335339"/>
            <a:ext cx="5637212"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800" dirty="0">
                <a:solidFill>
                  <a:srgbClr val="000000"/>
                </a:solidFill>
              </a:rPr>
              <a:t>Cooling curve for Chromium metal</a:t>
            </a:r>
          </a:p>
          <a:p>
            <a:pPr fontAlgn="base">
              <a:spcBef>
                <a:spcPct val="50000"/>
              </a:spcBef>
              <a:spcAft>
                <a:spcPct val="0"/>
              </a:spcAft>
              <a:buFontTx/>
              <a:buNone/>
            </a:pPr>
            <a:r>
              <a:rPr lang="en-US" altLang="en-US" sz="1800" dirty="0">
                <a:solidFill>
                  <a:srgbClr val="000000"/>
                </a:solidFill>
              </a:rPr>
              <a:t>                                     </a:t>
            </a:r>
          </a:p>
        </p:txBody>
      </p:sp>
      <p:sp>
        <p:nvSpPr>
          <p:cNvPr id="87062" name="Text Box 17"/>
          <p:cNvSpPr txBox="1">
            <a:spLocks noChangeArrowheads="1"/>
          </p:cNvSpPr>
          <p:nvPr/>
        </p:nvSpPr>
        <p:spPr bwMode="auto">
          <a:xfrm>
            <a:off x="8763000" y="5181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F</a:t>
            </a:r>
          </a:p>
        </p:txBody>
      </p:sp>
      <p:sp>
        <p:nvSpPr>
          <p:cNvPr id="23" name="Oval 22"/>
          <p:cNvSpPr/>
          <p:nvPr/>
        </p:nvSpPr>
        <p:spPr>
          <a:xfrm>
            <a:off x="7505700" y="476726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4" name="Oval 23"/>
          <p:cNvSpPr/>
          <p:nvPr/>
        </p:nvSpPr>
        <p:spPr>
          <a:xfrm>
            <a:off x="8691563" y="5334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5" name="Oval 24"/>
          <p:cNvSpPr/>
          <p:nvPr/>
        </p:nvSpPr>
        <p:spPr>
          <a:xfrm>
            <a:off x="8115300" y="476726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6" name="Oval 25"/>
          <p:cNvSpPr/>
          <p:nvPr/>
        </p:nvSpPr>
        <p:spPr>
          <a:xfrm>
            <a:off x="5219700" y="14922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7" name="Oval 26"/>
          <p:cNvSpPr/>
          <p:nvPr/>
        </p:nvSpPr>
        <p:spPr>
          <a:xfrm>
            <a:off x="2171700" y="147161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8" name="Oval 27"/>
          <p:cNvSpPr/>
          <p:nvPr/>
        </p:nvSpPr>
        <p:spPr>
          <a:xfrm>
            <a:off x="1333500" y="6477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87069" name="TextBox 28"/>
          <p:cNvSpPr txBox="1">
            <a:spLocks noChangeArrowheads="1"/>
          </p:cNvSpPr>
          <p:nvPr/>
        </p:nvSpPr>
        <p:spPr bwMode="auto">
          <a:xfrm>
            <a:off x="-1" y="152400"/>
            <a:ext cx="761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Tx/>
              <a:buNone/>
            </a:pPr>
            <a:r>
              <a:rPr lang="en-US" altLang="en-US" sz="1800" dirty="0">
                <a:solidFill>
                  <a:srgbClr val="000000"/>
                </a:solidFill>
              </a:rPr>
              <a:t>112. </a:t>
            </a:r>
          </a:p>
        </p:txBody>
      </p:sp>
      <p:sp>
        <p:nvSpPr>
          <p:cNvPr id="29" name="Text Box 20">
            <a:extLst>
              <a:ext uri="{FF2B5EF4-FFF2-40B4-BE49-F238E27FC236}">
                <a16:creationId xmlns:a16="http://schemas.microsoft.com/office/drawing/2014/main" id="{E2E53F57-75CA-4A43-8E30-860407D2E3E4}"/>
              </a:ext>
            </a:extLst>
          </p:cNvPr>
          <p:cNvSpPr txBox="1">
            <a:spLocks noChangeArrowheads="1"/>
          </p:cNvSpPr>
          <p:nvPr/>
        </p:nvSpPr>
        <p:spPr bwMode="auto">
          <a:xfrm>
            <a:off x="304800" y="1371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FF"/>
                </a:solidFill>
                <a:effectLst/>
                <a:uLnTx/>
                <a:uFillTx/>
                <a:latin typeface="Arial" pitchFamily="34" charset="0"/>
                <a:ea typeface="+mn-ea"/>
                <a:cs typeface="+mn-cs"/>
              </a:rPr>
              <a:t>2944</a:t>
            </a:r>
          </a:p>
        </p:txBody>
      </p:sp>
      <p:sp>
        <p:nvSpPr>
          <p:cNvPr id="30" name="Text Box 21">
            <a:extLst>
              <a:ext uri="{FF2B5EF4-FFF2-40B4-BE49-F238E27FC236}">
                <a16:creationId xmlns:a16="http://schemas.microsoft.com/office/drawing/2014/main" id="{512C18D0-C5BB-41C5-A41E-A8D323438B34}"/>
              </a:ext>
            </a:extLst>
          </p:cNvPr>
          <p:cNvSpPr txBox="1">
            <a:spLocks noChangeArrowheads="1"/>
          </p:cNvSpPr>
          <p:nvPr/>
        </p:nvSpPr>
        <p:spPr bwMode="auto">
          <a:xfrm>
            <a:off x="228600" y="4648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FF"/>
                </a:solidFill>
                <a:effectLst/>
                <a:uLnTx/>
                <a:uFillTx/>
                <a:latin typeface="Arial" pitchFamily="34" charset="0"/>
                <a:ea typeface="+mn-ea"/>
                <a:cs typeface="+mn-cs"/>
              </a:rPr>
              <a:t>2180</a:t>
            </a:r>
          </a:p>
        </p:txBody>
      </p:sp>
      <p:sp>
        <p:nvSpPr>
          <p:cNvPr id="31" name="Text Box 24">
            <a:extLst>
              <a:ext uri="{FF2B5EF4-FFF2-40B4-BE49-F238E27FC236}">
                <a16:creationId xmlns:a16="http://schemas.microsoft.com/office/drawing/2014/main" id="{9BF8E366-02D5-495F-97B7-E4745B5E2087}"/>
              </a:ext>
            </a:extLst>
          </p:cNvPr>
          <p:cNvSpPr txBox="1">
            <a:spLocks noChangeArrowheads="1"/>
          </p:cNvSpPr>
          <p:nvPr/>
        </p:nvSpPr>
        <p:spPr bwMode="auto">
          <a:xfrm>
            <a:off x="3200400" y="1066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Arial" pitchFamily="34" charset="0"/>
                <a:ea typeface="+mn-ea"/>
                <a:cs typeface="+mn-cs"/>
              </a:rPr>
              <a:t>PE</a:t>
            </a:r>
          </a:p>
        </p:txBody>
      </p:sp>
      <p:sp>
        <p:nvSpPr>
          <p:cNvPr id="32" name="Line 25">
            <a:extLst>
              <a:ext uri="{FF2B5EF4-FFF2-40B4-BE49-F238E27FC236}">
                <a16:creationId xmlns:a16="http://schemas.microsoft.com/office/drawing/2014/main" id="{2EA79E7D-670E-419A-BF77-45DBF08D2D34}"/>
              </a:ext>
            </a:extLst>
          </p:cNvPr>
          <p:cNvSpPr>
            <a:spLocks noChangeShapeType="1"/>
          </p:cNvSpPr>
          <p:nvPr/>
        </p:nvSpPr>
        <p:spPr bwMode="auto">
          <a:xfrm>
            <a:off x="3733800" y="1066800"/>
            <a:ext cx="0" cy="3048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Text Box 26">
            <a:extLst>
              <a:ext uri="{FF2B5EF4-FFF2-40B4-BE49-F238E27FC236}">
                <a16:creationId xmlns:a16="http://schemas.microsoft.com/office/drawing/2014/main" id="{1B015980-D112-4710-890D-BD962A4CCBB4}"/>
              </a:ext>
            </a:extLst>
          </p:cNvPr>
          <p:cNvSpPr txBox="1">
            <a:spLocks noChangeArrowheads="1"/>
          </p:cNvSpPr>
          <p:nvPr/>
        </p:nvSpPr>
        <p:spPr bwMode="auto">
          <a:xfrm>
            <a:off x="6096000" y="2314575"/>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Arial" pitchFamily="34" charset="0"/>
                <a:ea typeface="+mn-ea"/>
                <a:cs typeface="+mn-cs"/>
              </a:rPr>
              <a:t>PE</a:t>
            </a:r>
          </a:p>
        </p:txBody>
      </p:sp>
      <p:sp>
        <p:nvSpPr>
          <p:cNvPr id="34" name="Line 27">
            <a:extLst>
              <a:ext uri="{FF2B5EF4-FFF2-40B4-BE49-F238E27FC236}">
                <a16:creationId xmlns:a16="http://schemas.microsoft.com/office/drawing/2014/main" id="{085E2F7E-DDB8-4C05-ADCC-1D9F9538E394}"/>
              </a:ext>
            </a:extLst>
          </p:cNvPr>
          <p:cNvSpPr>
            <a:spLocks noChangeShapeType="1"/>
          </p:cNvSpPr>
          <p:nvPr/>
        </p:nvSpPr>
        <p:spPr bwMode="auto">
          <a:xfrm>
            <a:off x="6592888" y="2506663"/>
            <a:ext cx="533400" cy="0"/>
          </a:xfrm>
          <a:prstGeom prst="line">
            <a:avLst/>
          </a:prstGeom>
          <a:noFill/>
          <a:ln w="254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2433500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4"/>
          <p:cNvSpPr>
            <a:spLocks noChangeShapeType="1"/>
          </p:cNvSpPr>
          <p:nvPr/>
        </p:nvSpPr>
        <p:spPr bwMode="auto">
          <a:xfrm flipV="1">
            <a:off x="1143000" y="533400"/>
            <a:ext cx="0" cy="51816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3" name="Line 5"/>
          <p:cNvSpPr>
            <a:spLocks noChangeShapeType="1"/>
          </p:cNvSpPr>
          <p:nvPr/>
        </p:nvSpPr>
        <p:spPr bwMode="auto">
          <a:xfrm>
            <a:off x="1143000" y="5715000"/>
            <a:ext cx="77724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4" name="Line 6"/>
          <p:cNvSpPr>
            <a:spLocks noChangeShapeType="1"/>
          </p:cNvSpPr>
          <p:nvPr/>
        </p:nvSpPr>
        <p:spPr bwMode="auto">
          <a:xfrm>
            <a:off x="1371600" y="685800"/>
            <a:ext cx="8382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5" name="Line 7"/>
          <p:cNvSpPr>
            <a:spLocks noChangeShapeType="1"/>
          </p:cNvSpPr>
          <p:nvPr/>
        </p:nvSpPr>
        <p:spPr bwMode="auto">
          <a:xfrm>
            <a:off x="2209800" y="15240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6" name="Line 8"/>
          <p:cNvSpPr>
            <a:spLocks noChangeShapeType="1"/>
          </p:cNvSpPr>
          <p:nvPr/>
        </p:nvSpPr>
        <p:spPr bwMode="auto">
          <a:xfrm>
            <a:off x="5257800" y="1524000"/>
            <a:ext cx="228600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7" name="Line 9"/>
          <p:cNvSpPr>
            <a:spLocks noChangeShapeType="1"/>
          </p:cNvSpPr>
          <p:nvPr/>
        </p:nvSpPr>
        <p:spPr bwMode="auto">
          <a:xfrm>
            <a:off x="7543800" y="4800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8" name="Line 10"/>
          <p:cNvSpPr>
            <a:spLocks noChangeShapeType="1"/>
          </p:cNvSpPr>
          <p:nvPr/>
        </p:nvSpPr>
        <p:spPr bwMode="auto">
          <a:xfrm>
            <a:off x="8153400" y="48006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9" name="Text Box 11"/>
          <p:cNvSpPr txBox="1">
            <a:spLocks noChangeArrowheads="1"/>
          </p:cNvSpPr>
          <p:nvPr/>
        </p:nvSpPr>
        <p:spPr bwMode="auto">
          <a:xfrm>
            <a:off x="1743075" y="2618783"/>
            <a:ext cx="5372100" cy="287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800" b="1" i="1" dirty="0">
                <a:solidFill>
                  <a:srgbClr val="0000CC"/>
                </a:solidFill>
              </a:rPr>
              <a:t>117.</a:t>
            </a:r>
            <a:br>
              <a:rPr lang="en-US" altLang="en-US" sz="1800" i="1" dirty="0">
                <a:solidFill>
                  <a:srgbClr val="0000CC"/>
                </a:solidFill>
              </a:rPr>
            </a:br>
            <a:r>
              <a:rPr lang="en-US" altLang="en-US" sz="1800" i="1" dirty="0">
                <a:solidFill>
                  <a:srgbClr val="0000CC"/>
                </a:solidFill>
              </a:rPr>
              <a:t>A. What temps are on the Y axis?</a:t>
            </a:r>
          </a:p>
          <a:p>
            <a:pPr fontAlgn="base">
              <a:spcBef>
                <a:spcPct val="50000"/>
              </a:spcBef>
              <a:spcAft>
                <a:spcPct val="0"/>
              </a:spcAft>
              <a:buFontTx/>
              <a:buNone/>
            </a:pPr>
            <a:r>
              <a:rPr lang="en-US" altLang="en-US" sz="1800" i="1" dirty="0">
                <a:solidFill>
                  <a:srgbClr val="FF0000"/>
                </a:solidFill>
              </a:rPr>
              <a:t>B. What’s PE doing BC and CD?</a:t>
            </a:r>
            <a:endParaRPr lang="en-US" altLang="en-US" sz="1800" i="1" dirty="0">
              <a:solidFill>
                <a:srgbClr val="800080"/>
              </a:solidFill>
            </a:endParaRPr>
          </a:p>
          <a:p>
            <a:pPr fontAlgn="base">
              <a:spcBef>
                <a:spcPct val="50000"/>
              </a:spcBef>
              <a:spcAft>
                <a:spcPct val="0"/>
              </a:spcAft>
              <a:buFontTx/>
              <a:buNone/>
            </a:pPr>
            <a:r>
              <a:rPr lang="en-US" altLang="en-US" sz="1800" i="1" dirty="0">
                <a:solidFill>
                  <a:srgbClr val="800080"/>
                </a:solidFill>
              </a:rPr>
              <a:t>C. What’s KE doing AB and DE</a:t>
            </a:r>
          </a:p>
          <a:p>
            <a:pPr fontAlgn="base">
              <a:spcBef>
                <a:spcPct val="50000"/>
              </a:spcBef>
              <a:spcAft>
                <a:spcPct val="0"/>
              </a:spcAft>
              <a:buFontTx/>
              <a:buNone/>
            </a:pPr>
            <a:r>
              <a:rPr lang="en-US" altLang="en-US" sz="1800" i="1" dirty="0">
                <a:solidFill>
                  <a:srgbClr val="006600"/>
                </a:solidFill>
              </a:rPr>
              <a:t>D. Why is BC longer than DE?</a:t>
            </a:r>
          </a:p>
          <a:p>
            <a:pPr fontAlgn="base">
              <a:spcBef>
                <a:spcPct val="50000"/>
              </a:spcBef>
              <a:spcAft>
                <a:spcPct val="0"/>
              </a:spcAft>
              <a:buFontTx/>
              <a:buNone/>
            </a:pPr>
            <a:r>
              <a:rPr lang="en-US" altLang="en-US" sz="1800" i="1" dirty="0">
                <a:solidFill>
                  <a:schemeClr val="bg1"/>
                </a:solidFill>
              </a:rPr>
              <a:t>E. Which </a:t>
            </a:r>
            <a:r>
              <a:rPr lang="en-US" altLang="en-US" sz="1800" i="1" dirty="0" err="1">
                <a:solidFill>
                  <a:schemeClr val="bg1"/>
                </a:solidFill>
              </a:rPr>
              <a:t>thermochem</a:t>
            </a:r>
            <a:r>
              <a:rPr lang="en-US" altLang="en-US" sz="1800" i="1" dirty="0">
                <a:solidFill>
                  <a:schemeClr val="bg1"/>
                </a:solidFill>
              </a:rPr>
              <a:t> formula do you use for BC?</a:t>
            </a:r>
          </a:p>
          <a:p>
            <a:pPr fontAlgn="base">
              <a:spcBef>
                <a:spcPct val="50000"/>
              </a:spcBef>
              <a:spcAft>
                <a:spcPct val="0"/>
              </a:spcAft>
              <a:buFontTx/>
              <a:buNone/>
            </a:pPr>
            <a:r>
              <a:rPr lang="en-US" altLang="en-US" sz="1800" i="1" dirty="0">
                <a:solidFill>
                  <a:schemeClr val="bg1"/>
                </a:solidFill>
              </a:rPr>
              <a:t>F. How about for EF?</a:t>
            </a:r>
          </a:p>
        </p:txBody>
      </p:sp>
      <p:sp>
        <p:nvSpPr>
          <p:cNvPr id="87050" name="Text Box 12"/>
          <p:cNvSpPr txBox="1">
            <a:spLocks noChangeArrowheads="1"/>
          </p:cNvSpPr>
          <p:nvPr/>
        </p:nvSpPr>
        <p:spPr bwMode="auto">
          <a:xfrm>
            <a:off x="1295400" y="304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A</a:t>
            </a:r>
          </a:p>
        </p:txBody>
      </p:sp>
      <p:sp>
        <p:nvSpPr>
          <p:cNvPr id="87051" name="Text Box 13"/>
          <p:cNvSpPr txBox="1">
            <a:spLocks noChangeArrowheads="1"/>
          </p:cNvSpPr>
          <p:nvPr/>
        </p:nvSpPr>
        <p:spPr bwMode="auto">
          <a:xfrm>
            <a:off x="2057400" y="1600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B</a:t>
            </a:r>
          </a:p>
        </p:txBody>
      </p:sp>
      <p:sp>
        <p:nvSpPr>
          <p:cNvPr id="87052" name="Text Box 14"/>
          <p:cNvSpPr txBox="1">
            <a:spLocks noChangeArrowheads="1"/>
          </p:cNvSpPr>
          <p:nvPr/>
        </p:nvSpPr>
        <p:spPr bwMode="auto">
          <a:xfrm>
            <a:off x="5257800" y="1143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C</a:t>
            </a:r>
          </a:p>
        </p:txBody>
      </p:sp>
      <p:sp>
        <p:nvSpPr>
          <p:cNvPr id="87053" name="Text Box 15"/>
          <p:cNvSpPr txBox="1">
            <a:spLocks noChangeArrowheads="1"/>
          </p:cNvSpPr>
          <p:nvPr/>
        </p:nvSpPr>
        <p:spPr bwMode="auto">
          <a:xfrm>
            <a:off x="7239000" y="4800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D</a:t>
            </a:r>
          </a:p>
        </p:txBody>
      </p:sp>
      <p:sp>
        <p:nvSpPr>
          <p:cNvPr id="87054" name="Text Box 16"/>
          <p:cNvSpPr txBox="1">
            <a:spLocks noChangeArrowheads="1"/>
          </p:cNvSpPr>
          <p:nvPr/>
        </p:nvSpPr>
        <p:spPr bwMode="auto">
          <a:xfrm>
            <a:off x="8077200" y="4419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E</a:t>
            </a:r>
          </a:p>
        </p:txBody>
      </p:sp>
      <p:sp>
        <p:nvSpPr>
          <p:cNvPr id="87055" name="Text Box 17"/>
          <p:cNvSpPr txBox="1">
            <a:spLocks noChangeArrowheads="1"/>
          </p:cNvSpPr>
          <p:nvPr/>
        </p:nvSpPr>
        <p:spPr bwMode="auto">
          <a:xfrm>
            <a:off x="1676400" y="58674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FF3300"/>
                </a:solidFill>
              </a:rPr>
              <a:t>Heat removed at a constant rate (time)</a:t>
            </a:r>
          </a:p>
        </p:txBody>
      </p:sp>
      <p:sp>
        <p:nvSpPr>
          <p:cNvPr id="87056" name="Text Box 18"/>
          <p:cNvSpPr txBox="1">
            <a:spLocks noChangeArrowheads="1"/>
          </p:cNvSpPr>
          <p:nvPr/>
        </p:nvSpPr>
        <p:spPr bwMode="auto">
          <a:xfrm>
            <a:off x="609600" y="2286000"/>
            <a:ext cx="381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50000"/>
              </a:spcBef>
              <a:spcAft>
                <a:spcPct val="0"/>
              </a:spcAft>
              <a:buFontTx/>
              <a:buNone/>
            </a:pPr>
            <a:r>
              <a:rPr lang="en-US" altLang="en-US" sz="1800">
                <a:solidFill>
                  <a:srgbClr val="FF3300"/>
                </a:solidFill>
              </a:rPr>
              <a:t>K</a:t>
            </a:r>
            <a:br>
              <a:rPr lang="en-US" altLang="en-US" sz="1800">
                <a:solidFill>
                  <a:srgbClr val="FF3300"/>
                </a:solidFill>
              </a:rPr>
            </a:br>
            <a:r>
              <a:rPr lang="en-US" altLang="en-US" sz="1800">
                <a:solidFill>
                  <a:srgbClr val="FF3300"/>
                </a:solidFill>
              </a:rPr>
              <a:t>E</a:t>
            </a:r>
            <a:br>
              <a:rPr lang="en-US" altLang="en-US" sz="1800">
                <a:solidFill>
                  <a:srgbClr val="FF3300"/>
                </a:solidFill>
              </a:rPr>
            </a:br>
            <a:r>
              <a:rPr lang="en-US" altLang="en-US" sz="1800">
                <a:solidFill>
                  <a:srgbClr val="FF3300"/>
                </a:solidFill>
              </a:rPr>
              <a:t>L</a:t>
            </a:r>
            <a:br>
              <a:rPr lang="en-US" altLang="en-US" sz="1800">
                <a:solidFill>
                  <a:srgbClr val="FF3300"/>
                </a:solidFill>
              </a:rPr>
            </a:br>
            <a:r>
              <a:rPr lang="en-US" altLang="en-US" sz="1800">
                <a:solidFill>
                  <a:srgbClr val="FF3300"/>
                </a:solidFill>
              </a:rPr>
              <a:t>V</a:t>
            </a:r>
            <a:br>
              <a:rPr lang="en-US" altLang="en-US" sz="1800">
                <a:solidFill>
                  <a:srgbClr val="FF3300"/>
                </a:solidFill>
              </a:rPr>
            </a:br>
            <a:r>
              <a:rPr lang="en-US" altLang="en-US" sz="1800">
                <a:solidFill>
                  <a:srgbClr val="FF3300"/>
                </a:solidFill>
              </a:rPr>
              <a:t>I</a:t>
            </a:r>
            <a:br>
              <a:rPr lang="en-US" altLang="en-US" sz="1800">
                <a:solidFill>
                  <a:srgbClr val="FF3300"/>
                </a:solidFill>
              </a:rPr>
            </a:br>
            <a:r>
              <a:rPr lang="en-US" altLang="en-US" sz="1800">
                <a:solidFill>
                  <a:srgbClr val="FF3300"/>
                </a:solidFill>
              </a:rPr>
              <a:t>N</a:t>
            </a:r>
          </a:p>
        </p:txBody>
      </p:sp>
      <p:sp>
        <p:nvSpPr>
          <p:cNvPr id="87057" name="Line 19"/>
          <p:cNvSpPr>
            <a:spLocks noChangeShapeType="1"/>
          </p:cNvSpPr>
          <p:nvPr/>
        </p:nvSpPr>
        <p:spPr bwMode="auto">
          <a:xfrm>
            <a:off x="914400" y="1524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58" name="Line 20"/>
          <p:cNvSpPr>
            <a:spLocks noChangeShapeType="1"/>
          </p:cNvSpPr>
          <p:nvPr/>
        </p:nvSpPr>
        <p:spPr bwMode="auto">
          <a:xfrm flipH="1">
            <a:off x="914400" y="4800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61" name="Text Box 23"/>
          <p:cNvSpPr txBox="1">
            <a:spLocks noChangeArrowheads="1"/>
          </p:cNvSpPr>
          <p:nvPr/>
        </p:nvSpPr>
        <p:spPr bwMode="auto">
          <a:xfrm>
            <a:off x="2362200" y="335339"/>
            <a:ext cx="5637212"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800" dirty="0">
                <a:solidFill>
                  <a:srgbClr val="000000"/>
                </a:solidFill>
              </a:rPr>
              <a:t>Cooling curve for Chromium metal</a:t>
            </a:r>
          </a:p>
          <a:p>
            <a:pPr fontAlgn="base">
              <a:spcBef>
                <a:spcPct val="50000"/>
              </a:spcBef>
              <a:spcAft>
                <a:spcPct val="0"/>
              </a:spcAft>
              <a:buFontTx/>
              <a:buNone/>
            </a:pPr>
            <a:r>
              <a:rPr lang="en-US" altLang="en-US" sz="1800" dirty="0">
                <a:solidFill>
                  <a:srgbClr val="000000"/>
                </a:solidFill>
              </a:rPr>
              <a:t>                                     </a:t>
            </a:r>
          </a:p>
        </p:txBody>
      </p:sp>
      <p:sp>
        <p:nvSpPr>
          <p:cNvPr id="87062" name="Text Box 17"/>
          <p:cNvSpPr txBox="1">
            <a:spLocks noChangeArrowheads="1"/>
          </p:cNvSpPr>
          <p:nvPr/>
        </p:nvSpPr>
        <p:spPr bwMode="auto">
          <a:xfrm>
            <a:off x="8763000" y="5181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F</a:t>
            </a:r>
          </a:p>
        </p:txBody>
      </p:sp>
      <p:sp>
        <p:nvSpPr>
          <p:cNvPr id="23" name="Oval 22"/>
          <p:cNvSpPr/>
          <p:nvPr/>
        </p:nvSpPr>
        <p:spPr>
          <a:xfrm>
            <a:off x="7505700" y="476726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4" name="Oval 23"/>
          <p:cNvSpPr/>
          <p:nvPr/>
        </p:nvSpPr>
        <p:spPr>
          <a:xfrm>
            <a:off x="8691563" y="5334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5" name="Oval 24"/>
          <p:cNvSpPr/>
          <p:nvPr/>
        </p:nvSpPr>
        <p:spPr>
          <a:xfrm>
            <a:off x="8115300" y="476726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6" name="Oval 25"/>
          <p:cNvSpPr/>
          <p:nvPr/>
        </p:nvSpPr>
        <p:spPr>
          <a:xfrm>
            <a:off x="5219700" y="14922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7" name="Oval 26"/>
          <p:cNvSpPr/>
          <p:nvPr/>
        </p:nvSpPr>
        <p:spPr>
          <a:xfrm>
            <a:off x="2171700" y="147161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8" name="Oval 27"/>
          <p:cNvSpPr/>
          <p:nvPr/>
        </p:nvSpPr>
        <p:spPr>
          <a:xfrm>
            <a:off x="1333500" y="6477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87069" name="TextBox 28"/>
          <p:cNvSpPr txBox="1">
            <a:spLocks noChangeArrowheads="1"/>
          </p:cNvSpPr>
          <p:nvPr/>
        </p:nvSpPr>
        <p:spPr bwMode="auto">
          <a:xfrm>
            <a:off x="-1" y="152400"/>
            <a:ext cx="761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Tx/>
              <a:buNone/>
            </a:pPr>
            <a:r>
              <a:rPr lang="en-US" altLang="en-US" sz="1800" dirty="0">
                <a:solidFill>
                  <a:srgbClr val="000000"/>
                </a:solidFill>
              </a:rPr>
              <a:t>112. </a:t>
            </a:r>
          </a:p>
        </p:txBody>
      </p:sp>
      <p:sp>
        <p:nvSpPr>
          <p:cNvPr id="29" name="Text Box 20">
            <a:extLst>
              <a:ext uri="{FF2B5EF4-FFF2-40B4-BE49-F238E27FC236}">
                <a16:creationId xmlns:a16="http://schemas.microsoft.com/office/drawing/2014/main" id="{E2E53F57-75CA-4A43-8E30-860407D2E3E4}"/>
              </a:ext>
            </a:extLst>
          </p:cNvPr>
          <p:cNvSpPr txBox="1">
            <a:spLocks noChangeArrowheads="1"/>
          </p:cNvSpPr>
          <p:nvPr/>
        </p:nvSpPr>
        <p:spPr bwMode="auto">
          <a:xfrm>
            <a:off x="304800" y="1371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FF"/>
                </a:solidFill>
                <a:effectLst/>
                <a:uLnTx/>
                <a:uFillTx/>
                <a:latin typeface="Arial" pitchFamily="34" charset="0"/>
                <a:ea typeface="+mn-ea"/>
                <a:cs typeface="+mn-cs"/>
              </a:rPr>
              <a:t>2944</a:t>
            </a:r>
          </a:p>
        </p:txBody>
      </p:sp>
      <p:sp>
        <p:nvSpPr>
          <p:cNvPr id="30" name="Text Box 21">
            <a:extLst>
              <a:ext uri="{FF2B5EF4-FFF2-40B4-BE49-F238E27FC236}">
                <a16:creationId xmlns:a16="http://schemas.microsoft.com/office/drawing/2014/main" id="{512C18D0-C5BB-41C5-A41E-A8D323438B34}"/>
              </a:ext>
            </a:extLst>
          </p:cNvPr>
          <p:cNvSpPr txBox="1">
            <a:spLocks noChangeArrowheads="1"/>
          </p:cNvSpPr>
          <p:nvPr/>
        </p:nvSpPr>
        <p:spPr bwMode="auto">
          <a:xfrm>
            <a:off x="228600" y="4648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FF"/>
                </a:solidFill>
                <a:effectLst/>
                <a:uLnTx/>
                <a:uFillTx/>
                <a:latin typeface="Arial" pitchFamily="34" charset="0"/>
                <a:ea typeface="+mn-ea"/>
                <a:cs typeface="+mn-cs"/>
              </a:rPr>
              <a:t>2180</a:t>
            </a:r>
          </a:p>
        </p:txBody>
      </p:sp>
      <p:sp>
        <p:nvSpPr>
          <p:cNvPr id="31" name="Text Box 24">
            <a:extLst>
              <a:ext uri="{FF2B5EF4-FFF2-40B4-BE49-F238E27FC236}">
                <a16:creationId xmlns:a16="http://schemas.microsoft.com/office/drawing/2014/main" id="{9BF8E366-02D5-495F-97B7-E4745B5E2087}"/>
              </a:ext>
            </a:extLst>
          </p:cNvPr>
          <p:cNvSpPr txBox="1">
            <a:spLocks noChangeArrowheads="1"/>
          </p:cNvSpPr>
          <p:nvPr/>
        </p:nvSpPr>
        <p:spPr bwMode="auto">
          <a:xfrm>
            <a:off x="3200400" y="1066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Arial" pitchFamily="34" charset="0"/>
                <a:ea typeface="+mn-ea"/>
                <a:cs typeface="+mn-cs"/>
              </a:rPr>
              <a:t>PE</a:t>
            </a:r>
          </a:p>
        </p:txBody>
      </p:sp>
      <p:sp>
        <p:nvSpPr>
          <p:cNvPr id="32" name="Line 25">
            <a:extLst>
              <a:ext uri="{FF2B5EF4-FFF2-40B4-BE49-F238E27FC236}">
                <a16:creationId xmlns:a16="http://schemas.microsoft.com/office/drawing/2014/main" id="{2EA79E7D-670E-419A-BF77-45DBF08D2D34}"/>
              </a:ext>
            </a:extLst>
          </p:cNvPr>
          <p:cNvSpPr>
            <a:spLocks noChangeShapeType="1"/>
          </p:cNvSpPr>
          <p:nvPr/>
        </p:nvSpPr>
        <p:spPr bwMode="auto">
          <a:xfrm>
            <a:off x="3733800" y="1066800"/>
            <a:ext cx="0" cy="3048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Text Box 26">
            <a:extLst>
              <a:ext uri="{FF2B5EF4-FFF2-40B4-BE49-F238E27FC236}">
                <a16:creationId xmlns:a16="http://schemas.microsoft.com/office/drawing/2014/main" id="{1B015980-D112-4710-890D-BD962A4CCBB4}"/>
              </a:ext>
            </a:extLst>
          </p:cNvPr>
          <p:cNvSpPr txBox="1">
            <a:spLocks noChangeArrowheads="1"/>
          </p:cNvSpPr>
          <p:nvPr/>
        </p:nvSpPr>
        <p:spPr bwMode="auto">
          <a:xfrm>
            <a:off x="6096000" y="2314575"/>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Arial" pitchFamily="34" charset="0"/>
                <a:ea typeface="+mn-ea"/>
                <a:cs typeface="+mn-cs"/>
              </a:rPr>
              <a:t>PE</a:t>
            </a:r>
          </a:p>
        </p:txBody>
      </p:sp>
      <p:sp>
        <p:nvSpPr>
          <p:cNvPr id="34" name="Line 27">
            <a:extLst>
              <a:ext uri="{FF2B5EF4-FFF2-40B4-BE49-F238E27FC236}">
                <a16:creationId xmlns:a16="http://schemas.microsoft.com/office/drawing/2014/main" id="{085E2F7E-DDB8-4C05-ADCC-1D9F9538E394}"/>
              </a:ext>
            </a:extLst>
          </p:cNvPr>
          <p:cNvSpPr>
            <a:spLocks noChangeShapeType="1"/>
          </p:cNvSpPr>
          <p:nvPr/>
        </p:nvSpPr>
        <p:spPr bwMode="auto">
          <a:xfrm>
            <a:off x="6592888" y="2506663"/>
            <a:ext cx="533400" cy="0"/>
          </a:xfrm>
          <a:prstGeom prst="line">
            <a:avLst/>
          </a:prstGeom>
          <a:noFill/>
          <a:ln w="254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Text Box 28">
            <a:extLst>
              <a:ext uri="{FF2B5EF4-FFF2-40B4-BE49-F238E27FC236}">
                <a16:creationId xmlns:a16="http://schemas.microsoft.com/office/drawing/2014/main" id="{9D7E55F5-E91C-4F55-AF60-679BC233EC84}"/>
              </a:ext>
            </a:extLst>
          </p:cNvPr>
          <p:cNvSpPr txBox="1">
            <a:spLocks noChangeArrowheads="1"/>
          </p:cNvSpPr>
          <p:nvPr/>
        </p:nvSpPr>
        <p:spPr bwMode="auto">
          <a:xfrm>
            <a:off x="1701800" y="7381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800080"/>
                </a:solidFill>
                <a:effectLst/>
                <a:uLnTx/>
                <a:uFillTx/>
                <a:latin typeface="Arial" pitchFamily="34" charset="0"/>
                <a:ea typeface="+mn-ea"/>
                <a:cs typeface="+mn-cs"/>
              </a:rPr>
              <a:t>KE</a:t>
            </a:r>
          </a:p>
        </p:txBody>
      </p:sp>
      <p:sp>
        <p:nvSpPr>
          <p:cNvPr id="36" name="Line 29">
            <a:extLst>
              <a:ext uri="{FF2B5EF4-FFF2-40B4-BE49-F238E27FC236}">
                <a16:creationId xmlns:a16="http://schemas.microsoft.com/office/drawing/2014/main" id="{FDB09DD3-7704-4671-97A8-C395F577CC9C}"/>
              </a:ext>
            </a:extLst>
          </p:cNvPr>
          <p:cNvSpPr>
            <a:spLocks noChangeShapeType="1"/>
          </p:cNvSpPr>
          <p:nvPr/>
        </p:nvSpPr>
        <p:spPr bwMode="auto">
          <a:xfrm>
            <a:off x="2209800" y="762000"/>
            <a:ext cx="0" cy="304800"/>
          </a:xfrm>
          <a:prstGeom prst="line">
            <a:avLst/>
          </a:prstGeom>
          <a:noFill/>
          <a:ln w="254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800080"/>
              </a:solidFill>
              <a:effectLst/>
              <a:uLnTx/>
              <a:uFillTx/>
              <a:latin typeface="Arial"/>
              <a:ea typeface="+mn-ea"/>
              <a:cs typeface="+mn-cs"/>
            </a:endParaRPr>
          </a:p>
        </p:txBody>
      </p:sp>
      <p:sp>
        <p:nvSpPr>
          <p:cNvPr id="37" name="Text Box 28">
            <a:extLst>
              <a:ext uri="{FF2B5EF4-FFF2-40B4-BE49-F238E27FC236}">
                <a16:creationId xmlns:a16="http://schemas.microsoft.com/office/drawing/2014/main" id="{2DF1E5B4-91F2-4E1F-A63F-AEBF2662FB7C}"/>
              </a:ext>
            </a:extLst>
          </p:cNvPr>
          <p:cNvSpPr txBox="1">
            <a:spLocks noChangeArrowheads="1"/>
          </p:cNvSpPr>
          <p:nvPr/>
        </p:nvSpPr>
        <p:spPr bwMode="auto">
          <a:xfrm>
            <a:off x="7548770" y="44338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800080"/>
                </a:solidFill>
                <a:effectLst/>
                <a:uLnTx/>
                <a:uFillTx/>
                <a:latin typeface="Arial" pitchFamily="34" charset="0"/>
                <a:ea typeface="+mn-ea"/>
                <a:cs typeface="+mn-cs"/>
              </a:rPr>
              <a:t>KE</a:t>
            </a:r>
          </a:p>
        </p:txBody>
      </p:sp>
      <p:sp>
        <p:nvSpPr>
          <p:cNvPr id="39" name="Line 27">
            <a:extLst>
              <a:ext uri="{FF2B5EF4-FFF2-40B4-BE49-F238E27FC236}">
                <a16:creationId xmlns:a16="http://schemas.microsoft.com/office/drawing/2014/main" id="{EF875D3B-D2AB-43CE-9717-664D0F81F8FE}"/>
              </a:ext>
            </a:extLst>
          </p:cNvPr>
          <p:cNvSpPr>
            <a:spLocks noChangeShapeType="1"/>
          </p:cNvSpPr>
          <p:nvPr/>
        </p:nvSpPr>
        <p:spPr bwMode="auto">
          <a:xfrm>
            <a:off x="7543800" y="4441480"/>
            <a:ext cx="533400" cy="0"/>
          </a:xfrm>
          <a:prstGeom prst="line">
            <a:avLst/>
          </a:prstGeom>
          <a:noFill/>
          <a:ln w="25400">
            <a:solidFill>
              <a:srgbClr val="80008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76846150"/>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4"/>
          <p:cNvSpPr>
            <a:spLocks noChangeShapeType="1"/>
          </p:cNvSpPr>
          <p:nvPr/>
        </p:nvSpPr>
        <p:spPr bwMode="auto">
          <a:xfrm flipV="1">
            <a:off x="1143000" y="533400"/>
            <a:ext cx="0" cy="51816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3" name="Line 5"/>
          <p:cNvSpPr>
            <a:spLocks noChangeShapeType="1"/>
          </p:cNvSpPr>
          <p:nvPr/>
        </p:nvSpPr>
        <p:spPr bwMode="auto">
          <a:xfrm>
            <a:off x="1143000" y="5715000"/>
            <a:ext cx="77724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4" name="Line 6"/>
          <p:cNvSpPr>
            <a:spLocks noChangeShapeType="1"/>
          </p:cNvSpPr>
          <p:nvPr/>
        </p:nvSpPr>
        <p:spPr bwMode="auto">
          <a:xfrm>
            <a:off x="1371600" y="685800"/>
            <a:ext cx="8382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5" name="Line 7"/>
          <p:cNvSpPr>
            <a:spLocks noChangeShapeType="1"/>
          </p:cNvSpPr>
          <p:nvPr/>
        </p:nvSpPr>
        <p:spPr bwMode="auto">
          <a:xfrm>
            <a:off x="2209800" y="15240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6" name="Line 8"/>
          <p:cNvSpPr>
            <a:spLocks noChangeShapeType="1"/>
          </p:cNvSpPr>
          <p:nvPr/>
        </p:nvSpPr>
        <p:spPr bwMode="auto">
          <a:xfrm>
            <a:off x="5257800" y="1524000"/>
            <a:ext cx="228600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7" name="Line 9"/>
          <p:cNvSpPr>
            <a:spLocks noChangeShapeType="1"/>
          </p:cNvSpPr>
          <p:nvPr/>
        </p:nvSpPr>
        <p:spPr bwMode="auto">
          <a:xfrm>
            <a:off x="7543800" y="4800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8" name="Line 10"/>
          <p:cNvSpPr>
            <a:spLocks noChangeShapeType="1"/>
          </p:cNvSpPr>
          <p:nvPr/>
        </p:nvSpPr>
        <p:spPr bwMode="auto">
          <a:xfrm>
            <a:off x="8153400" y="48006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49" name="Text Box 11"/>
          <p:cNvSpPr txBox="1">
            <a:spLocks noChangeArrowheads="1"/>
          </p:cNvSpPr>
          <p:nvPr/>
        </p:nvSpPr>
        <p:spPr bwMode="auto">
          <a:xfrm>
            <a:off x="1743075" y="2618783"/>
            <a:ext cx="5372100" cy="204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800" b="1" i="1" dirty="0">
                <a:solidFill>
                  <a:srgbClr val="0000CC"/>
                </a:solidFill>
              </a:rPr>
              <a:t>117.</a:t>
            </a:r>
            <a:br>
              <a:rPr lang="en-US" altLang="en-US" sz="1800" i="1" dirty="0">
                <a:solidFill>
                  <a:srgbClr val="0000CC"/>
                </a:solidFill>
              </a:rPr>
            </a:br>
            <a:r>
              <a:rPr lang="en-US" altLang="en-US" sz="1800" i="1" dirty="0">
                <a:solidFill>
                  <a:srgbClr val="006600"/>
                </a:solidFill>
              </a:rPr>
              <a:t>D. Why is BC longer than DE?</a:t>
            </a:r>
          </a:p>
          <a:p>
            <a:pPr fontAlgn="base">
              <a:spcBef>
                <a:spcPct val="50000"/>
              </a:spcBef>
              <a:spcAft>
                <a:spcPct val="0"/>
              </a:spcAft>
              <a:buFontTx/>
              <a:buNone/>
            </a:pPr>
            <a:r>
              <a:rPr kumimoji="0" lang="en-US" altLang="en-US" sz="1800" b="0" i="1" u="none" strike="noStrike" kern="1200" cap="none" spc="0" normalizeH="0" baseline="0" noProof="0" dirty="0">
                <a:ln>
                  <a:noFill/>
                </a:ln>
                <a:solidFill>
                  <a:srgbClr val="006600"/>
                </a:solidFill>
                <a:effectLst/>
                <a:uLnTx/>
                <a:uFillTx/>
                <a:latin typeface="Arial" pitchFamily="34" charset="0"/>
                <a:ea typeface="+mn-ea"/>
                <a:cs typeface="+mn-cs"/>
              </a:rPr>
              <a:t>BC represents the condensation phase</a:t>
            </a:r>
            <a:br>
              <a:rPr kumimoji="0" lang="en-US" altLang="en-US" sz="1800" b="0" i="1" u="none" strike="noStrike" kern="1200" cap="none" spc="0" normalizeH="0" baseline="0" noProof="0" dirty="0">
                <a:ln>
                  <a:noFill/>
                </a:ln>
                <a:solidFill>
                  <a:srgbClr val="006600"/>
                </a:solidFill>
                <a:effectLst/>
                <a:uLnTx/>
                <a:uFillTx/>
                <a:latin typeface="Arial" pitchFamily="34" charset="0"/>
                <a:ea typeface="+mn-ea"/>
                <a:cs typeface="+mn-cs"/>
              </a:rPr>
            </a:br>
            <a:r>
              <a:rPr kumimoji="0" lang="en-US" altLang="en-US" sz="1800" b="0" i="1" u="none" strike="noStrike" kern="1200" cap="none" spc="0" normalizeH="0" baseline="0" noProof="0" dirty="0">
                <a:ln>
                  <a:noFill/>
                </a:ln>
                <a:solidFill>
                  <a:srgbClr val="006600"/>
                </a:solidFill>
                <a:effectLst/>
                <a:uLnTx/>
                <a:uFillTx/>
                <a:latin typeface="Arial" pitchFamily="34" charset="0"/>
                <a:ea typeface="+mn-ea"/>
                <a:cs typeface="+mn-cs"/>
              </a:rPr>
              <a:t>change for chromium gas to liquid, </a:t>
            </a:r>
            <a:br>
              <a:rPr kumimoji="0" lang="en-US" altLang="en-US" sz="1800" b="0" i="1" u="none" strike="noStrike" kern="1200" cap="none" spc="0" normalizeH="0" baseline="0" noProof="0" dirty="0">
                <a:ln>
                  <a:noFill/>
                </a:ln>
                <a:solidFill>
                  <a:srgbClr val="006600"/>
                </a:solidFill>
                <a:effectLst/>
                <a:uLnTx/>
                <a:uFillTx/>
                <a:latin typeface="Arial" pitchFamily="34" charset="0"/>
                <a:ea typeface="+mn-ea"/>
                <a:cs typeface="+mn-cs"/>
              </a:rPr>
            </a:br>
            <a:r>
              <a:rPr kumimoji="0" lang="en-US" altLang="en-US" sz="1800" b="0" i="1" u="none" strike="noStrike" kern="1200" cap="none" spc="0" normalizeH="0" baseline="0" noProof="0" dirty="0">
                <a:ln>
                  <a:noFill/>
                </a:ln>
                <a:solidFill>
                  <a:srgbClr val="006600"/>
                </a:solidFill>
                <a:effectLst/>
                <a:uLnTx/>
                <a:uFillTx/>
                <a:latin typeface="Arial" pitchFamily="34" charset="0"/>
                <a:ea typeface="+mn-ea"/>
                <a:cs typeface="+mn-cs"/>
              </a:rPr>
              <a:t>which is a “bigger” energy event that the freezing of chromium.  </a:t>
            </a:r>
          </a:p>
        </p:txBody>
      </p:sp>
      <p:sp>
        <p:nvSpPr>
          <p:cNvPr id="87050" name="Text Box 12"/>
          <p:cNvSpPr txBox="1">
            <a:spLocks noChangeArrowheads="1"/>
          </p:cNvSpPr>
          <p:nvPr/>
        </p:nvSpPr>
        <p:spPr bwMode="auto">
          <a:xfrm>
            <a:off x="1295400" y="304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A</a:t>
            </a:r>
          </a:p>
        </p:txBody>
      </p:sp>
      <p:sp>
        <p:nvSpPr>
          <p:cNvPr id="87051" name="Text Box 13"/>
          <p:cNvSpPr txBox="1">
            <a:spLocks noChangeArrowheads="1"/>
          </p:cNvSpPr>
          <p:nvPr/>
        </p:nvSpPr>
        <p:spPr bwMode="auto">
          <a:xfrm>
            <a:off x="2057400" y="1600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B</a:t>
            </a:r>
          </a:p>
        </p:txBody>
      </p:sp>
      <p:sp>
        <p:nvSpPr>
          <p:cNvPr id="87052" name="Text Box 14"/>
          <p:cNvSpPr txBox="1">
            <a:spLocks noChangeArrowheads="1"/>
          </p:cNvSpPr>
          <p:nvPr/>
        </p:nvSpPr>
        <p:spPr bwMode="auto">
          <a:xfrm>
            <a:off x="5257800" y="1143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C</a:t>
            </a:r>
          </a:p>
        </p:txBody>
      </p:sp>
      <p:sp>
        <p:nvSpPr>
          <p:cNvPr id="87053" name="Text Box 15"/>
          <p:cNvSpPr txBox="1">
            <a:spLocks noChangeArrowheads="1"/>
          </p:cNvSpPr>
          <p:nvPr/>
        </p:nvSpPr>
        <p:spPr bwMode="auto">
          <a:xfrm>
            <a:off x="7239000" y="4800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D</a:t>
            </a:r>
          </a:p>
        </p:txBody>
      </p:sp>
      <p:sp>
        <p:nvSpPr>
          <p:cNvPr id="87054" name="Text Box 16"/>
          <p:cNvSpPr txBox="1">
            <a:spLocks noChangeArrowheads="1"/>
          </p:cNvSpPr>
          <p:nvPr/>
        </p:nvSpPr>
        <p:spPr bwMode="auto">
          <a:xfrm>
            <a:off x="8077200" y="4419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E</a:t>
            </a:r>
          </a:p>
        </p:txBody>
      </p:sp>
      <p:sp>
        <p:nvSpPr>
          <p:cNvPr id="87055" name="Text Box 17"/>
          <p:cNvSpPr txBox="1">
            <a:spLocks noChangeArrowheads="1"/>
          </p:cNvSpPr>
          <p:nvPr/>
        </p:nvSpPr>
        <p:spPr bwMode="auto">
          <a:xfrm>
            <a:off x="1676400" y="58674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a:solidFill>
                  <a:srgbClr val="FF3300"/>
                </a:solidFill>
              </a:rPr>
              <a:t>Heat removed at a constant rate (time)</a:t>
            </a:r>
          </a:p>
        </p:txBody>
      </p:sp>
      <p:sp>
        <p:nvSpPr>
          <p:cNvPr id="87056" name="Text Box 18"/>
          <p:cNvSpPr txBox="1">
            <a:spLocks noChangeArrowheads="1"/>
          </p:cNvSpPr>
          <p:nvPr/>
        </p:nvSpPr>
        <p:spPr bwMode="auto">
          <a:xfrm>
            <a:off x="609600" y="2286000"/>
            <a:ext cx="381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50000"/>
              </a:spcBef>
              <a:spcAft>
                <a:spcPct val="0"/>
              </a:spcAft>
              <a:buFontTx/>
              <a:buNone/>
            </a:pPr>
            <a:r>
              <a:rPr lang="en-US" altLang="en-US" sz="1800">
                <a:solidFill>
                  <a:srgbClr val="FF3300"/>
                </a:solidFill>
              </a:rPr>
              <a:t>K</a:t>
            </a:r>
            <a:br>
              <a:rPr lang="en-US" altLang="en-US" sz="1800">
                <a:solidFill>
                  <a:srgbClr val="FF3300"/>
                </a:solidFill>
              </a:rPr>
            </a:br>
            <a:r>
              <a:rPr lang="en-US" altLang="en-US" sz="1800">
                <a:solidFill>
                  <a:srgbClr val="FF3300"/>
                </a:solidFill>
              </a:rPr>
              <a:t>E</a:t>
            </a:r>
            <a:br>
              <a:rPr lang="en-US" altLang="en-US" sz="1800">
                <a:solidFill>
                  <a:srgbClr val="FF3300"/>
                </a:solidFill>
              </a:rPr>
            </a:br>
            <a:r>
              <a:rPr lang="en-US" altLang="en-US" sz="1800">
                <a:solidFill>
                  <a:srgbClr val="FF3300"/>
                </a:solidFill>
              </a:rPr>
              <a:t>L</a:t>
            </a:r>
            <a:br>
              <a:rPr lang="en-US" altLang="en-US" sz="1800">
                <a:solidFill>
                  <a:srgbClr val="FF3300"/>
                </a:solidFill>
              </a:rPr>
            </a:br>
            <a:r>
              <a:rPr lang="en-US" altLang="en-US" sz="1800">
                <a:solidFill>
                  <a:srgbClr val="FF3300"/>
                </a:solidFill>
              </a:rPr>
              <a:t>V</a:t>
            </a:r>
            <a:br>
              <a:rPr lang="en-US" altLang="en-US" sz="1800">
                <a:solidFill>
                  <a:srgbClr val="FF3300"/>
                </a:solidFill>
              </a:rPr>
            </a:br>
            <a:r>
              <a:rPr lang="en-US" altLang="en-US" sz="1800">
                <a:solidFill>
                  <a:srgbClr val="FF3300"/>
                </a:solidFill>
              </a:rPr>
              <a:t>I</a:t>
            </a:r>
            <a:br>
              <a:rPr lang="en-US" altLang="en-US" sz="1800">
                <a:solidFill>
                  <a:srgbClr val="FF3300"/>
                </a:solidFill>
              </a:rPr>
            </a:br>
            <a:r>
              <a:rPr lang="en-US" altLang="en-US" sz="1800">
                <a:solidFill>
                  <a:srgbClr val="FF3300"/>
                </a:solidFill>
              </a:rPr>
              <a:t>N</a:t>
            </a:r>
          </a:p>
        </p:txBody>
      </p:sp>
      <p:sp>
        <p:nvSpPr>
          <p:cNvPr id="87057" name="Line 19"/>
          <p:cNvSpPr>
            <a:spLocks noChangeShapeType="1"/>
          </p:cNvSpPr>
          <p:nvPr/>
        </p:nvSpPr>
        <p:spPr bwMode="auto">
          <a:xfrm>
            <a:off x="914400" y="1524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58" name="Line 20"/>
          <p:cNvSpPr>
            <a:spLocks noChangeShapeType="1"/>
          </p:cNvSpPr>
          <p:nvPr/>
        </p:nvSpPr>
        <p:spPr bwMode="auto">
          <a:xfrm flipH="1">
            <a:off x="914400" y="4800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endParaRPr>
          </a:p>
        </p:txBody>
      </p:sp>
      <p:sp>
        <p:nvSpPr>
          <p:cNvPr id="87061" name="Text Box 23"/>
          <p:cNvSpPr txBox="1">
            <a:spLocks noChangeArrowheads="1"/>
          </p:cNvSpPr>
          <p:nvPr/>
        </p:nvSpPr>
        <p:spPr bwMode="auto">
          <a:xfrm>
            <a:off x="2362200" y="335339"/>
            <a:ext cx="5637212"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2800" dirty="0">
                <a:solidFill>
                  <a:srgbClr val="000000"/>
                </a:solidFill>
              </a:rPr>
              <a:t>Cooling curve for Chromium metal</a:t>
            </a:r>
          </a:p>
          <a:p>
            <a:pPr fontAlgn="base">
              <a:spcBef>
                <a:spcPct val="50000"/>
              </a:spcBef>
              <a:spcAft>
                <a:spcPct val="0"/>
              </a:spcAft>
              <a:buFontTx/>
              <a:buNone/>
            </a:pPr>
            <a:r>
              <a:rPr lang="en-US" altLang="en-US" sz="1800" dirty="0">
                <a:solidFill>
                  <a:srgbClr val="000000"/>
                </a:solidFill>
              </a:rPr>
              <a:t>                                     </a:t>
            </a:r>
          </a:p>
        </p:txBody>
      </p:sp>
      <p:sp>
        <p:nvSpPr>
          <p:cNvPr id="87062" name="Text Box 17"/>
          <p:cNvSpPr txBox="1">
            <a:spLocks noChangeArrowheads="1"/>
          </p:cNvSpPr>
          <p:nvPr/>
        </p:nvSpPr>
        <p:spPr bwMode="auto">
          <a:xfrm>
            <a:off x="8763000" y="5181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r>
              <a:rPr lang="en-US" altLang="en-US" sz="1800" dirty="0">
                <a:solidFill>
                  <a:srgbClr val="0000FF"/>
                </a:solidFill>
                <a:latin typeface="Comic Sans MS" panose="030F0702030302020204" pitchFamily="66" charset="0"/>
              </a:rPr>
              <a:t>F</a:t>
            </a:r>
          </a:p>
        </p:txBody>
      </p:sp>
      <p:sp>
        <p:nvSpPr>
          <p:cNvPr id="23" name="Oval 22"/>
          <p:cNvSpPr/>
          <p:nvPr/>
        </p:nvSpPr>
        <p:spPr>
          <a:xfrm>
            <a:off x="7505700" y="476726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4" name="Oval 23"/>
          <p:cNvSpPr/>
          <p:nvPr/>
        </p:nvSpPr>
        <p:spPr>
          <a:xfrm>
            <a:off x="8691563" y="53340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5" name="Oval 24"/>
          <p:cNvSpPr/>
          <p:nvPr/>
        </p:nvSpPr>
        <p:spPr>
          <a:xfrm>
            <a:off x="8115300" y="476726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6" name="Oval 25"/>
          <p:cNvSpPr/>
          <p:nvPr/>
        </p:nvSpPr>
        <p:spPr>
          <a:xfrm>
            <a:off x="5219700" y="149225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7" name="Oval 26"/>
          <p:cNvSpPr/>
          <p:nvPr/>
        </p:nvSpPr>
        <p:spPr>
          <a:xfrm>
            <a:off x="2171700" y="147161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8" name="Oval 27"/>
          <p:cNvSpPr/>
          <p:nvPr/>
        </p:nvSpPr>
        <p:spPr>
          <a:xfrm>
            <a:off x="1333500" y="6477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87069" name="TextBox 28"/>
          <p:cNvSpPr txBox="1">
            <a:spLocks noChangeArrowheads="1"/>
          </p:cNvSpPr>
          <p:nvPr/>
        </p:nvSpPr>
        <p:spPr bwMode="auto">
          <a:xfrm>
            <a:off x="-1" y="152400"/>
            <a:ext cx="761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Tx/>
              <a:buNone/>
            </a:pPr>
            <a:r>
              <a:rPr lang="en-US" altLang="en-US" sz="1800" dirty="0">
                <a:solidFill>
                  <a:srgbClr val="000000"/>
                </a:solidFill>
              </a:rPr>
              <a:t>112. </a:t>
            </a:r>
          </a:p>
        </p:txBody>
      </p:sp>
      <p:sp>
        <p:nvSpPr>
          <p:cNvPr id="29" name="Text Box 20">
            <a:extLst>
              <a:ext uri="{FF2B5EF4-FFF2-40B4-BE49-F238E27FC236}">
                <a16:creationId xmlns:a16="http://schemas.microsoft.com/office/drawing/2014/main" id="{E2E53F57-75CA-4A43-8E30-860407D2E3E4}"/>
              </a:ext>
            </a:extLst>
          </p:cNvPr>
          <p:cNvSpPr txBox="1">
            <a:spLocks noChangeArrowheads="1"/>
          </p:cNvSpPr>
          <p:nvPr/>
        </p:nvSpPr>
        <p:spPr bwMode="auto">
          <a:xfrm>
            <a:off x="304800" y="1371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FF"/>
                </a:solidFill>
                <a:effectLst/>
                <a:uLnTx/>
                <a:uFillTx/>
                <a:latin typeface="Arial" pitchFamily="34" charset="0"/>
                <a:ea typeface="+mn-ea"/>
                <a:cs typeface="+mn-cs"/>
              </a:rPr>
              <a:t>2944</a:t>
            </a:r>
          </a:p>
        </p:txBody>
      </p:sp>
      <p:sp>
        <p:nvSpPr>
          <p:cNvPr id="30" name="Text Box 21">
            <a:extLst>
              <a:ext uri="{FF2B5EF4-FFF2-40B4-BE49-F238E27FC236}">
                <a16:creationId xmlns:a16="http://schemas.microsoft.com/office/drawing/2014/main" id="{512C18D0-C5BB-41C5-A41E-A8D323438B34}"/>
              </a:ext>
            </a:extLst>
          </p:cNvPr>
          <p:cNvSpPr txBox="1">
            <a:spLocks noChangeArrowheads="1"/>
          </p:cNvSpPr>
          <p:nvPr/>
        </p:nvSpPr>
        <p:spPr bwMode="auto">
          <a:xfrm>
            <a:off x="228600" y="4648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FF"/>
                </a:solidFill>
                <a:effectLst/>
                <a:uLnTx/>
                <a:uFillTx/>
                <a:latin typeface="Arial" pitchFamily="34" charset="0"/>
                <a:ea typeface="+mn-ea"/>
                <a:cs typeface="+mn-cs"/>
              </a:rPr>
              <a:t>2180</a:t>
            </a:r>
          </a:p>
        </p:txBody>
      </p:sp>
      <p:sp>
        <p:nvSpPr>
          <p:cNvPr id="31" name="Text Box 24">
            <a:extLst>
              <a:ext uri="{FF2B5EF4-FFF2-40B4-BE49-F238E27FC236}">
                <a16:creationId xmlns:a16="http://schemas.microsoft.com/office/drawing/2014/main" id="{9BF8E366-02D5-495F-97B7-E4745B5E2087}"/>
              </a:ext>
            </a:extLst>
          </p:cNvPr>
          <p:cNvSpPr txBox="1">
            <a:spLocks noChangeArrowheads="1"/>
          </p:cNvSpPr>
          <p:nvPr/>
        </p:nvSpPr>
        <p:spPr bwMode="auto">
          <a:xfrm>
            <a:off x="3200400" y="1066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Arial" pitchFamily="34" charset="0"/>
                <a:ea typeface="+mn-ea"/>
                <a:cs typeface="+mn-cs"/>
              </a:rPr>
              <a:t>PE</a:t>
            </a:r>
          </a:p>
        </p:txBody>
      </p:sp>
      <p:sp>
        <p:nvSpPr>
          <p:cNvPr id="32" name="Line 25">
            <a:extLst>
              <a:ext uri="{FF2B5EF4-FFF2-40B4-BE49-F238E27FC236}">
                <a16:creationId xmlns:a16="http://schemas.microsoft.com/office/drawing/2014/main" id="{2EA79E7D-670E-419A-BF77-45DBF08D2D34}"/>
              </a:ext>
            </a:extLst>
          </p:cNvPr>
          <p:cNvSpPr>
            <a:spLocks noChangeShapeType="1"/>
          </p:cNvSpPr>
          <p:nvPr/>
        </p:nvSpPr>
        <p:spPr bwMode="auto">
          <a:xfrm>
            <a:off x="3733800" y="1066800"/>
            <a:ext cx="0" cy="3048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Text Box 26">
            <a:extLst>
              <a:ext uri="{FF2B5EF4-FFF2-40B4-BE49-F238E27FC236}">
                <a16:creationId xmlns:a16="http://schemas.microsoft.com/office/drawing/2014/main" id="{1B015980-D112-4710-890D-BD962A4CCBB4}"/>
              </a:ext>
            </a:extLst>
          </p:cNvPr>
          <p:cNvSpPr txBox="1">
            <a:spLocks noChangeArrowheads="1"/>
          </p:cNvSpPr>
          <p:nvPr/>
        </p:nvSpPr>
        <p:spPr bwMode="auto">
          <a:xfrm>
            <a:off x="6096000" y="2314575"/>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Arial" pitchFamily="34" charset="0"/>
                <a:ea typeface="+mn-ea"/>
                <a:cs typeface="+mn-cs"/>
              </a:rPr>
              <a:t>PE</a:t>
            </a:r>
          </a:p>
        </p:txBody>
      </p:sp>
      <p:sp>
        <p:nvSpPr>
          <p:cNvPr id="34" name="Line 27">
            <a:extLst>
              <a:ext uri="{FF2B5EF4-FFF2-40B4-BE49-F238E27FC236}">
                <a16:creationId xmlns:a16="http://schemas.microsoft.com/office/drawing/2014/main" id="{085E2F7E-DDB8-4C05-ADCC-1D9F9538E394}"/>
              </a:ext>
            </a:extLst>
          </p:cNvPr>
          <p:cNvSpPr>
            <a:spLocks noChangeShapeType="1"/>
          </p:cNvSpPr>
          <p:nvPr/>
        </p:nvSpPr>
        <p:spPr bwMode="auto">
          <a:xfrm>
            <a:off x="6592888" y="2506663"/>
            <a:ext cx="533400" cy="0"/>
          </a:xfrm>
          <a:prstGeom prst="line">
            <a:avLst/>
          </a:prstGeom>
          <a:noFill/>
          <a:ln w="254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Text Box 28">
            <a:extLst>
              <a:ext uri="{FF2B5EF4-FFF2-40B4-BE49-F238E27FC236}">
                <a16:creationId xmlns:a16="http://schemas.microsoft.com/office/drawing/2014/main" id="{9D7E55F5-E91C-4F55-AF60-679BC233EC84}"/>
              </a:ext>
            </a:extLst>
          </p:cNvPr>
          <p:cNvSpPr txBox="1">
            <a:spLocks noChangeArrowheads="1"/>
          </p:cNvSpPr>
          <p:nvPr/>
        </p:nvSpPr>
        <p:spPr bwMode="auto">
          <a:xfrm>
            <a:off x="1701800" y="7381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800080"/>
                </a:solidFill>
                <a:effectLst/>
                <a:uLnTx/>
                <a:uFillTx/>
                <a:latin typeface="Arial" pitchFamily="34" charset="0"/>
                <a:ea typeface="+mn-ea"/>
                <a:cs typeface="+mn-cs"/>
              </a:rPr>
              <a:t>KE</a:t>
            </a:r>
          </a:p>
        </p:txBody>
      </p:sp>
      <p:sp>
        <p:nvSpPr>
          <p:cNvPr id="36" name="Line 29">
            <a:extLst>
              <a:ext uri="{FF2B5EF4-FFF2-40B4-BE49-F238E27FC236}">
                <a16:creationId xmlns:a16="http://schemas.microsoft.com/office/drawing/2014/main" id="{FDB09DD3-7704-4671-97A8-C395F577CC9C}"/>
              </a:ext>
            </a:extLst>
          </p:cNvPr>
          <p:cNvSpPr>
            <a:spLocks noChangeShapeType="1"/>
          </p:cNvSpPr>
          <p:nvPr/>
        </p:nvSpPr>
        <p:spPr bwMode="auto">
          <a:xfrm>
            <a:off x="2209800" y="762000"/>
            <a:ext cx="0" cy="304800"/>
          </a:xfrm>
          <a:prstGeom prst="line">
            <a:avLst/>
          </a:prstGeom>
          <a:noFill/>
          <a:ln w="254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800080"/>
              </a:solidFill>
              <a:effectLst/>
              <a:uLnTx/>
              <a:uFillTx/>
              <a:latin typeface="Arial"/>
              <a:ea typeface="+mn-ea"/>
              <a:cs typeface="+mn-cs"/>
            </a:endParaRPr>
          </a:p>
        </p:txBody>
      </p:sp>
      <p:sp>
        <p:nvSpPr>
          <p:cNvPr id="37" name="Text Box 28">
            <a:extLst>
              <a:ext uri="{FF2B5EF4-FFF2-40B4-BE49-F238E27FC236}">
                <a16:creationId xmlns:a16="http://schemas.microsoft.com/office/drawing/2014/main" id="{2DF1E5B4-91F2-4E1F-A63F-AEBF2662FB7C}"/>
              </a:ext>
            </a:extLst>
          </p:cNvPr>
          <p:cNvSpPr txBox="1">
            <a:spLocks noChangeArrowheads="1"/>
          </p:cNvSpPr>
          <p:nvPr/>
        </p:nvSpPr>
        <p:spPr bwMode="auto">
          <a:xfrm>
            <a:off x="7548770" y="44338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800080"/>
                </a:solidFill>
                <a:effectLst/>
                <a:uLnTx/>
                <a:uFillTx/>
                <a:latin typeface="Arial" pitchFamily="34" charset="0"/>
                <a:ea typeface="+mn-ea"/>
                <a:cs typeface="+mn-cs"/>
              </a:rPr>
              <a:t>KE</a:t>
            </a:r>
          </a:p>
        </p:txBody>
      </p:sp>
      <p:sp>
        <p:nvSpPr>
          <p:cNvPr id="39" name="Line 27">
            <a:extLst>
              <a:ext uri="{FF2B5EF4-FFF2-40B4-BE49-F238E27FC236}">
                <a16:creationId xmlns:a16="http://schemas.microsoft.com/office/drawing/2014/main" id="{EF875D3B-D2AB-43CE-9717-664D0F81F8FE}"/>
              </a:ext>
            </a:extLst>
          </p:cNvPr>
          <p:cNvSpPr>
            <a:spLocks noChangeShapeType="1"/>
          </p:cNvSpPr>
          <p:nvPr/>
        </p:nvSpPr>
        <p:spPr bwMode="auto">
          <a:xfrm>
            <a:off x="7543800" y="4441480"/>
            <a:ext cx="533400" cy="0"/>
          </a:xfrm>
          <a:prstGeom prst="line">
            <a:avLst/>
          </a:prstGeom>
          <a:noFill/>
          <a:ln w="25400">
            <a:solidFill>
              <a:srgbClr val="80008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0277212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A5C17C-8B4D-48BF-A254-5FFA241C1180}"/>
              </a:ext>
            </a:extLst>
          </p:cNvPr>
          <p:cNvSpPr txBox="1"/>
          <p:nvPr/>
        </p:nvSpPr>
        <p:spPr>
          <a:xfrm>
            <a:off x="0" y="0"/>
            <a:ext cx="9144000" cy="209288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113.   Propane gas, C</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8</a:t>
            </a:r>
            <a:r>
              <a:rPr lang="en-US" sz="2800" dirty="0">
                <a:latin typeface="Times New Roman" panose="02020603050405020304" pitchFamily="18" charset="0"/>
                <a:cs typeface="Times New Roman" panose="02020603050405020304" pitchFamily="18" charset="0"/>
              </a:rPr>
              <a:t> combusts according to Table I.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How much energy (in kJ)  is released when 5.75 moles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8</a:t>
            </a:r>
            <a:r>
              <a:rPr lang="en-US" sz="2800" dirty="0">
                <a:latin typeface="Times New Roman" panose="02020603050405020304" pitchFamily="18" charset="0"/>
                <a:cs typeface="Times New Roman" panose="02020603050405020304" pitchFamily="18" charset="0"/>
              </a:rPr>
              <a:t> combusts?    </a:t>
            </a:r>
            <a:br>
              <a:rPr lang="en-US" sz="2800" dirty="0">
                <a:latin typeface="Times New Roman" panose="02020603050405020304" pitchFamily="18" charset="0"/>
                <a:cs typeface="Times New Roman" panose="02020603050405020304" pitchFamily="18" charset="0"/>
              </a:rPr>
            </a:br>
            <a:r>
              <a:rPr lang="en-US" sz="2400" i="1" dirty="0">
                <a:solidFill>
                  <a:srgbClr val="0000FF"/>
                </a:solidFill>
                <a:latin typeface="Times New Roman" panose="02020603050405020304" pitchFamily="18" charset="0"/>
                <a:cs typeface="Times New Roman" panose="02020603050405020304" pitchFamily="18" charset="0"/>
              </a:rPr>
              <a:t>           (find this - Table I, it’s the 2</a:t>
            </a:r>
            <a:r>
              <a:rPr lang="en-US" sz="2400" i="1" baseline="30000" dirty="0">
                <a:solidFill>
                  <a:srgbClr val="0000FF"/>
                </a:solidFill>
                <a:latin typeface="Times New Roman" panose="02020603050405020304" pitchFamily="18" charset="0"/>
                <a:cs typeface="Times New Roman" panose="02020603050405020304" pitchFamily="18" charset="0"/>
              </a:rPr>
              <a:t>nd</a:t>
            </a:r>
            <a:r>
              <a:rPr lang="en-US" sz="2400" i="1" dirty="0">
                <a:solidFill>
                  <a:srgbClr val="0000FF"/>
                </a:solidFill>
                <a:latin typeface="Times New Roman" panose="02020603050405020304" pitchFamily="18" charset="0"/>
                <a:cs typeface="Times New Roman" panose="02020603050405020304" pitchFamily="18" charset="0"/>
              </a:rPr>
              <a:t> reaction)</a:t>
            </a:r>
          </a:p>
          <a:p>
            <a:endParaRPr lang="en-US" dirty="0"/>
          </a:p>
        </p:txBody>
      </p:sp>
    </p:spTree>
    <p:extLst>
      <p:ext uri="{BB962C8B-B14F-4D97-AF65-F5344CB8AC3E}">
        <p14:creationId xmlns:p14="http://schemas.microsoft.com/office/powerpoint/2010/main" val="31166034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A5C17C-8B4D-48BF-A254-5FFA241C1180}"/>
              </a:ext>
            </a:extLst>
          </p:cNvPr>
          <p:cNvSpPr txBox="1"/>
          <p:nvPr/>
        </p:nvSpPr>
        <p:spPr>
          <a:xfrm>
            <a:off x="0" y="0"/>
            <a:ext cx="9144000" cy="4062651"/>
          </a:xfrm>
          <a:prstGeom prst="rect">
            <a:avLst/>
          </a:prstGeom>
          <a:noFill/>
        </p:spPr>
        <p:txBody>
          <a:bodyPr wrap="square" rtlCol="0">
            <a:spAutoFit/>
          </a:bodyPr>
          <a:lstStyle/>
          <a:p>
            <a:pPr>
              <a:spcBef>
                <a:spcPct val="50000"/>
              </a:spcBef>
            </a:pPr>
            <a:r>
              <a:rPr lang="en-US" sz="2800" dirty="0">
                <a:latin typeface="Times New Roman" panose="02020603050405020304" pitchFamily="18" charset="0"/>
                <a:cs typeface="Times New Roman" panose="02020603050405020304" pitchFamily="18" charset="0"/>
              </a:rPr>
              <a:t>113.   Propane gas, C</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8</a:t>
            </a:r>
            <a:r>
              <a:rPr lang="en-US" sz="2800" dirty="0">
                <a:latin typeface="Times New Roman" panose="02020603050405020304" pitchFamily="18" charset="0"/>
                <a:cs typeface="Times New Roman" panose="02020603050405020304" pitchFamily="18" charset="0"/>
              </a:rPr>
              <a:t> combusts according to Table I.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How much energy (in kJ)  is released when 5.75 moles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8</a:t>
            </a:r>
            <a:r>
              <a:rPr lang="en-US" sz="2800" dirty="0">
                <a:latin typeface="Times New Roman" panose="02020603050405020304" pitchFamily="18" charset="0"/>
                <a:cs typeface="Times New Roman" panose="02020603050405020304" pitchFamily="18" charset="0"/>
              </a:rPr>
              <a:t> combusts?    </a:t>
            </a:r>
            <a:br>
              <a:rPr lang="en-US" sz="2800" dirty="0">
                <a:latin typeface="Times New Roman" panose="02020603050405020304" pitchFamily="18" charset="0"/>
                <a:cs typeface="Times New Roman" panose="02020603050405020304" pitchFamily="18" charset="0"/>
              </a:rPr>
            </a:br>
            <a:r>
              <a:rPr lang="en-US" sz="2400" i="1" dirty="0">
                <a:solidFill>
                  <a:srgbClr val="0000FF"/>
                </a:solidFill>
                <a:latin typeface="Times New Roman" panose="02020603050405020304" pitchFamily="18" charset="0"/>
                <a:cs typeface="Times New Roman" panose="02020603050405020304" pitchFamily="18" charset="0"/>
              </a:rPr>
              <a:t>           (find this - Table I, it’s the 2</a:t>
            </a:r>
            <a:r>
              <a:rPr lang="en-US" sz="2400" i="1" baseline="30000" dirty="0">
                <a:solidFill>
                  <a:srgbClr val="0000FF"/>
                </a:solidFill>
                <a:latin typeface="Times New Roman" panose="02020603050405020304" pitchFamily="18" charset="0"/>
                <a:cs typeface="Times New Roman" panose="02020603050405020304" pitchFamily="18" charset="0"/>
              </a:rPr>
              <a:t>nd</a:t>
            </a:r>
            <a:r>
              <a:rPr lang="en-US" sz="2400" i="1" dirty="0">
                <a:solidFill>
                  <a:srgbClr val="0000FF"/>
                </a:solidFill>
                <a:latin typeface="Times New Roman" panose="02020603050405020304" pitchFamily="18" charset="0"/>
                <a:cs typeface="Times New Roman" panose="02020603050405020304" pitchFamily="18" charset="0"/>
              </a:rPr>
              <a:t> reaction)</a:t>
            </a:r>
            <a:br>
              <a:rPr lang="en-US" sz="2400" i="1" dirty="0">
                <a:solidFill>
                  <a:srgbClr val="0000FF"/>
                </a:solidFill>
                <a:latin typeface="Times New Roman" panose="02020603050405020304" pitchFamily="18" charset="0"/>
                <a:cs typeface="Times New Roman" panose="02020603050405020304" pitchFamily="18" charset="0"/>
              </a:rPr>
            </a:br>
            <a:br>
              <a:rPr lang="en-US" sz="2400" i="1" dirty="0">
                <a:solidFill>
                  <a:srgbClr val="0000FF"/>
                </a:solidFill>
                <a:latin typeface="Times New Roman" panose="02020603050405020304" pitchFamily="18" charset="0"/>
                <a:cs typeface="Times New Roman" panose="02020603050405020304" pitchFamily="18" charset="0"/>
              </a:rPr>
            </a:br>
            <a:r>
              <a:rPr lang="en-US" sz="2400" i="1" dirty="0">
                <a:solidFill>
                  <a:srgbClr val="0000FF"/>
                </a:solidFill>
                <a:latin typeface="Times New Roman" panose="02020603050405020304" pitchFamily="18" charset="0"/>
                <a:cs typeface="Times New Roman" panose="02020603050405020304" pitchFamily="18" charset="0"/>
              </a:rPr>
              <a:t>        </a:t>
            </a:r>
            <a:r>
              <a:rPr lang="en-US" altLang="en-US" sz="2400" dirty="0">
                <a:solidFill>
                  <a:srgbClr val="0000CC"/>
                </a:solidFill>
                <a:latin typeface="Times New Roman" panose="02020603050405020304" pitchFamily="18" charset="0"/>
                <a:cs typeface="Times New Roman" panose="02020603050405020304" pitchFamily="18" charset="0"/>
              </a:rPr>
              <a:t>C</a:t>
            </a:r>
            <a:r>
              <a:rPr lang="en-US" altLang="en-US" sz="2400" baseline="-30000" dirty="0">
                <a:solidFill>
                  <a:srgbClr val="0000CC"/>
                </a:solidFill>
                <a:latin typeface="Times New Roman" panose="02020603050405020304" pitchFamily="18" charset="0"/>
                <a:cs typeface="Times New Roman" panose="02020603050405020304" pitchFamily="18" charset="0"/>
              </a:rPr>
              <a:t>3</a:t>
            </a:r>
            <a:r>
              <a:rPr lang="en-US" altLang="en-US" sz="2400" dirty="0">
                <a:solidFill>
                  <a:srgbClr val="0000CC"/>
                </a:solidFill>
                <a:latin typeface="Times New Roman" panose="02020603050405020304" pitchFamily="18" charset="0"/>
                <a:cs typeface="Times New Roman" panose="02020603050405020304" pitchFamily="18" charset="0"/>
              </a:rPr>
              <a:t>H</a:t>
            </a:r>
            <a:r>
              <a:rPr lang="en-US" altLang="en-US" sz="2400" baseline="-30000" dirty="0">
                <a:solidFill>
                  <a:srgbClr val="0000CC"/>
                </a:solidFill>
                <a:latin typeface="Times New Roman" panose="02020603050405020304" pitchFamily="18" charset="0"/>
                <a:cs typeface="Times New Roman" panose="02020603050405020304" pitchFamily="18" charset="0"/>
              </a:rPr>
              <a:t>8</a:t>
            </a:r>
            <a:r>
              <a:rPr lang="en-US" altLang="en-US" sz="2400" dirty="0">
                <a:solidFill>
                  <a:srgbClr val="0000CC"/>
                </a:solidFill>
                <a:latin typeface="Times New Roman" panose="02020603050405020304" pitchFamily="18" charset="0"/>
                <a:cs typeface="Times New Roman" panose="02020603050405020304" pitchFamily="18" charset="0"/>
              </a:rPr>
              <a:t> + 5 O</a:t>
            </a:r>
            <a:r>
              <a:rPr lang="en-US" altLang="en-US" sz="2400" baseline="-30000" dirty="0">
                <a:solidFill>
                  <a:srgbClr val="0000CC"/>
                </a:solidFill>
                <a:latin typeface="Times New Roman" panose="02020603050405020304" pitchFamily="18" charset="0"/>
                <a:cs typeface="Times New Roman" panose="02020603050405020304" pitchFamily="18" charset="0"/>
              </a:rPr>
              <a:t>2</a:t>
            </a:r>
            <a:r>
              <a:rPr lang="en-US" altLang="en-US" sz="2400" dirty="0">
                <a:solidFill>
                  <a:srgbClr val="0000CC"/>
                </a:solidFill>
                <a:latin typeface="Times New Roman" panose="02020603050405020304" pitchFamily="18" charset="0"/>
                <a:cs typeface="Times New Roman" panose="02020603050405020304" pitchFamily="18" charset="0"/>
              </a:rPr>
              <a:t>  →  3CO</a:t>
            </a:r>
            <a:r>
              <a:rPr lang="en-US" altLang="en-US" sz="2400" baseline="-30000" dirty="0">
                <a:solidFill>
                  <a:srgbClr val="0000CC"/>
                </a:solidFill>
                <a:latin typeface="Times New Roman" panose="02020603050405020304" pitchFamily="18" charset="0"/>
                <a:cs typeface="Times New Roman" panose="02020603050405020304" pitchFamily="18" charset="0"/>
              </a:rPr>
              <a:t>2</a:t>
            </a:r>
            <a:r>
              <a:rPr lang="en-US" altLang="en-US" sz="2400" dirty="0">
                <a:solidFill>
                  <a:srgbClr val="0000CC"/>
                </a:solidFill>
                <a:latin typeface="Times New Roman" panose="02020603050405020304" pitchFamily="18" charset="0"/>
                <a:cs typeface="Times New Roman" panose="02020603050405020304" pitchFamily="18" charset="0"/>
              </a:rPr>
              <a:t> + 4 H</a:t>
            </a:r>
            <a:r>
              <a:rPr lang="en-US" altLang="en-US" sz="2400" baseline="-30000" dirty="0">
                <a:solidFill>
                  <a:srgbClr val="0000CC"/>
                </a:solidFill>
                <a:latin typeface="Times New Roman" panose="02020603050405020304" pitchFamily="18" charset="0"/>
                <a:cs typeface="Times New Roman" panose="02020603050405020304" pitchFamily="18" charset="0"/>
              </a:rPr>
              <a:t>2</a:t>
            </a:r>
            <a:r>
              <a:rPr lang="en-US" altLang="en-US" sz="2400" dirty="0">
                <a:solidFill>
                  <a:srgbClr val="0000CC"/>
                </a:solidFill>
                <a:latin typeface="Times New Roman" panose="02020603050405020304" pitchFamily="18" charset="0"/>
                <a:cs typeface="Times New Roman" panose="02020603050405020304" pitchFamily="18" charset="0"/>
              </a:rPr>
              <a:t>O       </a:t>
            </a:r>
            <a:r>
              <a:rPr lang="el-GR" altLang="en-US" sz="2400" dirty="0">
                <a:solidFill>
                  <a:srgbClr val="0000CC"/>
                </a:solidFill>
                <a:latin typeface="Times New Roman" panose="02020603050405020304" pitchFamily="18" charset="0"/>
                <a:cs typeface="Times New Roman" panose="02020603050405020304" pitchFamily="18" charset="0"/>
              </a:rPr>
              <a:t>Δ</a:t>
            </a:r>
            <a:r>
              <a:rPr lang="en-US" altLang="en-US" sz="2400" dirty="0">
                <a:solidFill>
                  <a:srgbClr val="0000CC"/>
                </a:solidFill>
                <a:latin typeface="Times New Roman" panose="02020603050405020304" pitchFamily="18" charset="0"/>
                <a:cs typeface="Times New Roman" panose="02020603050405020304" pitchFamily="18" charset="0"/>
              </a:rPr>
              <a:t>H = -2219.2 kJ</a:t>
            </a:r>
          </a:p>
          <a:p>
            <a:pPr>
              <a:spcBef>
                <a:spcPct val="50000"/>
              </a:spcBef>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Which is:   C</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8</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+ 5 O</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  3CO</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+ 4 H</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O + 2219.2 kJ</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exothermic, energy is a product</a:t>
            </a:r>
          </a:p>
          <a:p>
            <a:endParaRPr lang="en-US" sz="2400" i="1" dirty="0">
              <a:solidFill>
                <a:srgbClr val="0000FF"/>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5572918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A5C17C-8B4D-48BF-A254-5FFA241C1180}"/>
              </a:ext>
            </a:extLst>
          </p:cNvPr>
          <p:cNvSpPr txBox="1"/>
          <p:nvPr/>
        </p:nvSpPr>
        <p:spPr>
          <a:xfrm>
            <a:off x="0" y="0"/>
            <a:ext cx="9144000" cy="4062651"/>
          </a:xfrm>
          <a:prstGeom prst="rect">
            <a:avLst/>
          </a:prstGeom>
          <a:noFill/>
        </p:spPr>
        <p:txBody>
          <a:bodyPr wrap="square" rtlCol="0">
            <a:spAutoFit/>
          </a:bodyPr>
          <a:lstStyle/>
          <a:p>
            <a:pPr>
              <a:spcBef>
                <a:spcPct val="50000"/>
              </a:spcBef>
            </a:pPr>
            <a:r>
              <a:rPr lang="en-US" sz="2800" dirty="0">
                <a:latin typeface="Times New Roman" panose="02020603050405020304" pitchFamily="18" charset="0"/>
                <a:cs typeface="Times New Roman" panose="02020603050405020304" pitchFamily="18" charset="0"/>
              </a:rPr>
              <a:t>113.   Propane gas, C</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8</a:t>
            </a:r>
            <a:r>
              <a:rPr lang="en-US" sz="2800" dirty="0">
                <a:latin typeface="Times New Roman" panose="02020603050405020304" pitchFamily="18" charset="0"/>
                <a:cs typeface="Times New Roman" panose="02020603050405020304" pitchFamily="18" charset="0"/>
              </a:rPr>
              <a:t> combusts according to Table I.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How much energy (in kJ)  is released when 5.75 moles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8</a:t>
            </a:r>
            <a:r>
              <a:rPr lang="en-US" sz="2800" dirty="0">
                <a:latin typeface="Times New Roman" panose="02020603050405020304" pitchFamily="18" charset="0"/>
                <a:cs typeface="Times New Roman" panose="02020603050405020304" pitchFamily="18" charset="0"/>
              </a:rPr>
              <a:t> combusts?    </a:t>
            </a:r>
            <a:br>
              <a:rPr lang="en-US" sz="2800" dirty="0">
                <a:latin typeface="Times New Roman" panose="02020603050405020304" pitchFamily="18" charset="0"/>
                <a:cs typeface="Times New Roman" panose="02020603050405020304" pitchFamily="18" charset="0"/>
              </a:rPr>
            </a:br>
            <a:r>
              <a:rPr lang="en-US" sz="2400" i="1" dirty="0">
                <a:solidFill>
                  <a:srgbClr val="0000FF"/>
                </a:solidFill>
                <a:latin typeface="Times New Roman" panose="02020603050405020304" pitchFamily="18" charset="0"/>
                <a:cs typeface="Times New Roman" panose="02020603050405020304" pitchFamily="18" charset="0"/>
              </a:rPr>
              <a:t>           (find this - Table I, it’s the 2</a:t>
            </a:r>
            <a:r>
              <a:rPr lang="en-US" sz="2400" i="1" baseline="30000" dirty="0">
                <a:solidFill>
                  <a:srgbClr val="0000FF"/>
                </a:solidFill>
                <a:latin typeface="Times New Roman" panose="02020603050405020304" pitchFamily="18" charset="0"/>
                <a:cs typeface="Times New Roman" panose="02020603050405020304" pitchFamily="18" charset="0"/>
              </a:rPr>
              <a:t>nd</a:t>
            </a:r>
            <a:r>
              <a:rPr lang="en-US" sz="2400" i="1" dirty="0">
                <a:solidFill>
                  <a:srgbClr val="0000FF"/>
                </a:solidFill>
                <a:latin typeface="Times New Roman" panose="02020603050405020304" pitchFamily="18" charset="0"/>
                <a:cs typeface="Times New Roman" panose="02020603050405020304" pitchFamily="18" charset="0"/>
              </a:rPr>
              <a:t> reaction)</a:t>
            </a:r>
            <a:br>
              <a:rPr lang="en-US" sz="2400" i="1" dirty="0">
                <a:solidFill>
                  <a:srgbClr val="0000FF"/>
                </a:solidFill>
                <a:latin typeface="Times New Roman" panose="02020603050405020304" pitchFamily="18" charset="0"/>
                <a:cs typeface="Times New Roman" panose="02020603050405020304" pitchFamily="18" charset="0"/>
              </a:rPr>
            </a:br>
            <a:br>
              <a:rPr lang="en-US" sz="2400" i="1" dirty="0">
                <a:solidFill>
                  <a:srgbClr val="0000FF"/>
                </a:solidFill>
                <a:latin typeface="Times New Roman" panose="02020603050405020304" pitchFamily="18" charset="0"/>
                <a:cs typeface="Times New Roman" panose="02020603050405020304" pitchFamily="18" charset="0"/>
              </a:rPr>
            </a:br>
            <a:r>
              <a:rPr lang="en-US" sz="2400" i="1" dirty="0">
                <a:solidFill>
                  <a:srgbClr val="0000FF"/>
                </a:solidFill>
                <a:latin typeface="Times New Roman" panose="02020603050405020304" pitchFamily="18" charset="0"/>
                <a:cs typeface="Times New Roman" panose="02020603050405020304" pitchFamily="18" charset="0"/>
              </a:rPr>
              <a:t>        </a:t>
            </a:r>
            <a:r>
              <a:rPr lang="en-US" altLang="en-US" sz="2400" dirty="0">
                <a:solidFill>
                  <a:srgbClr val="0000CC"/>
                </a:solidFill>
                <a:latin typeface="Times New Roman" panose="02020603050405020304" pitchFamily="18" charset="0"/>
                <a:cs typeface="Times New Roman" panose="02020603050405020304" pitchFamily="18" charset="0"/>
              </a:rPr>
              <a:t>C</a:t>
            </a:r>
            <a:r>
              <a:rPr lang="en-US" altLang="en-US" sz="2400" baseline="-30000" dirty="0">
                <a:solidFill>
                  <a:srgbClr val="0000CC"/>
                </a:solidFill>
                <a:latin typeface="Times New Roman" panose="02020603050405020304" pitchFamily="18" charset="0"/>
                <a:cs typeface="Times New Roman" panose="02020603050405020304" pitchFamily="18" charset="0"/>
              </a:rPr>
              <a:t>3</a:t>
            </a:r>
            <a:r>
              <a:rPr lang="en-US" altLang="en-US" sz="2400" dirty="0">
                <a:solidFill>
                  <a:srgbClr val="0000CC"/>
                </a:solidFill>
                <a:latin typeface="Times New Roman" panose="02020603050405020304" pitchFamily="18" charset="0"/>
                <a:cs typeface="Times New Roman" panose="02020603050405020304" pitchFamily="18" charset="0"/>
              </a:rPr>
              <a:t>H</a:t>
            </a:r>
            <a:r>
              <a:rPr lang="en-US" altLang="en-US" sz="2400" baseline="-30000" dirty="0">
                <a:solidFill>
                  <a:srgbClr val="0000CC"/>
                </a:solidFill>
                <a:latin typeface="Times New Roman" panose="02020603050405020304" pitchFamily="18" charset="0"/>
                <a:cs typeface="Times New Roman" panose="02020603050405020304" pitchFamily="18" charset="0"/>
              </a:rPr>
              <a:t>8</a:t>
            </a:r>
            <a:r>
              <a:rPr lang="en-US" altLang="en-US" sz="2400" dirty="0">
                <a:solidFill>
                  <a:srgbClr val="0000CC"/>
                </a:solidFill>
                <a:latin typeface="Times New Roman" panose="02020603050405020304" pitchFamily="18" charset="0"/>
                <a:cs typeface="Times New Roman" panose="02020603050405020304" pitchFamily="18" charset="0"/>
              </a:rPr>
              <a:t> + 5 O</a:t>
            </a:r>
            <a:r>
              <a:rPr lang="en-US" altLang="en-US" sz="2400" baseline="-30000" dirty="0">
                <a:solidFill>
                  <a:srgbClr val="0000CC"/>
                </a:solidFill>
                <a:latin typeface="Times New Roman" panose="02020603050405020304" pitchFamily="18" charset="0"/>
                <a:cs typeface="Times New Roman" panose="02020603050405020304" pitchFamily="18" charset="0"/>
              </a:rPr>
              <a:t>2</a:t>
            </a:r>
            <a:r>
              <a:rPr lang="en-US" altLang="en-US" sz="2400" dirty="0">
                <a:solidFill>
                  <a:srgbClr val="0000CC"/>
                </a:solidFill>
                <a:latin typeface="Times New Roman" panose="02020603050405020304" pitchFamily="18" charset="0"/>
                <a:cs typeface="Times New Roman" panose="02020603050405020304" pitchFamily="18" charset="0"/>
              </a:rPr>
              <a:t>  →  3CO</a:t>
            </a:r>
            <a:r>
              <a:rPr lang="en-US" altLang="en-US" sz="2400" baseline="-30000" dirty="0">
                <a:solidFill>
                  <a:srgbClr val="0000CC"/>
                </a:solidFill>
                <a:latin typeface="Times New Roman" panose="02020603050405020304" pitchFamily="18" charset="0"/>
                <a:cs typeface="Times New Roman" panose="02020603050405020304" pitchFamily="18" charset="0"/>
              </a:rPr>
              <a:t>2</a:t>
            </a:r>
            <a:r>
              <a:rPr lang="en-US" altLang="en-US" sz="2400" dirty="0">
                <a:solidFill>
                  <a:srgbClr val="0000CC"/>
                </a:solidFill>
                <a:latin typeface="Times New Roman" panose="02020603050405020304" pitchFamily="18" charset="0"/>
                <a:cs typeface="Times New Roman" panose="02020603050405020304" pitchFamily="18" charset="0"/>
              </a:rPr>
              <a:t> + 4 H</a:t>
            </a:r>
            <a:r>
              <a:rPr lang="en-US" altLang="en-US" sz="2400" baseline="-30000" dirty="0">
                <a:solidFill>
                  <a:srgbClr val="0000CC"/>
                </a:solidFill>
                <a:latin typeface="Times New Roman" panose="02020603050405020304" pitchFamily="18" charset="0"/>
                <a:cs typeface="Times New Roman" panose="02020603050405020304" pitchFamily="18" charset="0"/>
              </a:rPr>
              <a:t>2</a:t>
            </a:r>
            <a:r>
              <a:rPr lang="en-US" altLang="en-US" sz="2400" dirty="0">
                <a:solidFill>
                  <a:srgbClr val="0000CC"/>
                </a:solidFill>
                <a:latin typeface="Times New Roman" panose="02020603050405020304" pitchFamily="18" charset="0"/>
                <a:cs typeface="Times New Roman" panose="02020603050405020304" pitchFamily="18" charset="0"/>
              </a:rPr>
              <a:t>O       </a:t>
            </a:r>
            <a:r>
              <a:rPr lang="el-GR" altLang="en-US" sz="2400" dirty="0">
                <a:solidFill>
                  <a:srgbClr val="0000CC"/>
                </a:solidFill>
                <a:latin typeface="Times New Roman" panose="02020603050405020304" pitchFamily="18" charset="0"/>
                <a:cs typeface="Times New Roman" panose="02020603050405020304" pitchFamily="18" charset="0"/>
              </a:rPr>
              <a:t>Δ</a:t>
            </a:r>
            <a:r>
              <a:rPr lang="en-US" altLang="en-US" sz="2400" dirty="0">
                <a:solidFill>
                  <a:srgbClr val="0000CC"/>
                </a:solidFill>
                <a:latin typeface="Times New Roman" panose="02020603050405020304" pitchFamily="18" charset="0"/>
                <a:cs typeface="Times New Roman" panose="02020603050405020304" pitchFamily="18" charset="0"/>
              </a:rPr>
              <a:t>H = -2219.2 kJ</a:t>
            </a:r>
          </a:p>
          <a:p>
            <a:pPr>
              <a:spcBef>
                <a:spcPct val="50000"/>
              </a:spcBef>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Which is:   C</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8</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+ 5 O</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  3CO</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+ 4 H</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O + 2219.2 kJ</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exothermic, energy is a product</a:t>
            </a:r>
          </a:p>
          <a:p>
            <a:endParaRPr lang="en-US" sz="2400" i="1" dirty="0">
              <a:solidFill>
                <a:srgbClr val="0000FF"/>
              </a:solidFill>
              <a:latin typeface="Times New Roman" panose="02020603050405020304" pitchFamily="18" charset="0"/>
              <a:cs typeface="Times New Roman" panose="02020603050405020304" pitchFamily="18" charset="0"/>
            </a:endParaRPr>
          </a:p>
          <a:p>
            <a:endParaRPr lang="en-US" dirty="0"/>
          </a:p>
        </p:txBody>
      </p:sp>
      <p:sp>
        <p:nvSpPr>
          <p:cNvPr id="3" name="Text Box 3">
            <a:extLst>
              <a:ext uri="{FF2B5EF4-FFF2-40B4-BE49-F238E27FC236}">
                <a16:creationId xmlns:a16="http://schemas.microsoft.com/office/drawing/2014/main" id="{D06CBAFA-3B0A-472A-9738-6184ED9AF787}"/>
              </a:ext>
            </a:extLst>
          </p:cNvPr>
          <p:cNvSpPr txBox="1">
            <a:spLocks noChangeArrowheads="1"/>
          </p:cNvSpPr>
          <p:nvPr/>
        </p:nvSpPr>
        <p:spPr bwMode="auto">
          <a:xfrm>
            <a:off x="183667" y="4973842"/>
            <a:ext cx="56197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dirty="0">
                <a:solidFill>
                  <a:srgbClr val="000000"/>
                </a:solidFill>
                <a:latin typeface="Tahoma" pitchFamily="34" charset="0"/>
              </a:rPr>
              <a:t>MR</a:t>
            </a:r>
            <a:endParaRPr lang="en-US" altLang="en-US" sz="2400" dirty="0">
              <a:solidFill>
                <a:srgbClr val="000000"/>
              </a:solidFill>
            </a:endParaRPr>
          </a:p>
        </p:txBody>
      </p:sp>
      <p:sp>
        <p:nvSpPr>
          <p:cNvPr id="4" name="Text Box 4">
            <a:extLst>
              <a:ext uri="{FF2B5EF4-FFF2-40B4-BE49-F238E27FC236}">
                <a16:creationId xmlns:a16="http://schemas.microsoft.com/office/drawing/2014/main" id="{03376ADE-BD66-452D-8DB8-FFC050667EF6}"/>
              </a:ext>
            </a:extLst>
          </p:cNvPr>
          <p:cNvSpPr txBox="1">
            <a:spLocks noChangeArrowheads="1"/>
          </p:cNvSpPr>
          <p:nvPr/>
        </p:nvSpPr>
        <p:spPr bwMode="auto">
          <a:xfrm>
            <a:off x="626579" y="4745242"/>
            <a:ext cx="14287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u="sng" dirty="0">
                <a:solidFill>
                  <a:srgbClr val="000000"/>
                </a:solidFill>
                <a:latin typeface="Comic Sans MS" pitchFamily="66" charset="0"/>
              </a:rPr>
              <a:t>C</a:t>
            </a:r>
            <a:r>
              <a:rPr lang="en-US" altLang="en-US" sz="2400" u="sng" baseline="-25000" dirty="0">
                <a:solidFill>
                  <a:srgbClr val="000000"/>
                </a:solidFill>
                <a:latin typeface="Comic Sans MS" pitchFamily="66" charset="0"/>
              </a:rPr>
              <a:t>3</a:t>
            </a:r>
            <a:r>
              <a:rPr lang="en-US" altLang="en-US" sz="2400" u="sng" dirty="0">
                <a:solidFill>
                  <a:srgbClr val="000000"/>
                </a:solidFill>
                <a:latin typeface="Comic Sans MS" pitchFamily="66" charset="0"/>
              </a:rPr>
              <a:t>H</a:t>
            </a:r>
            <a:r>
              <a:rPr lang="en-US" altLang="en-US" sz="2400" u="sng" baseline="-25000" dirty="0">
                <a:solidFill>
                  <a:srgbClr val="000000"/>
                </a:solidFill>
                <a:latin typeface="Comic Sans MS" pitchFamily="66" charset="0"/>
              </a:rPr>
              <a:t>8</a:t>
            </a:r>
            <a:br>
              <a:rPr lang="en-US" altLang="en-US" sz="2400" u="sng" baseline="-25000" dirty="0">
                <a:solidFill>
                  <a:srgbClr val="000000"/>
                </a:solidFill>
                <a:latin typeface="Comic Sans MS" pitchFamily="66" charset="0"/>
              </a:rPr>
            </a:br>
            <a:r>
              <a:rPr lang="en-US" altLang="en-US" sz="2400" dirty="0">
                <a:solidFill>
                  <a:srgbClr val="000000"/>
                </a:solidFill>
                <a:latin typeface="Comic Sans MS" pitchFamily="66" charset="0"/>
              </a:rPr>
              <a:t>energy</a:t>
            </a:r>
            <a:endParaRPr lang="en-US" altLang="en-US" sz="2400" dirty="0">
              <a:solidFill>
                <a:srgbClr val="000000"/>
              </a:solidFill>
            </a:endParaRPr>
          </a:p>
        </p:txBody>
      </p:sp>
      <p:sp>
        <p:nvSpPr>
          <p:cNvPr id="5" name="Text Box 5">
            <a:extLst>
              <a:ext uri="{FF2B5EF4-FFF2-40B4-BE49-F238E27FC236}">
                <a16:creationId xmlns:a16="http://schemas.microsoft.com/office/drawing/2014/main" id="{3B5FCB7F-E794-4C08-A02A-259AC089F796}"/>
              </a:ext>
            </a:extLst>
          </p:cNvPr>
          <p:cNvSpPr txBox="1">
            <a:spLocks noChangeArrowheads="1"/>
          </p:cNvSpPr>
          <p:nvPr/>
        </p:nvSpPr>
        <p:spPr bwMode="auto">
          <a:xfrm>
            <a:off x="2078520" y="4727984"/>
            <a:ext cx="15240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u="sng" dirty="0">
                <a:solidFill>
                  <a:srgbClr val="000000"/>
                </a:solidFill>
                <a:latin typeface="Comic Sans MS" pitchFamily="66" charset="0"/>
              </a:rPr>
              <a:t>1</a:t>
            </a:r>
            <a:br>
              <a:rPr lang="en-US" altLang="en-US" sz="2400" baseline="-25000" dirty="0">
                <a:solidFill>
                  <a:srgbClr val="000000"/>
                </a:solidFill>
                <a:latin typeface="Comic Sans MS" pitchFamily="66" charset="0"/>
              </a:rPr>
            </a:br>
            <a:r>
              <a:rPr lang="en-US" altLang="en-US" sz="2400" dirty="0">
                <a:solidFill>
                  <a:srgbClr val="000000"/>
                </a:solidFill>
                <a:latin typeface="Comic Sans MS" pitchFamily="66" charset="0"/>
              </a:rPr>
              <a:t>2219.2 kJ</a:t>
            </a:r>
            <a:endParaRPr lang="en-US" altLang="en-US" sz="2400" dirty="0">
              <a:solidFill>
                <a:srgbClr val="000000"/>
              </a:solidFill>
            </a:endParaRPr>
          </a:p>
        </p:txBody>
      </p:sp>
    </p:spTree>
    <p:extLst>
      <p:ext uri="{BB962C8B-B14F-4D97-AF65-F5344CB8AC3E}">
        <p14:creationId xmlns:p14="http://schemas.microsoft.com/office/powerpoint/2010/main" val="1180580498"/>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A5C17C-8B4D-48BF-A254-5FFA241C1180}"/>
              </a:ext>
            </a:extLst>
          </p:cNvPr>
          <p:cNvSpPr txBox="1"/>
          <p:nvPr/>
        </p:nvSpPr>
        <p:spPr>
          <a:xfrm>
            <a:off x="0" y="0"/>
            <a:ext cx="9144000" cy="4062651"/>
          </a:xfrm>
          <a:prstGeom prst="rect">
            <a:avLst/>
          </a:prstGeom>
          <a:noFill/>
        </p:spPr>
        <p:txBody>
          <a:bodyPr wrap="square" rtlCol="0">
            <a:spAutoFit/>
          </a:bodyPr>
          <a:lstStyle/>
          <a:p>
            <a:pPr>
              <a:spcBef>
                <a:spcPct val="50000"/>
              </a:spcBef>
            </a:pPr>
            <a:r>
              <a:rPr lang="en-US" sz="2800" dirty="0">
                <a:latin typeface="Times New Roman" panose="02020603050405020304" pitchFamily="18" charset="0"/>
                <a:cs typeface="Times New Roman" panose="02020603050405020304" pitchFamily="18" charset="0"/>
              </a:rPr>
              <a:t>113.   Propane gas, C</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8</a:t>
            </a:r>
            <a:r>
              <a:rPr lang="en-US" sz="2800" dirty="0">
                <a:latin typeface="Times New Roman" panose="02020603050405020304" pitchFamily="18" charset="0"/>
                <a:cs typeface="Times New Roman" panose="02020603050405020304" pitchFamily="18" charset="0"/>
              </a:rPr>
              <a:t> combusts according to Table I.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How much energy (in kJ)  is released when 5.75 moles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8</a:t>
            </a:r>
            <a:r>
              <a:rPr lang="en-US" sz="2800" dirty="0">
                <a:latin typeface="Times New Roman" panose="02020603050405020304" pitchFamily="18" charset="0"/>
                <a:cs typeface="Times New Roman" panose="02020603050405020304" pitchFamily="18" charset="0"/>
              </a:rPr>
              <a:t> combusts?    </a:t>
            </a:r>
            <a:br>
              <a:rPr lang="en-US" sz="2800" dirty="0">
                <a:latin typeface="Times New Roman" panose="02020603050405020304" pitchFamily="18" charset="0"/>
                <a:cs typeface="Times New Roman" panose="02020603050405020304" pitchFamily="18" charset="0"/>
              </a:rPr>
            </a:br>
            <a:r>
              <a:rPr lang="en-US" sz="2400" i="1" dirty="0">
                <a:solidFill>
                  <a:srgbClr val="0000FF"/>
                </a:solidFill>
                <a:latin typeface="Times New Roman" panose="02020603050405020304" pitchFamily="18" charset="0"/>
                <a:cs typeface="Times New Roman" panose="02020603050405020304" pitchFamily="18" charset="0"/>
              </a:rPr>
              <a:t>           (find this - Table I, it’s the 2</a:t>
            </a:r>
            <a:r>
              <a:rPr lang="en-US" sz="2400" i="1" baseline="30000" dirty="0">
                <a:solidFill>
                  <a:srgbClr val="0000FF"/>
                </a:solidFill>
                <a:latin typeface="Times New Roman" panose="02020603050405020304" pitchFamily="18" charset="0"/>
                <a:cs typeface="Times New Roman" panose="02020603050405020304" pitchFamily="18" charset="0"/>
              </a:rPr>
              <a:t>nd</a:t>
            </a:r>
            <a:r>
              <a:rPr lang="en-US" sz="2400" i="1" dirty="0">
                <a:solidFill>
                  <a:srgbClr val="0000FF"/>
                </a:solidFill>
                <a:latin typeface="Times New Roman" panose="02020603050405020304" pitchFamily="18" charset="0"/>
                <a:cs typeface="Times New Roman" panose="02020603050405020304" pitchFamily="18" charset="0"/>
              </a:rPr>
              <a:t> reaction)</a:t>
            </a:r>
            <a:br>
              <a:rPr lang="en-US" sz="2400" i="1" dirty="0">
                <a:solidFill>
                  <a:srgbClr val="0000FF"/>
                </a:solidFill>
                <a:latin typeface="Times New Roman" panose="02020603050405020304" pitchFamily="18" charset="0"/>
                <a:cs typeface="Times New Roman" panose="02020603050405020304" pitchFamily="18" charset="0"/>
              </a:rPr>
            </a:br>
            <a:br>
              <a:rPr lang="en-US" sz="2400" i="1" dirty="0">
                <a:solidFill>
                  <a:srgbClr val="0000FF"/>
                </a:solidFill>
                <a:latin typeface="Times New Roman" panose="02020603050405020304" pitchFamily="18" charset="0"/>
                <a:cs typeface="Times New Roman" panose="02020603050405020304" pitchFamily="18" charset="0"/>
              </a:rPr>
            </a:br>
            <a:r>
              <a:rPr lang="en-US" sz="2400" i="1" dirty="0">
                <a:solidFill>
                  <a:srgbClr val="0000FF"/>
                </a:solidFill>
                <a:latin typeface="Times New Roman" panose="02020603050405020304" pitchFamily="18" charset="0"/>
                <a:cs typeface="Times New Roman" panose="02020603050405020304" pitchFamily="18" charset="0"/>
              </a:rPr>
              <a:t>        </a:t>
            </a:r>
            <a:r>
              <a:rPr lang="en-US" altLang="en-US" sz="2400" dirty="0">
                <a:solidFill>
                  <a:srgbClr val="0000CC"/>
                </a:solidFill>
                <a:latin typeface="Times New Roman" panose="02020603050405020304" pitchFamily="18" charset="0"/>
                <a:cs typeface="Times New Roman" panose="02020603050405020304" pitchFamily="18" charset="0"/>
              </a:rPr>
              <a:t>C</a:t>
            </a:r>
            <a:r>
              <a:rPr lang="en-US" altLang="en-US" sz="2400" baseline="-30000" dirty="0">
                <a:solidFill>
                  <a:srgbClr val="0000CC"/>
                </a:solidFill>
                <a:latin typeface="Times New Roman" panose="02020603050405020304" pitchFamily="18" charset="0"/>
                <a:cs typeface="Times New Roman" panose="02020603050405020304" pitchFamily="18" charset="0"/>
              </a:rPr>
              <a:t>3</a:t>
            </a:r>
            <a:r>
              <a:rPr lang="en-US" altLang="en-US" sz="2400" dirty="0">
                <a:solidFill>
                  <a:srgbClr val="0000CC"/>
                </a:solidFill>
                <a:latin typeface="Times New Roman" panose="02020603050405020304" pitchFamily="18" charset="0"/>
                <a:cs typeface="Times New Roman" panose="02020603050405020304" pitchFamily="18" charset="0"/>
              </a:rPr>
              <a:t>H</a:t>
            </a:r>
            <a:r>
              <a:rPr lang="en-US" altLang="en-US" sz="2400" baseline="-30000" dirty="0">
                <a:solidFill>
                  <a:srgbClr val="0000CC"/>
                </a:solidFill>
                <a:latin typeface="Times New Roman" panose="02020603050405020304" pitchFamily="18" charset="0"/>
                <a:cs typeface="Times New Roman" panose="02020603050405020304" pitchFamily="18" charset="0"/>
              </a:rPr>
              <a:t>8</a:t>
            </a:r>
            <a:r>
              <a:rPr lang="en-US" altLang="en-US" sz="2400" dirty="0">
                <a:solidFill>
                  <a:srgbClr val="0000CC"/>
                </a:solidFill>
                <a:latin typeface="Times New Roman" panose="02020603050405020304" pitchFamily="18" charset="0"/>
                <a:cs typeface="Times New Roman" panose="02020603050405020304" pitchFamily="18" charset="0"/>
              </a:rPr>
              <a:t> + 5 O</a:t>
            </a:r>
            <a:r>
              <a:rPr lang="en-US" altLang="en-US" sz="2400" baseline="-30000" dirty="0">
                <a:solidFill>
                  <a:srgbClr val="0000CC"/>
                </a:solidFill>
                <a:latin typeface="Times New Roman" panose="02020603050405020304" pitchFamily="18" charset="0"/>
                <a:cs typeface="Times New Roman" panose="02020603050405020304" pitchFamily="18" charset="0"/>
              </a:rPr>
              <a:t>2</a:t>
            </a:r>
            <a:r>
              <a:rPr lang="en-US" altLang="en-US" sz="2400" dirty="0">
                <a:solidFill>
                  <a:srgbClr val="0000CC"/>
                </a:solidFill>
                <a:latin typeface="Times New Roman" panose="02020603050405020304" pitchFamily="18" charset="0"/>
                <a:cs typeface="Times New Roman" panose="02020603050405020304" pitchFamily="18" charset="0"/>
              </a:rPr>
              <a:t>  →  3CO</a:t>
            </a:r>
            <a:r>
              <a:rPr lang="en-US" altLang="en-US" sz="2400" baseline="-30000" dirty="0">
                <a:solidFill>
                  <a:srgbClr val="0000CC"/>
                </a:solidFill>
                <a:latin typeface="Times New Roman" panose="02020603050405020304" pitchFamily="18" charset="0"/>
                <a:cs typeface="Times New Roman" panose="02020603050405020304" pitchFamily="18" charset="0"/>
              </a:rPr>
              <a:t>2</a:t>
            </a:r>
            <a:r>
              <a:rPr lang="en-US" altLang="en-US" sz="2400" dirty="0">
                <a:solidFill>
                  <a:srgbClr val="0000CC"/>
                </a:solidFill>
                <a:latin typeface="Times New Roman" panose="02020603050405020304" pitchFamily="18" charset="0"/>
                <a:cs typeface="Times New Roman" panose="02020603050405020304" pitchFamily="18" charset="0"/>
              </a:rPr>
              <a:t> + 4 H</a:t>
            </a:r>
            <a:r>
              <a:rPr lang="en-US" altLang="en-US" sz="2400" baseline="-30000" dirty="0">
                <a:solidFill>
                  <a:srgbClr val="0000CC"/>
                </a:solidFill>
                <a:latin typeface="Times New Roman" panose="02020603050405020304" pitchFamily="18" charset="0"/>
                <a:cs typeface="Times New Roman" panose="02020603050405020304" pitchFamily="18" charset="0"/>
              </a:rPr>
              <a:t>2</a:t>
            </a:r>
            <a:r>
              <a:rPr lang="en-US" altLang="en-US" sz="2400" dirty="0">
                <a:solidFill>
                  <a:srgbClr val="0000CC"/>
                </a:solidFill>
                <a:latin typeface="Times New Roman" panose="02020603050405020304" pitchFamily="18" charset="0"/>
                <a:cs typeface="Times New Roman" panose="02020603050405020304" pitchFamily="18" charset="0"/>
              </a:rPr>
              <a:t>O       </a:t>
            </a:r>
            <a:r>
              <a:rPr lang="el-GR" altLang="en-US" sz="2400" dirty="0">
                <a:solidFill>
                  <a:srgbClr val="0000CC"/>
                </a:solidFill>
                <a:latin typeface="Times New Roman" panose="02020603050405020304" pitchFamily="18" charset="0"/>
                <a:cs typeface="Times New Roman" panose="02020603050405020304" pitchFamily="18" charset="0"/>
              </a:rPr>
              <a:t>Δ</a:t>
            </a:r>
            <a:r>
              <a:rPr lang="en-US" altLang="en-US" sz="2400" dirty="0">
                <a:solidFill>
                  <a:srgbClr val="0000CC"/>
                </a:solidFill>
                <a:latin typeface="Times New Roman" panose="02020603050405020304" pitchFamily="18" charset="0"/>
                <a:cs typeface="Times New Roman" panose="02020603050405020304" pitchFamily="18" charset="0"/>
              </a:rPr>
              <a:t>H = -2219.2 kJ</a:t>
            </a:r>
          </a:p>
          <a:p>
            <a:pPr>
              <a:spcBef>
                <a:spcPct val="50000"/>
              </a:spcBef>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Which is:   C</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8</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+ 5 O</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  3CO</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+ 4 H</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O + 2219.2 kJ</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exothermic, energy is a product</a:t>
            </a:r>
          </a:p>
          <a:p>
            <a:endParaRPr lang="en-US" sz="2400" i="1" dirty="0">
              <a:solidFill>
                <a:srgbClr val="0000FF"/>
              </a:solidFill>
              <a:latin typeface="Times New Roman" panose="02020603050405020304" pitchFamily="18" charset="0"/>
              <a:cs typeface="Times New Roman" panose="02020603050405020304" pitchFamily="18" charset="0"/>
            </a:endParaRPr>
          </a:p>
          <a:p>
            <a:endParaRPr lang="en-US" dirty="0"/>
          </a:p>
        </p:txBody>
      </p:sp>
      <p:sp>
        <p:nvSpPr>
          <p:cNvPr id="3" name="Text Box 3">
            <a:extLst>
              <a:ext uri="{FF2B5EF4-FFF2-40B4-BE49-F238E27FC236}">
                <a16:creationId xmlns:a16="http://schemas.microsoft.com/office/drawing/2014/main" id="{D06CBAFA-3B0A-472A-9738-6184ED9AF787}"/>
              </a:ext>
            </a:extLst>
          </p:cNvPr>
          <p:cNvSpPr txBox="1">
            <a:spLocks noChangeArrowheads="1"/>
          </p:cNvSpPr>
          <p:nvPr/>
        </p:nvSpPr>
        <p:spPr bwMode="auto">
          <a:xfrm>
            <a:off x="183667" y="4973842"/>
            <a:ext cx="56197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dirty="0">
                <a:solidFill>
                  <a:srgbClr val="000000"/>
                </a:solidFill>
                <a:latin typeface="Tahoma" pitchFamily="34" charset="0"/>
              </a:rPr>
              <a:t>MR</a:t>
            </a:r>
            <a:endParaRPr lang="en-US" altLang="en-US" sz="2400" dirty="0">
              <a:solidFill>
                <a:srgbClr val="000000"/>
              </a:solidFill>
            </a:endParaRPr>
          </a:p>
        </p:txBody>
      </p:sp>
      <p:sp>
        <p:nvSpPr>
          <p:cNvPr id="4" name="Text Box 4">
            <a:extLst>
              <a:ext uri="{FF2B5EF4-FFF2-40B4-BE49-F238E27FC236}">
                <a16:creationId xmlns:a16="http://schemas.microsoft.com/office/drawing/2014/main" id="{03376ADE-BD66-452D-8DB8-FFC050667EF6}"/>
              </a:ext>
            </a:extLst>
          </p:cNvPr>
          <p:cNvSpPr txBox="1">
            <a:spLocks noChangeArrowheads="1"/>
          </p:cNvSpPr>
          <p:nvPr/>
        </p:nvSpPr>
        <p:spPr bwMode="auto">
          <a:xfrm>
            <a:off x="626579" y="4745242"/>
            <a:ext cx="14287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u="sng" dirty="0">
                <a:solidFill>
                  <a:srgbClr val="000000"/>
                </a:solidFill>
                <a:latin typeface="Comic Sans MS" pitchFamily="66" charset="0"/>
              </a:rPr>
              <a:t>C</a:t>
            </a:r>
            <a:r>
              <a:rPr lang="en-US" altLang="en-US" sz="2400" u="sng" baseline="-25000" dirty="0">
                <a:solidFill>
                  <a:srgbClr val="000000"/>
                </a:solidFill>
                <a:latin typeface="Comic Sans MS" pitchFamily="66" charset="0"/>
              </a:rPr>
              <a:t>3</a:t>
            </a:r>
            <a:r>
              <a:rPr lang="en-US" altLang="en-US" sz="2400" u="sng" dirty="0">
                <a:solidFill>
                  <a:srgbClr val="000000"/>
                </a:solidFill>
                <a:latin typeface="Comic Sans MS" pitchFamily="66" charset="0"/>
              </a:rPr>
              <a:t>H</a:t>
            </a:r>
            <a:r>
              <a:rPr lang="en-US" altLang="en-US" sz="2400" u="sng" baseline="-25000" dirty="0">
                <a:solidFill>
                  <a:srgbClr val="000000"/>
                </a:solidFill>
                <a:latin typeface="Comic Sans MS" pitchFamily="66" charset="0"/>
              </a:rPr>
              <a:t>8</a:t>
            </a:r>
            <a:br>
              <a:rPr lang="en-US" altLang="en-US" sz="2400" u="sng" baseline="-25000" dirty="0">
                <a:solidFill>
                  <a:srgbClr val="000000"/>
                </a:solidFill>
                <a:latin typeface="Comic Sans MS" pitchFamily="66" charset="0"/>
              </a:rPr>
            </a:br>
            <a:r>
              <a:rPr lang="en-US" altLang="en-US" sz="2400" dirty="0">
                <a:solidFill>
                  <a:srgbClr val="000000"/>
                </a:solidFill>
                <a:latin typeface="Comic Sans MS" pitchFamily="66" charset="0"/>
              </a:rPr>
              <a:t>energy</a:t>
            </a:r>
            <a:endParaRPr lang="en-US" altLang="en-US" sz="2400" dirty="0">
              <a:solidFill>
                <a:srgbClr val="000000"/>
              </a:solidFill>
            </a:endParaRPr>
          </a:p>
        </p:txBody>
      </p:sp>
      <p:sp>
        <p:nvSpPr>
          <p:cNvPr id="5" name="Text Box 5">
            <a:extLst>
              <a:ext uri="{FF2B5EF4-FFF2-40B4-BE49-F238E27FC236}">
                <a16:creationId xmlns:a16="http://schemas.microsoft.com/office/drawing/2014/main" id="{3B5FCB7F-E794-4C08-A02A-259AC089F796}"/>
              </a:ext>
            </a:extLst>
          </p:cNvPr>
          <p:cNvSpPr txBox="1">
            <a:spLocks noChangeArrowheads="1"/>
          </p:cNvSpPr>
          <p:nvPr/>
        </p:nvSpPr>
        <p:spPr bwMode="auto">
          <a:xfrm>
            <a:off x="2078520" y="4727984"/>
            <a:ext cx="15240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u="sng" dirty="0">
                <a:solidFill>
                  <a:srgbClr val="000000"/>
                </a:solidFill>
                <a:latin typeface="Comic Sans MS" pitchFamily="66" charset="0"/>
              </a:rPr>
              <a:t>1</a:t>
            </a:r>
            <a:br>
              <a:rPr lang="en-US" altLang="en-US" sz="2400" baseline="-25000" dirty="0">
                <a:solidFill>
                  <a:srgbClr val="000000"/>
                </a:solidFill>
                <a:latin typeface="Comic Sans MS" pitchFamily="66" charset="0"/>
              </a:rPr>
            </a:br>
            <a:r>
              <a:rPr lang="en-US" altLang="en-US" sz="2400" dirty="0">
                <a:solidFill>
                  <a:srgbClr val="000000"/>
                </a:solidFill>
                <a:latin typeface="Comic Sans MS" pitchFamily="66" charset="0"/>
              </a:rPr>
              <a:t>2219.2 kJ</a:t>
            </a:r>
            <a:endParaRPr lang="en-US" altLang="en-US" sz="2400" dirty="0">
              <a:solidFill>
                <a:srgbClr val="000000"/>
              </a:solidFill>
            </a:endParaRPr>
          </a:p>
        </p:txBody>
      </p:sp>
      <p:sp>
        <p:nvSpPr>
          <p:cNvPr id="6" name="Text Box 6">
            <a:extLst>
              <a:ext uri="{FF2B5EF4-FFF2-40B4-BE49-F238E27FC236}">
                <a16:creationId xmlns:a16="http://schemas.microsoft.com/office/drawing/2014/main" id="{7E7F7E4E-AE6B-4D45-A455-2958C755F7FD}"/>
              </a:ext>
            </a:extLst>
          </p:cNvPr>
          <p:cNvSpPr txBox="1">
            <a:spLocks noChangeArrowheads="1"/>
          </p:cNvSpPr>
          <p:nvPr/>
        </p:nvSpPr>
        <p:spPr bwMode="auto">
          <a:xfrm>
            <a:off x="4093679" y="4745242"/>
            <a:ext cx="10858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u="sng">
                <a:solidFill>
                  <a:srgbClr val="000000"/>
                </a:solidFill>
                <a:latin typeface="Comic Sans MS" pitchFamily="66" charset="0"/>
              </a:rPr>
              <a:t>5.75</a:t>
            </a:r>
            <a:br>
              <a:rPr lang="en-US" altLang="en-US" sz="2400" u="sng" baseline="-25000">
                <a:solidFill>
                  <a:srgbClr val="000000"/>
                </a:solidFill>
                <a:latin typeface="Comic Sans MS" pitchFamily="66" charset="0"/>
              </a:rPr>
            </a:br>
            <a:r>
              <a:rPr lang="en-US" altLang="en-US" sz="2400">
                <a:solidFill>
                  <a:srgbClr val="000000"/>
                </a:solidFill>
                <a:latin typeface="Comic Sans MS" pitchFamily="66" charset="0"/>
              </a:rPr>
              <a:t>X kJ</a:t>
            </a:r>
            <a:endParaRPr lang="en-US" altLang="en-US" sz="2400">
              <a:solidFill>
                <a:srgbClr val="000000"/>
              </a:solidFill>
            </a:endParaRPr>
          </a:p>
        </p:txBody>
      </p:sp>
      <p:sp>
        <p:nvSpPr>
          <p:cNvPr id="8" name="TextBox 7">
            <a:extLst>
              <a:ext uri="{FF2B5EF4-FFF2-40B4-BE49-F238E27FC236}">
                <a16:creationId xmlns:a16="http://schemas.microsoft.com/office/drawing/2014/main" id="{667720F3-F42A-4328-BE7A-6E3ED3E9935A}"/>
              </a:ext>
            </a:extLst>
          </p:cNvPr>
          <p:cNvSpPr txBox="1"/>
          <p:nvPr/>
        </p:nvSpPr>
        <p:spPr>
          <a:xfrm>
            <a:off x="3659669" y="4885517"/>
            <a:ext cx="459892"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376317391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A5C17C-8B4D-48BF-A254-5FFA241C1180}"/>
              </a:ext>
            </a:extLst>
          </p:cNvPr>
          <p:cNvSpPr txBox="1"/>
          <p:nvPr/>
        </p:nvSpPr>
        <p:spPr>
          <a:xfrm>
            <a:off x="0" y="0"/>
            <a:ext cx="9144000" cy="4062651"/>
          </a:xfrm>
          <a:prstGeom prst="rect">
            <a:avLst/>
          </a:prstGeom>
          <a:noFill/>
        </p:spPr>
        <p:txBody>
          <a:bodyPr wrap="square" rtlCol="0">
            <a:spAutoFit/>
          </a:bodyPr>
          <a:lstStyle/>
          <a:p>
            <a:pPr>
              <a:spcBef>
                <a:spcPct val="50000"/>
              </a:spcBef>
            </a:pPr>
            <a:r>
              <a:rPr lang="en-US" sz="2800" dirty="0">
                <a:latin typeface="Times New Roman" panose="02020603050405020304" pitchFamily="18" charset="0"/>
                <a:cs typeface="Times New Roman" panose="02020603050405020304" pitchFamily="18" charset="0"/>
              </a:rPr>
              <a:t>113.   Propane gas, C</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8</a:t>
            </a:r>
            <a:r>
              <a:rPr lang="en-US" sz="2800" dirty="0">
                <a:latin typeface="Times New Roman" panose="02020603050405020304" pitchFamily="18" charset="0"/>
                <a:cs typeface="Times New Roman" panose="02020603050405020304" pitchFamily="18" charset="0"/>
              </a:rPr>
              <a:t> combusts according to Table I.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How much energy (in kJ)  is released when 5.75 moles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8</a:t>
            </a:r>
            <a:r>
              <a:rPr lang="en-US" sz="2800" dirty="0">
                <a:latin typeface="Times New Roman" panose="02020603050405020304" pitchFamily="18" charset="0"/>
                <a:cs typeface="Times New Roman" panose="02020603050405020304" pitchFamily="18" charset="0"/>
              </a:rPr>
              <a:t> combusts?    </a:t>
            </a:r>
            <a:br>
              <a:rPr lang="en-US" sz="2800" dirty="0">
                <a:latin typeface="Times New Roman" panose="02020603050405020304" pitchFamily="18" charset="0"/>
                <a:cs typeface="Times New Roman" panose="02020603050405020304" pitchFamily="18" charset="0"/>
              </a:rPr>
            </a:br>
            <a:r>
              <a:rPr lang="en-US" sz="2400" i="1" dirty="0">
                <a:solidFill>
                  <a:srgbClr val="0000FF"/>
                </a:solidFill>
                <a:latin typeface="Times New Roman" panose="02020603050405020304" pitchFamily="18" charset="0"/>
                <a:cs typeface="Times New Roman" panose="02020603050405020304" pitchFamily="18" charset="0"/>
              </a:rPr>
              <a:t>           (find this - Table I, it’s the 2</a:t>
            </a:r>
            <a:r>
              <a:rPr lang="en-US" sz="2400" i="1" baseline="30000" dirty="0">
                <a:solidFill>
                  <a:srgbClr val="0000FF"/>
                </a:solidFill>
                <a:latin typeface="Times New Roman" panose="02020603050405020304" pitchFamily="18" charset="0"/>
                <a:cs typeface="Times New Roman" panose="02020603050405020304" pitchFamily="18" charset="0"/>
              </a:rPr>
              <a:t>nd</a:t>
            </a:r>
            <a:r>
              <a:rPr lang="en-US" sz="2400" i="1" dirty="0">
                <a:solidFill>
                  <a:srgbClr val="0000FF"/>
                </a:solidFill>
                <a:latin typeface="Times New Roman" panose="02020603050405020304" pitchFamily="18" charset="0"/>
                <a:cs typeface="Times New Roman" panose="02020603050405020304" pitchFamily="18" charset="0"/>
              </a:rPr>
              <a:t> reaction)</a:t>
            </a:r>
            <a:br>
              <a:rPr lang="en-US" sz="2400" i="1" dirty="0">
                <a:solidFill>
                  <a:srgbClr val="0000FF"/>
                </a:solidFill>
                <a:latin typeface="Times New Roman" panose="02020603050405020304" pitchFamily="18" charset="0"/>
                <a:cs typeface="Times New Roman" panose="02020603050405020304" pitchFamily="18" charset="0"/>
              </a:rPr>
            </a:br>
            <a:br>
              <a:rPr lang="en-US" sz="2400" i="1" dirty="0">
                <a:solidFill>
                  <a:srgbClr val="0000FF"/>
                </a:solidFill>
                <a:latin typeface="Times New Roman" panose="02020603050405020304" pitchFamily="18" charset="0"/>
                <a:cs typeface="Times New Roman" panose="02020603050405020304" pitchFamily="18" charset="0"/>
              </a:rPr>
            </a:br>
            <a:r>
              <a:rPr lang="en-US" sz="2400" i="1" dirty="0">
                <a:solidFill>
                  <a:srgbClr val="0000FF"/>
                </a:solidFill>
                <a:latin typeface="Times New Roman" panose="02020603050405020304" pitchFamily="18" charset="0"/>
                <a:cs typeface="Times New Roman" panose="02020603050405020304" pitchFamily="18" charset="0"/>
              </a:rPr>
              <a:t>        </a:t>
            </a:r>
            <a:r>
              <a:rPr lang="en-US" altLang="en-US" sz="2400" dirty="0">
                <a:solidFill>
                  <a:srgbClr val="0000CC"/>
                </a:solidFill>
                <a:latin typeface="Times New Roman" panose="02020603050405020304" pitchFamily="18" charset="0"/>
                <a:cs typeface="Times New Roman" panose="02020603050405020304" pitchFamily="18" charset="0"/>
              </a:rPr>
              <a:t>C</a:t>
            </a:r>
            <a:r>
              <a:rPr lang="en-US" altLang="en-US" sz="2400" baseline="-30000" dirty="0">
                <a:solidFill>
                  <a:srgbClr val="0000CC"/>
                </a:solidFill>
                <a:latin typeface="Times New Roman" panose="02020603050405020304" pitchFamily="18" charset="0"/>
                <a:cs typeface="Times New Roman" panose="02020603050405020304" pitchFamily="18" charset="0"/>
              </a:rPr>
              <a:t>3</a:t>
            </a:r>
            <a:r>
              <a:rPr lang="en-US" altLang="en-US" sz="2400" dirty="0">
                <a:solidFill>
                  <a:srgbClr val="0000CC"/>
                </a:solidFill>
                <a:latin typeface="Times New Roman" panose="02020603050405020304" pitchFamily="18" charset="0"/>
                <a:cs typeface="Times New Roman" panose="02020603050405020304" pitchFamily="18" charset="0"/>
              </a:rPr>
              <a:t>H</a:t>
            </a:r>
            <a:r>
              <a:rPr lang="en-US" altLang="en-US" sz="2400" baseline="-30000" dirty="0">
                <a:solidFill>
                  <a:srgbClr val="0000CC"/>
                </a:solidFill>
                <a:latin typeface="Times New Roman" panose="02020603050405020304" pitchFamily="18" charset="0"/>
                <a:cs typeface="Times New Roman" panose="02020603050405020304" pitchFamily="18" charset="0"/>
              </a:rPr>
              <a:t>8</a:t>
            </a:r>
            <a:r>
              <a:rPr lang="en-US" altLang="en-US" sz="2400" dirty="0">
                <a:solidFill>
                  <a:srgbClr val="0000CC"/>
                </a:solidFill>
                <a:latin typeface="Times New Roman" panose="02020603050405020304" pitchFamily="18" charset="0"/>
                <a:cs typeface="Times New Roman" panose="02020603050405020304" pitchFamily="18" charset="0"/>
              </a:rPr>
              <a:t> + 5 O</a:t>
            </a:r>
            <a:r>
              <a:rPr lang="en-US" altLang="en-US" sz="2400" baseline="-30000" dirty="0">
                <a:solidFill>
                  <a:srgbClr val="0000CC"/>
                </a:solidFill>
                <a:latin typeface="Times New Roman" panose="02020603050405020304" pitchFamily="18" charset="0"/>
                <a:cs typeface="Times New Roman" panose="02020603050405020304" pitchFamily="18" charset="0"/>
              </a:rPr>
              <a:t>2</a:t>
            </a:r>
            <a:r>
              <a:rPr lang="en-US" altLang="en-US" sz="2400" dirty="0">
                <a:solidFill>
                  <a:srgbClr val="0000CC"/>
                </a:solidFill>
                <a:latin typeface="Times New Roman" panose="02020603050405020304" pitchFamily="18" charset="0"/>
                <a:cs typeface="Times New Roman" panose="02020603050405020304" pitchFamily="18" charset="0"/>
              </a:rPr>
              <a:t>  →  3CO</a:t>
            </a:r>
            <a:r>
              <a:rPr lang="en-US" altLang="en-US" sz="2400" baseline="-30000" dirty="0">
                <a:solidFill>
                  <a:srgbClr val="0000CC"/>
                </a:solidFill>
                <a:latin typeface="Times New Roman" panose="02020603050405020304" pitchFamily="18" charset="0"/>
                <a:cs typeface="Times New Roman" panose="02020603050405020304" pitchFamily="18" charset="0"/>
              </a:rPr>
              <a:t>2</a:t>
            </a:r>
            <a:r>
              <a:rPr lang="en-US" altLang="en-US" sz="2400" dirty="0">
                <a:solidFill>
                  <a:srgbClr val="0000CC"/>
                </a:solidFill>
                <a:latin typeface="Times New Roman" panose="02020603050405020304" pitchFamily="18" charset="0"/>
                <a:cs typeface="Times New Roman" panose="02020603050405020304" pitchFamily="18" charset="0"/>
              </a:rPr>
              <a:t> + 4 H</a:t>
            </a:r>
            <a:r>
              <a:rPr lang="en-US" altLang="en-US" sz="2400" baseline="-30000" dirty="0">
                <a:solidFill>
                  <a:srgbClr val="0000CC"/>
                </a:solidFill>
                <a:latin typeface="Times New Roman" panose="02020603050405020304" pitchFamily="18" charset="0"/>
                <a:cs typeface="Times New Roman" panose="02020603050405020304" pitchFamily="18" charset="0"/>
              </a:rPr>
              <a:t>2</a:t>
            </a:r>
            <a:r>
              <a:rPr lang="en-US" altLang="en-US" sz="2400" dirty="0">
                <a:solidFill>
                  <a:srgbClr val="0000CC"/>
                </a:solidFill>
                <a:latin typeface="Times New Roman" panose="02020603050405020304" pitchFamily="18" charset="0"/>
                <a:cs typeface="Times New Roman" panose="02020603050405020304" pitchFamily="18" charset="0"/>
              </a:rPr>
              <a:t>O       </a:t>
            </a:r>
            <a:r>
              <a:rPr lang="el-GR" altLang="en-US" sz="2400" dirty="0">
                <a:solidFill>
                  <a:srgbClr val="0000CC"/>
                </a:solidFill>
                <a:latin typeface="Times New Roman" panose="02020603050405020304" pitchFamily="18" charset="0"/>
                <a:cs typeface="Times New Roman" panose="02020603050405020304" pitchFamily="18" charset="0"/>
              </a:rPr>
              <a:t>Δ</a:t>
            </a:r>
            <a:r>
              <a:rPr lang="en-US" altLang="en-US" sz="2400" dirty="0">
                <a:solidFill>
                  <a:srgbClr val="0000CC"/>
                </a:solidFill>
                <a:latin typeface="Times New Roman" panose="02020603050405020304" pitchFamily="18" charset="0"/>
                <a:cs typeface="Times New Roman" panose="02020603050405020304" pitchFamily="18" charset="0"/>
              </a:rPr>
              <a:t>H = -2219.2 kJ</a:t>
            </a:r>
          </a:p>
          <a:p>
            <a:pPr>
              <a:spcBef>
                <a:spcPct val="50000"/>
              </a:spcBef>
            </a:pP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Which is:   C</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8</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+ 5 O</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  3CO</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+ 4 H</a:t>
            </a:r>
            <a:r>
              <a:rPr lang="en-US" altLang="en-US" sz="240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O + 2219.2 kJ</a:t>
            </a:r>
            <a:b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exothermic, energy is a product</a:t>
            </a:r>
          </a:p>
          <a:p>
            <a:endParaRPr lang="en-US" sz="2400" i="1" dirty="0">
              <a:solidFill>
                <a:srgbClr val="0000FF"/>
              </a:solidFill>
              <a:latin typeface="Times New Roman" panose="02020603050405020304" pitchFamily="18" charset="0"/>
              <a:cs typeface="Times New Roman" panose="02020603050405020304" pitchFamily="18" charset="0"/>
            </a:endParaRPr>
          </a:p>
          <a:p>
            <a:endParaRPr lang="en-US" dirty="0"/>
          </a:p>
        </p:txBody>
      </p:sp>
      <p:sp>
        <p:nvSpPr>
          <p:cNvPr id="3" name="Text Box 3">
            <a:extLst>
              <a:ext uri="{FF2B5EF4-FFF2-40B4-BE49-F238E27FC236}">
                <a16:creationId xmlns:a16="http://schemas.microsoft.com/office/drawing/2014/main" id="{D06CBAFA-3B0A-472A-9738-6184ED9AF787}"/>
              </a:ext>
            </a:extLst>
          </p:cNvPr>
          <p:cNvSpPr txBox="1">
            <a:spLocks noChangeArrowheads="1"/>
          </p:cNvSpPr>
          <p:nvPr/>
        </p:nvSpPr>
        <p:spPr bwMode="auto">
          <a:xfrm>
            <a:off x="183667" y="4973842"/>
            <a:ext cx="56197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dirty="0">
                <a:solidFill>
                  <a:srgbClr val="000000"/>
                </a:solidFill>
                <a:latin typeface="Tahoma" pitchFamily="34" charset="0"/>
              </a:rPr>
              <a:t>MR</a:t>
            </a:r>
            <a:endParaRPr lang="en-US" altLang="en-US" sz="2400" dirty="0">
              <a:solidFill>
                <a:srgbClr val="000000"/>
              </a:solidFill>
            </a:endParaRPr>
          </a:p>
        </p:txBody>
      </p:sp>
      <p:sp>
        <p:nvSpPr>
          <p:cNvPr id="4" name="Text Box 4">
            <a:extLst>
              <a:ext uri="{FF2B5EF4-FFF2-40B4-BE49-F238E27FC236}">
                <a16:creationId xmlns:a16="http://schemas.microsoft.com/office/drawing/2014/main" id="{03376ADE-BD66-452D-8DB8-FFC050667EF6}"/>
              </a:ext>
            </a:extLst>
          </p:cNvPr>
          <p:cNvSpPr txBox="1">
            <a:spLocks noChangeArrowheads="1"/>
          </p:cNvSpPr>
          <p:nvPr/>
        </p:nvSpPr>
        <p:spPr bwMode="auto">
          <a:xfrm>
            <a:off x="626579" y="4745242"/>
            <a:ext cx="14287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u="sng" dirty="0">
                <a:solidFill>
                  <a:srgbClr val="000000"/>
                </a:solidFill>
                <a:latin typeface="Comic Sans MS" pitchFamily="66" charset="0"/>
              </a:rPr>
              <a:t>C</a:t>
            </a:r>
            <a:r>
              <a:rPr lang="en-US" altLang="en-US" sz="2400" u="sng" baseline="-25000" dirty="0">
                <a:solidFill>
                  <a:srgbClr val="000000"/>
                </a:solidFill>
                <a:latin typeface="Comic Sans MS" pitchFamily="66" charset="0"/>
              </a:rPr>
              <a:t>3</a:t>
            </a:r>
            <a:r>
              <a:rPr lang="en-US" altLang="en-US" sz="2400" u="sng" dirty="0">
                <a:solidFill>
                  <a:srgbClr val="000000"/>
                </a:solidFill>
                <a:latin typeface="Comic Sans MS" pitchFamily="66" charset="0"/>
              </a:rPr>
              <a:t>H</a:t>
            </a:r>
            <a:r>
              <a:rPr lang="en-US" altLang="en-US" sz="2400" u="sng" baseline="-25000" dirty="0">
                <a:solidFill>
                  <a:srgbClr val="000000"/>
                </a:solidFill>
                <a:latin typeface="Comic Sans MS" pitchFamily="66" charset="0"/>
              </a:rPr>
              <a:t>8</a:t>
            </a:r>
            <a:br>
              <a:rPr lang="en-US" altLang="en-US" sz="2400" u="sng" baseline="-25000" dirty="0">
                <a:solidFill>
                  <a:srgbClr val="000000"/>
                </a:solidFill>
                <a:latin typeface="Comic Sans MS" pitchFamily="66" charset="0"/>
              </a:rPr>
            </a:br>
            <a:r>
              <a:rPr lang="en-US" altLang="en-US" sz="2400" dirty="0">
                <a:solidFill>
                  <a:srgbClr val="000000"/>
                </a:solidFill>
                <a:latin typeface="Comic Sans MS" pitchFamily="66" charset="0"/>
              </a:rPr>
              <a:t>energy</a:t>
            </a:r>
            <a:endParaRPr lang="en-US" altLang="en-US" sz="2400" dirty="0">
              <a:solidFill>
                <a:srgbClr val="000000"/>
              </a:solidFill>
            </a:endParaRPr>
          </a:p>
        </p:txBody>
      </p:sp>
      <p:sp>
        <p:nvSpPr>
          <p:cNvPr id="5" name="Text Box 5">
            <a:extLst>
              <a:ext uri="{FF2B5EF4-FFF2-40B4-BE49-F238E27FC236}">
                <a16:creationId xmlns:a16="http://schemas.microsoft.com/office/drawing/2014/main" id="{3B5FCB7F-E794-4C08-A02A-259AC089F796}"/>
              </a:ext>
            </a:extLst>
          </p:cNvPr>
          <p:cNvSpPr txBox="1">
            <a:spLocks noChangeArrowheads="1"/>
          </p:cNvSpPr>
          <p:nvPr/>
        </p:nvSpPr>
        <p:spPr bwMode="auto">
          <a:xfrm>
            <a:off x="2078520" y="4727984"/>
            <a:ext cx="15240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u="sng" dirty="0">
                <a:solidFill>
                  <a:srgbClr val="000000"/>
                </a:solidFill>
                <a:latin typeface="Comic Sans MS" pitchFamily="66" charset="0"/>
              </a:rPr>
              <a:t>1</a:t>
            </a:r>
            <a:br>
              <a:rPr lang="en-US" altLang="en-US" sz="2400" baseline="-25000" dirty="0">
                <a:solidFill>
                  <a:srgbClr val="000000"/>
                </a:solidFill>
                <a:latin typeface="Comic Sans MS" pitchFamily="66" charset="0"/>
              </a:rPr>
            </a:br>
            <a:r>
              <a:rPr lang="en-US" altLang="en-US" sz="2400" dirty="0">
                <a:solidFill>
                  <a:srgbClr val="000000"/>
                </a:solidFill>
                <a:latin typeface="Comic Sans MS" pitchFamily="66" charset="0"/>
              </a:rPr>
              <a:t>2219.2 kJ</a:t>
            </a:r>
            <a:endParaRPr lang="en-US" altLang="en-US" sz="2400" dirty="0">
              <a:solidFill>
                <a:srgbClr val="000000"/>
              </a:solidFill>
            </a:endParaRPr>
          </a:p>
        </p:txBody>
      </p:sp>
      <p:sp>
        <p:nvSpPr>
          <p:cNvPr id="6" name="Text Box 6">
            <a:extLst>
              <a:ext uri="{FF2B5EF4-FFF2-40B4-BE49-F238E27FC236}">
                <a16:creationId xmlns:a16="http://schemas.microsoft.com/office/drawing/2014/main" id="{7E7F7E4E-AE6B-4D45-A455-2958C755F7FD}"/>
              </a:ext>
            </a:extLst>
          </p:cNvPr>
          <p:cNvSpPr txBox="1">
            <a:spLocks noChangeArrowheads="1"/>
          </p:cNvSpPr>
          <p:nvPr/>
        </p:nvSpPr>
        <p:spPr bwMode="auto">
          <a:xfrm>
            <a:off x="4093679" y="4745242"/>
            <a:ext cx="10858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u="sng">
                <a:solidFill>
                  <a:srgbClr val="000000"/>
                </a:solidFill>
                <a:latin typeface="Comic Sans MS" pitchFamily="66" charset="0"/>
              </a:rPr>
              <a:t>5.75</a:t>
            </a:r>
            <a:br>
              <a:rPr lang="en-US" altLang="en-US" sz="2400" u="sng" baseline="-25000">
                <a:solidFill>
                  <a:srgbClr val="000000"/>
                </a:solidFill>
                <a:latin typeface="Comic Sans MS" pitchFamily="66" charset="0"/>
              </a:rPr>
            </a:br>
            <a:r>
              <a:rPr lang="en-US" altLang="en-US" sz="2400">
                <a:solidFill>
                  <a:srgbClr val="000000"/>
                </a:solidFill>
                <a:latin typeface="Comic Sans MS" pitchFamily="66" charset="0"/>
              </a:rPr>
              <a:t>X kJ</a:t>
            </a:r>
            <a:endParaRPr lang="en-US" altLang="en-US" sz="2400">
              <a:solidFill>
                <a:srgbClr val="000000"/>
              </a:solidFill>
            </a:endParaRPr>
          </a:p>
        </p:txBody>
      </p:sp>
      <p:sp>
        <p:nvSpPr>
          <p:cNvPr id="7" name="Text Box 8">
            <a:extLst>
              <a:ext uri="{FF2B5EF4-FFF2-40B4-BE49-F238E27FC236}">
                <a16:creationId xmlns:a16="http://schemas.microsoft.com/office/drawing/2014/main" id="{1BEA100C-34B0-4FA9-85F3-250AC8DA8D2A}"/>
              </a:ext>
            </a:extLst>
          </p:cNvPr>
          <p:cNvSpPr txBox="1">
            <a:spLocks noChangeArrowheads="1"/>
          </p:cNvSpPr>
          <p:nvPr/>
        </p:nvSpPr>
        <p:spPr bwMode="auto">
          <a:xfrm>
            <a:off x="5503379" y="5037342"/>
            <a:ext cx="3619500" cy="131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dirty="0">
                <a:solidFill>
                  <a:srgbClr val="000000"/>
                </a:solidFill>
                <a:latin typeface="Comic Sans MS" pitchFamily="66" charset="0"/>
              </a:rPr>
              <a:t>X = 12760.4 kJ</a:t>
            </a:r>
          </a:p>
          <a:p>
            <a:pPr eaLnBrk="1" hangingPunct="1">
              <a:spcBef>
                <a:spcPct val="0"/>
              </a:spcBef>
              <a:buFontTx/>
              <a:buNone/>
            </a:pPr>
            <a:endParaRPr lang="en-US" altLang="en-US" sz="2400" dirty="0">
              <a:solidFill>
                <a:srgbClr val="000000"/>
              </a:solidFill>
              <a:latin typeface="Comic Sans MS" pitchFamily="66" charset="0"/>
            </a:endParaRPr>
          </a:p>
          <a:p>
            <a:pPr eaLnBrk="1" hangingPunct="1">
              <a:spcBef>
                <a:spcPct val="0"/>
              </a:spcBef>
              <a:buFontTx/>
              <a:buNone/>
            </a:pPr>
            <a:r>
              <a:rPr lang="en-US" altLang="en-US" sz="2400" dirty="0">
                <a:solidFill>
                  <a:srgbClr val="000000"/>
                </a:solidFill>
                <a:latin typeface="Comic Sans MS" pitchFamily="66" charset="0"/>
              </a:rPr>
              <a:t>X = </a:t>
            </a:r>
            <a:r>
              <a:rPr lang="en-US" altLang="en-US" sz="2400" dirty="0">
                <a:solidFill>
                  <a:srgbClr val="FF0000"/>
                </a:solidFill>
                <a:latin typeface="Comic Sans MS" pitchFamily="66" charset="0"/>
              </a:rPr>
              <a:t>12,800 kJ with 3 SF</a:t>
            </a:r>
            <a:endParaRPr lang="en-US" altLang="en-US" sz="2400" dirty="0">
              <a:solidFill>
                <a:srgbClr val="FF0000"/>
              </a:solidFill>
            </a:endParaRPr>
          </a:p>
        </p:txBody>
      </p:sp>
      <p:sp>
        <p:nvSpPr>
          <p:cNvPr id="8" name="TextBox 7">
            <a:extLst>
              <a:ext uri="{FF2B5EF4-FFF2-40B4-BE49-F238E27FC236}">
                <a16:creationId xmlns:a16="http://schemas.microsoft.com/office/drawing/2014/main" id="{667720F3-F42A-4328-BE7A-6E3ED3E9935A}"/>
              </a:ext>
            </a:extLst>
          </p:cNvPr>
          <p:cNvSpPr txBox="1"/>
          <p:nvPr/>
        </p:nvSpPr>
        <p:spPr>
          <a:xfrm>
            <a:off x="3659669" y="4885517"/>
            <a:ext cx="459892"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39409998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114. </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How much energy is absorbed by the    </a:t>
            </a:r>
            <a:b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reaction of 99.0 moles of HI</a:t>
            </a:r>
            <a:r>
              <a:rPr kumimoji="0" lang="en-US" altLang="en-US" sz="36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  </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forming? </a:t>
            </a:r>
            <a:b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b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78928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AutoShape 2">
            <a:extLst>
              <a:ext uri="{FF2B5EF4-FFF2-40B4-BE49-F238E27FC236}">
                <a16:creationId xmlns:a16="http://schemas.microsoft.com/office/drawing/2014/main" id="{0C3600E5-E9DF-4805-B4F0-1CB07687A16F}"/>
              </a:ext>
            </a:extLst>
          </p:cNvPr>
          <p:cNvCxnSpPr>
            <a:cxnSpLocks noChangeShapeType="1"/>
          </p:cNvCxnSpPr>
          <p:nvPr/>
        </p:nvCxnSpPr>
        <p:spPr bwMode="auto">
          <a:xfrm>
            <a:off x="1981200" y="152400"/>
            <a:ext cx="9525" cy="27717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D7BCF758-013C-45F2-9E06-44B5F709AE6F}"/>
              </a:ext>
            </a:extLst>
          </p:cNvPr>
          <p:cNvCxnSpPr>
            <a:cxnSpLocks noChangeShapeType="1"/>
          </p:cNvCxnSpPr>
          <p:nvPr/>
        </p:nvCxnSpPr>
        <p:spPr bwMode="auto">
          <a:xfrm flipH="1" flipV="1">
            <a:off x="1990725" y="2924175"/>
            <a:ext cx="5534025" cy="1905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2" name="AutoShape 4">
            <a:extLst>
              <a:ext uri="{FF2B5EF4-FFF2-40B4-BE49-F238E27FC236}">
                <a16:creationId xmlns:a16="http://schemas.microsoft.com/office/drawing/2014/main" id="{D5E2471A-D52E-4A8C-8C49-09A79AF90077}"/>
              </a:ext>
            </a:extLst>
          </p:cNvPr>
          <p:cNvCxnSpPr>
            <a:cxnSpLocks noChangeShapeType="1"/>
          </p:cNvCxnSpPr>
          <p:nvPr/>
        </p:nvCxnSpPr>
        <p:spPr bwMode="auto">
          <a:xfrm flipV="1">
            <a:off x="1990725" y="2311400"/>
            <a:ext cx="377825" cy="498475"/>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3" name="AutoShape 5">
            <a:extLst>
              <a:ext uri="{FF2B5EF4-FFF2-40B4-BE49-F238E27FC236}">
                <a16:creationId xmlns:a16="http://schemas.microsoft.com/office/drawing/2014/main" id="{5ABACA1A-21B6-4DD6-BAEF-BF31896A83FB}"/>
              </a:ext>
            </a:extLst>
          </p:cNvPr>
          <p:cNvCxnSpPr>
            <a:cxnSpLocks noChangeShapeType="1"/>
          </p:cNvCxnSpPr>
          <p:nvPr/>
        </p:nvCxnSpPr>
        <p:spPr bwMode="auto">
          <a:xfrm flipV="1">
            <a:off x="3048000" y="752475"/>
            <a:ext cx="1146175" cy="1558925"/>
          </a:xfrm>
          <a:prstGeom prst="straightConnector1">
            <a:avLst/>
          </a:prstGeom>
          <a:noFill/>
          <a:ln w="38100" algn="ctr">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4" name="AutoShape 6">
            <a:extLst>
              <a:ext uri="{FF2B5EF4-FFF2-40B4-BE49-F238E27FC236}">
                <a16:creationId xmlns:a16="http://schemas.microsoft.com/office/drawing/2014/main" id="{35A5D954-ACBA-4B89-B3CE-8D2CF9050F55}"/>
              </a:ext>
            </a:extLst>
          </p:cNvPr>
          <p:cNvCxnSpPr>
            <a:cxnSpLocks noChangeShapeType="1"/>
          </p:cNvCxnSpPr>
          <p:nvPr/>
        </p:nvCxnSpPr>
        <p:spPr bwMode="auto">
          <a:xfrm>
            <a:off x="4194175" y="762000"/>
            <a:ext cx="2016125" cy="1588"/>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5" name="AutoShape 7">
            <a:extLst>
              <a:ext uri="{FF2B5EF4-FFF2-40B4-BE49-F238E27FC236}">
                <a16:creationId xmlns:a16="http://schemas.microsoft.com/office/drawing/2014/main" id="{D0456C82-2AEF-4FD0-8931-D3B95873C7C1}"/>
              </a:ext>
            </a:extLst>
          </p:cNvPr>
          <p:cNvCxnSpPr>
            <a:cxnSpLocks noChangeShapeType="1"/>
          </p:cNvCxnSpPr>
          <p:nvPr/>
        </p:nvCxnSpPr>
        <p:spPr bwMode="auto">
          <a:xfrm flipV="1">
            <a:off x="6210300" y="276225"/>
            <a:ext cx="371475" cy="4857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 name="Text Box 8">
            <a:extLst>
              <a:ext uri="{FF2B5EF4-FFF2-40B4-BE49-F238E27FC236}">
                <a16:creationId xmlns:a16="http://schemas.microsoft.com/office/drawing/2014/main" id="{27A1EB96-A45C-470E-8EEF-41EE563B007C}"/>
              </a:ext>
            </a:extLst>
          </p:cNvPr>
          <p:cNvSpPr txBox="1">
            <a:spLocks noChangeArrowheads="1"/>
          </p:cNvSpPr>
          <p:nvPr/>
        </p:nvSpPr>
        <p:spPr bwMode="auto">
          <a:xfrm>
            <a:off x="1228725" y="2076450"/>
            <a:ext cx="752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Melting</a:t>
            </a:r>
            <a:br>
              <a:rPr kumimoji="0" lang="en-US" altLang="en-US" sz="1600" b="0" i="0" u="none" strike="noStrike" cap="none" normalizeH="0" baseline="0" dirty="0">
                <a:ln>
                  <a:noFill/>
                </a:ln>
                <a:solidFill>
                  <a:srgbClr val="000000"/>
                </a:solidFill>
                <a:effectLst/>
                <a:latin typeface="Calibri" panose="020F0502020204030204" pitchFamily="34" charset="0"/>
              </a:rPr>
            </a:br>
            <a:r>
              <a:rPr kumimoji="0" lang="en-US" altLang="en-US" sz="1600" b="0" i="0" u="none" strike="noStrike" cap="none" normalizeH="0" baseline="0" dirty="0">
                <a:ln>
                  <a:noFill/>
                </a:ln>
                <a:solidFill>
                  <a:srgbClr val="000000"/>
                </a:solidFill>
                <a:effectLst/>
                <a:latin typeface="Calibri" panose="020F0502020204030204" pitchFamily="34" charset="0"/>
              </a:rPr>
              <a:t>Point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3" name="Text Box 9">
            <a:extLst>
              <a:ext uri="{FF2B5EF4-FFF2-40B4-BE49-F238E27FC236}">
                <a16:creationId xmlns:a16="http://schemas.microsoft.com/office/drawing/2014/main" id="{F74B718A-52B4-429F-8706-1D60663C5551}"/>
              </a:ext>
            </a:extLst>
          </p:cNvPr>
          <p:cNvSpPr txBox="1">
            <a:spLocks noChangeArrowheads="1"/>
          </p:cNvSpPr>
          <p:nvPr/>
        </p:nvSpPr>
        <p:spPr bwMode="auto">
          <a:xfrm>
            <a:off x="1228725" y="533400"/>
            <a:ext cx="752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Boiling</a:t>
            </a:r>
            <a:br>
              <a:rPr kumimoji="0" lang="en-US" altLang="en-US" sz="1600" b="0" i="0" u="none" strike="noStrike" cap="none" normalizeH="0" baseline="0" dirty="0">
                <a:ln>
                  <a:noFill/>
                </a:ln>
                <a:solidFill>
                  <a:srgbClr val="000000"/>
                </a:solidFill>
                <a:effectLst/>
                <a:latin typeface="Calibri" panose="020F0502020204030204" pitchFamily="34" charset="0"/>
              </a:rPr>
            </a:br>
            <a:r>
              <a:rPr kumimoji="0" lang="en-US" altLang="en-US" sz="1600" b="0" i="0" u="none" strike="noStrike" cap="none" normalizeH="0" baseline="0" dirty="0">
                <a:ln>
                  <a:noFill/>
                </a:ln>
                <a:solidFill>
                  <a:srgbClr val="000000"/>
                </a:solidFill>
                <a:effectLst/>
                <a:latin typeface="Calibri" panose="020F0502020204030204" pitchFamily="34" charset="0"/>
              </a:rPr>
              <a:t>Point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4" name="Text Box 10">
            <a:extLst>
              <a:ext uri="{FF2B5EF4-FFF2-40B4-BE49-F238E27FC236}">
                <a16:creationId xmlns:a16="http://schemas.microsoft.com/office/drawing/2014/main" id="{A678C0C0-EEE9-4FE0-83A1-5A6766BC1C74}"/>
              </a:ext>
            </a:extLst>
          </p:cNvPr>
          <p:cNvSpPr txBox="1">
            <a:spLocks noChangeArrowheads="1"/>
          </p:cNvSpPr>
          <p:nvPr/>
        </p:nvSpPr>
        <p:spPr bwMode="auto">
          <a:xfrm>
            <a:off x="1762125" y="27146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11">
            <a:extLst>
              <a:ext uri="{FF2B5EF4-FFF2-40B4-BE49-F238E27FC236}">
                <a16:creationId xmlns:a16="http://schemas.microsoft.com/office/drawing/2014/main" id="{9FB8F52A-5B98-4122-BD05-C6DB40210D70}"/>
              </a:ext>
            </a:extLst>
          </p:cNvPr>
          <p:cNvSpPr txBox="1">
            <a:spLocks noChangeArrowheads="1"/>
          </p:cNvSpPr>
          <p:nvPr/>
        </p:nvSpPr>
        <p:spPr bwMode="auto">
          <a:xfrm>
            <a:off x="2219325" y="20764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12">
            <a:extLst>
              <a:ext uri="{FF2B5EF4-FFF2-40B4-BE49-F238E27FC236}">
                <a16:creationId xmlns:a16="http://schemas.microsoft.com/office/drawing/2014/main" id="{8E294761-D3ED-49DA-8D9F-4CFCD651267D}"/>
              </a:ext>
            </a:extLst>
          </p:cNvPr>
          <p:cNvSpPr txBox="1">
            <a:spLocks noChangeArrowheads="1"/>
          </p:cNvSpPr>
          <p:nvPr/>
        </p:nvSpPr>
        <p:spPr bwMode="auto">
          <a:xfrm>
            <a:off x="3048000" y="22955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3">
            <a:extLst>
              <a:ext uri="{FF2B5EF4-FFF2-40B4-BE49-F238E27FC236}">
                <a16:creationId xmlns:a16="http://schemas.microsoft.com/office/drawing/2014/main" id="{7FA3EE60-A753-4E0F-84F9-E1D395A835F0}"/>
              </a:ext>
            </a:extLst>
          </p:cNvPr>
          <p:cNvSpPr txBox="1">
            <a:spLocks noChangeArrowheads="1"/>
          </p:cNvSpPr>
          <p:nvPr/>
        </p:nvSpPr>
        <p:spPr bwMode="auto">
          <a:xfrm>
            <a:off x="4000500" y="48577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4">
            <a:extLst>
              <a:ext uri="{FF2B5EF4-FFF2-40B4-BE49-F238E27FC236}">
                <a16:creationId xmlns:a16="http://schemas.microsoft.com/office/drawing/2014/main" id="{93CFA347-A5E0-4622-9B56-7BAC617F42C5}"/>
              </a:ext>
            </a:extLst>
          </p:cNvPr>
          <p:cNvSpPr txBox="1">
            <a:spLocks noChangeArrowheads="1"/>
          </p:cNvSpPr>
          <p:nvPr/>
        </p:nvSpPr>
        <p:spPr bwMode="auto">
          <a:xfrm>
            <a:off x="6238875" y="7620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5">
            <a:extLst>
              <a:ext uri="{FF2B5EF4-FFF2-40B4-BE49-F238E27FC236}">
                <a16:creationId xmlns:a16="http://schemas.microsoft.com/office/drawing/2014/main" id="{3456E74D-9028-4444-BDC9-1C52DA804863}"/>
              </a:ext>
            </a:extLst>
          </p:cNvPr>
          <p:cNvSpPr txBox="1">
            <a:spLocks noChangeArrowheads="1"/>
          </p:cNvSpPr>
          <p:nvPr/>
        </p:nvSpPr>
        <p:spPr bwMode="auto">
          <a:xfrm>
            <a:off x="6457950" y="762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6">
            <a:extLst>
              <a:ext uri="{FF2B5EF4-FFF2-40B4-BE49-F238E27FC236}">
                <a16:creationId xmlns:a16="http://schemas.microsoft.com/office/drawing/2014/main" id="{E65FAE2D-F9EE-4E1A-BAEE-661F2CDFA54C}"/>
              </a:ext>
            </a:extLst>
          </p:cNvPr>
          <p:cNvSpPr txBox="1">
            <a:spLocks noChangeArrowheads="1"/>
          </p:cNvSpPr>
          <p:nvPr/>
        </p:nvSpPr>
        <p:spPr bwMode="auto">
          <a:xfrm>
            <a:off x="2108993" y="2984499"/>
            <a:ext cx="673020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Heat is added at a constant rate</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cxnSp>
        <p:nvCxnSpPr>
          <p:cNvPr id="2065" name="AutoShape 17">
            <a:extLst>
              <a:ext uri="{FF2B5EF4-FFF2-40B4-BE49-F238E27FC236}">
                <a16:creationId xmlns:a16="http://schemas.microsoft.com/office/drawing/2014/main" id="{C0988744-675F-4472-8D0E-2216F71DB084}"/>
              </a:ext>
            </a:extLst>
          </p:cNvPr>
          <p:cNvCxnSpPr>
            <a:cxnSpLocks noChangeShapeType="1"/>
          </p:cNvCxnSpPr>
          <p:nvPr/>
        </p:nvCxnSpPr>
        <p:spPr bwMode="auto">
          <a:xfrm>
            <a:off x="4876800" y="3124200"/>
            <a:ext cx="904875" cy="0"/>
          </a:xfrm>
          <a:prstGeom prst="straightConnector1">
            <a:avLst/>
          </a:prstGeom>
          <a:noFill/>
          <a:ln w="285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1" name="Text Box 18">
            <a:extLst>
              <a:ext uri="{FF2B5EF4-FFF2-40B4-BE49-F238E27FC236}">
                <a16:creationId xmlns:a16="http://schemas.microsoft.com/office/drawing/2014/main" id="{5B9D23FA-50D4-4021-B9E1-EE689F0CA59B}"/>
              </a:ext>
            </a:extLst>
          </p:cNvPr>
          <p:cNvSpPr txBox="1">
            <a:spLocks noChangeArrowheads="1"/>
          </p:cNvSpPr>
          <p:nvPr/>
        </p:nvSpPr>
        <p:spPr bwMode="auto">
          <a:xfrm>
            <a:off x="3295650" y="85725"/>
            <a:ext cx="27527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rgbClr val="000000"/>
                </a:solidFill>
                <a:effectLst/>
                <a:latin typeface="+mj-lt"/>
              </a:rPr>
              <a:t>The heating curve for water  </a:t>
            </a:r>
            <a:endParaRPr kumimoji="0" lang="en-US" altLang="en-US" sz="2800" b="0" i="0" u="none" strike="noStrike" cap="none" normalizeH="0" baseline="0" dirty="0">
              <a:ln>
                <a:noFill/>
              </a:ln>
              <a:solidFill>
                <a:schemeClr val="tx1"/>
              </a:solidFill>
              <a:effectLst/>
              <a:latin typeface="+mj-lt"/>
            </a:endParaRPr>
          </a:p>
        </p:txBody>
      </p:sp>
      <p:cxnSp>
        <p:nvCxnSpPr>
          <p:cNvPr id="2067" name="AutoShape 19">
            <a:extLst>
              <a:ext uri="{FF2B5EF4-FFF2-40B4-BE49-F238E27FC236}">
                <a16:creationId xmlns:a16="http://schemas.microsoft.com/office/drawing/2014/main" id="{8ED6AEE3-68FA-4224-857B-AD394C1AB236}"/>
              </a:ext>
            </a:extLst>
          </p:cNvPr>
          <p:cNvCxnSpPr>
            <a:cxnSpLocks noChangeShapeType="1"/>
          </p:cNvCxnSpPr>
          <p:nvPr/>
        </p:nvCxnSpPr>
        <p:spPr bwMode="auto">
          <a:xfrm>
            <a:off x="2363788" y="2311400"/>
            <a:ext cx="690562" cy="0"/>
          </a:xfrm>
          <a:prstGeom prst="straightConnector1">
            <a:avLst/>
          </a:prstGeom>
          <a:noFill/>
          <a:ln w="3810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graphicFrame>
        <p:nvGraphicFramePr>
          <p:cNvPr id="12" name="Table 11">
            <a:extLst>
              <a:ext uri="{FF2B5EF4-FFF2-40B4-BE49-F238E27FC236}">
                <a16:creationId xmlns:a16="http://schemas.microsoft.com/office/drawing/2014/main" id="{E3091DAC-DCB9-4C6D-B128-E0264D8AC905}"/>
              </a:ext>
            </a:extLst>
          </p:cNvPr>
          <p:cNvGraphicFramePr>
            <a:graphicFrameLocks noGrp="1"/>
          </p:cNvGraphicFramePr>
          <p:nvPr/>
        </p:nvGraphicFramePr>
        <p:xfrm>
          <a:off x="19054" y="3352800"/>
          <a:ext cx="9124947" cy="3472365"/>
        </p:xfrm>
        <a:graphic>
          <a:graphicData uri="http://schemas.openxmlformats.org/drawingml/2006/table">
            <a:tbl>
              <a:tblPr/>
              <a:tblGrid>
                <a:gridCol w="480129">
                  <a:extLst>
                    <a:ext uri="{9D8B030D-6E8A-4147-A177-3AD203B41FA5}">
                      <a16:colId xmlns:a16="http://schemas.microsoft.com/office/drawing/2014/main" val="1372205532"/>
                    </a:ext>
                  </a:extLst>
                </a:gridCol>
                <a:gridCol w="1409764">
                  <a:extLst>
                    <a:ext uri="{9D8B030D-6E8A-4147-A177-3AD203B41FA5}">
                      <a16:colId xmlns:a16="http://schemas.microsoft.com/office/drawing/2014/main" val="2747285817"/>
                    </a:ext>
                  </a:extLst>
                </a:gridCol>
                <a:gridCol w="2385769">
                  <a:extLst>
                    <a:ext uri="{9D8B030D-6E8A-4147-A177-3AD203B41FA5}">
                      <a16:colId xmlns:a16="http://schemas.microsoft.com/office/drawing/2014/main" val="2199636576"/>
                    </a:ext>
                  </a:extLst>
                </a:gridCol>
                <a:gridCol w="1897766">
                  <a:extLst>
                    <a:ext uri="{9D8B030D-6E8A-4147-A177-3AD203B41FA5}">
                      <a16:colId xmlns:a16="http://schemas.microsoft.com/office/drawing/2014/main" val="2106881919"/>
                    </a:ext>
                  </a:extLst>
                </a:gridCol>
                <a:gridCol w="1445435">
                  <a:extLst>
                    <a:ext uri="{9D8B030D-6E8A-4147-A177-3AD203B41FA5}">
                      <a16:colId xmlns:a16="http://schemas.microsoft.com/office/drawing/2014/main" val="579556642"/>
                    </a:ext>
                  </a:extLst>
                </a:gridCol>
                <a:gridCol w="1506084">
                  <a:extLst>
                    <a:ext uri="{9D8B030D-6E8A-4147-A177-3AD203B41FA5}">
                      <a16:colId xmlns:a16="http://schemas.microsoft.com/office/drawing/2014/main" val="3911653699"/>
                    </a:ext>
                  </a:extLst>
                </a:gridCol>
              </a:tblGrid>
              <a:tr h="884485">
                <a:tc>
                  <a:txBody>
                    <a:bodyPr/>
                    <a:lstStyle/>
                    <a:p>
                      <a:pPr marR="0" indent="0" algn="ctr" rtl="0">
                        <a:lnSpc>
                          <a:spcPct val="119000"/>
                        </a:lnSpc>
                        <a:spcBef>
                          <a:spcPts val="0"/>
                        </a:spcBef>
                        <a:spcAft>
                          <a:spcPts val="600"/>
                        </a:spcAft>
                      </a:pPr>
                      <a:r>
                        <a:rPr lang="en-US" sz="1100" kern="1400" dirty="0">
                          <a:ln>
                            <a:noFill/>
                          </a:ln>
                          <a:solidFill>
                            <a:srgbClr val="000000"/>
                          </a:solidFill>
                          <a:effectLst/>
                          <a:latin typeface="Times New Roman" panose="02020603050405020304" pitchFamily="18" charset="0"/>
                        </a:rPr>
                        <a:t> </a:t>
                      </a:r>
                      <a:endParaRPr lang="en-US" sz="1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Segment</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Temperature &amp; Kinetic Energy</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INC or DEC or STEADY?</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Phase or Phases </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Present</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Exothermic or </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Endothermic?</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Potential Energy</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INC or DEC </a:t>
                      </a:r>
                      <a:br>
                        <a:rPr lang="en-US" sz="1400" kern="1400" dirty="0">
                          <a:ln>
                            <a:noFill/>
                          </a:ln>
                          <a:solidFill>
                            <a:srgbClr val="000000"/>
                          </a:solidFill>
                          <a:effectLst/>
                          <a:latin typeface="Times New Roman" panose="02020603050405020304" pitchFamily="18" charset="0"/>
                        </a:rPr>
                      </a:br>
                      <a:r>
                        <a:rPr lang="en-US" sz="1400" kern="1400" dirty="0">
                          <a:ln>
                            <a:noFill/>
                          </a:ln>
                          <a:solidFill>
                            <a:srgbClr val="000000"/>
                          </a:solidFill>
                          <a:effectLst/>
                          <a:latin typeface="Times New Roman" panose="02020603050405020304" pitchFamily="18" charset="0"/>
                        </a:rPr>
                        <a:t>or STEADY?</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0310694"/>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17</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AB</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INCREASING</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SOLID</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ENDO</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STEADY</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930069"/>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18</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FF"/>
                          </a:solidFill>
                          <a:effectLst/>
                          <a:latin typeface="Times New Roman" panose="02020603050405020304" pitchFamily="18" charset="0"/>
                        </a:rPr>
                        <a:t>BC</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FF"/>
                          </a:solidFill>
                          <a:effectLst/>
                          <a:latin typeface="Times New Roman" panose="02020603050405020304" pitchFamily="18" charset="0"/>
                        </a:rPr>
                        <a:t>STEADY</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FF"/>
                          </a:solidFill>
                          <a:effectLst/>
                          <a:latin typeface="Times New Roman" panose="02020603050405020304" pitchFamily="18" charset="0"/>
                        </a:rPr>
                        <a:t>Solid to Liquid</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FF"/>
                          </a:solidFill>
                          <a:effectLst/>
                          <a:latin typeface="Times New Roman" panose="02020603050405020304" pitchFamily="18" charset="0"/>
                        </a:rPr>
                        <a:t>ENDO</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00FF"/>
                          </a:solidFill>
                          <a:effectLst/>
                          <a:latin typeface="Times New Roman" panose="02020603050405020304" pitchFamily="18" charset="0"/>
                        </a:rPr>
                        <a:t>INCREASING</a:t>
                      </a:r>
                      <a:endParaRPr lang="en-US" sz="1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189388"/>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19</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6600"/>
                          </a:solidFill>
                          <a:effectLst/>
                          <a:latin typeface="Times New Roman" panose="02020603050405020304" pitchFamily="18" charset="0"/>
                        </a:rPr>
                        <a:t>CD</a:t>
                      </a: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6600"/>
                          </a:solidFill>
                          <a:effectLst/>
                          <a:latin typeface="Times New Roman" panose="02020603050405020304" pitchFamily="18" charset="0"/>
                        </a:rPr>
                        <a:t>INCREASING</a:t>
                      </a: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6600"/>
                          </a:solidFill>
                          <a:effectLst/>
                          <a:latin typeface="Times New Roman" panose="02020603050405020304" pitchFamily="18" charset="0"/>
                        </a:rPr>
                        <a:t>Liquid </a:t>
                      </a: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6600"/>
                          </a:solidFill>
                          <a:effectLst/>
                          <a:latin typeface="Times New Roman" panose="02020603050405020304" pitchFamily="18" charset="0"/>
                        </a:rPr>
                        <a:t>ENDO</a:t>
                      </a: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006600"/>
                          </a:solidFill>
                          <a:effectLst/>
                          <a:latin typeface="Times New Roman" panose="02020603050405020304" pitchFamily="18" charset="0"/>
                        </a:rPr>
                        <a:t>STEADY</a:t>
                      </a:r>
                      <a:endParaRPr lang="en-US" sz="1800" kern="1400" dirty="0">
                        <a:ln>
                          <a:noFill/>
                        </a:ln>
                        <a:solidFill>
                          <a:srgbClr val="0066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9822563"/>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20</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FF0000"/>
                          </a:solidFill>
                          <a:effectLst/>
                          <a:latin typeface="Times New Roman" panose="02020603050405020304" pitchFamily="18" charset="0"/>
                        </a:rPr>
                        <a:t>DE</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STEADY</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 Liquid to Gas</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ENDO</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rgbClr val="FF0000"/>
                          </a:solidFill>
                          <a:effectLst/>
                          <a:latin typeface="Times New Roman" panose="02020603050405020304" pitchFamily="18" charset="0"/>
                        </a:rPr>
                        <a:t>INCREASING</a:t>
                      </a:r>
                      <a:endParaRPr lang="en-US" sz="180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486206"/>
                  </a:ext>
                </a:extLst>
              </a:tr>
              <a:tr h="517576">
                <a:tc>
                  <a:txBody>
                    <a:bodyPr/>
                    <a:lstStyle/>
                    <a:p>
                      <a:pPr marR="0" indent="0" algn="ctr" rtl="0">
                        <a:lnSpc>
                          <a:spcPct val="119000"/>
                        </a:lnSpc>
                        <a:spcBef>
                          <a:spcPts val="0"/>
                        </a:spcBef>
                        <a:spcAft>
                          <a:spcPts val="600"/>
                        </a:spcAft>
                      </a:pPr>
                      <a:r>
                        <a:rPr lang="en-US" sz="1400" kern="1400" dirty="0">
                          <a:ln>
                            <a:noFill/>
                          </a:ln>
                          <a:solidFill>
                            <a:srgbClr val="000000"/>
                          </a:solidFill>
                          <a:effectLst/>
                          <a:latin typeface="Times New Roman" panose="02020603050405020304" pitchFamily="18" charset="0"/>
                        </a:rPr>
                        <a:t>21</a:t>
                      </a:r>
                      <a:endParaRPr lang="en-US" sz="11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ln>
                            <a:noFill/>
                          </a:ln>
                          <a:solidFill>
                            <a:srgbClr val="000000"/>
                          </a:solidFill>
                          <a:effectLst/>
                          <a:latin typeface="Times New Roman" panose="02020603050405020304" pitchFamily="18" charset="0"/>
                        </a:rPr>
                        <a:t>EF</a:t>
                      </a:r>
                      <a:endParaRPr lang="en-US" sz="18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800" kern="1400" dirty="0">
                          <a:ln>
                            <a:noFill/>
                          </a:ln>
                          <a:solidFill>
                            <a:schemeClr val="tx1">
                              <a:lumMod val="95000"/>
                              <a:lumOff val="5000"/>
                            </a:schemeClr>
                          </a:solidFill>
                          <a:effectLst/>
                          <a:latin typeface="Times New Roman" panose="02020603050405020304" pitchFamily="18" charset="0"/>
                        </a:rPr>
                        <a:t> INCREASING</a:t>
                      </a: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chemeClr val="tx1">
                              <a:lumMod val="95000"/>
                              <a:lumOff val="5000"/>
                            </a:schemeClr>
                          </a:solidFill>
                          <a:effectLst/>
                          <a:latin typeface="Times New Roman" panose="02020603050405020304" pitchFamily="18" charset="0"/>
                        </a:rPr>
                        <a:t> GAS</a:t>
                      </a: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1800" kern="1400" dirty="0">
                          <a:ln>
                            <a:noFill/>
                          </a:ln>
                          <a:solidFill>
                            <a:schemeClr val="tx1">
                              <a:lumMod val="95000"/>
                              <a:lumOff val="5000"/>
                            </a:schemeClr>
                          </a:solidFill>
                          <a:effectLst/>
                          <a:latin typeface="Times New Roman" panose="02020603050405020304" pitchFamily="18" charset="0"/>
                        </a:rPr>
                        <a:t>ENDO</a:t>
                      </a: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1800" kern="1400" dirty="0">
                          <a:ln>
                            <a:noFill/>
                          </a:ln>
                          <a:solidFill>
                            <a:schemeClr val="tx1">
                              <a:lumMod val="95000"/>
                              <a:lumOff val="5000"/>
                            </a:schemeClr>
                          </a:solidFill>
                          <a:effectLst/>
                          <a:latin typeface="Times New Roman" panose="02020603050405020304" pitchFamily="18" charset="0"/>
                        </a:rPr>
                        <a:t> STEADY</a:t>
                      </a:r>
                      <a:endParaRPr lang="en-US" sz="1800" kern="1400" dirty="0">
                        <a:ln>
                          <a:noFill/>
                        </a:ln>
                        <a:solidFill>
                          <a:schemeClr val="tx1">
                            <a:lumMod val="95000"/>
                            <a:lumOff val="5000"/>
                          </a:schemeClr>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1473499"/>
                  </a:ext>
                </a:extLst>
              </a:tr>
            </a:tbl>
          </a:graphicData>
        </a:graphic>
      </p:graphicFrame>
      <p:sp>
        <p:nvSpPr>
          <p:cNvPr id="13" name="Control 20">
            <a:extLst>
              <a:ext uri="{FF2B5EF4-FFF2-40B4-BE49-F238E27FC236}">
                <a16:creationId xmlns:a16="http://schemas.microsoft.com/office/drawing/2014/main" id="{A84B10E9-B358-4EA6-937A-6AF5940BAD9A}"/>
              </a:ext>
            </a:extLst>
          </p:cNvPr>
          <p:cNvSpPr>
            <a:spLocks noChangeArrowheads="1" noChangeShapeType="1"/>
          </p:cNvSpPr>
          <p:nvPr/>
        </p:nvSpPr>
        <p:spPr bwMode="auto">
          <a:xfrm>
            <a:off x="1589088" y="7199814"/>
            <a:ext cx="6878637" cy="30654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3010142786"/>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114. </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How much energy is absorbed by the    </a:t>
            </a:r>
            <a:b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reaction of 99.0 moles of HI</a:t>
            </a:r>
            <a:r>
              <a:rPr kumimoji="0" lang="en-US" altLang="en-US" sz="36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  </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forming? </a:t>
            </a:r>
            <a:b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b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H</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2(G)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I</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2(G)</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2HI </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(G)                  </a:t>
            </a:r>
            <a:r>
              <a:rPr kumimoji="0" lang="el-GR" altLang="en-US" sz="3200" b="0" i="0" u="none" strike="noStrike" kern="1200" cap="none" spc="0" normalizeH="0" baseline="0" noProof="1">
                <a:ln>
                  <a:noFill/>
                </a:ln>
                <a:solidFill>
                  <a:srgbClr val="0000FF"/>
                </a:solidFill>
                <a:effectLst/>
                <a:uLnTx/>
                <a:uFillTx/>
                <a:latin typeface="Times New Roman" panose="02020603050405020304" pitchFamily="18" charset="0"/>
                <a:ea typeface="+mn-ea"/>
                <a:cs typeface="Times New Roman" panose="02020603050405020304" pitchFamily="18" charset="0"/>
              </a:rPr>
              <a:t>Δ</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H = +53.0 kJ</a:t>
            </a:r>
            <a:b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br>
            <a:b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53.0 kJ + H</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2(G)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I</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2(G)</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2HI </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(G)    </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(energy is a reactant)</a:t>
            </a:r>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48744441"/>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114. </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How much energy is absorbed by the    </a:t>
            </a:r>
            <a:b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reaction of 99.0 moles of HI</a:t>
            </a:r>
            <a:r>
              <a:rPr kumimoji="0" lang="en-US" altLang="en-US" sz="36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  </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forming? </a:t>
            </a:r>
            <a:b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b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H</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2(G)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I</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2(G)</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2HI </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(G)                  </a:t>
            </a:r>
            <a:r>
              <a:rPr kumimoji="0" lang="el-GR" altLang="en-US" sz="3200" b="0" i="0" u="none" strike="noStrike" kern="1200" cap="none" spc="0" normalizeH="0" baseline="0" noProof="1">
                <a:ln>
                  <a:noFill/>
                </a:ln>
                <a:solidFill>
                  <a:srgbClr val="0000FF"/>
                </a:solidFill>
                <a:effectLst/>
                <a:uLnTx/>
                <a:uFillTx/>
                <a:latin typeface="Times New Roman" panose="02020603050405020304" pitchFamily="18" charset="0"/>
                <a:ea typeface="+mn-ea"/>
                <a:cs typeface="Times New Roman" panose="02020603050405020304" pitchFamily="18" charset="0"/>
              </a:rPr>
              <a:t>Δ</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H = +53.0 kJ</a:t>
            </a:r>
            <a:b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br>
            <a:b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53.0 kJ + H</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2(G)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I</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2(G)</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2HI </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(G)    </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(energy is a reactant)</a:t>
            </a:r>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 Box 12"/>
          <p:cNvSpPr txBox="1">
            <a:spLocks noChangeArrowheads="1"/>
          </p:cNvSpPr>
          <p:nvPr/>
        </p:nvSpPr>
        <p:spPr bwMode="auto">
          <a:xfrm>
            <a:off x="228600" y="4166652"/>
            <a:ext cx="1017588"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rgbClr val="006600"/>
                </a:solidFill>
                <a:effectLst/>
                <a:uLnTx/>
                <a:uFillTx/>
                <a:latin typeface="Tahoma" pitchFamily="34" charset="0"/>
                <a:ea typeface="+mn-ea"/>
                <a:cs typeface="+mn-cs"/>
              </a:rPr>
              <a:t>MR</a:t>
            </a: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4" name="Text Box 13"/>
          <p:cNvSpPr txBox="1">
            <a:spLocks noChangeArrowheads="1"/>
          </p:cNvSpPr>
          <p:nvPr/>
        </p:nvSpPr>
        <p:spPr bwMode="auto">
          <a:xfrm>
            <a:off x="1093788" y="4054316"/>
            <a:ext cx="1344612"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sng" strike="noStrike" kern="1200" cap="none" spc="0" normalizeH="0" baseline="0" noProof="0">
                <a:ln>
                  <a:noFill/>
                </a:ln>
                <a:solidFill>
                  <a:srgbClr val="006600"/>
                </a:solidFill>
                <a:effectLst/>
                <a:uLnTx/>
                <a:uFillTx/>
                <a:latin typeface="Comic Sans MS" pitchFamily="66" charset="0"/>
                <a:ea typeface="+mn-ea"/>
                <a:cs typeface="+mn-cs"/>
              </a:rPr>
              <a:t>HI</a:t>
            </a:r>
            <a:br>
              <a:rPr kumimoji="0" lang="en-US" altLang="en-US" sz="2400" b="0" i="0" u="sng" strike="noStrike" kern="1200" cap="none" spc="0" normalizeH="0" baseline="-25000" noProof="0">
                <a:ln>
                  <a:noFill/>
                </a:ln>
                <a:solidFill>
                  <a:srgbClr val="006600"/>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6600"/>
                </a:solidFill>
                <a:effectLst/>
                <a:uLnTx/>
                <a:uFillTx/>
                <a:latin typeface="Comic Sans MS" pitchFamily="66" charset="0"/>
                <a:ea typeface="+mn-ea"/>
                <a:cs typeface="+mn-cs"/>
              </a:rPr>
              <a:t>energy</a:t>
            </a:r>
            <a:endParaRPr kumimoji="0" lang="en-US" altLang="en-US" sz="2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Text Box 14"/>
          <p:cNvSpPr txBox="1">
            <a:spLocks noChangeArrowheads="1"/>
          </p:cNvSpPr>
          <p:nvPr/>
        </p:nvSpPr>
        <p:spPr bwMode="auto">
          <a:xfrm>
            <a:off x="2590800" y="4046378"/>
            <a:ext cx="1439863" cy="121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sng" strike="noStrike" kern="1200" cap="none" spc="0" normalizeH="0" baseline="0" noProof="0">
                <a:ln>
                  <a:noFill/>
                </a:ln>
                <a:solidFill>
                  <a:srgbClr val="006600"/>
                </a:solidFill>
                <a:effectLst/>
                <a:uLnTx/>
                <a:uFillTx/>
                <a:latin typeface="Comic Sans MS" pitchFamily="66" charset="0"/>
                <a:ea typeface="+mn-ea"/>
                <a:cs typeface="+mn-cs"/>
              </a:rPr>
              <a:t>2</a:t>
            </a:r>
            <a:br>
              <a:rPr kumimoji="0" lang="en-US" altLang="en-US" sz="2400" b="0" i="0" u="sng" strike="noStrike" kern="1200" cap="none" spc="0" normalizeH="0" baseline="-25000" noProof="0">
                <a:ln>
                  <a:noFill/>
                </a:ln>
                <a:solidFill>
                  <a:srgbClr val="006600"/>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6600"/>
                </a:solidFill>
                <a:effectLst/>
                <a:uLnTx/>
                <a:uFillTx/>
                <a:latin typeface="Comic Sans MS" pitchFamily="66" charset="0"/>
                <a:ea typeface="+mn-ea"/>
                <a:cs typeface="+mn-cs"/>
              </a:rPr>
              <a:t>53.0 kJ</a:t>
            </a:r>
            <a:endParaRPr kumimoji="0" lang="en-US" altLang="en-US" sz="24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633160243"/>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114. </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How much energy is absorbed by the    </a:t>
            </a:r>
            <a:b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reaction of 99.0 moles of HI</a:t>
            </a:r>
            <a:r>
              <a:rPr kumimoji="0" lang="en-US" altLang="en-US" sz="36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  </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forming? </a:t>
            </a:r>
            <a:b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b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H</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2(G)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I</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2(G)</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2HI </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(G)                  </a:t>
            </a:r>
            <a:r>
              <a:rPr kumimoji="0" lang="el-GR" altLang="en-US" sz="3200" b="0" i="0" u="none" strike="noStrike" kern="1200" cap="none" spc="0" normalizeH="0" baseline="0" noProof="1">
                <a:ln>
                  <a:noFill/>
                </a:ln>
                <a:solidFill>
                  <a:srgbClr val="0000FF"/>
                </a:solidFill>
                <a:effectLst/>
                <a:uLnTx/>
                <a:uFillTx/>
                <a:latin typeface="Times New Roman" panose="02020603050405020304" pitchFamily="18" charset="0"/>
                <a:ea typeface="+mn-ea"/>
                <a:cs typeface="Times New Roman" panose="02020603050405020304" pitchFamily="18" charset="0"/>
              </a:rPr>
              <a:t>Δ</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H = +53.0 kJ</a:t>
            </a:r>
            <a:b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br>
            <a:b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53.0 kJ + H</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2(G)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I</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2(G)</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2HI </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(G)    </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(energy is a reactant)</a:t>
            </a:r>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 Box 12"/>
          <p:cNvSpPr txBox="1">
            <a:spLocks noChangeArrowheads="1"/>
          </p:cNvSpPr>
          <p:nvPr/>
        </p:nvSpPr>
        <p:spPr bwMode="auto">
          <a:xfrm>
            <a:off x="228600" y="4166652"/>
            <a:ext cx="1017588"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rgbClr val="006600"/>
                </a:solidFill>
                <a:effectLst/>
                <a:uLnTx/>
                <a:uFillTx/>
                <a:latin typeface="Tahoma" pitchFamily="34" charset="0"/>
                <a:ea typeface="+mn-ea"/>
                <a:cs typeface="+mn-cs"/>
              </a:rPr>
              <a:t>MR</a:t>
            </a: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4" name="Text Box 13"/>
          <p:cNvSpPr txBox="1">
            <a:spLocks noChangeArrowheads="1"/>
          </p:cNvSpPr>
          <p:nvPr/>
        </p:nvSpPr>
        <p:spPr bwMode="auto">
          <a:xfrm>
            <a:off x="1093788" y="4054316"/>
            <a:ext cx="1344612"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sng" strike="noStrike" kern="1200" cap="none" spc="0" normalizeH="0" baseline="0" noProof="0">
                <a:ln>
                  <a:noFill/>
                </a:ln>
                <a:solidFill>
                  <a:srgbClr val="006600"/>
                </a:solidFill>
                <a:effectLst/>
                <a:uLnTx/>
                <a:uFillTx/>
                <a:latin typeface="Comic Sans MS" pitchFamily="66" charset="0"/>
                <a:ea typeface="+mn-ea"/>
                <a:cs typeface="+mn-cs"/>
              </a:rPr>
              <a:t>HI</a:t>
            </a:r>
            <a:br>
              <a:rPr kumimoji="0" lang="en-US" altLang="en-US" sz="2400" b="0" i="0" u="sng" strike="noStrike" kern="1200" cap="none" spc="0" normalizeH="0" baseline="-25000" noProof="0">
                <a:ln>
                  <a:noFill/>
                </a:ln>
                <a:solidFill>
                  <a:srgbClr val="006600"/>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6600"/>
                </a:solidFill>
                <a:effectLst/>
                <a:uLnTx/>
                <a:uFillTx/>
                <a:latin typeface="Comic Sans MS" pitchFamily="66" charset="0"/>
                <a:ea typeface="+mn-ea"/>
                <a:cs typeface="+mn-cs"/>
              </a:rPr>
              <a:t>energy</a:t>
            </a:r>
            <a:endParaRPr kumimoji="0" lang="en-US" altLang="en-US" sz="2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Text Box 14"/>
          <p:cNvSpPr txBox="1">
            <a:spLocks noChangeArrowheads="1"/>
          </p:cNvSpPr>
          <p:nvPr/>
        </p:nvSpPr>
        <p:spPr bwMode="auto">
          <a:xfrm>
            <a:off x="2590800" y="4046378"/>
            <a:ext cx="1439863" cy="121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sng" strike="noStrike" kern="1200" cap="none" spc="0" normalizeH="0" baseline="0" noProof="0">
                <a:ln>
                  <a:noFill/>
                </a:ln>
                <a:solidFill>
                  <a:srgbClr val="006600"/>
                </a:solidFill>
                <a:effectLst/>
                <a:uLnTx/>
                <a:uFillTx/>
                <a:latin typeface="Comic Sans MS" pitchFamily="66" charset="0"/>
                <a:ea typeface="+mn-ea"/>
                <a:cs typeface="+mn-cs"/>
              </a:rPr>
              <a:t>2</a:t>
            </a:r>
            <a:br>
              <a:rPr kumimoji="0" lang="en-US" altLang="en-US" sz="2400" b="0" i="0" u="sng" strike="noStrike" kern="1200" cap="none" spc="0" normalizeH="0" baseline="-25000" noProof="0">
                <a:ln>
                  <a:noFill/>
                </a:ln>
                <a:solidFill>
                  <a:srgbClr val="006600"/>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6600"/>
                </a:solidFill>
                <a:effectLst/>
                <a:uLnTx/>
                <a:uFillTx/>
                <a:latin typeface="Comic Sans MS" pitchFamily="66" charset="0"/>
                <a:ea typeface="+mn-ea"/>
                <a:cs typeface="+mn-cs"/>
              </a:rPr>
              <a:t>53.0 kJ</a:t>
            </a:r>
            <a:endParaRPr kumimoji="0" lang="en-US" altLang="en-US" sz="2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Text Box 15"/>
          <p:cNvSpPr txBox="1">
            <a:spLocks noChangeArrowheads="1"/>
          </p:cNvSpPr>
          <p:nvPr/>
        </p:nvSpPr>
        <p:spPr bwMode="auto">
          <a:xfrm>
            <a:off x="4038600" y="4084478"/>
            <a:ext cx="10858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sng" strike="noStrike" kern="1200" cap="none" spc="0" normalizeH="0" baseline="0" noProof="0">
                <a:ln>
                  <a:noFill/>
                </a:ln>
                <a:solidFill>
                  <a:srgbClr val="006600"/>
                </a:solidFill>
                <a:effectLst/>
                <a:uLnTx/>
                <a:uFillTx/>
                <a:latin typeface="Comic Sans MS" pitchFamily="66" charset="0"/>
                <a:ea typeface="+mn-ea"/>
                <a:cs typeface="+mn-cs"/>
              </a:rPr>
              <a:t>99.0</a:t>
            </a:r>
            <a:br>
              <a:rPr kumimoji="0" lang="en-US" altLang="en-US" sz="2400" b="0" i="0" u="sng" strike="noStrike" kern="1200" cap="none" spc="0" normalizeH="0" baseline="-25000" noProof="0">
                <a:ln>
                  <a:noFill/>
                </a:ln>
                <a:solidFill>
                  <a:srgbClr val="006600"/>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6600"/>
                </a:solidFill>
                <a:effectLst/>
                <a:uLnTx/>
                <a:uFillTx/>
                <a:latin typeface="Comic Sans MS" pitchFamily="66" charset="0"/>
                <a:ea typeface="+mn-ea"/>
                <a:cs typeface="+mn-cs"/>
              </a:rPr>
              <a:t>X kJ</a:t>
            </a:r>
            <a:endParaRPr kumimoji="0" lang="en-US" altLang="en-US" sz="2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TextBox 6">
            <a:extLst>
              <a:ext uri="{FF2B5EF4-FFF2-40B4-BE49-F238E27FC236}">
                <a16:creationId xmlns:a16="http://schemas.microsoft.com/office/drawing/2014/main" id="{00058721-A56B-4EEC-BA23-03878CD268CF}"/>
              </a:ext>
            </a:extLst>
          </p:cNvPr>
          <p:cNvSpPr txBox="1"/>
          <p:nvPr/>
        </p:nvSpPr>
        <p:spPr>
          <a:xfrm>
            <a:off x="3848140" y="4166652"/>
            <a:ext cx="459892"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402600413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114. </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How much energy is absorbed by the    </a:t>
            </a:r>
            <a:b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reaction of 99.0 moles of HI</a:t>
            </a:r>
            <a:r>
              <a:rPr kumimoji="0" lang="en-US" altLang="en-US" sz="36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  </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forming? </a:t>
            </a:r>
            <a:b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b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H</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2(G)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I</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2(G)</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2HI </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(G)                  </a:t>
            </a:r>
            <a:r>
              <a:rPr kumimoji="0" lang="el-GR" altLang="en-US" sz="3200" b="0" i="0" u="none" strike="noStrike" kern="1200" cap="none" spc="0" normalizeH="0" baseline="0" noProof="1">
                <a:ln>
                  <a:noFill/>
                </a:ln>
                <a:solidFill>
                  <a:srgbClr val="0000FF"/>
                </a:solidFill>
                <a:effectLst/>
                <a:uLnTx/>
                <a:uFillTx/>
                <a:latin typeface="Times New Roman" panose="02020603050405020304" pitchFamily="18" charset="0"/>
                <a:ea typeface="+mn-ea"/>
                <a:cs typeface="Times New Roman" panose="02020603050405020304" pitchFamily="18" charset="0"/>
              </a:rPr>
              <a:t>Δ</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H = +53.0 kJ</a:t>
            </a:r>
            <a:b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br>
            <a:b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b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53.0 kJ + H</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2(G) </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I</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2(G)</a:t>
            </a:r>
            <a:r>
              <a:rPr kumimoji="0" lang="en-US" alt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2HI </a:t>
            </a:r>
            <a:r>
              <a:rPr kumimoji="0" lang="en-US" altLang="en-US" sz="3200" b="0" i="0" u="none" strike="noStrike" kern="1200" cap="none" spc="0" normalizeH="0" baseline="-2500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(G)    </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(energy is a reactant)</a:t>
            </a:r>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 Box 12"/>
          <p:cNvSpPr txBox="1">
            <a:spLocks noChangeArrowheads="1"/>
          </p:cNvSpPr>
          <p:nvPr/>
        </p:nvSpPr>
        <p:spPr bwMode="auto">
          <a:xfrm>
            <a:off x="228600" y="4166652"/>
            <a:ext cx="1017588"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rgbClr val="006600"/>
                </a:solidFill>
                <a:effectLst/>
                <a:uLnTx/>
                <a:uFillTx/>
                <a:latin typeface="Tahoma" pitchFamily="34" charset="0"/>
                <a:ea typeface="+mn-ea"/>
                <a:cs typeface="+mn-cs"/>
              </a:rPr>
              <a:t>MR</a:t>
            </a:r>
            <a:endParaRPr kumimoji="0" lang="en-US" altLang="en-US" sz="3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4" name="Text Box 13"/>
          <p:cNvSpPr txBox="1">
            <a:spLocks noChangeArrowheads="1"/>
          </p:cNvSpPr>
          <p:nvPr/>
        </p:nvSpPr>
        <p:spPr bwMode="auto">
          <a:xfrm>
            <a:off x="1093788" y="4054316"/>
            <a:ext cx="1344612"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sng" strike="noStrike" kern="1200" cap="none" spc="0" normalizeH="0" baseline="0" noProof="0">
                <a:ln>
                  <a:noFill/>
                </a:ln>
                <a:solidFill>
                  <a:srgbClr val="006600"/>
                </a:solidFill>
                <a:effectLst/>
                <a:uLnTx/>
                <a:uFillTx/>
                <a:latin typeface="Comic Sans MS" pitchFamily="66" charset="0"/>
                <a:ea typeface="+mn-ea"/>
                <a:cs typeface="+mn-cs"/>
              </a:rPr>
              <a:t>HI</a:t>
            </a:r>
            <a:br>
              <a:rPr kumimoji="0" lang="en-US" altLang="en-US" sz="2400" b="0" i="0" u="sng" strike="noStrike" kern="1200" cap="none" spc="0" normalizeH="0" baseline="-25000" noProof="0">
                <a:ln>
                  <a:noFill/>
                </a:ln>
                <a:solidFill>
                  <a:srgbClr val="006600"/>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6600"/>
                </a:solidFill>
                <a:effectLst/>
                <a:uLnTx/>
                <a:uFillTx/>
                <a:latin typeface="Comic Sans MS" pitchFamily="66" charset="0"/>
                <a:ea typeface="+mn-ea"/>
                <a:cs typeface="+mn-cs"/>
              </a:rPr>
              <a:t>energy</a:t>
            </a:r>
            <a:endParaRPr kumimoji="0" lang="en-US" altLang="en-US" sz="2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Text Box 14"/>
          <p:cNvSpPr txBox="1">
            <a:spLocks noChangeArrowheads="1"/>
          </p:cNvSpPr>
          <p:nvPr/>
        </p:nvSpPr>
        <p:spPr bwMode="auto">
          <a:xfrm>
            <a:off x="2590800" y="4046378"/>
            <a:ext cx="1439863" cy="121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sng" strike="noStrike" kern="1200" cap="none" spc="0" normalizeH="0" baseline="0" noProof="0">
                <a:ln>
                  <a:noFill/>
                </a:ln>
                <a:solidFill>
                  <a:srgbClr val="006600"/>
                </a:solidFill>
                <a:effectLst/>
                <a:uLnTx/>
                <a:uFillTx/>
                <a:latin typeface="Comic Sans MS" pitchFamily="66" charset="0"/>
                <a:ea typeface="+mn-ea"/>
                <a:cs typeface="+mn-cs"/>
              </a:rPr>
              <a:t>2</a:t>
            </a:r>
            <a:br>
              <a:rPr kumimoji="0" lang="en-US" altLang="en-US" sz="2400" b="0" i="0" u="sng" strike="noStrike" kern="1200" cap="none" spc="0" normalizeH="0" baseline="-25000" noProof="0">
                <a:ln>
                  <a:noFill/>
                </a:ln>
                <a:solidFill>
                  <a:srgbClr val="006600"/>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6600"/>
                </a:solidFill>
                <a:effectLst/>
                <a:uLnTx/>
                <a:uFillTx/>
                <a:latin typeface="Comic Sans MS" pitchFamily="66" charset="0"/>
                <a:ea typeface="+mn-ea"/>
                <a:cs typeface="+mn-cs"/>
              </a:rPr>
              <a:t>53.0 kJ</a:t>
            </a:r>
            <a:endParaRPr kumimoji="0" lang="en-US" altLang="en-US" sz="2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Text Box 15"/>
          <p:cNvSpPr txBox="1">
            <a:spLocks noChangeArrowheads="1"/>
          </p:cNvSpPr>
          <p:nvPr/>
        </p:nvSpPr>
        <p:spPr bwMode="auto">
          <a:xfrm>
            <a:off x="4038600" y="4084478"/>
            <a:ext cx="10858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sng" strike="noStrike" kern="1200" cap="none" spc="0" normalizeH="0" baseline="0" noProof="0">
                <a:ln>
                  <a:noFill/>
                </a:ln>
                <a:solidFill>
                  <a:srgbClr val="006600"/>
                </a:solidFill>
                <a:effectLst/>
                <a:uLnTx/>
                <a:uFillTx/>
                <a:latin typeface="Comic Sans MS" pitchFamily="66" charset="0"/>
                <a:ea typeface="+mn-ea"/>
                <a:cs typeface="+mn-cs"/>
              </a:rPr>
              <a:t>99.0</a:t>
            </a:r>
            <a:br>
              <a:rPr kumimoji="0" lang="en-US" altLang="en-US" sz="2400" b="0" i="0" u="sng" strike="noStrike" kern="1200" cap="none" spc="0" normalizeH="0" baseline="-25000" noProof="0">
                <a:ln>
                  <a:noFill/>
                </a:ln>
                <a:solidFill>
                  <a:srgbClr val="006600"/>
                </a:solidFill>
                <a:effectLst/>
                <a:uLnTx/>
                <a:uFillTx/>
                <a:latin typeface="Comic Sans MS" pitchFamily="66" charset="0"/>
                <a:ea typeface="+mn-ea"/>
                <a:cs typeface="+mn-cs"/>
              </a:rPr>
            </a:br>
            <a:r>
              <a:rPr kumimoji="0" lang="en-US" altLang="en-US" sz="2400" b="0" i="0" u="none" strike="noStrike" kern="1200" cap="none" spc="0" normalizeH="0" baseline="0" noProof="0">
                <a:ln>
                  <a:noFill/>
                </a:ln>
                <a:solidFill>
                  <a:srgbClr val="006600"/>
                </a:solidFill>
                <a:effectLst/>
                <a:uLnTx/>
                <a:uFillTx/>
                <a:latin typeface="Comic Sans MS" pitchFamily="66" charset="0"/>
                <a:ea typeface="+mn-ea"/>
                <a:cs typeface="+mn-cs"/>
              </a:rPr>
              <a:t>X kJ</a:t>
            </a:r>
            <a:endParaRPr kumimoji="0" lang="en-US" altLang="en-US" sz="2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Text Box 17"/>
          <p:cNvSpPr txBox="1">
            <a:spLocks noChangeArrowheads="1"/>
          </p:cNvSpPr>
          <p:nvPr/>
        </p:nvSpPr>
        <p:spPr bwMode="auto">
          <a:xfrm>
            <a:off x="5486400" y="4152740"/>
            <a:ext cx="3398838" cy="207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CC"/>
                </a:solidFill>
                <a:effectLst/>
                <a:uLnTx/>
                <a:uFillTx/>
                <a:latin typeface="Comic Sans MS" pitchFamily="66" charset="0"/>
                <a:ea typeface="+mn-ea"/>
                <a:cs typeface="+mn-cs"/>
              </a:rPr>
              <a:t>2X = 5247 kJ</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0000CC"/>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00CC"/>
                </a:solidFill>
                <a:effectLst/>
                <a:uLnTx/>
                <a:uFillTx/>
                <a:latin typeface="Comic Sans MS" pitchFamily="66" charset="0"/>
                <a:ea typeface="+mn-ea"/>
                <a:cs typeface="+mn-cs"/>
              </a:rPr>
              <a:t>X = 2623.5 kJ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0000CC"/>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srgbClr val="0000CC"/>
                </a:solidFill>
                <a:effectLst/>
                <a:uLnTx/>
                <a:uFillTx/>
                <a:latin typeface="Comic Sans MS" pitchFamily="66" charset="0"/>
                <a:ea typeface="+mn-ea"/>
                <a:cs typeface="+mn-cs"/>
              </a:rPr>
              <a:t>X = 2620 kJ </a:t>
            </a:r>
            <a:br>
              <a:rPr kumimoji="0" lang="en-US" altLang="en-US" sz="2800" b="1" i="0" u="none" strike="noStrike" kern="1200" cap="none" spc="0" normalizeH="0" baseline="0" noProof="0" dirty="0">
                <a:ln>
                  <a:noFill/>
                </a:ln>
                <a:solidFill>
                  <a:srgbClr val="0000CC"/>
                </a:solidFill>
                <a:effectLst/>
                <a:uLnTx/>
                <a:uFillTx/>
                <a:latin typeface="Comic Sans MS" pitchFamily="66" charset="0"/>
                <a:ea typeface="+mn-ea"/>
                <a:cs typeface="+mn-cs"/>
              </a:rPr>
            </a:br>
            <a:r>
              <a:rPr kumimoji="0" lang="en-US" altLang="en-US" sz="2800" b="1" i="0" u="none" strike="noStrike" kern="1200" cap="none" spc="0" normalizeH="0" baseline="0" noProof="0" dirty="0">
                <a:ln>
                  <a:noFill/>
                </a:ln>
                <a:solidFill>
                  <a:srgbClr val="0000CC"/>
                </a:solidFill>
                <a:effectLst/>
                <a:uLnTx/>
                <a:uFillTx/>
                <a:latin typeface="Comic Sans MS" pitchFamily="66" charset="0"/>
                <a:ea typeface="+mn-ea"/>
                <a:cs typeface="+mn-cs"/>
              </a:rPr>
              <a:t>          </a:t>
            </a:r>
            <a:r>
              <a:rPr kumimoji="0" lang="en-US" altLang="en-US" sz="2000" b="0" i="0" u="none" strike="noStrike" kern="1200" cap="none" spc="0" normalizeH="0" baseline="0" noProof="0" dirty="0">
                <a:ln>
                  <a:noFill/>
                </a:ln>
                <a:solidFill>
                  <a:srgbClr val="000000"/>
                </a:solidFill>
                <a:effectLst/>
                <a:uLnTx/>
                <a:uFillTx/>
                <a:latin typeface="Comic Sans MS" pitchFamily="66" charset="0"/>
                <a:ea typeface="+mn-ea"/>
                <a:cs typeface="+mn-cs"/>
              </a:rPr>
              <a:t>with 3 SF</a:t>
            </a:r>
            <a:endParaRPr kumimoji="0" lang="en-US" altLang="en-US" sz="20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8" name="TextBox 7">
            <a:extLst>
              <a:ext uri="{FF2B5EF4-FFF2-40B4-BE49-F238E27FC236}">
                <a16:creationId xmlns:a16="http://schemas.microsoft.com/office/drawing/2014/main" id="{F1BDFB0F-864F-467C-9751-0B96C7119A36}"/>
              </a:ext>
            </a:extLst>
          </p:cNvPr>
          <p:cNvSpPr txBox="1"/>
          <p:nvPr/>
        </p:nvSpPr>
        <p:spPr>
          <a:xfrm>
            <a:off x="3848140" y="4166652"/>
            <a:ext cx="459892"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4150216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19FAC0-0608-441E-9055-24FA4A03960A}"/>
              </a:ext>
            </a:extLst>
          </p:cNvPr>
          <p:cNvSpPr txBox="1"/>
          <p:nvPr/>
        </p:nvSpPr>
        <p:spPr>
          <a:xfrm>
            <a:off x="0" y="0"/>
            <a:ext cx="9144000" cy="236988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115.  When 45.0 g of an unknown metal absorbs 1.51 kJ of</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heat.  The temperature changes from 268 K to 345 K.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What is the specific heat capacity constant for this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metal?  </a:t>
            </a:r>
            <a:r>
              <a:rPr lang="en-US" sz="2400" i="1" dirty="0">
                <a:solidFill>
                  <a:srgbClr val="0000FF"/>
                </a:solidFill>
                <a:latin typeface="Times New Roman" panose="02020603050405020304" pitchFamily="18" charset="0"/>
                <a:cs typeface="Times New Roman" panose="02020603050405020304" pitchFamily="18" charset="0"/>
              </a:rPr>
              <a:t>Note: KILOJOULES!</a:t>
            </a:r>
          </a:p>
          <a:p>
            <a:r>
              <a:rPr lang="en-US" dirty="0"/>
              <a:t> </a:t>
            </a:r>
          </a:p>
          <a:p>
            <a:endParaRPr lang="en-US" dirty="0"/>
          </a:p>
        </p:txBody>
      </p:sp>
    </p:spTree>
    <p:extLst>
      <p:ext uri="{BB962C8B-B14F-4D97-AF65-F5344CB8AC3E}">
        <p14:creationId xmlns:p14="http://schemas.microsoft.com/office/powerpoint/2010/main" val="2870245471"/>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19FAC0-0608-441E-9055-24FA4A03960A}"/>
              </a:ext>
            </a:extLst>
          </p:cNvPr>
          <p:cNvSpPr txBox="1"/>
          <p:nvPr/>
        </p:nvSpPr>
        <p:spPr>
          <a:xfrm>
            <a:off x="0" y="0"/>
            <a:ext cx="9144000" cy="366254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115.  When 45.0 g of an unknown metal absorbs 1.51 kJ of</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heat.  The temperature changes from 268 K to 345 K.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What is the specific heat capacity constant for this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metal?  </a:t>
            </a:r>
            <a:r>
              <a:rPr lang="en-US" sz="2400" i="1" dirty="0">
                <a:solidFill>
                  <a:srgbClr val="0000FF"/>
                </a:solidFill>
                <a:latin typeface="Times New Roman" panose="02020603050405020304" pitchFamily="18" charset="0"/>
                <a:cs typeface="Times New Roman" panose="02020603050405020304" pitchFamily="18" charset="0"/>
              </a:rPr>
              <a:t>Note: KILOJOULES!</a:t>
            </a:r>
            <a:br>
              <a:rPr lang="en-US" sz="2400" i="1" dirty="0">
                <a:solidFill>
                  <a:srgbClr val="0000FF"/>
                </a:solidFill>
                <a:latin typeface="Times New Roman" panose="02020603050405020304" pitchFamily="18" charset="0"/>
                <a:cs typeface="Times New Roman" panose="02020603050405020304" pitchFamily="18" charset="0"/>
              </a:rPr>
            </a:br>
            <a:br>
              <a:rPr lang="en-US" sz="2400" i="1"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Use  q =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mC∆T</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3994732485"/>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19FAC0-0608-441E-9055-24FA4A03960A}"/>
              </a:ext>
            </a:extLst>
          </p:cNvPr>
          <p:cNvSpPr txBox="1"/>
          <p:nvPr/>
        </p:nvSpPr>
        <p:spPr>
          <a:xfrm>
            <a:off x="0" y="0"/>
            <a:ext cx="9144000" cy="553997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115.  When 45.0 g of an unknown metal absorbs 1.51 kJ of</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heat.  The temperature changes from 268 K to 345 K.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What is the specific heat capacity constant for this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metal?  </a:t>
            </a:r>
            <a:r>
              <a:rPr lang="en-US" sz="2400" i="1" dirty="0">
                <a:solidFill>
                  <a:srgbClr val="0000FF"/>
                </a:solidFill>
                <a:latin typeface="Times New Roman" panose="02020603050405020304" pitchFamily="18" charset="0"/>
                <a:cs typeface="Times New Roman" panose="02020603050405020304" pitchFamily="18" charset="0"/>
              </a:rPr>
              <a:t>Note: KILOJOULES!</a:t>
            </a:r>
            <a:br>
              <a:rPr lang="en-US" sz="2400" i="1" dirty="0">
                <a:solidFill>
                  <a:srgbClr val="0000FF"/>
                </a:solidFill>
                <a:latin typeface="Times New Roman" panose="02020603050405020304" pitchFamily="18" charset="0"/>
                <a:cs typeface="Times New Roman" panose="02020603050405020304" pitchFamily="18" charset="0"/>
              </a:rPr>
            </a:br>
            <a:br>
              <a:rPr lang="en-US" sz="2400" i="1"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Use  q =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mC∆T</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1510 J = (45.0 g)(C)(77.0 K)</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bg1"/>
                </a:solidFill>
                <a:latin typeface="Times New Roman" panose="02020603050405020304" pitchFamily="18" charset="0"/>
                <a:cs typeface="Times New Roman" panose="02020603050405020304" pitchFamily="18" charset="0"/>
              </a:rPr>
              <a:t>=</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057644017"/>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19FAC0-0608-441E-9055-24FA4A03960A}"/>
              </a:ext>
            </a:extLst>
          </p:cNvPr>
          <p:cNvSpPr txBox="1"/>
          <p:nvPr/>
        </p:nvSpPr>
        <p:spPr>
          <a:xfrm>
            <a:off x="0" y="0"/>
            <a:ext cx="9144000" cy="553997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115.  When 45.0 g of an unknown metal absorbs 1.51 kJ of</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heat.  The temperature changes from 268 K to 345 K.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What is the specific heat capacity constant for this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metal?  </a:t>
            </a:r>
            <a:r>
              <a:rPr lang="en-US" sz="2400" i="1" dirty="0">
                <a:solidFill>
                  <a:srgbClr val="0000FF"/>
                </a:solidFill>
                <a:latin typeface="Times New Roman" panose="02020603050405020304" pitchFamily="18" charset="0"/>
                <a:cs typeface="Times New Roman" panose="02020603050405020304" pitchFamily="18" charset="0"/>
              </a:rPr>
              <a:t>Note: KILOJOULES!</a:t>
            </a:r>
            <a:br>
              <a:rPr lang="en-US" sz="2400" i="1" dirty="0">
                <a:solidFill>
                  <a:srgbClr val="0000FF"/>
                </a:solidFill>
                <a:latin typeface="Times New Roman" panose="02020603050405020304" pitchFamily="18" charset="0"/>
                <a:cs typeface="Times New Roman" panose="02020603050405020304" pitchFamily="18" charset="0"/>
              </a:rPr>
            </a:br>
            <a:br>
              <a:rPr lang="en-US" sz="2400" i="1"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Use  q =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mC∆T</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1510 J = (45.0 g)(C)(77.0 K)</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 C  </a:t>
            </a:r>
            <a:r>
              <a:rPr lang="en-US" sz="3200" dirty="0">
                <a:solidFill>
                  <a:schemeClr val="bg1"/>
                </a:solidFill>
                <a:latin typeface="Times New Roman" panose="02020603050405020304" pitchFamily="18" charset="0"/>
                <a:cs typeface="Times New Roman" panose="02020603050405020304" pitchFamily="18" charset="0"/>
              </a:rPr>
              <a:t>=  </a:t>
            </a:r>
            <a:r>
              <a:rPr lang="en-US" sz="4000" dirty="0">
                <a:solidFill>
                  <a:schemeClr val="bg1"/>
                </a:solidFill>
                <a:latin typeface="Times New Roman" panose="02020603050405020304" pitchFamily="18" charset="0"/>
                <a:cs typeface="Times New Roman" panose="02020603050405020304" pitchFamily="18" charset="0"/>
              </a:rPr>
              <a:t>0.435 J/</a:t>
            </a:r>
            <a:r>
              <a:rPr lang="en-US" sz="4000" dirty="0" err="1">
                <a:solidFill>
                  <a:schemeClr val="bg1"/>
                </a:solidFill>
                <a:latin typeface="Times New Roman" panose="02020603050405020304" pitchFamily="18" charset="0"/>
                <a:cs typeface="Times New Roman" panose="02020603050405020304" pitchFamily="18" charset="0"/>
              </a:rPr>
              <a:t>g·K</a:t>
            </a:r>
            <a:endParaRPr lang="en-US" sz="3200" dirty="0">
              <a:solidFill>
                <a:schemeClr val="bg1"/>
              </a:solidFill>
              <a:latin typeface="Times New Roman" panose="02020603050405020304" pitchFamily="18" charset="0"/>
              <a:cs typeface="Times New Roman" panose="02020603050405020304" pitchFamily="18" charset="0"/>
            </a:endParaRPr>
          </a:p>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a:p>
            <a:endParaRPr lang="en-US" dirty="0"/>
          </a:p>
        </p:txBody>
      </p:sp>
      <p:sp>
        <p:nvSpPr>
          <p:cNvPr id="3" name="TextBox 2">
            <a:extLst>
              <a:ext uri="{FF2B5EF4-FFF2-40B4-BE49-F238E27FC236}">
                <a16:creationId xmlns:a16="http://schemas.microsoft.com/office/drawing/2014/main" id="{10393B28-C4E8-4788-B64C-B11A7040262B}"/>
              </a:ext>
            </a:extLst>
          </p:cNvPr>
          <p:cNvSpPr txBox="1"/>
          <p:nvPr/>
        </p:nvSpPr>
        <p:spPr>
          <a:xfrm>
            <a:off x="1219200" y="3962400"/>
            <a:ext cx="3048000" cy="1354217"/>
          </a:xfrm>
          <a:prstGeom prst="rect">
            <a:avLst/>
          </a:prstGeom>
          <a:noFill/>
        </p:spPr>
        <p:txBody>
          <a:bodyPr wrap="square" rtlCol="0">
            <a:spAutoFit/>
          </a:bodyPr>
          <a:lstStyle/>
          <a:p>
            <a:pPr algn="ctr"/>
            <a:r>
              <a:rPr lang="en-US" sz="3200" u="sng" dirty="0">
                <a:latin typeface="Times New Roman" panose="02020603050405020304" pitchFamily="18" charset="0"/>
                <a:cs typeface="Times New Roman" panose="02020603050405020304" pitchFamily="18" charset="0"/>
              </a:rPr>
              <a:t>1510 J</a:t>
            </a:r>
            <a:br>
              <a:rPr lang="en-US" sz="3200" dirty="0">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(45.0 g)(77.0 K)</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54222512"/>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19FAC0-0608-441E-9055-24FA4A03960A}"/>
              </a:ext>
            </a:extLst>
          </p:cNvPr>
          <p:cNvSpPr txBox="1"/>
          <p:nvPr/>
        </p:nvSpPr>
        <p:spPr>
          <a:xfrm>
            <a:off x="0" y="0"/>
            <a:ext cx="9144000" cy="553997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115.  When 45.0 g of an unknown metal absorbs 1.51 kJ of</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heat.  The temperature changes from 268 K to 345 K.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What is the specific heat capacity constant for this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metal?  </a:t>
            </a:r>
            <a:r>
              <a:rPr lang="en-US" sz="2400" i="1" dirty="0">
                <a:solidFill>
                  <a:srgbClr val="0000FF"/>
                </a:solidFill>
                <a:latin typeface="Times New Roman" panose="02020603050405020304" pitchFamily="18" charset="0"/>
                <a:cs typeface="Times New Roman" panose="02020603050405020304" pitchFamily="18" charset="0"/>
              </a:rPr>
              <a:t>Note: KILOJOULES!</a:t>
            </a:r>
            <a:br>
              <a:rPr lang="en-US" sz="2400" i="1" dirty="0">
                <a:solidFill>
                  <a:srgbClr val="0000FF"/>
                </a:solidFill>
                <a:latin typeface="Times New Roman" panose="02020603050405020304" pitchFamily="18" charset="0"/>
                <a:cs typeface="Times New Roman" panose="02020603050405020304" pitchFamily="18" charset="0"/>
              </a:rPr>
            </a:br>
            <a:br>
              <a:rPr lang="en-US" sz="2400" i="1"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         </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Use  q =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mC∆T</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1510 J = (45.0 g)(C)(77.0 K)</a:t>
            </a: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 C  </a:t>
            </a:r>
            <a:r>
              <a:rPr lang="en-US" sz="320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a:solidFill>
                  <a:srgbClr val="FF0000"/>
                </a:solidFill>
                <a:latin typeface="Times New Roman" panose="02020603050405020304" pitchFamily="18" charset="0"/>
                <a:cs typeface="Times New Roman" panose="02020603050405020304" pitchFamily="18" charset="0"/>
              </a:rPr>
              <a:t>0.436 </a:t>
            </a:r>
            <a:r>
              <a:rPr lang="en-US" sz="4000" dirty="0">
                <a:solidFill>
                  <a:srgbClr val="FF0000"/>
                </a:solidFill>
                <a:latin typeface="Times New Roman" panose="02020603050405020304" pitchFamily="18" charset="0"/>
                <a:cs typeface="Times New Roman" panose="02020603050405020304" pitchFamily="18" charset="0"/>
              </a:rPr>
              <a:t>J/</a:t>
            </a:r>
            <a:r>
              <a:rPr lang="en-US" sz="4000" dirty="0" err="1">
                <a:solidFill>
                  <a:srgbClr val="FF0000"/>
                </a:solidFill>
                <a:latin typeface="Times New Roman" panose="02020603050405020304" pitchFamily="18" charset="0"/>
                <a:cs typeface="Times New Roman" panose="02020603050405020304" pitchFamily="18" charset="0"/>
              </a:rPr>
              <a:t>g·K</a:t>
            </a:r>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a:p>
            <a:endParaRPr lang="en-US" dirty="0"/>
          </a:p>
        </p:txBody>
      </p:sp>
      <p:sp>
        <p:nvSpPr>
          <p:cNvPr id="3" name="TextBox 2">
            <a:extLst>
              <a:ext uri="{FF2B5EF4-FFF2-40B4-BE49-F238E27FC236}">
                <a16:creationId xmlns:a16="http://schemas.microsoft.com/office/drawing/2014/main" id="{10393B28-C4E8-4788-B64C-B11A7040262B}"/>
              </a:ext>
            </a:extLst>
          </p:cNvPr>
          <p:cNvSpPr txBox="1"/>
          <p:nvPr/>
        </p:nvSpPr>
        <p:spPr>
          <a:xfrm>
            <a:off x="1219200" y="3962400"/>
            <a:ext cx="3048000" cy="1354217"/>
          </a:xfrm>
          <a:prstGeom prst="rect">
            <a:avLst/>
          </a:prstGeom>
          <a:noFill/>
        </p:spPr>
        <p:txBody>
          <a:bodyPr wrap="square" rtlCol="0">
            <a:spAutoFit/>
          </a:bodyPr>
          <a:lstStyle/>
          <a:p>
            <a:pPr algn="ctr"/>
            <a:r>
              <a:rPr lang="en-US" sz="3200" u="sng" dirty="0">
                <a:latin typeface="Times New Roman" panose="02020603050405020304" pitchFamily="18" charset="0"/>
                <a:cs typeface="Times New Roman" panose="02020603050405020304" pitchFamily="18" charset="0"/>
              </a:rPr>
              <a:t>1510 J</a:t>
            </a:r>
            <a:br>
              <a:rPr lang="en-US" sz="3200" dirty="0">
                <a:latin typeface="Times New Roman" panose="02020603050405020304" pitchFamily="18" charset="0"/>
                <a:cs typeface="Times New Roman" panose="02020603050405020304" pitchFamily="18" charset="0"/>
              </a:rPr>
            </a:b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(45.0 g)(77.0 K)</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3723189121"/>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5C31F4-B13C-415D-A55B-643D43EB7168}"/>
              </a:ext>
            </a:extLst>
          </p:cNvPr>
          <p:cNvSpPr txBox="1"/>
          <p:nvPr/>
        </p:nvSpPr>
        <p:spPr>
          <a:xfrm>
            <a:off x="0" y="0"/>
            <a:ext cx="9144000" cy="624786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116. The Law of Conservation of Matter (or mass)</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Matter cannot be created or destroyed in a chemical</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reaction, or a physical change.  </a:t>
            </a:r>
            <a:br>
              <a:rPr lang="en-US" sz="2800" dirty="0">
                <a:solidFill>
                  <a:schemeClr val="bg1"/>
                </a:solidFill>
                <a:latin typeface="Times New Roman" panose="02020603050405020304" pitchFamily="18" charset="0"/>
                <a:cs typeface="Times New Roman" panose="02020603050405020304" pitchFamily="18" charset="0"/>
              </a:rPr>
            </a:br>
            <a:r>
              <a:rPr lang="en-US" sz="2800" i="1" dirty="0">
                <a:solidFill>
                  <a:schemeClr val="bg1"/>
                </a:solidFill>
                <a:latin typeface="Times New Roman" panose="02020603050405020304" pitchFamily="18" charset="0"/>
                <a:cs typeface="Times New Roman" panose="02020603050405020304" pitchFamily="18" charset="0"/>
              </a:rPr>
              <a:t>         (that’s a phase change)</a:t>
            </a:r>
            <a:br>
              <a:rPr lang="en-US" sz="2800" i="1" dirty="0">
                <a:solidFill>
                  <a:schemeClr val="bg1"/>
                </a:solidFill>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117.  The Law of Conservation of Energy</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Energy</a:t>
            </a:r>
            <a:r>
              <a:rPr lang="en-US" sz="2800" dirty="0">
                <a:solidFill>
                  <a:schemeClr val="bg1"/>
                </a:solidFill>
                <a:latin typeface="Times New Roman" panose="02020603050405020304" pitchFamily="18" charset="0"/>
                <a:cs typeface="Times New Roman" panose="02020603050405020304" pitchFamily="18" charset="0"/>
              </a:rPr>
              <a:t> cannot be created or destroyed in a chemical</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reaction, or a physical change, but it can be transferred.   </a:t>
            </a:r>
            <a:br>
              <a:rPr lang="en-US" sz="2800" dirty="0">
                <a:solidFill>
                  <a:schemeClr val="bg1"/>
                </a:solidFill>
                <a:latin typeface="Times New Roman" panose="02020603050405020304" pitchFamily="18" charset="0"/>
                <a:cs typeface="Times New Roman" panose="02020603050405020304" pitchFamily="18" charset="0"/>
              </a:rPr>
            </a:br>
            <a:r>
              <a:rPr lang="en-US" sz="2800" i="1" dirty="0">
                <a:solidFill>
                  <a:schemeClr val="bg1"/>
                </a:solidFill>
                <a:latin typeface="Times New Roman" panose="02020603050405020304" pitchFamily="18" charset="0"/>
                <a:cs typeface="Times New Roman" panose="02020603050405020304" pitchFamily="18" charset="0"/>
              </a:rPr>
              <a:t>         (that’s a phase change)</a:t>
            </a:r>
            <a:br>
              <a:rPr lang="en-US" sz="2800" i="1"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a:p>
            <a:r>
              <a:rPr lang="en-US" dirty="0"/>
              <a:t> </a:t>
            </a:r>
          </a:p>
          <a:p>
            <a:endParaRPr lang="en-US" dirty="0"/>
          </a:p>
        </p:txBody>
      </p:sp>
    </p:spTree>
    <p:extLst>
      <p:ext uri="{BB962C8B-B14F-4D97-AF65-F5344CB8AC3E}">
        <p14:creationId xmlns:p14="http://schemas.microsoft.com/office/powerpoint/2010/main" val="1785898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AutoShape 2">
            <a:extLst>
              <a:ext uri="{FF2B5EF4-FFF2-40B4-BE49-F238E27FC236}">
                <a16:creationId xmlns:a16="http://schemas.microsoft.com/office/drawing/2014/main" id="{0C3600E5-E9DF-4805-B4F0-1CB07687A16F}"/>
              </a:ext>
            </a:extLst>
          </p:cNvPr>
          <p:cNvCxnSpPr>
            <a:cxnSpLocks noChangeShapeType="1"/>
          </p:cNvCxnSpPr>
          <p:nvPr/>
        </p:nvCxnSpPr>
        <p:spPr bwMode="auto">
          <a:xfrm>
            <a:off x="1981200" y="152400"/>
            <a:ext cx="9525" cy="27717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D7BCF758-013C-45F2-9E06-44B5F709AE6F}"/>
              </a:ext>
            </a:extLst>
          </p:cNvPr>
          <p:cNvCxnSpPr>
            <a:cxnSpLocks noChangeShapeType="1"/>
          </p:cNvCxnSpPr>
          <p:nvPr/>
        </p:nvCxnSpPr>
        <p:spPr bwMode="auto">
          <a:xfrm flipH="1" flipV="1">
            <a:off x="1990725" y="2924175"/>
            <a:ext cx="5534025" cy="1905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2" name="AutoShape 4">
            <a:extLst>
              <a:ext uri="{FF2B5EF4-FFF2-40B4-BE49-F238E27FC236}">
                <a16:creationId xmlns:a16="http://schemas.microsoft.com/office/drawing/2014/main" id="{D5E2471A-D52E-4A8C-8C49-09A79AF90077}"/>
              </a:ext>
            </a:extLst>
          </p:cNvPr>
          <p:cNvCxnSpPr>
            <a:cxnSpLocks noChangeShapeType="1"/>
          </p:cNvCxnSpPr>
          <p:nvPr/>
        </p:nvCxnSpPr>
        <p:spPr bwMode="auto">
          <a:xfrm flipV="1">
            <a:off x="1990725" y="2311400"/>
            <a:ext cx="377825" cy="498475"/>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3" name="AutoShape 5">
            <a:extLst>
              <a:ext uri="{FF2B5EF4-FFF2-40B4-BE49-F238E27FC236}">
                <a16:creationId xmlns:a16="http://schemas.microsoft.com/office/drawing/2014/main" id="{5ABACA1A-21B6-4DD6-BAEF-BF31896A83FB}"/>
              </a:ext>
            </a:extLst>
          </p:cNvPr>
          <p:cNvCxnSpPr>
            <a:cxnSpLocks noChangeShapeType="1"/>
          </p:cNvCxnSpPr>
          <p:nvPr/>
        </p:nvCxnSpPr>
        <p:spPr bwMode="auto">
          <a:xfrm flipV="1">
            <a:off x="3048000" y="752475"/>
            <a:ext cx="1146175" cy="1558925"/>
          </a:xfrm>
          <a:prstGeom prst="straightConnector1">
            <a:avLst/>
          </a:prstGeom>
          <a:noFill/>
          <a:ln w="38100" algn="ctr">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4" name="AutoShape 6">
            <a:extLst>
              <a:ext uri="{FF2B5EF4-FFF2-40B4-BE49-F238E27FC236}">
                <a16:creationId xmlns:a16="http://schemas.microsoft.com/office/drawing/2014/main" id="{35A5D954-ACBA-4B89-B3CE-8D2CF9050F55}"/>
              </a:ext>
            </a:extLst>
          </p:cNvPr>
          <p:cNvCxnSpPr>
            <a:cxnSpLocks noChangeShapeType="1"/>
          </p:cNvCxnSpPr>
          <p:nvPr/>
        </p:nvCxnSpPr>
        <p:spPr bwMode="auto">
          <a:xfrm>
            <a:off x="4194175" y="762000"/>
            <a:ext cx="2016125" cy="1588"/>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5" name="AutoShape 7">
            <a:extLst>
              <a:ext uri="{FF2B5EF4-FFF2-40B4-BE49-F238E27FC236}">
                <a16:creationId xmlns:a16="http://schemas.microsoft.com/office/drawing/2014/main" id="{D0456C82-2AEF-4FD0-8931-D3B95873C7C1}"/>
              </a:ext>
            </a:extLst>
          </p:cNvPr>
          <p:cNvCxnSpPr>
            <a:cxnSpLocks noChangeShapeType="1"/>
          </p:cNvCxnSpPr>
          <p:nvPr/>
        </p:nvCxnSpPr>
        <p:spPr bwMode="auto">
          <a:xfrm flipV="1">
            <a:off x="6210300" y="276225"/>
            <a:ext cx="371475" cy="4857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 name="Text Box 8">
            <a:extLst>
              <a:ext uri="{FF2B5EF4-FFF2-40B4-BE49-F238E27FC236}">
                <a16:creationId xmlns:a16="http://schemas.microsoft.com/office/drawing/2014/main" id="{27A1EB96-A45C-470E-8EEF-41EE563B007C}"/>
              </a:ext>
            </a:extLst>
          </p:cNvPr>
          <p:cNvSpPr txBox="1">
            <a:spLocks noChangeArrowheads="1"/>
          </p:cNvSpPr>
          <p:nvPr/>
        </p:nvSpPr>
        <p:spPr bwMode="auto">
          <a:xfrm>
            <a:off x="1228725" y="2076450"/>
            <a:ext cx="752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Melting</a:t>
            </a:r>
            <a:br>
              <a:rPr kumimoji="0" lang="en-US" altLang="en-US" sz="1600" b="0" i="0" u="none" strike="noStrike" cap="none" normalizeH="0" baseline="0" dirty="0">
                <a:ln>
                  <a:noFill/>
                </a:ln>
                <a:solidFill>
                  <a:srgbClr val="000000"/>
                </a:solidFill>
                <a:effectLst/>
                <a:latin typeface="Calibri" panose="020F0502020204030204" pitchFamily="34" charset="0"/>
              </a:rPr>
            </a:br>
            <a:r>
              <a:rPr kumimoji="0" lang="en-US" altLang="en-US" sz="1600" b="0" i="0" u="none" strike="noStrike" cap="none" normalizeH="0" baseline="0" dirty="0">
                <a:ln>
                  <a:noFill/>
                </a:ln>
                <a:solidFill>
                  <a:srgbClr val="000000"/>
                </a:solidFill>
                <a:effectLst/>
                <a:latin typeface="Calibri" panose="020F0502020204030204" pitchFamily="34" charset="0"/>
              </a:rPr>
              <a:t>Point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3" name="Text Box 9">
            <a:extLst>
              <a:ext uri="{FF2B5EF4-FFF2-40B4-BE49-F238E27FC236}">
                <a16:creationId xmlns:a16="http://schemas.microsoft.com/office/drawing/2014/main" id="{F74B718A-52B4-429F-8706-1D60663C5551}"/>
              </a:ext>
            </a:extLst>
          </p:cNvPr>
          <p:cNvSpPr txBox="1">
            <a:spLocks noChangeArrowheads="1"/>
          </p:cNvSpPr>
          <p:nvPr/>
        </p:nvSpPr>
        <p:spPr bwMode="auto">
          <a:xfrm>
            <a:off x="1228725" y="533400"/>
            <a:ext cx="752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Boiling</a:t>
            </a:r>
            <a:br>
              <a:rPr kumimoji="0" lang="en-US" altLang="en-US" sz="1600" b="0" i="0" u="none" strike="noStrike" cap="none" normalizeH="0" baseline="0" dirty="0">
                <a:ln>
                  <a:noFill/>
                </a:ln>
                <a:solidFill>
                  <a:srgbClr val="000000"/>
                </a:solidFill>
                <a:effectLst/>
                <a:latin typeface="Calibri" panose="020F0502020204030204" pitchFamily="34" charset="0"/>
              </a:rPr>
            </a:br>
            <a:r>
              <a:rPr kumimoji="0" lang="en-US" altLang="en-US" sz="1600" b="0" i="0" u="none" strike="noStrike" cap="none" normalizeH="0" baseline="0" dirty="0">
                <a:ln>
                  <a:noFill/>
                </a:ln>
                <a:solidFill>
                  <a:srgbClr val="000000"/>
                </a:solidFill>
                <a:effectLst/>
                <a:latin typeface="Calibri" panose="020F0502020204030204" pitchFamily="34" charset="0"/>
              </a:rPr>
              <a:t>Point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4" name="Text Box 10">
            <a:extLst>
              <a:ext uri="{FF2B5EF4-FFF2-40B4-BE49-F238E27FC236}">
                <a16:creationId xmlns:a16="http://schemas.microsoft.com/office/drawing/2014/main" id="{A678C0C0-EEE9-4FE0-83A1-5A6766BC1C74}"/>
              </a:ext>
            </a:extLst>
          </p:cNvPr>
          <p:cNvSpPr txBox="1">
            <a:spLocks noChangeArrowheads="1"/>
          </p:cNvSpPr>
          <p:nvPr/>
        </p:nvSpPr>
        <p:spPr bwMode="auto">
          <a:xfrm>
            <a:off x="1762125" y="27146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11">
            <a:extLst>
              <a:ext uri="{FF2B5EF4-FFF2-40B4-BE49-F238E27FC236}">
                <a16:creationId xmlns:a16="http://schemas.microsoft.com/office/drawing/2014/main" id="{9FB8F52A-5B98-4122-BD05-C6DB40210D70}"/>
              </a:ext>
            </a:extLst>
          </p:cNvPr>
          <p:cNvSpPr txBox="1">
            <a:spLocks noChangeArrowheads="1"/>
          </p:cNvSpPr>
          <p:nvPr/>
        </p:nvSpPr>
        <p:spPr bwMode="auto">
          <a:xfrm>
            <a:off x="2219325" y="20764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12">
            <a:extLst>
              <a:ext uri="{FF2B5EF4-FFF2-40B4-BE49-F238E27FC236}">
                <a16:creationId xmlns:a16="http://schemas.microsoft.com/office/drawing/2014/main" id="{8E294761-D3ED-49DA-8D9F-4CFCD651267D}"/>
              </a:ext>
            </a:extLst>
          </p:cNvPr>
          <p:cNvSpPr txBox="1">
            <a:spLocks noChangeArrowheads="1"/>
          </p:cNvSpPr>
          <p:nvPr/>
        </p:nvSpPr>
        <p:spPr bwMode="auto">
          <a:xfrm>
            <a:off x="3048000" y="22955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3">
            <a:extLst>
              <a:ext uri="{FF2B5EF4-FFF2-40B4-BE49-F238E27FC236}">
                <a16:creationId xmlns:a16="http://schemas.microsoft.com/office/drawing/2014/main" id="{7FA3EE60-A753-4E0F-84F9-E1D395A835F0}"/>
              </a:ext>
            </a:extLst>
          </p:cNvPr>
          <p:cNvSpPr txBox="1">
            <a:spLocks noChangeArrowheads="1"/>
          </p:cNvSpPr>
          <p:nvPr/>
        </p:nvSpPr>
        <p:spPr bwMode="auto">
          <a:xfrm>
            <a:off x="4000500" y="48577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4">
            <a:extLst>
              <a:ext uri="{FF2B5EF4-FFF2-40B4-BE49-F238E27FC236}">
                <a16:creationId xmlns:a16="http://schemas.microsoft.com/office/drawing/2014/main" id="{93CFA347-A5E0-4622-9B56-7BAC617F42C5}"/>
              </a:ext>
            </a:extLst>
          </p:cNvPr>
          <p:cNvSpPr txBox="1">
            <a:spLocks noChangeArrowheads="1"/>
          </p:cNvSpPr>
          <p:nvPr/>
        </p:nvSpPr>
        <p:spPr bwMode="auto">
          <a:xfrm>
            <a:off x="6238875" y="7620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5">
            <a:extLst>
              <a:ext uri="{FF2B5EF4-FFF2-40B4-BE49-F238E27FC236}">
                <a16:creationId xmlns:a16="http://schemas.microsoft.com/office/drawing/2014/main" id="{3456E74D-9028-4444-BDC9-1C52DA804863}"/>
              </a:ext>
            </a:extLst>
          </p:cNvPr>
          <p:cNvSpPr txBox="1">
            <a:spLocks noChangeArrowheads="1"/>
          </p:cNvSpPr>
          <p:nvPr/>
        </p:nvSpPr>
        <p:spPr bwMode="auto">
          <a:xfrm>
            <a:off x="6457950" y="762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6">
            <a:extLst>
              <a:ext uri="{FF2B5EF4-FFF2-40B4-BE49-F238E27FC236}">
                <a16:creationId xmlns:a16="http://schemas.microsoft.com/office/drawing/2014/main" id="{E65FAE2D-F9EE-4E1A-BAEE-661F2CDFA54C}"/>
              </a:ext>
            </a:extLst>
          </p:cNvPr>
          <p:cNvSpPr txBox="1">
            <a:spLocks noChangeArrowheads="1"/>
          </p:cNvSpPr>
          <p:nvPr/>
        </p:nvSpPr>
        <p:spPr bwMode="auto">
          <a:xfrm>
            <a:off x="2108993" y="2984499"/>
            <a:ext cx="673020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Heat is added at a constant rate</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cxnSp>
        <p:nvCxnSpPr>
          <p:cNvPr id="2065" name="AutoShape 17">
            <a:extLst>
              <a:ext uri="{FF2B5EF4-FFF2-40B4-BE49-F238E27FC236}">
                <a16:creationId xmlns:a16="http://schemas.microsoft.com/office/drawing/2014/main" id="{C0988744-675F-4472-8D0E-2216F71DB084}"/>
              </a:ext>
            </a:extLst>
          </p:cNvPr>
          <p:cNvCxnSpPr>
            <a:cxnSpLocks noChangeShapeType="1"/>
          </p:cNvCxnSpPr>
          <p:nvPr/>
        </p:nvCxnSpPr>
        <p:spPr bwMode="auto">
          <a:xfrm>
            <a:off x="4876800" y="3124200"/>
            <a:ext cx="904875" cy="0"/>
          </a:xfrm>
          <a:prstGeom prst="straightConnector1">
            <a:avLst/>
          </a:prstGeom>
          <a:noFill/>
          <a:ln w="285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1" name="Text Box 18">
            <a:extLst>
              <a:ext uri="{FF2B5EF4-FFF2-40B4-BE49-F238E27FC236}">
                <a16:creationId xmlns:a16="http://schemas.microsoft.com/office/drawing/2014/main" id="{5B9D23FA-50D4-4021-B9E1-EE689F0CA59B}"/>
              </a:ext>
            </a:extLst>
          </p:cNvPr>
          <p:cNvSpPr txBox="1">
            <a:spLocks noChangeArrowheads="1"/>
          </p:cNvSpPr>
          <p:nvPr/>
        </p:nvSpPr>
        <p:spPr bwMode="auto">
          <a:xfrm>
            <a:off x="3295650" y="85725"/>
            <a:ext cx="27527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rgbClr val="000000"/>
                </a:solidFill>
                <a:effectLst/>
                <a:latin typeface="+mj-lt"/>
              </a:rPr>
              <a:t>The heating curve for water  </a:t>
            </a:r>
            <a:endParaRPr kumimoji="0" lang="en-US" altLang="en-US" sz="2800" b="0" i="0" u="none" strike="noStrike" cap="none" normalizeH="0" baseline="0" dirty="0">
              <a:ln>
                <a:noFill/>
              </a:ln>
              <a:solidFill>
                <a:schemeClr val="tx1"/>
              </a:solidFill>
              <a:effectLst/>
              <a:latin typeface="+mj-lt"/>
            </a:endParaRPr>
          </a:p>
        </p:txBody>
      </p:sp>
      <p:cxnSp>
        <p:nvCxnSpPr>
          <p:cNvPr id="2067" name="AutoShape 19">
            <a:extLst>
              <a:ext uri="{FF2B5EF4-FFF2-40B4-BE49-F238E27FC236}">
                <a16:creationId xmlns:a16="http://schemas.microsoft.com/office/drawing/2014/main" id="{8ED6AEE3-68FA-4224-857B-AD394C1AB236}"/>
              </a:ext>
            </a:extLst>
          </p:cNvPr>
          <p:cNvCxnSpPr>
            <a:cxnSpLocks noChangeShapeType="1"/>
          </p:cNvCxnSpPr>
          <p:nvPr/>
        </p:nvCxnSpPr>
        <p:spPr bwMode="auto">
          <a:xfrm>
            <a:off x="2363788" y="2311400"/>
            <a:ext cx="690562" cy="0"/>
          </a:xfrm>
          <a:prstGeom prst="straightConnector1">
            <a:avLst/>
          </a:prstGeom>
          <a:noFill/>
          <a:ln w="3810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3" name="Control 20">
            <a:extLst>
              <a:ext uri="{FF2B5EF4-FFF2-40B4-BE49-F238E27FC236}">
                <a16:creationId xmlns:a16="http://schemas.microsoft.com/office/drawing/2014/main" id="{A84B10E9-B358-4EA6-937A-6AF5940BAD9A}"/>
              </a:ext>
            </a:extLst>
          </p:cNvPr>
          <p:cNvSpPr>
            <a:spLocks noChangeArrowheads="1" noChangeShapeType="1"/>
          </p:cNvSpPr>
          <p:nvPr/>
        </p:nvSpPr>
        <p:spPr bwMode="auto">
          <a:xfrm>
            <a:off x="1589088" y="7199814"/>
            <a:ext cx="6878637" cy="30654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24" name="TextBox 23">
            <a:extLst>
              <a:ext uri="{FF2B5EF4-FFF2-40B4-BE49-F238E27FC236}">
                <a16:creationId xmlns:a16="http://schemas.microsoft.com/office/drawing/2014/main" id="{6E7DF6B1-2403-4BC5-9A6A-89FAE9998A9E}"/>
              </a:ext>
            </a:extLst>
          </p:cNvPr>
          <p:cNvSpPr txBox="1"/>
          <p:nvPr/>
        </p:nvSpPr>
        <p:spPr>
          <a:xfrm>
            <a:off x="0" y="3733800"/>
            <a:ext cx="9144000" cy="286232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22. Why is BC shorter than DE? </a:t>
            </a:r>
            <a:r>
              <a:rPr lang="en-US" sz="2000" dirty="0">
                <a:solidFill>
                  <a:schemeClr val="bg1"/>
                </a:solidFill>
                <a:latin typeface="Times New Roman" panose="02020603050405020304" pitchFamily="18" charset="0"/>
                <a:cs typeface="Times New Roman" panose="02020603050405020304" pitchFamily="18" charset="0"/>
              </a:rPr>
              <a:t>MELTING IS EASIER, LESS ENERGY IS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       REQUIRED COMPARED TO VAPORIZING (BOILING)</a:t>
            </a:r>
            <a:br>
              <a:rPr lang="en-US" sz="2000" dirty="0">
                <a:solidFill>
                  <a:schemeClr val="bg1"/>
                </a:solidFill>
                <a:latin typeface="Times New Roman" panose="02020603050405020304" pitchFamily="18" charset="0"/>
                <a:cs typeface="Times New Roman" panose="02020603050405020304" pitchFamily="18" charset="0"/>
              </a:rPr>
            </a:br>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23.  To melt ONE GRAM of SOLID ICE into one gram of liquid water requires the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HEAT OF FUSION, FOR WATER IT’S ONLY 334 JOULES/GRAM ADDED IN</a:t>
            </a:r>
            <a:br>
              <a:rPr lang="en-US" sz="2000" dirty="0">
                <a:solidFill>
                  <a:schemeClr val="bg1"/>
                </a:solidFill>
                <a:latin typeface="Times New Roman" panose="02020603050405020304" pitchFamily="18" charset="0"/>
                <a:cs typeface="Times New Roman" panose="02020603050405020304" pitchFamily="18" charset="0"/>
              </a:rPr>
            </a:br>
            <a:br>
              <a:rPr lang="en-US" sz="2000" dirty="0">
                <a:solidFill>
                  <a:schemeClr val="bg1"/>
                </a:solidFill>
                <a:latin typeface="Times New Roman" panose="02020603050405020304" pitchFamily="18" charset="0"/>
                <a:cs typeface="Times New Roman" panose="02020603050405020304" pitchFamily="18" charset="0"/>
              </a:rPr>
            </a:br>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24. To freeze ONE GRAM of liquid water into SOLID ICE requires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HEAT OF FUSION, FOR WATER IT’S ONLY 334 JOULES/GRAM REMOVED</a:t>
            </a:r>
          </a:p>
        </p:txBody>
      </p:sp>
    </p:spTree>
    <p:extLst>
      <p:ext uri="{BB962C8B-B14F-4D97-AF65-F5344CB8AC3E}">
        <p14:creationId xmlns:p14="http://schemas.microsoft.com/office/powerpoint/2010/main" val="416792251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5C31F4-B13C-415D-A55B-643D43EB7168}"/>
              </a:ext>
            </a:extLst>
          </p:cNvPr>
          <p:cNvSpPr txBox="1"/>
          <p:nvPr/>
        </p:nvSpPr>
        <p:spPr>
          <a:xfrm>
            <a:off x="0" y="0"/>
            <a:ext cx="9144000" cy="624786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116. The Law of Conservation of Matter (or mass)</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Matter cannot be created or destroyed in a chemical</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reaction, or a physical change.  </a:t>
            </a:r>
            <a:br>
              <a:rPr lang="en-US" sz="2800" dirty="0">
                <a:solidFill>
                  <a:srgbClr val="0000FF"/>
                </a:solidFill>
                <a:latin typeface="Times New Roman" panose="02020603050405020304" pitchFamily="18" charset="0"/>
                <a:cs typeface="Times New Roman" panose="02020603050405020304" pitchFamily="18" charset="0"/>
              </a:rPr>
            </a:br>
            <a:r>
              <a:rPr lang="en-US" sz="2800" i="1" dirty="0">
                <a:solidFill>
                  <a:srgbClr val="0000FF"/>
                </a:solidFill>
                <a:latin typeface="Times New Roman" panose="02020603050405020304" pitchFamily="18" charset="0"/>
                <a:cs typeface="Times New Roman" panose="02020603050405020304" pitchFamily="18" charset="0"/>
              </a:rPr>
              <a:t>         (that’s a phase change)</a:t>
            </a:r>
            <a:br>
              <a:rPr lang="en-US" sz="2800" i="1"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117.  The Law of Conservation of Energy</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Energy</a:t>
            </a:r>
            <a:r>
              <a:rPr lang="en-US" sz="2800" dirty="0">
                <a:solidFill>
                  <a:schemeClr val="bg1"/>
                </a:solidFill>
                <a:latin typeface="Times New Roman" panose="02020603050405020304" pitchFamily="18" charset="0"/>
                <a:cs typeface="Times New Roman" panose="02020603050405020304" pitchFamily="18" charset="0"/>
              </a:rPr>
              <a:t> cannot be created or destroyed in a chemical</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reaction, or a physical change, but it can be transferred.   </a:t>
            </a:r>
            <a:br>
              <a:rPr lang="en-US" sz="2800" dirty="0">
                <a:solidFill>
                  <a:schemeClr val="bg1"/>
                </a:solidFill>
                <a:latin typeface="Times New Roman" panose="02020603050405020304" pitchFamily="18" charset="0"/>
                <a:cs typeface="Times New Roman" panose="02020603050405020304" pitchFamily="18" charset="0"/>
              </a:rPr>
            </a:br>
            <a:r>
              <a:rPr lang="en-US" sz="2800" i="1" dirty="0">
                <a:solidFill>
                  <a:schemeClr val="bg1"/>
                </a:solidFill>
                <a:latin typeface="Times New Roman" panose="02020603050405020304" pitchFamily="18" charset="0"/>
                <a:cs typeface="Times New Roman" panose="02020603050405020304" pitchFamily="18" charset="0"/>
              </a:rPr>
              <a:t>         (that’s a phase change)</a:t>
            </a:r>
            <a:br>
              <a:rPr lang="en-US" sz="2800" i="1"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a:p>
            <a:r>
              <a:rPr lang="en-US" dirty="0"/>
              <a:t> </a:t>
            </a:r>
          </a:p>
          <a:p>
            <a:endParaRPr lang="en-US" dirty="0"/>
          </a:p>
        </p:txBody>
      </p:sp>
    </p:spTree>
    <p:extLst>
      <p:ext uri="{BB962C8B-B14F-4D97-AF65-F5344CB8AC3E}">
        <p14:creationId xmlns:p14="http://schemas.microsoft.com/office/powerpoint/2010/main" val="2206066552"/>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5C31F4-B13C-415D-A55B-643D43EB7168}"/>
              </a:ext>
            </a:extLst>
          </p:cNvPr>
          <p:cNvSpPr txBox="1"/>
          <p:nvPr/>
        </p:nvSpPr>
        <p:spPr>
          <a:xfrm>
            <a:off x="0" y="0"/>
            <a:ext cx="9144000" cy="624786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116. The Law of Conservation of Matter (or mass)</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Matter cannot be created or destroyed in a chemical</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reaction, or a physical change.  </a:t>
            </a:r>
            <a:br>
              <a:rPr lang="en-US" sz="2800" dirty="0">
                <a:solidFill>
                  <a:srgbClr val="0000FF"/>
                </a:solidFill>
                <a:latin typeface="Times New Roman" panose="02020603050405020304" pitchFamily="18" charset="0"/>
                <a:cs typeface="Times New Roman" panose="02020603050405020304" pitchFamily="18" charset="0"/>
              </a:rPr>
            </a:br>
            <a:r>
              <a:rPr lang="en-US" sz="2800" i="1" dirty="0">
                <a:solidFill>
                  <a:srgbClr val="0000FF"/>
                </a:solidFill>
                <a:latin typeface="Times New Roman" panose="02020603050405020304" pitchFamily="18" charset="0"/>
                <a:cs typeface="Times New Roman" panose="02020603050405020304" pitchFamily="18" charset="0"/>
              </a:rPr>
              <a:t>         (that’s a phase change)</a:t>
            </a:r>
            <a:br>
              <a:rPr lang="en-US" sz="2800" i="1"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117.  The Law of Conservation of Energy</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Energy</a:t>
            </a:r>
            <a:r>
              <a:rPr lang="en-US" sz="2800" dirty="0">
                <a:solidFill>
                  <a:srgbClr val="FF0000"/>
                </a:solidFill>
                <a:latin typeface="Times New Roman" panose="02020603050405020304" pitchFamily="18" charset="0"/>
                <a:cs typeface="Times New Roman" panose="02020603050405020304" pitchFamily="18" charset="0"/>
              </a:rPr>
              <a:t> cannot be created or destroyed in a chemical</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reaction, or a physical change, but it can be transferred.   </a:t>
            </a:r>
            <a:br>
              <a:rPr lang="en-US" sz="2800" dirty="0">
                <a:solidFill>
                  <a:srgbClr val="FF0000"/>
                </a:solidFill>
                <a:latin typeface="Times New Roman" panose="02020603050405020304" pitchFamily="18" charset="0"/>
                <a:cs typeface="Times New Roman" panose="02020603050405020304" pitchFamily="18" charset="0"/>
              </a:rPr>
            </a:br>
            <a:br>
              <a:rPr lang="en-US" sz="2800" i="1"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a:p>
            <a:r>
              <a:rPr lang="en-US" dirty="0"/>
              <a:t> </a:t>
            </a:r>
          </a:p>
          <a:p>
            <a:endParaRPr lang="en-US" dirty="0"/>
          </a:p>
        </p:txBody>
      </p:sp>
    </p:spTree>
    <p:extLst>
      <p:ext uri="{BB962C8B-B14F-4D97-AF65-F5344CB8AC3E}">
        <p14:creationId xmlns:p14="http://schemas.microsoft.com/office/powerpoint/2010/main" val="91959845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1DDE81-CD6A-4655-9745-A4AD7F4B1773}"/>
              </a:ext>
            </a:extLst>
          </p:cNvPr>
          <p:cNvSpPr txBox="1"/>
          <p:nvPr/>
        </p:nvSpPr>
        <p:spPr>
          <a:xfrm>
            <a:off x="0" y="0"/>
            <a:ext cx="9144000" cy="295465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118. Which takes more energy?   Melting 50.0 g of ice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or vaporizing 50.0 g of water into steam?</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6483299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1DDE81-CD6A-4655-9745-A4AD7F4B1773}"/>
              </a:ext>
            </a:extLst>
          </p:cNvPr>
          <p:cNvSpPr txBox="1"/>
          <p:nvPr/>
        </p:nvSpPr>
        <p:spPr>
          <a:xfrm>
            <a:off x="0" y="0"/>
            <a:ext cx="9144000" cy="609397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118. Which takes more energy?   Melting 50.0 g of ice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or vaporizing 50.0 g of water into steam?</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Melting a single gram takes 334 J/g. </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          Vaporizing a single gram takes 2260 J/g while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r>
              <a:rPr lang="en-US" sz="4000" dirty="0">
                <a:solidFill>
                  <a:srgbClr val="800080"/>
                </a:solidFill>
                <a:latin typeface="Times New Roman" panose="02020603050405020304" pitchFamily="18" charset="0"/>
                <a:cs typeface="Times New Roman" panose="02020603050405020304" pitchFamily="18" charset="0"/>
              </a:rPr>
              <a:t>The hot phase change always takes</a:t>
            </a:r>
            <a:br>
              <a:rPr lang="en-US" sz="4000" dirty="0">
                <a:solidFill>
                  <a:srgbClr val="800080"/>
                </a:solidFill>
                <a:latin typeface="Times New Roman" panose="02020603050405020304" pitchFamily="18" charset="0"/>
                <a:cs typeface="Times New Roman" panose="02020603050405020304" pitchFamily="18" charset="0"/>
              </a:rPr>
            </a:br>
            <a:r>
              <a:rPr lang="en-US" sz="4000" dirty="0">
                <a:solidFill>
                  <a:srgbClr val="800080"/>
                </a:solidFill>
                <a:latin typeface="Times New Roman" panose="02020603050405020304" pitchFamily="18" charset="0"/>
                <a:cs typeface="Times New Roman" panose="02020603050405020304" pitchFamily="18" charset="0"/>
              </a:rPr>
              <a:t>      more energy – for any number of grams</a:t>
            </a:r>
          </a:p>
          <a:p>
            <a:br>
              <a:rPr lang="en-US" sz="4000" dirty="0">
                <a:solidFill>
                  <a:srgbClr val="800080"/>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714216817"/>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1DDE81-CD6A-4655-9745-A4AD7F4B1773}"/>
              </a:ext>
            </a:extLst>
          </p:cNvPr>
          <p:cNvSpPr txBox="1"/>
          <p:nvPr/>
        </p:nvSpPr>
        <p:spPr>
          <a:xfrm>
            <a:off x="0" y="0"/>
            <a:ext cx="9144000" cy="406265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119.  Which takes more energy?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Heating 23.0 mL of water from 274 K to 299 K</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3600" dirty="0">
                <a:solidFill>
                  <a:schemeClr val="bg1"/>
                </a:solidFill>
                <a:latin typeface="Times New Roman" panose="02020603050405020304" pitchFamily="18" charset="0"/>
                <a:cs typeface="Times New Roman" panose="02020603050405020304" pitchFamily="18" charset="0"/>
              </a:rPr>
              <a:t>This ∆T is 25</a:t>
            </a:r>
            <a:r>
              <a:rPr lang="en-US" sz="36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a:t>
            </a:r>
            <a:r>
              <a:rPr lang="en-US" sz="3600" dirty="0">
                <a:solidFill>
                  <a:schemeClr val="bg1"/>
                </a:solidFill>
                <a:latin typeface="Times New Roman" panose="02020603050405020304" pitchFamily="18" charset="0"/>
                <a:cs typeface="Times New Roman" panose="02020603050405020304" pitchFamily="18" charset="0"/>
              </a:rPr>
              <a:t>C</a:t>
            </a:r>
            <a:br>
              <a:rPr lang="en-US" sz="3600" dirty="0">
                <a:solidFill>
                  <a:schemeClr val="bg1"/>
                </a:solidFill>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Or  Heating 23.0 mL of water from 299 K to 323 K?</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3600" dirty="0">
                <a:solidFill>
                  <a:schemeClr val="bg1"/>
                </a:solidFill>
                <a:latin typeface="Times New Roman" panose="02020603050405020304" pitchFamily="18" charset="0"/>
                <a:cs typeface="Times New Roman" panose="02020603050405020304" pitchFamily="18" charset="0"/>
              </a:rPr>
              <a:t>This ∆T is 24</a:t>
            </a:r>
            <a:r>
              <a:rPr lang="en-US" sz="36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a:t>
            </a:r>
            <a:r>
              <a:rPr lang="en-US" sz="3600" dirty="0">
                <a:solidFill>
                  <a:schemeClr val="bg1"/>
                </a:solidFill>
                <a:latin typeface="Times New Roman" panose="02020603050405020304" pitchFamily="18" charset="0"/>
                <a:cs typeface="Times New Roman" panose="02020603050405020304" pitchFamily="18" charset="0"/>
              </a:rPr>
              <a:t>C = less energy</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5503991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1DDE81-CD6A-4655-9745-A4AD7F4B1773}"/>
              </a:ext>
            </a:extLst>
          </p:cNvPr>
          <p:cNvSpPr txBox="1"/>
          <p:nvPr/>
        </p:nvSpPr>
        <p:spPr>
          <a:xfrm>
            <a:off x="0" y="0"/>
            <a:ext cx="9144000" cy="406265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119.  Which takes more energy?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Heating 23.0 mL of water from 274 K to 299 K</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3600" dirty="0">
                <a:solidFill>
                  <a:srgbClr val="0000FF"/>
                </a:solidFill>
                <a:latin typeface="Times New Roman" panose="02020603050405020304" pitchFamily="18" charset="0"/>
                <a:cs typeface="Times New Roman" panose="02020603050405020304" pitchFamily="18" charset="0"/>
              </a:rPr>
              <a:t>This ∆T is 25</a:t>
            </a:r>
            <a:r>
              <a:rPr lang="en-US" sz="3600" dirty="0">
                <a:solidFill>
                  <a:srgbClr val="0000FF"/>
                </a:solidFill>
                <a:latin typeface="Times New Roman" panose="02020603050405020304" pitchFamily="18" charset="0"/>
                <a:ea typeface="Verdana" panose="020B0604030504040204" pitchFamily="34" charset="0"/>
                <a:cs typeface="Times New Roman" panose="02020603050405020304" pitchFamily="18" charset="0"/>
              </a:rPr>
              <a:t>°</a:t>
            </a:r>
            <a:r>
              <a:rPr lang="en-US" sz="3600" dirty="0">
                <a:solidFill>
                  <a:srgbClr val="0000FF"/>
                </a:solidFill>
                <a:latin typeface="Times New Roman" panose="02020603050405020304" pitchFamily="18" charset="0"/>
                <a:cs typeface="Times New Roman" panose="02020603050405020304" pitchFamily="18" charset="0"/>
              </a:rPr>
              <a:t>C</a:t>
            </a:r>
            <a:br>
              <a:rPr lang="en-US" sz="3600" dirty="0">
                <a:solidFill>
                  <a:srgbClr val="0000FF"/>
                </a:solidFill>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Or  Heating 23.0 mL of water from 299 K to 323 K?</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3600" dirty="0">
                <a:solidFill>
                  <a:schemeClr val="bg1"/>
                </a:solidFill>
                <a:latin typeface="Times New Roman" panose="02020603050405020304" pitchFamily="18" charset="0"/>
                <a:cs typeface="Times New Roman" panose="02020603050405020304" pitchFamily="18" charset="0"/>
              </a:rPr>
              <a:t>This ∆T is 24</a:t>
            </a:r>
            <a:r>
              <a:rPr lang="en-US" sz="36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a:t>
            </a:r>
            <a:r>
              <a:rPr lang="en-US" sz="3600" dirty="0">
                <a:solidFill>
                  <a:schemeClr val="bg1"/>
                </a:solidFill>
                <a:latin typeface="Times New Roman" panose="02020603050405020304" pitchFamily="18" charset="0"/>
                <a:cs typeface="Times New Roman" panose="02020603050405020304" pitchFamily="18" charset="0"/>
              </a:rPr>
              <a:t>C = less energy</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70229975"/>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1DDE81-CD6A-4655-9745-A4AD7F4B1773}"/>
              </a:ext>
            </a:extLst>
          </p:cNvPr>
          <p:cNvSpPr txBox="1"/>
          <p:nvPr/>
        </p:nvSpPr>
        <p:spPr>
          <a:xfrm>
            <a:off x="0" y="0"/>
            <a:ext cx="9144000" cy="517064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119.  Which takes more energy?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Heating 23.0 mL of water from 274 K to 299 K</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3600" dirty="0">
                <a:solidFill>
                  <a:srgbClr val="0000FF"/>
                </a:solidFill>
                <a:latin typeface="Times New Roman" panose="02020603050405020304" pitchFamily="18" charset="0"/>
                <a:cs typeface="Times New Roman" panose="02020603050405020304" pitchFamily="18" charset="0"/>
              </a:rPr>
              <a:t>This ∆T is 25</a:t>
            </a:r>
            <a:r>
              <a:rPr lang="en-US" sz="3600" dirty="0">
                <a:solidFill>
                  <a:srgbClr val="0000FF"/>
                </a:solidFill>
                <a:latin typeface="Times New Roman" panose="02020603050405020304" pitchFamily="18" charset="0"/>
                <a:ea typeface="Verdana" panose="020B0604030504040204" pitchFamily="34" charset="0"/>
                <a:cs typeface="Times New Roman" panose="02020603050405020304" pitchFamily="18" charset="0"/>
              </a:rPr>
              <a:t>°</a:t>
            </a:r>
            <a:r>
              <a:rPr lang="en-US" sz="3600" dirty="0">
                <a:solidFill>
                  <a:srgbClr val="0000FF"/>
                </a:solidFill>
                <a:latin typeface="Times New Roman" panose="02020603050405020304" pitchFamily="18" charset="0"/>
                <a:cs typeface="Times New Roman" panose="02020603050405020304" pitchFamily="18" charset="0"/>
              </a:rPr>
              <a:t>C</a:t>
            </a:r>
            <a:br>
              <a:rPr lang="en-US" sz="3600" dirty="0">
                <a:solidFill>
                  <a:srgbClr val="0000FF"/>
                </a:solidFill>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Or  Heating 23.0 mL of water from 299 K to 323 K?</a:t>
            </a:r>
            <a:br>
              <a:rPr lang="en-US" sz="2800" dirty="0">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a:t>
            </a:r>
            <a:r>
              <a:rPr lang="en-US" sz="3600" dirty="0">
                <a:solidFill>
                  <a:srgbClr val="0000FF"/>
                </a:solidFill>
                <a:latin typeface="Times New Roman" panose="02020603050405020304" pitchFamily="18" charset="0"/>
                <a:cs typeface="Times New Roman" panose="02020603050405020304" pitchFamily="18" charset="0"/>
              </a:rPr>
              <a:t>This ∆T is 24</a:t>
            </a:r>
            <a:r>
              <a:rPr lang="en-US" sz="3600" dirty="0">
                <a:solidFill>
                  <a:srgbClr val="0000FF"/>
                </a:solidFill>
                <a:latin typeface="Times New Roman" panose="02020603050405020304" pitchFamily="18" charset="0"/>
                <a:ea typeface="Verdana" panose="020B0604030504040204" pitchFamily="34" charset="0"/>
                <a:cs typeface="Times New Roman" panose="02020603050405020304" pitchFamily="18" charset="0"/>
              </a:rPr>
              <a:t>°</a:t>
            </a:r>
            <a:r>
              <a:rPr lang="en-US" sz="3600" dirty="0">
                <a:solidFill>
                  <a:srgbClr val="0000FF"/>
                </a:solidFill>
                <a:latin typeface="Times New Roman" panose="02020603050405020304" pitchFamily="18" charset="0"/>
                <a:cs typeface="Times New Roman" panose="02020603050405020304" pitchFamily="18" charset="0"/>
              </a:rPr>
              <a:t>C    </a:t>
            </a:r>
            <a:br>
              <a:rPr lang="en-US" sz="3600" dirty="0">
                <a:solidFill>
                  <a:srgbClr val="0000FF"/>
                </a:solidFill>
                <a:latin typeface="Times New Roman" panose="02020603050405020304" pitchFamily="18" charset="0"/>
                <a:cs typeface="Times New Roman" panose="02020603050405020304" pitchFamily="18" charset="0"/>
              </a:rPr>
            </a:br>
            <a:br>
              <a:rPr lang="en-US" sz="3600" dirty="0">
                <a:solidFill>
                  <a:srgbClr val="0000FF"/>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A smaller ∆T would require less energy.</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9200880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BAB705-C140-4120-96A5-C78DE3186D28}"/>
              </a:ext>
            </a:extLst>
          </p:cNvPr>
          <p:cNvSpPr txBox="1"/>
          <p:nvPr/>
        </p:nvSpPr>
        <p:spPr>
          <a:xfrm>
            <a:off x="0" y="0"/>
            <a:ext cx="9144000" cy="424731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120. Which takes more energy?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Vaporizing 21.0 g water from 373 K liquid to gas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q = </a:t>
            </a:r>
            <a:r>
              <a:rPr lang="en-US" sz="2800" dirty="0" err="1">
                <a:solidFill>
                  <a:schemeClr val="bg1"/>
                </a:solidFill>
                <a:latin typeface="Times New Roman" panose="02020603050405020304" pitchFamily="18" charset="0"/>
                <a:cs typeface="Times New Roman" panose="02020603050405020304" pitchFamily="18" charset="0"/>
              </a:rPr>
              <a:t>mH</a:t>
            </a:r>
            <a:r>
              <a:rPr lang="en-US" sz="2800" baseline="-25000" dirty="0" err="1">
                <a:solidFill>
                  <a:schemeClr val="bg1"/>
                </a:solidFill>
                <a:latin typeface="Times New Roman" panose="02020603050405020304" pitchFamily="18" charset="0"/>
                <a:cs typeface="Times New Roman" panose="02020603050405020304" pitchFamily="18" charset="0"/>
              </a:rPr>
              <a:t>V</a:t>
            </a:r>
            <a:r>
              <a:rPr lang="en-US" sz="2800" dirty="0">
                <a:solidFill>
                  <a:schemeClr val="bg1"/>
                </a:solidFill>
                <a:latin typeface="Times New Roman" panose="02020603050405020304" pitchFamily="18" charset="0"/>
                <a:cs typeface="Times New Roman" panose="02020603050405020304" pitchFamily="18" charset="0"/>
              </a:rPr>
              <a:t> = (21.0 g)(2260 J/g) = 47,460 J  (more)</a:t>
            </a:r>
            <a:br>
              <a:rPr lang="en-US" sz="2800" dirty="0">
                <a:solidFill>
                  <a:schemeClr val="bg1"/>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or  Changing the temp of 100.0 g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 by 97.0 K?  </a:t>
            </a: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q = </a:t>
            </a:r>
            <a:r>
              <a:rPr lang="en-US" sz="2800" dirty="0" err="1">
                <a:solidFill>
                  <a:schemeClr val="bg1"/>
                </a:solidFill>
                <a:latin typeface="Times New Roman" panose="02020603050405020304" pitchFamily="18" charset="0"/>
                <a:cs typeface="Times New Roman" panose="02020603050405020304" pitchFamily="18" charset="0"/>
              </a:rPr>
              <a:t>mC</a:t>
            </a:r>
            <a:r>
              <a:rPr lang="en-US" sz="2800" dirty="0" err="1">
                <a:solidFill>
                  <a:schemeClr val="bg1"/>
                </a:solidFill>
                <a:latin typeface="Calibri" panose="020F0502020204030204" pitchFamily="34" charset="0"/>
                <a:cs typeface="Calibri" panose="020F0502020204030204" pitchFamily="34" charset="0"/>
              </a:rPr>
              <a:t>∆</a:t>
            </a:r>
            <a:r>
              <a:rPr lang="en-US" sz="2800" dirty="0" err="1">
                <a:solidFill>
                  <a:schemeClr val="bg1"/>
                </a:solidFill>
                <a:latin typeface="Times New Roman" panose="02020603050405020304" pitchFamily="18" charset="0"/>
                <a:cs typeface="Times New Roman" panose="02020603050405020304" pitchFamily="18" charset="0"/>
              </a:rPr>
              <a:t>T</a:t>
            </a:r>
            <a:r>
              <a:rPr lang="en-US" sz="2800" dirty="0">
                <a:solidFill>
                  <a:schemeClr val="bg1"/>
                </a:solidFill>
                <a:latin typeface="Times New Roman" panose="02020603050405020304" pitchFamily="18" charset="0"/>
                <a:cs typeface="Times New Roman" panose="02020603050405020304" pitchFamily="18" charset="0"/>
              </a:rPr>
              <a:t> = (21.0 g)(4.18 J/</a:t>
            </a:r>
            <a:r>
              <a:rPr lang="en-US" sz="2800" dirty="0" err="1">
                <a:solidFill>
                  <a:schemeClr val="bg1"/>
                </a:solidFill>
                <a:latin typeface="Times New Roman" panose="02020603050405020304" pitchFamily="18" charset="0"/>
                <a:cs typeface="Times New Roman" panose="02020603050405020304" pitchFamily="18" charset="0"/>
              </a:rPr>
              <a:t>g·K</a:t>
            </a:r>
            <a:r>
              <a:rPr lang="en-US" sz="2800" dirty="0">
                <a:solidFill>
                  <a:schemeClr val="bg1"/>
                </a:solidFill>
                <a:latin typeface="Times New Roman" panose="02020603050405020304" pitchFamily="18" charset="0"/>
                <a:cs typeface="Times New Roman" panose="02020603050405020304" pitchFamily="18" charset="0"/>
              </a:rPr>
              <a:t>)(97.0 K) = 8510 J (less)</a:t>
            </a:r>
            <a:br>
              <a:rPr lang="en-US" sz="2800" dirty="0">
                <a:solidFill>
                  <a:schemeClr val="bg1"/>
                </a:solidFill>
                <a:latin typeface="Times New Roman" panose="02020603050405020304" pitchFamily="18" charset="0"/>
                <a:cs typeface="Times New Roman" panose="02020603050405020304" pitchFamily="18" charset="0"/>
              </a:rPr>
            </a:br>
            <a:br>
              <a:rPr lang="en-US" sz="2800" dirty="0">
                <a:solidFill>
                  <a:schemeClr val="bg1"/>
                </a:solidFill>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3162239132"/>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BAB705-C140-4120-96A5-C78DE3186D28}"/>
              </a:ext>
            </a:extLst>
          </p:cNvPr>
          <p:cNvSpPr txBox="1"/>
          <p:nvPr/>
        </p:nvSpPr>
        <p:spPr>
          <a:xfrm>
            <a:off x="0" y="0"/>
            <a:ext cx="9144000" cy="35394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120. Which takes more energy?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Vaporizing 21.0 g water from 373 K liquid to gas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q = </a:t>
            </a:r>
            <a:r>
              <a:rPr lang="en-US" sz="2800" dirty="0" err="1">
                <a:solidFill>
                  <a:srgbClr val="FF0000"/>
                </a:solidFill>
                <a:latin typeface="Times New Roman" panose="02020603050405020304" pitchFamily="18" charset="0"/>
                <a:cs typeface="Times New Roman" panose="02020603050405020304" pitchFamily="18" charset="0"/>
              </a:rPr>
              <a:t>mH</a:t>
            </a:r>
            <a:r>
              <a:rPr lang="en-US" sz="2800" baseline="-25000" dirty="0" err="1">
                <a:solidFill>
                  <a:srgbClr val="FF0000"/>
                </a:solidFill>
                <a:latin typeface="Times New Roman" panose="02020603050405020304" pitchFamily="18" charset="0"/>
                <a:cs typeface="Times New Roman" panose="02020603050405020304" pitchFamily="18" charset="0"/>
              </a:rPr>
              <a:t>V</a:t>
            </a:r>
            <a:r>
              <a:rPr lang="en-US" sz="2800" dirty="0">
                <a:solidFill>
                  <a:srgbClr val="FF0000"/>
                </a:solidFill>
                <a:latin typeface="Times New Roman" panose="02020603050405020304" pitchFamily="18" charset="0"/>
                <a:cs typeface="Times New Roman" panose="02020603050405020304" pitchFamily="18" charset="0"/>
              </a:rPr>
              <a:t> = (21.0 g)(2260 J/g) = 47,460 J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or  Changing the temp of 100.0 g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 by 97.0 K?  </a:t>
            </a: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375950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BAB705-C140-4120-96A5-C78DE3186D28}"/>
              </a:ext>
            </a:extLst>
          </p:cNvPr>
          <p:cNvSpPr txBox="1"/>
          <p:nvPr/>
        </p:nvSpPr>
        <p:spPr>
          <a:xfrm>
            <a:off x="0" y="0"/>
            <a:ext cx="9144000" cy="510909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120. Which takes more energy?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Vaporizing 21.0 g water from 373 K liquid to gas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q = </a:t>
            </a:r>
            <a:r>
              <a:rPr lang="en-US" sz="2800" dirty="0" err="1">
                <a:solidFill>
                  <a:srgbClr val="FF0000"/>
                </a:solidFill>
                <a:latin typeface="Times New Roman" panose="02020603050405020304" pitchFamily="18" charset="0"/>
                <a:cs typeface="Times New Roman" panose="02020603050405020304" pitchFamily="18" charset="0"/>
              </a:rPr>
              <a:t>mH</a:t>
            </a:r>
            <a:r>
              <a:rPr lang="en-US" sz="2800" baseline="-25000" dirty="0" err="1">
                <a:solidFill>
                  <a:srgbClr val="FF0000"/>
                </a:solidFill>
                <a:latin typeface="Times New Roman" panose="02020603050405020304" pitchFamily="18" charset="0"/>
                <a:cs typeface="Times New Roman" panose="02020603050405020304" pitchFamily="18" charset="0"/>
              </a:rPr>
              <a:t>V</a:t>
            </a:r>
            <a:r>
              <a:rPr lang="en-US" sz="2800" dirty="0">
                <a:solidFill>
                  <a:srgbClr val="FF0000"/>
                </a:solidFill>
                <a:latin typeface="Times New Roman" panose="02020603050405020304" pitchFamily="18" charset="0"/>
                <a:cs typeface="Times New Roman" panose="02020603050405020304" pitchFamily="18" charset="0"/>
              </a:rPr>
              <a:t> = (21.0 g)(2260 J/g) = 47,460 J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(more energy)</a:t>
            </a:r>
            <a:br>
              <a:rPr lang="en-US" sz="2800" dirty="0">
                <a:solidFill>
                  <a:srgbClr val="0000FF"/>
                </a:solidFill>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or  Changing the temp of 100.0 g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 by 97.0 K?  </a:t>
            </a: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q = </a:t>
            </a:r>
            <a:r>
              <a:rPr lang="en-US" sz="2800" dirty="0" err="1">
                <a:solidFill>
                  <a:srgbClr val="FF0000"/>
                </a:solidFill>
                <a:latin typeface="Times New Roman" panose="02020603050405020304" pitchFamily="18" charset="0"/>
                <a:cs typeface="Times New Roman" panose="02020603050405020304" pitchFamily="18" charset="0"/>
              </a:rPr>
              <a:t>mC</a:t>
            </a:r>
            <a:r>
              <a:rPr lang="en-US" sz="2800" dirty="0" err="1">
                <a:solidFill>
                  <a:srgbClr val="FF0000"/>
                </a:solidFill>
                <a:latin typeface="Calibri" panose="020F0502020204030204" pitchFamily="34" charset="0"/>
                <a:cs typeface="Calibri" panose="020F0502020204030204" pitchFamily="34" charset="0"/>
              </a:rPr>
              <a:t>∆</a:t>
            </a:r>
            <a:r>
              <a:rPr lang="en-US" sz="2800" dirty="0" err="1">
                <a:solidFill>
                  <a:srgbClr val="FF0000"/>
                </a:solidFill>
                <a:latin typeface="Times New Roman" panose="02020603050405020304" pitchFamily="18" charset="0"/>
                <a:cs typeface="Times New Roman" panose="02020603050405020304" pitchFamily="18" charset="0"/>
              </a:rPr>
              <a:t>T</a:t>
            </a:r>
            <a:r>
              <a:rPr lang="en-US" sz="2800" dirty="0">
                <a:solidFill>
                  <a:srgbClr val="FF0000"/>
                </a:solidFill>
                <a:latin typeface="Times New Roman" panose="02020603050405020304" pitchFamily="18" charset="0"/>
                <a:cs typeface="Times New Roman" panose="02020603050405020304" pitchFamily="18" charset="0"/>
              </a:rPr>
              <a:t> = (100.0 g)(4.18 J/</a:t>
            </a:r>
            <a:r>
              <a:rPr lang="en-US" sz="2800" dirty="0" err="1">
                <a:solidFill>
                  <a:srgbClr val="FF0000"/>
                </a:solidFill>
                <a:latin typeface="Times New Roman" panose="02020603050405020304" pitchFamily="18" charset="0"/>
                <a:cs typeface="Times New Roman" panose="02020603050405020304" pitchFamily="18" charset="0"/>
              </a:rPr>
              <a:t>g·K</a:t>
            </a:r>
            <a:r>
              <a:rPr lang="en-US" sz="2800" dirty="0">
                <a:solidFill>
                  <a:srgbClr val="FF0000"/>
                </a:solidFill>
                <a:latin typeface="Times New Roman" panose="02020603050405020304" pitchFamily="18" charset="0"/>
                <a:cs typeface="Times New Roman" panose="02020603050405020304" pitchFamily="18" charset="0"/>
              </a:rPr>
              <a:t>)(97.0 K) = 40546 J</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(less energy)</a:t>
            </a:r>
            <a:br>
              <a:rPr lang="en-US" sz="2800" dirty="0">
                <a:solidFill>
                  <a:srgbClr val="0000FF"/>
                </a:solidFill>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2305642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01753"/>
          </a:xfrm>
          <a:prstGeom prst="rect">
            <a:avLst/>
          </a:prstGeom>
          <a:noFill/>
        </p:spPr>
        <p:txBody>
          <a:bodyPr wrap="square" rtlCol="0">
            <a:spAutoFit/>
          </a:bodyPr>
          <a:lstStyle/>
          <a:p>
            <a:pPr algn="ctr"/>
            <a:r>
              <a:rPr lang="en-US" sz="6600" dirty="0"/>
              <a:t>Thermochemistry</a:t>
            </a:r>
          </a:p>
          <a:p>
            <a:endParaRPr lang="en-US" dirty="0"/>
          </a:p>
          <a:p>
            <a:r>
              <a:rPr lang="en-US" sz="3200" dirty="0">
                <a:latin typeface="Times New Roman" panose="02020603050405020304" pitchFamily="18" charset="0"/>
                <a:cs typeface="Times New Roman" panose="02020603050405020304" pitchFamily="18" charset="0"/>
              </a:rPr>
              <a:t>Thermochemistry concerns itself with how energy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is </a:t>
            </a:r>
            <a:r>
              <a:rPr lang="en-US" sz="3200" dirty="0">
                <a:solidFill>
                  <a:srgbClr val="FF0000"/>
                </a:solidFill>
                <a:latin typeface="Times New Roman" panose="02020603050405020304" pitchFamily="18" charset="0"/>
                <a:cs typeface="Times New Roman" panose="02020603050405020304" pitchFamily="18" charset="0"/>
              </a:rPr>
              <a:t>RELEASED</a:t>
            </a:r>
            <a:r>
              <a:rPr lang="en-US" sz="3200" dirty="0">
                <a:latin typeface="Times New Roman" panose="02020603050405020304" pitchFamily="18" charset="0"/>
                <a:cs typeface="Times New Roman" panose="02020603050405020304" pitchFamily="18" charset="0"/>
              </a:rPr>
              <a:t> or </a:t>
            </a:r>
            <a:r>
              <a:rPr lang="en-US" sz="3200" dirty="0">
                <a:solidFill>
                  <a:srgbClr val="FF0000"/>
                </a:solidFill>
                <a:latin typeface="Times New Roman" panose="02020603050405020304" pitchFamily="18" charset="0"/>
                <a:cs typeface="Times New Roman" panose="02020603050405020304" pitchFamily="18" charset="0"/>
              </a:rPr>
              <a:t>ABSORBED</a:t>
            </a:r>
            <a:r>
              <a:rPr lang="en-US" sz="3200" dirty="0">
                <a:latin typeface="Times New Roman" panose="02020603050405020304" pitchFamily="18" charset="0"/>
                <a:cs typeface="Times New Roman" panose="02020603050405020304" pitchFamily="18" charset="0"/>
              </a:rPr>
              <a:t> in chemical reactions,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or in </a:t>
            </a:r>
            <a:r>
              <a:rPr lang="en-US" sz="3200" dirty="0">
                <a:solidFill>
                  <a:srgbClr val="FF0000"/>
                </a:solidFill>
                <a:latin typeface="Times New Roman" panose="02020603050405020304" pitchFamily="18" charset="0"/>
                <a:cs typeface="Times New Roman" panose="02020603050405020304" pitchFamily="18" charset="0"/>
              </a:rPr>
              <a:t>A PHYSICAL CHANGE</a:t>
            </a:r>
            <a:r>
              <a:rPr lang="en-US" sz="3200"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Since we just learned about phases, we’ll start with them first, then move to chemical reactions.  </a:t>
            </a:r>
          </a:p>
          <a:p>
            <a:endParaRPr lang="en-US" sz="20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Physical changes, or Phase changes,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are either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exo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or endo-thermic.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Exothermic changes release or emit heat energy.  </a:t>
            </a:r>
            <a:r>
              <a:rPr lang="en-US" sz="3200" dirty="0">
                <a:solidFill>
                  <a:srgbClr val="0000FF"/>
                </a:solidFill>
                <a:latin typeface="Times New Roman" panose="02020603050405020304" pitchFamily="18" charset="0"/>
                <a:cs typeface="Times New Roman" panose="02020603050405020304" pitchFamily="18" charset="0"/>
              </a:rPr>
              <a:t>Endothermic changes absorb heat energy</a:t>
            </a:r>
            <a:r>
              <a:rPr lang="en-US" sz="3200" dirty="0">
                <a:latin typeface="Times New Roman" panose="02020603050405020304" pitchFamily="18" charset="0"/>
                <a:cs typeface="Times New Roman" panose="02020603050405020304" pitchFamily="18" charset="0"/>
              </a:rPr>
              <a:t>.  </a:t>
            </a:r>
            <a:endParaRPr lang="en-US" altLang="en-US" sz="2800" dirty="0"/>
          </a:p>
        </p:txBody>
      </p:sp>
    </p:spTree>
    <p:extLst>
      <p:ext uri="{BB962C8B-B14F-4D97-AF65-F5344CB8AC3E}">
        <p14:creationId xmlns:p14="http://schemas.microsoft.com/office/powerpoint/2010/main" val="2529636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AutoShape 2">
            <a:extLst>
              <a:ext uri="{FF2B5EF4-FFF2-40B4-BE49-F238E27FC236}">
                <a16:creationId xmlns:a16="http://schemas.microsoft.com/office/drawing/2014/main" id="{0C3600E5-E9DF-4805-B4F0-1CB07687A16F}"/>
              </a:ext>
            </a:extLst>
          </p:cNvPr>
          <p:cNvCxnSpPr>
            <a:cxnSpLocks noChangeShapeType="1"/>
          </p:cNvCxnSpPr>
          <p:nvPr/>
        </p:nvCxnSpPr>
        <p:spPr bwMode="auto">
          <a:xfrm>
            <a:off x="1981200" y="152400"/>
            <a:ext cx="9525" cy="27717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D7BCF758-013C-45F2-9E06-44B5F709AE6F}"/>
              </a:ext>
            </a:extLst>
          </p:cNvPr>
          <p:cNvCxnSpPr>
            <a:cxnSpLocks noChangeShapeType="1"/>
          </p:cNvCxnSpPr>
          <p:nvPr/>
        </p:nvCxnSpPr>
        <p:spPr bwMode="auto">
          <a:xfrm flipH="1" flipV="1">
            <a:off x="1990725" y="2924175"/>
            <a:ext cx="5534025" cy="1905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2" name="AutoShape 4">
            <a:extLst>
              <a:ext uri="{FF2B5EF4-FFF2-40B4-BE49-F238E27FC236}">
                <a16:creationId xmlns:a16="http://schemas.microsoft.com/office/drawing/2014/main" id="{D5E2471A-D52E-4A8C-8C49-09A79AF90077}"/>
              </a:ext>
            </a:extLst>
          </p:cNvPr>
          <p:cNvCxnSpPr>
            <a:cxnSpLocks noChangeShapeType="1"/>
          </p:cNvCxnSpPr>
          <p:nvPr/>
        </p:nvCxnSpPr>
        <p:spPr bwMode="auto">
          <a:xfrm flipV="1">
            <a:off x="1990725" y="2311400"/>
            <a:ext cx="377825" cy="498475"/>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3" name="AutoShape 5">
            <a:extLst>
              <a:ext uri="{FF2B5EF4-FFF2-40B4-BE49-F238E27FC236}">
                <a16:creationId xmlns:a16="http://schemas.microsoft.com/office/drawing/2014/main" id="{5ABACA1A-21B6-4DD6-BAEF-BF31896A83FB}"/>
              </a:ext>
            </a:extLst>
          </p:cNvPr>
          <p:cNvCxnSpPr>
            <a:cxnSpLocks noChangeShapeType="1"/>
          </p:cNvCxnSpPr>
          <p:nvPr/>
        </p:nvCxnSpPr>
        <p:spPr bwMode="auto">
          <a:xfrm flipV="1">
            <a:off x="3048000" y="752475"/>
            <a:ext cx="1146175" cy="1558925"/>
          </a:xfrm>
          <a:prstGeom prst="straightConnector1">
            <a:avLst/>
          </a:prstGeom>
          <a:noFill/>
          <a:ln w="38100" algn="ctr">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4" name="AutoShape 6">
            <a:extLst>
              <a:ext uri="{FF2B5EF4-FFF2-40B4-BE49-F238E27FC236}">
                <a16:creationId xmlns:a16="http://schemas.microsoft.com/office/drawing/2014/main" id="{35A5D954-ACBA-4B89-B3CE-8D2CF9050F55}"/>
              </a:ext>
            </a:extLst>
          </p:cNvPr>
          <p:cNvCxnSpPr>
            <a:cxnSpLocks noChangeShapeType="1"/>
          </p:cNvCxnSpPr>
          <p:nvPr/>
        </p:nvCxnSpPr>
        <p:spPr bwMode="auto">
          <a:xfrm>
            <a:off x="4194175" y="762000"/>
            <a:ext cx="2016125" cy="1588"/>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5" name="AutoShape 7">
            <a:extLst>
              <a:ext uri="{FF2B5EF4-FFF2-40B4-BE49-F238E27FC236}">
                <a16:creationId xmlns:a16="http://schemas.microsoft.com/office/drawing/2014/main" id="{D0456C82-2AEF-4FD0-8931-D3B95873C7C1}"/>
              </a:ext>
            </a:extLst>
          </p:cNvPr>
          <p:cNvCxnSpPr>
            <a:cxnSpLocks noChangeShapeType="1"/>
          </p:cNvCxnSpPr>
          <p:nvPr/>
        </p:nvCxnSpPr>
        <p:spPr bwMode="auto">
          <a:xfrm flipV="1">
            <a:off x="6210300" y="276225"/>
            <a:ext cx="371475" cy="4857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 name="Text Box 8">
            <a:extLst>
              <a:ext uri="{FF2B5EF4-FFF2-40B4-BE49-F238E27FC236}">
                <a16:creationId xmlns:a16="http://schemas.microsoft.com/office/drawing/2014/main" id="{27A1EB96-A45C-470E-8EEF-41EE563B007C}"/>
              </a:ext>
            </a:extLst>
          </p:cNvPr>
          <p:cNvSpPr txBox="1">
            <a:spLocks noChangeArrowheads="1"/>
          </p:cNvSpPr>
          <p:nvPr/>
        </p:nvSpPr>
        <p:spPr bwMode="auto">
          <a:xfrm>
            <a:off x="1228725" y="2076450"/>
            <a:ext cx="752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Melting</a:t>
            </a:r>
            <a:br>
              <a:rPr kumimoji="0" lang="en-US" altLang="en-US" sz="1600" b="0" i="0" u="none" strike="noStrike" cap="none" normalizeH="0" baseline="0" dirty="0">
                <a:ln>
                  <a:noFill/>
                </a:ln>
                <a:solidFill>
                  <a:srgbClr val="000000"/>
                </a:solidFill>
                <a:effectLst/>
                <a:latin typeface="Calibri" panose="020F0502020204030204" pitchFamily="34" charset="0"/>
              </a:rPr>
            </a:br>
            <a:r>
              <a:rPr kumimoji="0" lang="en-US" altLang="en-US" sz="1600" b="0" i="0" u="none" strike="noStrike" cap="none" normalizeH="0" baseline="0" dirty="0">
                <a:ln>
                  <a:noFill/>
                </a:ln>
                <a:solidFill>
                  <a:srgbClr val="000000"/>
                </a:solidFill>
                <a:effectLst/>
                <a:latin typeface="Calibri" panose="020F0502020204030204" pitchFamily="34" charset="0"/>
              </a:rPr>
              <a:t>Point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3" name="Text Box 9">
            <a:extLst>
              <a:ext uri="{FF2B5EF4-FFF2-40B4-BE49-F238E27FC236}">
                <a16:creationId xmlns:a16="http://schemas.microsoft.com/office/drawing/2014/main" id="{F74B718A-52B4-429F-8706-1D60663C5551}"/>
              </a:ext>
            </a:extLst>
          </p:cNvPr>
          <p:cNvSpPr txBox="1">
            <a:spLocks noChangeArrowheads="1"/>
          </p:cNvSpPr>
          <p:nvPr/>
        </p:nvSpPr>
        <p:spPr bwMode="auto">
          <a:xfrm>
            <a:off x="1228725" y="533400"/>
            <a:ext cx="752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Boiling</a:t>
            </a:r>
            <a:br>
              <a:rPr kumimoji="0" lang="en-US" altLang="en-US" sz="1600" b="0" i="0" u="none" strike="noStrike" cap="none" normalizeH="0" baseline="0" dirty="0">
                <a:ln>
                  <a:noFill/>
                </a:ln>
                <a:solidFill>
                  <a:srgbClr val="000000"/>
                </a:solidFill>
                <a:effectLst/>
                <a:latin typeface="Calibri" panose="020F0502020204030204" pitchFamily="34" charset="0"/>
              </a:rPr>
            </a:br>
            <a:r>
              <a:rPr kumimoji="0" lang="en-US" altLang="en-US" sz="1600" b="0" i="0" u="none" strike="noStrike" cap="none" normalizeH="0" baseline="0" dirty="0">
                <a:ln>
                  <a:noFill/>
                </a:ln>
                <a:solidFill>
                  <a:srgbClr val="000000"/>
                </a:solidFill>
                <a:effectLst/>
                <a:latin typeface="Calibri" panose="020F0502020204030204" pitchFamily="34" charset="0"/>
              </a:rPr>
              <a:t>Point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4" name="Text Box 10">
            <a:extLst>
              <a:ext uri="{FF2B5EF4-FFF2-40B4-BE49-F238E27FC236}">
                <a16:creationId xmlns:a16="http://schemas.microsoft.com/office/drawing/2014/main" id="{A678C0C0-EEE9-4FE0-83A1-5A6766BC1C74}"/>
              </a:ext>
            </a:extLst>
          </p:cNvPr>
          <p:cNvSpPr txBox="1">
            <a:spLocks noChangeArrowheads="1"/>
          </p:cNvSpPr>
          <p:nvPr/>
        </p:nvSpPr>
        <p:spPr bwMode="auto">
          <a:xfrm>
            <a:off x="1762125" y="27146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11">
            <a:extLst>
              <a:ext uri="{FF2B5EF4-FFF2-40B4-BE49-F238E27FC236}">
                <a16:creationId xmlns:a16="http://schemas.microsoft.com/office/drawing/2014/main" id="{9FB8F52A-5B98-4122-BD05-C6DB40210D70}"/>
              </a:ext>
            </a:extLst>
          </p:cNvPr>
          <p:cNvSpPr txBox="1">
            <a:spLocks noChangeArrowheads="1"/>
          </p:cNvSpPr>
          <p:nvPr/>
        </p:nvSpPr>
        <p:spPr bwMode="auto">
          <a:xfrm>
            <a:off x="2219325" y="20764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12">
            <a:extLst>
              <a:ext uri="{FF2B5EF4-FFF2-40B4-BE49-F238E27FC236}">
                <a16:creationId xmlns:a16="http://schemas.microsoft.com/office/drawing/2014/main" id="{8E294761-D3ED-49DA-8D9F-4CFCD651267D}"/>
              </a:ext>
            </a:extLst>
          </p:cNvPr>
          <p:cNvSpPr txBox="1">
            <a:spLocks noChangeArrowheads="1"/>
          </p:cNvSpPr>
          <p:nvPr/>
        </p:nvSpPr>
        <p:spPr bwMode="auto">
          <a:xfrm>
            <a:off x="3048000" y="22955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3">
            <a:extLst>
              <a:ext uri="{FF2B5EF4-FFF2-40B4-BE49-F238E27FC236}">
                <a16:creationId xmlns:a16="http://schemas.microsoft.com/office/drawing/2014/main" id="{7FA3EE60-A753-4E0F-84F9-E1D395A835F0}"/>
              </a:ext>
            </a:extLst>
          </p:cNvPr>
          <p:cNvSpPr txBox="1">
            <a:spLocks noChangeArrowheads="1"/>
          </p:cNvSpPr>
          <p:nvPr/>
        </p:nvSpPr>
        <p:spPr bwMode="auto">
          <a:xfrm>
            <a:off x="4000500" y="48577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4">
            <a:extLst>
              <a:ext uri="{FF2B5EF4-FFF2-40B4-BE49-F238E27FC236}">
                <a16:creationId xmlns:a16="http://schemas.microsoft.com/office/drawing/2014/main" id="{93CFA347-A5E0-4622-9B56-7BAC617F42C5}"/>
              </a:ext>
            </a:extLst>
          </p:cNvPr>
          <p:cNvSpPr txBox="1">
            <a:spLocks noChangeArrowheads="1"/>
          </p:cNvSpPr>
          <p:nvPr/>
        </p:nvSpPr>
        <p:spPr bwMode="auto">
          <a:xfrm>
            <a:off x="6238875" y="7620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5">
            <a:extLst>
              <a:ext uri="{FF2B5EF4-FFF2-40B4-BE49-F238E27FC236}">
                <a16:creationId xmlns:a16="http://schemas.microsoft.com/office/drawing/2014/main" id="{3456E74D-9028-4444-BDC9-1C52DA804863}"/>
              </a:ext>
            </a:extLst>
          </p:cNvPr>
          <p:cNvSpPr txBox="1">
            <a:spLocks noChangeArrowheads="1"/>
          </p:cNvSpPr>
          <p:nvPr/>
        </p:nvSpPr>
        <p:spPr bwMode="auto">
          <a:xfrm>
            <a:off x="6457950" y="762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6">
            <a:extLst>
              <a:ext uri="{FF2B5EF4-FFF2-40B4-BE49-F238E27FC236}">
                <a16:creationId xmlns:a16="http://schemas.microsoft.com/office/drawing/2014/main" id="{E65FAE2D-F9EE-4E1A-BAEE-661F2CDFA54C}"/>
              </a:ext>
            </a:extLst>
          </p:cNvPr>
          <p:cNvSpPr txBox="1">
            <a:spLocks noChangeArrowheads="1"/>
          </p:cNvSpPr>
          <p:nvPr/>
        </p:nvSpPr>
        <p:spPr bwMode="auto">
          <a:xfrm>
            <a:off x="2108993" y="2984499"/>
            <a:ext cx="673020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Heat is added at a constant rate</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cxnSp>
        <p:nvCxnSpPr>
          <p:cNvPr id="2065" name="AutoShape 17">
            <a:extLst>
              <a:ext uri="{FF2B5EF4-FFF2-40B4-BE49-F238E27FC236}">
                <a16:creationId xmlns:a16="http://schemas.microsoft.com/office/drawing/2014/main" id="{C0988744-675F-4472-8D0E-2216F71DB084}"/>
              </a:ext>
            </a:extLst>
          </p:cNvPr>
          <p:cNvCxnSpPr>
            <a:cxnSpLocks noChangeShapeType="1"/>
          </p:cNvCxnSpPr>
          <p:nvPr/>
        </p:nvCxnSpPr>
        <p:spPr bwMode="auto">
          <a:xfrm>
            <a:off x="4876800" y="3124200"/>
            <a:ext cx="904875" cy="0"/>
          </a:xfrm>
          <a:prstGeom prst="straightConnector1">
            <a:avLst/>
          </a:prstGeom>
          <a:noFill/>
          <a:ln w="285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1" name="Text Box 18">
            <a:extLst>
              <a:ext uri="{FF2B5EF4-FFF2-40B4-BE49-F238E27FC236}">
                <a16:creationId xmlns:a16="http://schemas.microsoft.com/office/drawing/2014/main" id="{5B9D23FA-50D4-4021-B9E1-EE689F0CA59B}"/>
              </a:ext>
            </a:extLst>
          </p:cNvPr>
          <p:cNvSpPr txBox="1">
            <a:spLocks noChangeArrowheads="1"/>
          </p:cNvSpPr>
          <p:nvPr/>
        </p:nvSpPr>
        <p:spPr bwMode="auto">
          <a:xfrm>
            <a:off x="3295650" y="85725"/>
            <a:ext cx="27527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rgbClr val="000000"/>
                </a:solidFill>
                <a:effectLst/>
                <a:latin typeface="+mj-lt"/>
              </a:rPr>
              <a:t>The heating curve for water  </a:t>
            </a:r>
            <a:endParaRPr kumimoji="0" lang="en-US" altLang="en-US" sz="2800" b="0" i="0" u="none" strike="noStrike" cap="none" normalizeH="0" baseline="0" dirty="0">
              <a:ln>
                <a:noFill/>
              </a:ln>
              <a:solidFill>
                <a:schemeClr val="tx1"/>
              </a:solidFill>
              <a:effectLst/>
              <a:latin typeface="+mj-lt"/>
            </a:endParaRPr>
          </a:p>
        </p:txBody>
      </p:sp>
      <p:cxnSp>
        <p:nvCxnSpPr>
          <p:cNvPr id="2067" name="AutoShape 19">
            <a:extLst>
              <a:ext uri="{FF2B5EF4-FFF2-40B4-BE49-F238E27FC236}">
                <a16:creationId xmlns:a16="http://schemas.microsoft.com/office/drawing/2014/main" id="{8ED6AEE3-68FA-4224-857B-AD394C1AB236}"/>
              </a:ext>
            </a:extLst>
          </p:cNvPr>
          <p:cNvCxnSpPr>
            <a:cxnSpLocks noChangeShapeType="1"/>
          </p:cNvCxnSpPr>
          <p:nvPr/>
        </p:nvCxnSpPr>
        <p:spPr bwMode="auto">
          <a:xfrm>
            <a:off x="2363788" y="2311400"/>
            <a:ext cx="690562" cy="0"/>
          </a:xfrm>
          <a:prstGeom prst="straightConnector1">
            <a:avLst/>
          </a:prstGeom>
          <a:noFill/>
          <a:ln w="3810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3" name="Control 20">
            <a:extLst>
              <a:ext uri="{FF2B5EF4-FFF2-40B4-BE49-F238E27FC236}">
                <a16:creationId xmlns:a16="http://schemas.microsoft.com/office/drawing/2014/main" id="{A84B10E9-B358-4EA6-937A-6AF5940BAD9A}"/>
              </a:ext>
            </a:extLst>
          </p:cNvPr>
          <p:cNvSpPr>
            <a:spLocks noChangeArrowheads="1" noChangeShapeType="1"/>
          </p:cNvSpPr>
          <p:nvPr/>
        </p:nvSpPr>
        <p:spPr bwMode="auto">
          <a:xfrm>
            <a:off x="1589088" y="7199814"/>
            <a:ext cx="6878637" cy="30654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24" name="TextBox 23">
            <a:extLst>
              <a:ext uri="{FF2B5EF4-FFF2-40B4-BE49-F238E27FC236}">
                <a16:creationId xmlns:a16="http://schemas.microsoft.com/office/drawing/2014/main" id="{6E7DF6B1-2403-4BC5-9A6A-89FAE9998A9E}"/>
              </a:ext>
            </a:extLst>
          </p:cNvPr>
          <p:cNvSpPr txBox="1"/>
          <p:nvPr/>
        </p:nvSpPr>
        <p:spPr>
          <a:xfrm>
            <a:off x="0" y="3733800"/>
            <a:ext cx="9144000" cy="286232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22. Why is BC shorter than DE? </a:t>
            </a:r>
            <a:r>
              <a:rPr lang="en-US" sz="2000" dirty="0">
                <a:solidFill>
                  <a:srgbClr val="FF0000"/>
                </a:solidFill>
                <a:latin typeface="Times New Roman" panose="02020603050405020304" pitchFamily="18" charset="0"/>
                <a:cs typeface="Times New Roman" panose="02020603050405020304" pitchFamily="18" charset="0"/>
              </a:rPr>
              <a:t>MELTING IS EASIER, LESS ENERGY IS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       REQUIRED COMPARED TO VAPORIZING (BOILING)</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23.  To melt ONE GRAM of SOLID ICE into one gram of liquid water requires the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HEAT OF FUSION, FOR WATER IT’S ONLY 334 JOULES/GRAM ADDED IN</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24. To freeze ONE GRAM of liquid water into SOLID ICE requires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HEAT OF FUSION, FOR WATER IT’S ONLY 334 JOULES/GRAM REMOVED</a:t>
            </a:r>
          </a:p>
        </p:txBody>
      </p:sp>
    </p:spTree>
    <p:extLst>
      <p:ext uri="{BB962C8B-B14F-4D97-AF65-F5344CB8AC3E}">
        <p14:creationId xmlns:p14="http://schemas.microsoft.com/office/powerpoint/2010/main" val="398147552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BAB705-C140-4120-96A5-C78DE3186D28}"/>
              </a:ext>
            </a:extLst>
          </p:cNvPr>
          <p:cNvSpPr txBox="1"/>
          <p:nvPr/>
        </p:nvSpPr>
        <p:spPr>
          <a:xfrm>
            <a:off x="0" y="0"/>
            <a:ext cx="9144000" cy="5632311"/>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121.  Which has the LOWEST AVERAGE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KINETIC ENERGY?</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A.  100 mL water at 51.0°C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B.  100 mL water at 50.0°C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C.  175 mL water at 49.0°C            </a:t>
            </a:r>
            <a:br>
              <a:rPr lang="en-US" sz="4000" dirty="0">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D.  175 mL water at 23.0°C</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4000" dirty="0">
                <a:solidFill>
                  <a:srgbClr val="0000FF"/>
                </a:solidFill>
                <a:latin typeface="Times New Roman" panose="02020603050405020304" pitchFamily="18" charset="0"/>
                <a:cs typeface="Times New Roman" panose="02020603050405020304" pitchFamily="18" charset="0"/>
              </a:rPr>
            </a:br>
            <a:r>
              <a:rPr lang="en-US" sz="4000" dirty="0">
                <a:solidFill>
                  <a:srgbClr val="0000FF"/>
                </a:solidFill>
                <a:latin typeface="Times New Roman" panose="02020603050405020304" pitchFamily="18" charset="0"/>
                <a:cs typeface="Times New Roman" panose="02020603050405020304" pitchFamily="18" charset="0"/>
              </a:rPr>
              <a:t>        </a:t>
            </a:r>
            <a:endParaRPr lang="en-US" sz="2800" b="1" dirty="0"/>
          </a:p>
        </p:txBody>
      </p:sp>
    </p:spTree>
    <p:extLst>
      <p:ext uri="{BB962C8B-B14F-4D97-AF65-F5344CB8AC3E}">
        <p14:creationId xmlns:p14="http://schemas.microsoft.com/office/powerpoint/2010/main" val="1991068181"/>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BAB705-C140-4120-96A5-C78DE3186D28}"/>
              </a:ext>
            </a:extLst>
          </p:cNvPr>
          <p:cNvSpPr txBox="1"/>
          <p:nvPr/>
        </p:nvSpPr>
        <p:spPr>
          <a:xfrm>
            <a:off x="0" y="0"/>
            <a:ext cx="9144000" cy="5632311"/>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121.  Which has the LOWEST AVERAGE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KINETIC ENERGY?</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A.  100 mL water at 51.0°C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B.  100 mL water at 50.0°C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C.  175 mL water at 49.0°C            </a:t>
            </a:r>
            <a:br>
              <a:rPr lang="en-US" sz="4000" dirty="0">
                <a:latin typeface="Times New Roman" panose="02020603050405020304" pitchFamily="18" charset="0"/>
                <a:cs typeface="Times New Roman" panose="02020603050405020304" pitchFamily="18" charset="0"/>
              </a:rPr>
            </a:br>
            <a:r>
              <a:rPr lang="en-US" sz="4000" b="1" dirty="0">
                <a:solidFill>
                  <a:srgbClr val="0000FF"/>
                </a:solidFill>
                <a:latin typeface="Times New Roman" panose="02020603050405020304" pitchFamily="18" charset="0"/>
                <a:cs typeface="Times New Roman" panose="02020603050405020304" pitchFamily="18" charset="0"/>
              </a:rPr>
              <a:t>D.  175 mL water at 23.0°C</a:t>
            </a:r>
            <a:br>
              <a:rPr lang="en-US" sz="4000" b="1" dirty="0">
                <a:solidFill>
                  <a:srgbClr val="0000FF"/>
                </a:solidFill>
                <a:latin typeface="Times New Roman" panose="02020603050405020304" pitchFamily="18" charset="0"/>
                <a:cs typeface="Times New Roman" panose="02020603050405020304" pitchFamily="18" charset="0"/>
              </a:rPr>
            </a:br>
            <a:br>
              <a:rPr lang="en-US" sz="4000" dirty="0">
                <a:solidFill>
                  <a:srgbClr val="0000FF"/>
                </a:solidFill>
                <a:latin typeface="Times New Roman" panose="02020603050405020304" pitchFamily="18" charset="0"/>
                <a:cs typeface="Times New Roman" panose="02020603050405020304" pitchFamily="18" charset="0"/>
              </a:rPr>
            </a:br>
            <a:r>
              <a:rPr lang="en-US" sz="4000" dirty="0">
                <a:solidFill>
                  <a:srgbClr val="0000FF"/>
                </a:solidFill>
                <a:latin typeface="Times New Roman" panose="02020603050405020304" pitchFamily="18" charset="0"/>
                <a:cs typeface="Times New Roman" panose="02020603050405020304" pitchFamily="18" charset="0"/>
              </a:rPr>
              <a:t> </a:t>
            </a:r>
            <a:r>
              <a:rPr lang="en-US" sz="4000" b="1" dirty="0">
                <a:solidFill>
                  <a:srgbClr val="0000FF"/>
                </a:solidFill>
                <a:latin typeface="Times New Roman" panose="02020603050405020304" pitchFamily="18" charset="0"/>
                <a:cs typeface="Times New Roman" panose="02020603050405020304" pitchFamily="18" charset="0"/>
              </a:rPr>
              <a:t>Lowest temp = Lowest kinetic energy</a:t>
            </a:r>
            <a:endParaRPr lang="en-US" sz="2800" b="1" dirty="0"/>
          </a:p>
        </p:txBody>
      </p:sp>
    </p:spTree>
    <p:extLst>
      <p:ext uri="{BB962C8B-B14F-4D97-AF65-F5344CB8AC3E}">
        <p14:creationId xmlns:p14="http://schemas.microsoft.com/office/powerpoint/2010/main" val="32900367"/>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6626"/>
            <a:ext cx="455453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0"/>
            <a:ext cx="9144000" cy="689419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This horse </a:t>
            </a:r>
            <a:b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has a boo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boo</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sz="2800" b="1"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That’s an ICE PACK </a:t>
            </a:r>
            <a:br>
              <a:rPr kumimoji="0" lang="en-US" sz="2800" b="1"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br>
            <a:r>
              <a:rPr kumimoji="0" lang="en-US" sz="2800" b="1" i="0" u="none" strike="noStrike" kern="120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on his leg.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b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122.</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Describe the</a:t>
            </a:r>
            <a:b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thermochem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AutoNum type="alphaUcPeriod"/>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Heat flows from ice pack → leg</a:t>
            </a:r>
          </a:p>
          <a:p>
            <a:pPr marL="342900" marR="0" lvl="0" indent="-342900" algn="l" defTabSz="914400" rtl="0" eaLnBrk="1" fontAlgn="base" latinLnBrk="0" hangingPunct="1">
              <a:lnSpc>
                <a:spcPct val="100000"/>
              </a:lnSpc>
              <a:spcBef>
                <a:spcPct val="0"/>
              </a:spcBef>
              <a:spcAft>
                <a:spcPct val="0"/>
              </a:spcAft>
              <a:buClrTx/>
              <a:buSzTx/>
              <a:buFontTx/>
              <a:buAutoNum type="alphaUcPeriod"/>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Cold flows from ice pack → leg  </a:t>
            </a:r>
          </a:p>
          <a:p>
            <a:pPr marL="342900" marR="0" lvl="0" indent="-342900" algn="l" defTabSz="914400" rtl="0" eaLnBrk="1" fontAlgn="base" latinLnBrk="0" hangingPunct="1">
              <a:lnSpc>
                <a:spcPct val="100000"/>
              </a:lnSpc>
              <a:spcBef>
                <a:spcPct val="0"/>
              </a:spcBef>
              <a:spcAft>
                <a:spcPct val="0"/>
              </a:spcAft>
              <a:buClrTx/>
              <a:buSzTx/>
              <a:buFontTx/>
              <a:buAutoNum type="alphaUcPeriod"/>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Heat flows from leg → ice pack</a:t>
            </a:r>
          </a:p>
          <a:p>
            <a:pPr marL="342900" marR="0" lvl="0" indent="-342900" algn="l" defTabSz="914400" rtl="0" eaLnBrk="1" fontAlgn="base" latinLnBrk="0" hangingPunct="1">
              <a:lnSpc>
                <a:spcPct val="100000"/>
              </a:lnSpc>
              <a:spcBef>
                <a:spcPct val="0"/>
              </a:spcBef>
              <a:spcAft>
                <a:spcPct val="0"/>
              </a:spcAft>
              <a:buClrTx/>
              <a:buSzTx/>
              <a:buFontTx/>
              <a:buAutoNum type="alphaUcPeriod"/>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Cold flows from leg → ice pack</a:t>
            </a:r>
          </a:p>
        </p:txBody>
      </p:sp>
    </p:spTree>
    <p:extLst>
      <p:ext uri="{BB962C8B-B14F-4D97-AF65-F5344CB8AC3E}">
        <p14:creationId xmlns:p14="http://schemas.microsoft.com/office/powerpoint/2010/main" val="2440099162"/>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6626"/>
            <a:ext cx="2649538" cy="27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0"/>
            <a:ext cx="9126538" cy="61247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122.</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Describe the</a:t>
            </a:r>
            <a:b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thermochem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AutoNum type="alphaUcPeriod"/>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Heat flows from ice pack → leg</a:t>
            </a:r>
          </a:p>
          <a:p>
            <a:pPr marL="342900" marR="0" lvl="0" indent="-342900" algn="l" defTabSz="914400" rtl="0" eaLnBrk="1" fontAlgn="base" latinLnBrk="0" hangingPunct="1">
              <a:lnSpc>
                <a:spcPct val="100000"/>
              </a:lnSpc>
              <a:spcBef>
                <a:spcPct val="0"/>
              </a:spcBef>
              <a:spcAft>
                <a:spcPct val="0"/>
              </a:spcAft>
              <a:buClrTx/>
              <a:buSzTx/>
              <a:buFontTx/>
              <a:buAutoNum type="alphaUcPeriod"/>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Cold flows from ice pack → leg  </a:t>
            </a:r>
          </a:p>
          <a:p>
            <a:pPr marL="342900" marR="0" lvl="0" indent="-342900" algn="l" defTabSz="914400" rtl="0" eaLnBrk="1" fontAlgn="base" latinLnBrk="0" hangingPunct="1">
              <a:lnSpc>
                <a:spcPct val="100000"/>
              </a:lnSpc>
              <a:spcBef>
                <a:spcPct val="0"/>
              </a:spcBef>
              <a:spcAft>
                <a:spcPct val="0"/>
              </a:spcAft>
              <a:buClrTx/>
              <a:buSzTx/>
              <a:buFontTx/>
              <a:buAutoNum type="alphaUcPeriod"/>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Heat flows from leg → ice pack</a:t>
            </a:r>
          </a:p>
          <a:p>
            <a:pPr marL="342900" indent="-342900" fontAlgn="base">
              <a:spcBef>
                <a:spcPct val="0"/>
              </a:spcBef>
              <a:spcAft>
                <a:spcPct val="0"/>
              </a:spcAft>
              <a:buFontTx/>
              <a:buAutoNum type="alphaUcPeriod"/>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Cold flows from leg → ice pack</a:t>
            </a:r>
            <a:b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b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Heat leaves a warm body - and you feel colder.  </a:t>
            </a:r>
            <a:b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b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You don’t “get” cold, you get less warm</a:t>
            </a:r>
            <a:endParaRPr kumimoji="0" lang="en-US"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AutoNum type="alphaUcPeriod"/>
              <a:tabLst/>
              <a:defRPr/>
            </a:pP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09301"/>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867A13-1361-4D0B-9DC3-F3C2260B1820}"/>
              </a:ext>
            </a:extLst>
          </p:cNvPr>
          <p:cNvSpPr txBox="1"/>
          <p:nvPr/>
        </p:nvSpPr>
        <p:spPr>
          <a:xfrm>
            <a:off x="0" y="0"/>
            <a:ext cx="9144000" cy="597086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123. The old chemistry adage goes like this:</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When bonds form ENERGY IS RELEASED.  </a:t>
            </a:r>
            <a:br>
              <a:rPr lang="en-US" sz="2800" dirty="0">
                <a:solidFill>
                  <a:schemeClr val="bg1"/>
                </a:solidFill>
                <a:latin typeface="Times New Roman" panose="02020603050405020304" pitchFamily="18" charset="0"/>
                <a:cs typeface="Times New Roman" panose="02020603050405020304" pitchFamily="18" charset="0"/>
              </a:rPr>
            </a:b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124.  A good example of this is… </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The synthesis of water.  A balloon explodes as the water</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and carbon dioxide bonds form.  A small amount of</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water forms with a toot!  </a:t>
            </a:r>
            <a:br>
              <a:rPr lang="en-US" sz="2800" dirty="0">
                <a:solidFill>
                  <a:schemeClr val="bg1"/>
                </a:solidFill>
                <a:latin typeface="Times New Roman" panose="02020603050405020304" pitchFamily="18" charset="0"/>
                <a:cs typeface="Times New Roman" panose="02020603050405020304" pitchFamily="18" charset="0"/>
              </a:rPr>
            </a:b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125.  The  ∆T</a:t>
            </a:r>
            <a:r>
              <a:rPr lang="en-US" sz="28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a:t>
            </a:r>
            <a:r>
              <a:rPr lang="en-US" sz="2800" dirty="0">
                <a:solidFill>
                  <a:schemeClr val="bg1"/>
                </a:solidFill>
                <a:latin typeface="Times New Roman" panose="02020603050405020304" pitchFamily="18" charset="0"/>
                <a:cs typeface="Times New Roman" panose="02020603050405020304" pitchFamily="18" charset="0"/>
              </a:rPr>
              <a:t>C = ∆T K </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even though the temperatures are different numbers!</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Don’t forget this!</a:t>
            </a:r>
          </a:p>
          <a:p>
            <a:endParaRPr lang="en-US" dirty="0"/>
          </a:p>
        </p:txBody>
      </p:sp>
    </p:spTree>
    <p:extLst>
      <p:ext uri="{BB962C8B-B14F-4D97-AF65-F5344CB8AC3E}">
        <p14:creationId xmlns:p14="http://schemas.microsoft.com/office/powerpoint/2010/main" val="1957883051"/>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867A13-1361-4D0B-9DC3-F3C2260B1820}"/>
              </a:ext>
            </a:extLst>
          </p:cNvPr>
          <p:cNvSpPr txBox="1"/>
          <p:nvPr/>
        </p:nvSpPr>
        <p:spPr>
          <a:xfrm>
            <a:off x="0" y="0"/>
            <a:ext cx="9144000" cy="597086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123. The old chemistry adage goes like this:</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When bonds form ENERGY IS RELEASED.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124.  A good example of this is…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The synthesis of water.  A balloon explodes as the water</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and carbon dioxide bonds form.  A small amount of</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water forms with a toot!  </a:t>
            </a:r>
            <a:br>
              <a:rPr lang="en-US" sz="2800" dirty="0">
                <a:solidFill>
                  <a:schemeClr val="bg1"/>
                </a:solidFill>
                <a:latin typeface="Times New Roman" panose="02020603050405020304" pitchFamily="18" charset="0"/>
                <a:cs typeface="Times New Roman" panose="02020603050405020304" pitchFamily="18" charset="0"/>
              </a:rPr>
            </a:b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125.  The  ∆T</a:t>
            </a:r>
            <a:r>
              <a:rPr lang="en-US" sz="28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a:t>
            </a:r>
            <a:r>
              <a:rPr lang="en-US" sz="2800" dirty="0">
                <a:solidFill>
                  <a:schemeClr val="bg1"/>
                </a:solidFill>
                <a:latin typeface="Times New Roman" panose="02020603050405020304" pitchFamily="18" charset="0"/>
                <a:cs typeface="Times New Roman" panose="02020603050405020304" pitchFamily="18" charset="0"/>
              </a:rPr>
              <a:t>C = ∆T K </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even though the temperatures are different numbers!</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Don’t forget this!</a:t>
            </a:r>
          </a:p>
          <a:p>
            <a:endParaRPr lang="en-US" dirty="0"/>
          </a:p>
        </p:txBody>
      </p:sp>
    </p:spTree>
    <p:extLst>
      <p:ext uri="{BB962C8B-B14F-4D97-AF65-F5344CB8AC3E}">
        <p14:creationId xmlns:p14="http://schemas.microsoft.com/office/powerpoint/2010/main" val="355649295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867A13-1361-4D0B-9DC3-F3C2260B1820}"/>
              </a:ext>
            </a:extLst>
          </p:cNvPr>
          <p:cNvSpPr txBox="1"/>
          <p:nvPr/>
        </p:nvSpPr>
        <p:spPr>
          <a:xfrm>
            <a:off x="0" y="0"/>
            <a:ext cx="9144000" cy="510909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123. The old chemistry adage goes like this:</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When bonds form ENERGY IS RELEASED.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124.  A good example of this is…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The synthesis of water.  A balloon explodes as the water</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bonds together.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a:t>
            </a:r>
            <a:br>
              <a:rPr lang="en-US" sz="2800" dirty="0">
                <a:solidFill>
                  <a:srgbClr val="0000FF"/>
                </a:solidFill>
                <a:latin typeface="Times New Roman" panose="02020603050405020304" pitchFamily="18" charset="0"/>
                <a:cs typeface="Times New Roman" panose="02020603050405020304" pitchFamily="18" charset="0"/>
              </a:rPr>
            </a:br>
            <a:br>
              <a:rPr lang="en-US" sz="2800" dirty="0">
                <a:solidFill>
                  <a:srgbClr val="0000FF"/>
                </a:solidFill>
                <a:latin typeface="Times New Roman" panose="02020603050405020304" pitchFamily="18" charset="0"/>
                <a:cs typeface="Times New Roman" panose="02020603050405020304" pitchFamily="18" charset="0"/>
              </a:rPr>
            </a:br>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125.   </a:t>
            </a:r>
            <a:endParaRPr lang="en-US" sz="2800"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37171520"/>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867A13-1361-4D0B-9DC3-F3C2260B1820}"/>
              </a:ext>
            </a:extLst>
          </p:cNvPr>
          <p:cNvSpPr txBox="1"/>
          <p:nvPr/>
        </p:nvSpPr>
        <p:spPr>
          <a:xfrm>
            <a:off x="0" y="0"/>
            <a:ext cx="9144000" cy="664797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123. The old chemistry adage goes like this:</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When bonds form ENERGY IS RELEASED.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124.  A good example of this is…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The synthesis of water.  A balloon explodes as the water</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bonds together.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a:t>
            </a:r>
            <a:br>
              <a:rPr lang="en-US" sz="2800" dirty="0">
                <a:solidFill>
                  <a:srgbClr val="0000FF"/>
                </a:solidFill>
                <a:latin typeface="Times New Roman" panose="02020603050405020304" pitchFamily="18" charset="0"/>
                <a:cs typeface="Times New Roman" panose="02020603050405020304" pitchFamily="18" charset="0"/>
              </a:rPr>
            </a:br>
            <a:br>
              <a:rPr lang="en-US" sz="2800" dirty="0">
                <a:solidFill>
                  <a:srgbClr val="0000FF"/>
                </a:solidFill>
                <a:latin typeface="Times New Roman" panose="02020603050405020304" pitchFamily="18" charset="0"/>
                <a:cs typeface="Times New Roman" panose="02020603050405020304" pitchFamily="18" charset="0"/>
              </a:rPr>
            </a:br>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125.  </a:t>
            </a:r>
            <a:r>
              <a:rPr lang="en-US" sz="7200" dirty="0">
                <a:latin typeface="Times New Roman" panose="02020603050405020304" pitchFamily="18" charset="0"/>
                <a:cs typeface="Times New Roman" panose="02020603050405020304" pitchFamily="18" charset="0"/>
              </a:rPr>
              <a:t> </a:t>
            </a:r>
            <a:r>
              <a:rPr lang="en-US" sz="7200" dirty="0">
                <a:solidFill>
                  <a:srgbClr val="FF0000"/>
                </a:solidFill>
                <a:latin typeface="Times New Roman" panose="02020603050405020304" pitchFamily="18" charset="0"/>
                <a:cs typeface="Times New Roman" panose="02020603050405020304" pitchFamily="18" charset="0"/>
              </a:rPr>
              <a:t>∆T</a:t>
            </a:r>
            <a:r>
              <a:rPr lang="en-US" sz="72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a:t>
            </a:r>
            <a:r>
              <a:rPr lang="en-US" sz="7200" dirty="0">
                <a:solidFill>
                  <a:srgbClr val="FF0000"/>
                </a:solidFill>
                <a:latin typeface="Times New Roman" panose="02020603050405020304" pitchFamily="18" charset="0"/>
                <a:cs typeface="Times New Roman" panose="02020603050405020304" pitchFamily="18" charset="0"/>
              </a:rPr>
              <a:t>C = ∆T K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even though the temperatures are different numbers!</a:t>
            </a:r>
            <a:br>
              <a:rPr lang="en-US" sz="2800" dirty="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95074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AutoShape 2">
            <a:extLst>
              <a:ext uri="{FF2B5EF4-FFF2-40B4-BE49-F238E27FC236}">
                <a16:creationId xmlns:a16="http://schemas.microsoft.com/office/drawing/2014/main" id="{0C3600E5-E9DF-4805-B4F0-1CB07687A16F}"/>
              </a:ext>
            </a:extLst>
          </p:cNvPr>
          <p:cNvCxnSpPr>
            <a:cxnSpLocks noChangeShapeType="1"/>
          </p:cNvCxnSpPr>
          <p:nvPr/>
        </p:nvCxnSpPr>
        <p:spPr bwMode="auto">
          <a:xfrm>
            <a:off x="1981200" y="152400"/>
            <a:ext cx="9525" cy="27717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D7BCF758-013C-45F2-9E06-44B5F709AE6F}"/>
              </a:ext>
            </a:extLst>
          </p:cNvPr>
          <p:cNvCxnSpPr>
            <a:cxnSpLocks noChangeShapeType="1"/>
          </p:cNvCxnSpPr>
          <p:nvPr/>
        </p:nvCxnSpPr>
        <p:spPr bwMode="auto">
          <a:xfrm flipH="1" flipV="1">
            <a:off x="1990725" y="2924175"/>
            <a:ext cx="5534025" cy="1905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2" name="AutoShape 4">
            <a:extLst>
              <a:ext uri="{FF2B5EF4-FFF2-40B4-BE49-F238E27FC236}">
                <a16:creationId xmlns:a16="http://schemas.microsoft.com/office/drawing/2014/main" id="{D5E2471A-D52E-4A8C-8C49-09A79AF90077}"/>
              </a:ext>
            </a:extLst>
          </p:cNvPr>
          <p:cNvCxnSpPr>
            <a:cxnSpLocks noChangeShapeType="1"/>
          </p:cNvCxnSpPr>
          <p:nvPr/>
        </p:nvCxnSpPr>
        <p:spPr bwMode="auto">
          <a:xfrm flipV="1">
            <a:off x="1990725" y="2311400"/>
            <a:ext cx="377825" cy="498475"/>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3" name="AutoShape 5">
            <a:extLst>
              <a:ext uri="{FF2B5EF4-FFF2-40B4-BE49-F238E27FC236}">
                <a16:creationId xmlns:a16="http://schemas.microsoft.com/office/drawing/2014/main" id="{5ABACA1A-21B6-4DD6-BAEF-BF31896A83FB}"/>
              </a:ext>
            </a:extLst>
          </p:cNvPr>
          <p:cNvCxnSpPr>
            <a:cxnSpLocks noChangeShapeType="1"/>
          </p:cNvCxnSpPr>
          <p:nvPr/>
        </p:nvCxnSpPr>
        <p:spPr bwMode="auto">
          <a:xfrm flipV="1">
            <a:off x="3048000" y="752475"/>
            <a:ext cx="1146175" cy="1558925"/>
          </a:xfrm>
          <a:prstGeom prst="straightConnector1">
            <a:avLst/>
          </a:prstGeom>
          <a:noFill/>
          <a:ln w="38100" algn="ctr">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4" name="AutoShape 6">
            <a:extLst>
              <a:ext uri="{FF2B5EF4-FFF2-40B4-BE49-F238E27FC236}">
                <a16:creationId xmlns:a16="http://schemas.microsoft.com/office/drawing/2014/main" id="{35A5D954-ACBA-4B89-B3CE-8D2CF9050F55}"/>
              </a:ext>
            </a:extLst>
          </p:cNvPr>
          <p:cNvCxnSpPr>
            <a:cxnSpLocks noChangeShapeType="1"/>
          </p:cNvCxnSpPr>
          <p:nvPr/>
        </p:nvCxnSpPr>
        <p:spPr bwMode="auto">
          <a:xfrm>
            <a:off x="4194175" y="762000"/>
            <a:ext cx="2016125" cy="1588"/>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5" name="AutoShape 7">
            <a:extLst>
              <a:ext uri="{FF2B5EF4-FFF2-40B4-BE49-F238E27FC236}">
                <a16:creationId xmlns:a16="http://schemas.microsoft.com/office/drawing/2014/main" id="{D0456C82-2AEF-4FD0-8931-D3B95873C7C1}"/>
              </a:ext>
            </a:extLst>
          </p:cNvPr>
          <p:cNvCxnSpPr>
            <a:cxnSpLocks noChangeShapeType="1"/>
          </p:cNvCxnSpPr>
          <p:nvPr/>
        </p:nvCxnSpPr>
        <p:spPr bwMode="auto">
          <a:xfrm flipV="1">
            <a:off x="6210300" y="276225"/>
            <a:ext cx="371475" cy="4857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 name="Text Box 8">
            <a:extLst>
              <a:ext uri="{FF2B5EF4-FFF2-40B4-BE49-F238E27FC236}">
                <a16:creationId xmlns:a16="http://schemas.microsoft.com/office/drawing/2014/main" id="{27A1EB96-A45C-470E-8EEF-41EE563B007C}"/>
              </a:ext>
            </a:extLst>
          </p:cNvPr>
          <p:cNvSpPr txBox="1">
            <a:spLocks noChangeArrowheads="1"/>
          </p:cNvSpPr>
          <p:nvPr/>
        </p:nvSpPr>
        <p:spPr bwMode="auto">
          <a:xfrm>
            <a:off x="1228725" y="2076450"/>
            <a:ext cx="752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Melting</a:t>
            </a:r>
            <a:br>
              <a:rPr kumimoji="0" lang="en-US" altLang="en-US" sz="1600" b="0" i="0" u="none" strike="noStrike" cap="none" normalizeH="0" baseline="0" dirty="0">
                <a:ln>
                  <a:noFill/>
                </a:ln>
                <a:solidFill>
                  <a:srgbClr val="000000"/>
                </a:solidFill>
                <a:effectLst/>
                <a:latin typeface="Calibri" panose="020F0502020204030204" pitchFamily="34" charset="0"/>
              </a:rPr>
            </a:br>
            <a:r>
              <a:rPr kumimoji="0" lang="en-US" altLang="en-US" sz="1600" b="0" i="0" u="none" strike="noStrike" cap="none" normalizeH="0" baseline="0" dirty="0">
                <a:ln>
                  <a:noFill/>
                </a:ln>
                <a:solidFill>
                  <a:srgbClr val="000000"/>
                </a:solidFill>
                <a:effectLst/>
                <a:latin typeface="Calibri" panose="020F0502020204030204" pitchFamily="34" charset="0"/>
              </a:rPr>
              <a:t>Point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3" name="Text Box 9">
            <a:extLst>
              <a:ext uri="{FF2B5EF4-FFF2-40B4-BE49-F238E27FC236}">
                <a16:creationId xmlns:a16="http://schemas.microsoft.com/office/drawing/2014/main" id="{F74B718A-52B4-429F-8706-1D60663C5551}"/>
              </a:ext>
            </a:extLst>
          </p:cNvPr>
          <p:cNvSpPr txBox="1">
            <a:spLocks noChangeArrowheads="1"/>
          </p:cNvSpPr>
          <p:nvPr/>
        </p:nvSpPr>
        <p:spPr bwMode="auto">
          <a:xfrm>
            <a:off x="1228725" y="533400"/>
            <a:ext cx="752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Boiling</a:t>
            </a:r>
            <a:br>
              <a:rPr kumimoji="0" lang="en-US" altLang="en-US" sz="1600" b="0" i="0" u="none" strike="noStrike" cap="none" normalizeH="0" baseline="0" dirty="0">
                <a:ln>
                  <a:noFill/>
                </a:ln>
                <a:solidFill>
                  <a:srgbClr val="000000"/>
                </a:solidFill>
                <a:effectLst/>
                <a:latin typeface="Calibri" panose="020F0502020204030204" pitchFamily="34" charset="0"/>
              </a:rPr>
            </a:br>
            <a:r>
              <a:rPr kumimoji="0" lang="en-US" altLang="en-US" sz="1600" b="0" i="0" u="none" strike="noStrike" cap="none" normalizeH="0" baseline="0" dirty="0">
                <a:ln>
                  <a:noFill/>
                </a:ln>
                <a:solidFill>
                  <a:srgbClr val="000000"/>
                </a:solidFill>
                <a:effectLst/>
                <a:latin typeface="Calibri" panose="020F0502020204030204" pitchFamily="34" charset="0"/>
              </a:rPr>
              <a:t>Point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4" name="Text Box 10">
            <a:extLst>
              <a:ext uri="{FF2B5EF4-FFF2-40B4-BE49-F238E27FC236}">
                <a16:creationId xmlns:a16="http://schemas.microsoft.com/office/drawing/2014/main" id="{A678C0C0-EEE9-4FE0-83A1-5A6766BC1C74}"/>
              </a:ext>
            </a:extLst>
          </p:cNvPr>
          <p:cNvSpPr txBox="1">
            <a:spLocks noChangeArrowheads="1"/>
          </p:cNvSpPr>
          <p:nvPr/>
        </p:nvSpPr>
        <p:spPr bwMode="auto">
          <a:xfrm>
            <a:off x="1762125" y="27146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11">
            <a:extLst>
              <a:ext uri="{FF2B5EF4-FFF2-40B4-BE49-F238E27FC236}">
                <a16:creationId xmlns:a16="http://schemas.microsoft.com/office/drawing/2014/main" id="{9FB8F52A-5B98-4122-BD05-C6DB40210D70}"/>
              </a:ext>
            </a:extLst>
          </p:cNvPr>
          <p:cNvSpPr txBox="1">
            <a:spLocks noChangeArrowheads="1"/>
          </p:cNvSpPr>
          <p:nvPr/>
        </p:nvSpPr>
        <p:spPr bwMode="auto">
          <a:xfrm>
            <a:off x="2219325" y="20764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12">
            <a:extLst>
              <a:ext uri="{FF2B5EF4-FFF2-40B4-BE49-F238E27FC236}">
                <a16:creationId xmlns:a16="http://schemas.microsoft.com/office/drawing/2014/main" id="{8E294761-D3ED-49DA-8D9F-4CFCD651267D}"/>
              </a:ext>
            </a:extLst>
          </p:cNvPr>
          <p:cNvSpPr txBox="1">
            <a:spLocks noChangeArrowheads="1"/>
          </p:cNvSpPr>
          <p:nvPr/>
        </p:nvSpPr>
        <p:spPr bwMode="auto">
          <a:xfrm>
            <a:off x="3048000" y="22955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3">
            <a:extLst>
              <a:ext uri="{FF2B5EF4-FFF2-40B4-BE49-F238E27FC236}">
                <a16:creationId xmlns:a16="http://schemas.microsoft.com/office/drawing/2014/main" id="{7FA3EE60-A753-4E0F-84F9-E1D395A835F0}"/>
              </a:ext>
            </a:extLst>
          </p:cNvPr>
          <p:cNvSpPr txBox="1">
            <a:spLocks noChangeArrowheads="1"/>
          </p:cNvSpPr>
          <p:nvPr/>
        </p:nvSpPr>
        <p:spPr bwMode="auto">
          <a:xfrm>
            <a:off x="4000500" y="48577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4">
            <a:extLst>
              <a:ext uri="{FF2B5EF4-FFF2-40B4-BE49-F238E27FC236}">
                <a16:creationId xmlns:a16="http://schemas.microsoft.com/office/drawing/2014/main" id="{93CFA347-A5E0-4622-9B56-7BAC617F42C5}"/>
              </a:ext>
            </a:extLst>
          </p:cNvPr>
          <p:cNvSpPr txBox="1">
            <a:spLocks noChangeArrowheads="1"/>
          </p:cNvSpPr>
          <p:nvPr/>
        </p:nvSpPr>
        <p:spPr bwMode="auto">
          <a:xfrm>
            <a:off x="6238875" y="7620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5">
            <a:extLst>
              <a:ext uri="{FF2B5EF4-FFF2-40B4-BE49-F238E27FC236}">
                <a16:creationId xmlns:a16="http://schemas.microsoft.com/office/drawing/2014/main" id="{3456E74D-9028-4444-BDC9-1C52DA804863}"/>
              </a:ext>
            </a:extLst>
          </p:cNvPr>
          <p:cNvSpPr txBox="1">
            <a:spLocks noChangeArrowheads="1"/>
          </p:cNvSpPr>
          <p:nvPr/>
        </p:nvSpPr>
        <p:spPr bwMode="auto">
          <a:xfrm>
            <a:off x="6457950" y="762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6">
            <a:extLst>
              <a:ext uri="{FF2B5EF4-FFF2-40B4-BE49-F238E27FC236}">
                <a16:creationId xmlns:a16="http://schemas.microsoft.com/office/drawing/2014/main" id="{E65FAE2D-F9EE-4E1A-BAEE-661F2CDFA54C}"/>
              </a:ext>
            </a:extLst>
          </p:cNvPr>
          <p:cNvSpPr txBox="1">
            <a:spLocks noChangeArrowheads="1"/>
          </p:cNvSpPr>
          <p:nvPr/>
        </p:nvSpPr>
        <p:spPr bwMode="auto">
          <a:xfrm>
            <a:off x="2108993" y="2984499"/>
            <a:ext cx="673020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Heat is added at a constant rate</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cxnSp>
        <p:nvCxnSpPr>
          <p:cNvPr id="2065" name="AutoShape 17">
            <a:extLst>
              <a:ext uri="{FF2B5EF4-FFF2-40B4-BE49-F238E27FC236}">
                <a16:creationId xmlns:a16="http://schemas.microsoft.com/office/drawing/2014/main" id="{C0988744-675F-4472-8D0E-2216F71DB084}"/>
              </a:ext>
            </a:extLst>
          </p:cNvPr>
          <p:cNvCxnSpPr>
            <a:cxnSpLocks noChangeShapeType="1"/>
          </p:cNvCxnSpPr>
          <p:nvPr/>
        </p:nvCxnSpPr>
        <p:spPr bwMode="auto">
          <a:xfrm>
            <a:off x="4876800" y="3124200"/>
            <a:ext cx="904875" cy="0"/>
          </a:xfrm>
          <a:prstGeom prst="straightConnector1">
            <a:avLst/>
          </a:prstGeom>
          <a:noFill/>
          <a:ln w="285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1" name="Text Box 18">
            <a:extLst>
              <a:ext uri="{FF2B5EF4-FFF2-40B4-BE49-F238E27FC236}">
                <a16:creationId xmlns:a16="http://schemas.microsoft.com/office/drawing/2014/main" id="{5B9D23FA-50D4-4021-B9E1-EE689F0CA59B}"/>
              </a:ext>
            </a:extLst>
          </p:cNvPr>
          <p:cNvSpPr txBox="1">
            <a:spLocks noChangeArrowheads="1"/>
          </p:cNvSpPr>
          <p:nvPr/>
        </p:nvSpPr>
        <p:spPr bwMode="auto">
          <a:xfrm>
            <a:off x="3295650" y="85725"/>
            <a:ext cx="27527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rgbClr val="000000"/>
                </a:solidFill>
                <a:effectLst/>
                <a:latin typeface="+mj-lt"/>
              </a:rPr>
              <a:t>The heating curve for water  </a:t>
            </a:r>
            <a:endParaRPr kumimoji="0" lang="en-US" altLang="en-US" sz="2800" b="0" i="0" u="none" strike="noStrike" cap="none" normalizeH="0" baseline="0" dirty="0">
              <a:ln>
                <a:noFill/>
              </a:ln>
              <a:solidFill>
                <a:schemeClr val="tx1"/>
              </a:solidFill>
              <a:effectLst/>
              <a:latin typeface="+mj-lt"/>
            </a:endParaRPr>
          </a:p>
        </p:txBody>
      </p:sp>
      <p:cxnSp>
        <p:nvCxnSpPr>
          <p:cNvPr id="2067" name="AutoShape 19">
            <a:extLst>
              <a:ext uri="{FF2B5EF4-FFF2-40B4-BE49-F238E27FC236}">
                <a16:creationId xmlns:a16="http://schemas.microsoft.com/office/drawing/2014/main" id="{8ED6AEE3-68FA-4224-857B-AD394C1AB236}"/>
              </a:ext>
            </a:extLst>
          </p:cNvPr>
          <p:cNvCxnSpPr>
            <a:cxnSpLocks noChangeShapeType="1"/>
          </p:cNvCxnSpPr>
          <p:nvPr/>
        </p:nvCxnSpPr>
        <p:spPr bwMode="auto">
          <a:xfrm>
            <a:off x="2363788" y="2311400"/>
            <a:ext cx="690562" cy="0"/>
          </a:xfrm>
          <a:prstGeom prst="straightConnector1">
            <a:avLst/>
          </a:prstGeom>
          <a:noFill/>
          <a:ln w="3810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3" name="Control 20">
            <a:extLst>
              <a:ext uri="{FF2B5EF4-FFF2-40B4-BE49-F238E27FC236}">
                <a16:creationId xmlns:a16="http://schemas.microsoft.com/office/drawing/2014/main" id="{A84B10E9-B358-4EA6-937A-6AF5940BAD9A}"/>
              </a:ext>
            </a:extLst>
          </p:cNvPr>
          <p:cNvSpPr>
            <a:spLocks noChangeArrowheads="1" noChangeShapeType="1"/>
          </p:cNvSpPr>
          <p:nvPr/>
        </p:nvSpPr>
        <p:spPr bwMode="auto">
          <a:xfrm>
            <a:off x="1589088" y="7199814"/>
            <a:ext cx="6878637" cy="30654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24" name="TextBox 23">
            <a:extLst>
              <a:ext uri="{FF2B5EF4-FFF2-40B4-BE49-F238E27FC236}">
                <a16:creationId xmlns:a16="http://schemas.microsoft.com/office/drawing/2014/main" id="{6E7DF6B1-2403-4BC5-9A6A-89FAE9998A9E}"/>
              </a:ext>
            </a:extLst>
          </p:cNvPr>
          <p:cNvSpPr txBox="1"/>
          <p:nvPr/>
        </p:nvSpPr>
        <p:spPr>
          <a:xfrm>
            <a:off x="0" y="3733800"/>
            <a:ext cx="9144000" cy="286232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22. Why is BC shorter than DE? </a:t>
            </a:r>
            <a:r>
              <a:rPr lang="en-US" sz="2000" dirty="0">
                <a:solidFill>
                  <a:srgbClr val="FF0000"/>
                </a:solidFill>
                <a:latin typeface="Times New Roman" panose="02020603050405020304" pitchFamily="18" charset="0"/>
                <a:cs typeface="Times New Roman" panose="02020603050405020304" pitchFamily="18" charset="0"/>
              </a:rPr>
              <a:t>MELTING IS EASIER, LESS ENERGY IS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       REQUIRED COMPARED TO VAPORIZING (BOILING)</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23.  To melt ONE GRAM of SOLID ICE into one gram of liquid water requires the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 HEAT OF FUSION, FOR WATER IT’S ONLY 334 JOULES/GRAM ADDED IN</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24. To freeze ONE GRAM of liquid water into SOLID ICE requires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HEAT OF FUSION, FOR WATER IT’S ONLY 334 JOULES/GRAM REMOVED</a:t>
            </a:r>
          </a:p>
        </p:txBody>
      </p:sp>
    </p:spTree>
    <p:extLst>
      <p:ext uri="{BB962C8B-B14F-4D97-AF65-F5344CB8AC3E}">
        <p14:creationId xmlns:p14="http://schemas.microsoft.com/office/powerpoint/2010/main" val="3537172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0" name="AutoShape 2">
            <a:extLst>
              <a:ext uri="{FF2B5EF4-FFF2-40B4-BE49-F238E27FC236}">
                <a16:creationId xmlns:a16="http://schemas.microsoft.com/office/drawing/2014/main" id="{0C3600E5-E9DF-4805-B4F0-1CB07687A16F}"/>
              </a:ext>
            </a:extLst>
          </p:cNvPr>
          <p:cNvCxnSpPr>
            <a:cxnSpLocks noChangeShapeType="1"/>
          </p:cNvCxnSpPr>
          <p:nvPr/>
        </p:nvCxnSpPr>
        <p:spPr bwMode="auto">
          <a:xfrm>
            <a:off x="1981200" y="152400"/>
            <a:ext cx="9525" cy="27717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D7BCF758-013C-45F2-9E06-44B5F709AE6F}"/>
              </a:ext>
            </a:extLst>
          </p:cNvPr>
          <p:cNvCxnSpPr>
            <a:cxnSpLocks noChangeShapeType="1"/>
          </p:cNvCxnSpPr>
          <p:nvPr/>
        </p:nvCxnSpPr>
        <p:spPr bwMode="auto">
          <a:xfrm flipH="1" flipV="1">
            <a:off x="1990725" y="2924175"/>
            <a:ext cx="5534025" cy="1905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2" name="AutoShape 4">
            <a:extLst>
              <a:ext uri="{FF2B5EF4-FFF2-40B4-BE49-F238E27FC236}">
                <a16:creationId xmlns:a16="http://schemas.microsoft.com/office/drawing/2014/main" id="{D5E2471A-D52E-4A8C-8C49-09A79AF90077}"/>
              </a:ext>
            </a:extLst>
          </p:cNvPr>
          <p:cNvCxnSpPr>
            <a:cxnSpLocks noChangeShapeType="1"/>
          </p:cNvCxnSpPr>
          <p:nvPr/>
        </p:nvCxnSpPr>
        <p:spPr bwMode="auto">
          <a:xfrm flipV="1">
            <a:off x="1990725" y="2311400"/>
            <a:ext cx="377825" cy="498475"/>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3" name="AutoShape 5">
            <a:extLst>
              <a:ext uri="{FF2B5EF4-FFF2-40B4-BE49-F238E27FC236}">
                <a16:creationId xmlns:a16="http://schemas.microsoft.com/office/drawing/2014/main" id="{5ABACA1A-21B6-4DD6-BAEF-BF31896A83FB}"/>
              </a:ext>
            </a:extLst>
          </p:cNvPr>
          <p:cNvCxnSpPr>
            <a:cxnSpLocks noChangeShapeType="1"/>
          </p:cNvCxnSpPr>
          <p:nvPr/>
        </p:nvCxnSpPr>
        <p:spPr bwMode="auto">
          <a:xfrm flipV="1">
            <a:off x="3048000" y="752475"/>
            <a:ext cx="1146175" cy="1558925"/>
          </a:xfrm>
          <a:prstGeom prst="straightConnector1">
            <a:avLst/>
          </a:prstGeom>
          <a:noFill/>
          <a:ln w="38100" algn="ctr">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4" name="AutoShape 6">
            <a:extLst>
              <a:ext uri="{FF2B5EF4-FFF2-40B4-BE49-F238E27FC236}">
                <a16:creationId xmlns:a16="http://schemas.microsoft.com/office/drawing/2014/main" id="{35A5D954-ACBA-4B89-B3CE-8D2CF9050F55}"/>
              </a:ext>
            </a:extLst>
          </p:cNvPr>
          <p:cNvCxnSpPr>
            <a:cxnSpLocks noChangeShapeType="1"/>
          </p:cNvCxnSpPr>
          <p:nvPr/>
        </p:nvCxnSpPr>
        <p:spPr bwMode="auto">
          <a:xfrm>
            <a:off x="4194175" y="762000"/>
            <a:ext cx="2016125" cy="1588"/>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055" name="AutoShape 7">
            <a:extLst>
              <a:ext uri="{FF2B5EF4-FFF2-40B4-BE49-F238E27FC236}">
                <a16:creationId xmlns:a16="http://schemas.microsoft.com/office/drawing/2014/main" id="{D0456C82-2AEF-4FD0-8931-D3B95873C7C1}"/>
              </a:ext>
            </a:extLst>
          </p:cNvPr>
          <p:cNvCxnSpPr>
            <a:cxnSpLocks noChangeShapeType="1"/>
          </p:cNvCxnSpPr>
          <p:nvPr/>
        </p:nvCxnSpPr>
        <p:spPr bwMode="auto">
          <a:xfrm flipV="1">
            <a:off x="6210300" y="276225"/>
            <a:ext cx="371475" cy="485775"/>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 name="Text Box 8">
            <a:extLst>
              <a:ext uri="{FF2B5EF4-FFF2-40B4-BE49-F238E27FC236}">
                <a16:creationId xmlns:a16="http://schemas.microsoft.com/office/drawing/2014/main" id="{27A1EB96-A45C-470E-8EEF-41EE563B007C}"/>
              </a:ext>
            </a:extLst>
          </p:cNvPr>
          <p:cNvSpPr txBox="1">
            <a:spLocks noChangeArrowheads="1"/>
          </p:cNvSpPr>
          <p:nvPr/>
        </p:nvSpPr>
        <p:spPr bwMode="auto">
          <a:xfrm>
            <a:off x="1228725" y="2076450"/>
            <a:ext cx="752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Melting</a:t>
            </a:r>
            <a:br>
              <a:rPr kumimoji="0" lang="en-US" altLang="en-US" sz="1600" b="0" i="0" u="none" strike="noStrike" cap="none" normalizeH="0" baseline="0" dirty="0">
                <a:ln>
                  <a:noFill/>
                </a:ln>
                <a:solidFill>
                  <a:srgbClr val="000000"/>
                </a:solidFill>
                <a:effectLst/>
                <a:latin typeface="Calibri" panose="020F0502020204030204" pitchFamily="34" charset="0"/>
              </a:rPr>
            </a:br>
            <a:r>
              <a:rPr kumimoji="0" lang="en-US" altLang="en-US" sz="1600" b="0" i="0" u="none" strike="noStrike" cap="none" normalizeH="0" baseline="0" dirty="0">
                <a:ln>
                  <a:noFill/>
                </a:ln>
                <a:solidFill>
                  <a:srgbClr val="000000"/>
                </a:solidFill>
                <a:effectLst/>
                <a:latin typeface="Calibri" panose="020F0502020204030204" pitchFamily="34" charset="0"/>
              </a:rPr>
              <a:t>Point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3" name="Text Box 9">
            <a:extLst>
              <a:ext uri="{FF2B5EF4-FFF2-40B4-BE49-F238E27FC236}">
                <a16:creationId xmlns:a16="http://schemas.microsoft.com/office/drawing/2014/main" id="{F74B718A-52B4-429F-8706-1D60663C5551}"/>
              </a:ext>
            </a:extLst>
          </p:cNvPr>
          <p:cNvSpPr txBox="1">
            <a:spLocks noChangeArrowheads="1"/>
          </p:cNvSpPr>
          <p:nvPr/>
        </p:nvSpPr>
        <p:spPr bwMode="auto">
          <a:xfrm>
            <a:off x="1228725" y="533400"/>
            <a:ext cx="752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Boiling</a:t>
            </a:r>
            <a:br>
              <a:rPr kumimoji="0" lang="en-US" altLang="en-US" sz="1600" b="0" i="0" u="none" strike="noStrike" cap="none" normalizeH="0" baseline="0" dirty="0">
                <a:ln>
                  <a:noFill/>
                </a:ln>
                <a:solidFill>
                  <a:srgbClr val="000000"/>
                </a:solidFill>
                <a:effectLst/>
                <a:latin typeface="Calibri" panose="020F0502020204030204" pitchFamily="34" charset="0"/>
              </a:rPr>
            </a:br>
            <a:r>
              <a:rPr kumimoji="0" lang="en-US" altLang="en-US" sz="1600" b="0" i="0" u="none" strike="noStrike" cap="none" normalizeH="0" baseline="0" dirty="0">
                <a:ln>
                  <a:noFill/>
                </a:ln>
                <a:solidFill>
                  <a:srgbClr val="000000"/>
                </a:solidFill>
                <a:effectLst/>
                <a:latin typeface="Calibri" panose="020F0502020204030204" pitchFamily="34" charset="0"/>
              </a:rPr>
              <a:t>Point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4" name="Text Box 10">
            <a:extLst>
              <a:ext uri="{FF2B5EF4-FFF2-40B4-BE49-F238E27FC236}">
                <a16:creationId xmlns:a16="http://schemas.microsoft.com/office/drawing/2014/main" id="{A678C0C0-EEE9-4FE0-83A1-5A6766BC1C74}"/>
              </a:ext>
            </a:extLst>
          </p:cNvPr>
          <p:cNvSpPr txBox="1">
            <a:spLocks noChangeArrowheads="1"/>
          </p:cNvSpPr>
          <p:nvPr/>
        </p:nvSpPr>
        <p:spPr bwMode="auto">
          <a:xfrm>
            <a:off x="1762125" y="27146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11">
            <a:extLst>
              <a:ext uri="{FF2B5EF4-FFF2-40B4-BE49-F238E27FC236}">
                <a16:creationId xmlns:a16="http://schemas.microsoft.com/office/drawing/2014/main" id="{9FB8F52A-5B98-4122-BD05-C6DB40210D70}"/>
              </a:ext>
            </a:extLst>
          </p:cNvPr>
          <p:cNvSpPr txBox="1">
            <a:spLocks noChangeArrowheads="1"/>
          </p:cNvSpPr>
          <p:nvPr/>
        </p:nvSpPr>
        <p:spPr bwMode="auto">
          <a:xfrm>
            <a:off x="2219325" y="20764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12">
            <a:extLst>
              <a:ext uri="{FF2B5EF4-FFF2-40B4-BE49-F238E27FC236}">
                <a16:creationId xmlns:a16="http://schemas.microsoft.com/office/drawing/2014/main" id="{8E294761-D3ED-49DA-8D9F-4CFCD651267D}"/>
              </a:ext>
            </a:extLst>
          </p:cNvPr>
          <p:cNvSpPr txBox="1">
            <a:spLocks noChangeArrowheads="1"/>
          </p:cNvSpPr>
          <p:nvPr/>
        </p:nvSpPr>
        <p:spPr bwMode="auto">
          <a:xfrm>
            <a:off x="3048000" y="22955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3">
            <a:extLst>
              <a:ext uri="{FF2B5EF4-FFF2-40B4-BE49-F238E27FC236}">
                <a16:creationId xmlns:a16="http://schemas.microsoft.com/office/drawing/2014/main" id="{7FA3EE60-A753-4E0F-84F9-E1D395A835F0}"/>
              </a:ext>
            </a:extLst>
          </p:cNvPr>
          <p:cNvSpPr txBox="1">
            <a:spLocks noChangeArrowheads="1"/>
          </p:cNvSpPr>
          <p:nvPr/>
        </p:nvSpPr>
        <p:spPr bwMode="auto">
          <a:xfrm>
            <a:off x="4000500" y="48577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4">
            <a:extLst>
              <a:ext uri="{FF2B5EF4-FFF2-40B4-BE49-F238E27FC236}">
                <a16:creationId xmlns:a16="http://schemas.microsoft.com/office/drawing/2014/main" id="{93CFA347-A5E0-4622-9B56-7BAC617F42C5}"/>
              </a:ext>
            </a:extLst>
          </p:cNvPr>
          <p:cNvSpPr txBox="1">
            <a:spLocks noChangeArrowheads="1"/>
          </p:cNvSpPr>
          <p:nvPr/>
        </p:nvSpPr>
        <p:spPr bwMode="auto">
          <a:xfrm>
            <a:off x="6238875" y="7620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5">
            <a:extLst>
              <a:ext uri="{FF2B5EF4-FFF2-40B4-BE49-F238E27FC236}">
                <a16:creationId xmlns:a16="http://schemas.microsoft.com/office/drawing/2014/main" id="{3456E74D-9028-4444-BDC9-1C52DA804863}"/>
              </a:ext>
            </a:extLst>
          </p:cNvPr>
          <p:cNvSpPr txBox="1">
            <a:spLocks noChangeArrowheads="1"/>
          </p:cNvSpPr>
          <p:nvPr/>
        </p:nvSpPr>
        <p:spPr bwMode="auto">
          <a:xfrm>
            <a:off x="6457950" y="762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6">
            <a:extLst>
              <a:ext uri="{FF2B5EF4-FFF2-40B4-BE49-F238E27FC236}">
                <a16:creationId xmlns:a16="http://schemas.microsoft.com/office/drawing/2014/main" id="{E65FAE2D-F9EE-4E1A-BAEE-661F2CDFA54C}"/>
              </a:ext>
            </a:extLst>
          </p:cNvPr>
          <p:cNvSpPr txBox="1">
            <a:spLocks noChangeArrowheads="1"/>
          </p:cNvSpPr>
          <p:nvPr/>
        </p:nvSpPr>
        <p:spPr bwMode="auto">
          <a:xfrm>
            <a:off x="2108993" y="2984499"/>
            <a:ext cx="673020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Heat is added at a constant rate</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cxnSp>
        <p:nvCxnSpPr>
          <p:cNvPr id="2065" name="AutoShape 17">
            <a:extLst>
              <a:ext uri="{FF2B5EF4-FFF2-40B4-BE49-F238E27FC236}">
                <a16:creationId xmlns:a16="http://schemas.microsoft.com/office/drawing/2014/main" id="{C0988744-675F-4472-8D0E-2216F71DB084}"/>
              </a:ext>
            </a:extLst>
          </p:cNvPr>
          <p:cNvCxnSpPr>
            <a:cxnSpLocks noChangeShapeType="1"/>
          </p:cNvCxnSpPr>
          <p:nvPr/>
        </p:nvCxnSpPr>
        <p:spPr bwMode="auto">
          <a:xfrm>
            <a:off x="4876800" y="3124200"/>
            <a:ext cx="904875" cy="0"/>
          </a:xfrm>
          <a:prstGeom prst="straightConnector1">
            <a:avLst/>
          </a:prstGeom>
          <a:noFill/>
          <a:ln w="285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1" name="Text Box 18">
            <a:extLst>
              <a:ext uri="{FF2B5EF4-FFF2-40B4-BE49-F238E27FC236}">
                <a16:creationId xmlns:a16="http://schemas.microsoft.com/office/drawing/2014/main" id="{5B9D23FA-50D4-4021-B9E1-EE689F0CA59B}"/>
              </a:ext>
            </a:extLst>
          </p:cNvPr>
          <p:cNvSpPr txBox="1">
            <a:spLocks noChangeArrowheads="1"/>
          </p:cNvSpPr>
          <p:nvPr/>
        </p:nvSpPr>
        <p:spPr bwMode="auto">
          <a:xfrm>
            <a:off x="3295650" y="85725"/>
            <a:ext cx="27527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a:ln>
                  <a:noFill/>
                </a:ln>
                <a:solidFill>
                  <a:srgbClr val="000000"/>
                </a:solidFill>
                <a:effectLst/>
                <a:latin typeface="+mj-lt"/>
              </a:rPr>
              <a:t>The heating curve for water  </a:t>
            </a:r>
            <a:endParaRPr kumimoji="0" lang="en-US" altLang="en-US" sz="2800" b="0" i="0" u="none" strike="noStrike" cap="none" normalizeH="0" baseline="0" dirty="0">
              <a:ln>
                <a:noFill/>
              </a:ln>
              <a:solidFill>
                <a:schemeClr val="tx1"/>
              </a:solidFill>
              <a:effectLst/>
              <a:latin typeface="+mj-lt"/>
            </a:endParaRPr>
          </a:p>
        </p:txBody>
      </p:sp>
      <p:cxnSp>
        <p:nvCxnSpPr>
          <p:cNvPr id="2067" name="AutoShape 19">
            <a:extLst>
              <a:ext uri="{FF2B5EF4-FFF2-40B4-BE49-F238E27FC236}">
                <a16:creationId xmlns:a16="http://schemas.microsoft.com/office/drawing/2014/main" id="{8ED6AEE3-68FA-4224-857B-AD394C1AB236}"/>
              </a:ext>
            </a:extLst>
          </p:cNvPr>
          <p:cNvCxnSpPr>
            <a:cxnSpLocks noChangeShapeType="1"/>
          </p:cNvCxnSpPr>
          <p:nvPr/>
        </p:nvCxnSpPr>
        <p:spPr bwMode="auto">
          <a:xfrm>
            <a:off x="2363788" y="2311400"/>
            <a:ext cx="690562" cy="0"/>
          </a:xfrm>
          <a:prstGeom prst="straightConnector1">
            <a:avLst/>
          </a:prstGeom>
          <a:noFill/>
          <a:ln w="3810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3" name="Control 20">
            <a:extLst>
              <a:ext uri="{FF2B5EF4-FFF2-40B4-BE49-F238E27FC236}">
                <a16:creationId xmlns:a16="http://schemas.microsoft.com/office/drawing/2014/main" id="{A84B10E9-B358-4EA6-937A-6AF5940BAD9A}"/>
              </a:ext>
            </a:extLst>
          </p:cNvPr>
          <p:cNvSpPr>
            <a:spLocks noChangeArrowheads="1" noChangeShapeType="1"/>
          </p:cNvSpPr>
          <p:nvPr/>
        </p:nvSpPr>
        <p:spPr bwMode="auto">
          <a:xfrm>
            <a:off x="1589088" y="7199814"/>
            <a:ext cx="6878637" cy="30654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24" name="TextBox 23">
            <a:extLst>
              <a:ext uri="{FF2B5EF4-FFF2-40B4-BE49-F238E27FC236}">
                <a16:creationId xmlns:a16="http://schemas.microsoft.com/office/drawing/2014/main" id="{6E7DF6B1-2403-4BC5-9A6A-89FAE9998A9E}"/>
              </a:ext>
            </a:extLst>
          </p:cNvPr>
          <p:cNvSpPr txBox="1"/>
          <p:nvPr/>
        </p:nvSpPr>
        <p:spPr>
          <a:xfrm>
            <a:off x="0" y="3733800"/>
            <a:ext cx="9144000" cy="286232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22. Why is BC shorter than DE? </a:t>
            </a:r>
            <a:r>
              <a:rPr lang="en-US" sz="2000" dirty="0">
                <a:solidFill>
                  <a:srgbClr val="FF0000"/>
                </a:solidFill>
                <a:latin typeface="Times New Roman" panose="02020603050405020304" pitchFamily="18" charset="0"/>
                <a:cs typeface="Times New Roman" panose="02020603050405020304" pitchFamily="18" charset="0"/>
              </a:rPr>
              <a:t>MELTING IS EASIER, LESS ENERGY IS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       REQUIRED COMPARED TO VAPORIZING (BOILING)</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23.  To melt ONE GRAM of SOLID ICE into one gram of liquid water requires the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 HEAT OF FUSION, FOR WATER IT’S ONLY 334 JOULES/GRAM ADDED IN</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24. To freeze ONE GRAM of liquid water into SOLID ICE requires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HEAT OF FUSION, FOR WATER IT’S ONLY 334 JOULES/GRAM</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REMOVED</a:t>
            </a:r>
          </a:p>
        </p:txBody>
      </p:sp>
    </p:spTree>
    <p:extLst>
      <p:ext uri="{BB962C8B-B14F-4D97-AF65-F5344CB8AC3E}">
        <p14:creationId xmlns:p14="http://schemas.microsoft.com/office/powerpoint/2010/main" val="3553383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E2BC27A-87B4-4582-9355-50555CF7C345}"/>
              </a:ext>
            </a:extLst>
          </p:cNvPr>
          <p:cNvGraphicFramePr>
            <a:graphicFrameLocks noGrp="1"/>
          </p:cNvGraphicFramePr>
          <p:nvPr>
            <p:extLst>
              <p:ext uri="{D42A27DB-BD31-4B8C-83A1-F6EECF244321}">
                <p14:modId xmlns:p14="http://schemas.microsoft.com/office/powerpoint/2010/main" val="1049672534"/>
              </p:ext>
            </p:extLst>
          </p:nvPr>
        </p:nvGraphicFramePr>
        <p:xfrm>
          <a:off x="0" y="1752600"/>
          <a:ext cx="9143999" cy="3962399"/>
        </p:xfrm>
        <a:graphic>
          <a:graphicData uri="http://schemas.openxmlformats.org/drawingml/2006/table">
            <a:tbl>
              <a:tblPr/>
              <a:tblGrid>
                <a:gridCol w="1460500">
                  <a:extLst>
                    <a:ext uri="{9D8B030D-6E8A-4147-A177-3AD203B41FA5}">
                      <a16:colId xmlns:a16="http://schemas.microsoft.com/office/drawing/2014/main" val="166820153"/>
                    </a:ext>
                  </a:extLst>
                </a:gridCol>
                <a:gridCol w="1821180">
                  <a:extLst>
                    <a:ext uri="{9D8B030D-6E8A-4147-A177-3AD203B41FA5}">
                      <a16:colId xmlns:a16="http://schemas.microsoft.com/office/drawing/2014/main" val="1937760080"/>
                    </a:ext>
                  </a:extLst>
                </a:gridCol>
                <a:gridCol w="5862319">
                  <a:extLst>
                    <a:ext uri="{9D8B030D-6E8A-4147-A177-3AD203B41FA5}">
                      <a16:colId xmlns:a16="http://schemas.microsoft.com/office/drawing/2014/main" val="3784985864"/>
                    </a:ext>
                  </a:extLst>
                </a:gridCol>
              </a:tblGrid>
              <a:tr h="780543">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Constant</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a:ln>
                            <a:noFill/>
                          </a:ln>
                          <a:solidFill>
                            <a:srgbClr val="000000"/>
                          </a:solidFill>
                          <a:effectLst/>
                          <a:latin typeface="Times New Roman" panose="02020603050405020304" pitchFamily="18" charset="0"/>
                        </a:rPr>
                        <a:t>Value with</a:t>
                      </a:r>
                      <a:br>
                        <a:rPr lang="en-US" sz="2000" kern="1400">
                          <a:ln>
                            <a:noFill/>
                          </a:ln>
                          <a:solidFill>
                            <a:srgbClr val="000000"/>
                          </a:solidFill>
                          <a:effectLst/>
                          <a:latin typeface="Times New Roman" panose="02020603050405020304" pitchFamily="18" charset="0"/>
                        </a:rPr>
                      </a:br>
                      <a:r>
                        <a:rPr lang="en-US" sz="2000" kern="1400">
                          <a:ln>
                            <a:noFill/>
                          </a:ln>
                          <a:solidFill>
                            <a:srgbClr val="000000"/>
                          </a:solidFill>
                          <a:effectLst/>
                          <a:latin typeface="Times New Roman" panose="02020603050405020304" pitchFamily="18" charset="0"/>
                        </a:rPr>
                        <a:t>units</a:t>
                      </a:r>
                      <a:endParaRPr lang="en-US" sz="2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a:ln>
                            <a:noFill/>
                          </a:ln>
                          <a:solidFill>
                            <a:srgbClr val="000000"/>
                          </a:solidFill>
                          <a:effectLst/>
                          <a:latin typeface="Times New Roman" panose="02020603050405020304" pitchFamily="18" charset="0"/>
                        </a:rPr>
                        <a:t>Will make one gram of H</a:t>
                      </a:r>
                      <a:r>
                        <a:rPr lang="en-US" sz="2000" kern="1400" baseline="-25000">
                          <a:ln>
                            <a:noFill/>
                          </a:ln>
                          <a:solidFill>
                            <a:srgbClr val="000000"/>
                          </a:solidFill>
                          <a:effectLst/>
                          <a:latin typeface="Times New Roman" panose="02020603050405020304" pitchFamily="18" charset="0"/>
                        </a:rPr>
                        <a:t>2</a:t>
                      </a:r>
                      <a:r>
                        <a:rPr lang="en-US" sz="2000" kern="1400">
                          <a:ln>
                            <a:noFill/>
                          </a:ln>
                          <a:solidFill>
                            <a:srgbClr val="000000"/>
                          </a:solidFill>
                          <a:effectLst/>
                          <a:latin typeface="Times New Roman" panose="02020603050405020304" pitchFamily="18" charset="0"/>
                        </a:rPr>
                        <a:t>O...</a:t>
                      </a:r>
                      <a:endParaRPr lang="en-US" sz="2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478134"/>
                  </a:ext>
                </a:extLst>
              </a:tr>
              <a:tr h="1017729">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Heat of </a:t>
                      </a:r>
                      <a:br>
                        <a:rPr lang="en-US" sz="2000" kern="1400" dirty="0">
                          <a:ln>
                            <a:noFill/>
                          </a:ln>
                          <a:solidFill>
                            <a:srgbClr val="000000"/>
                          </a:solidFill>
                          <a:effectLst/>
                          <a:latin typeface="Times New Roman" panose="02020603050405020304" pitchFamily="18" charset="0"/>
                        </a:rPr>
                      </a:br>
                      <a:r>
                        <a:rPr lang="en-US" sz="2000" kern="1400" dirty="0">
                          <a:ln>
                            <a:noFill/>
                          </a:ln>
                          <a:solidFill>
                            <a:srgbClr val="000000"/>
                          </a:solidFill>
                          <a:effectLst/>
                          <a:latin typeface="Times New Roman" panose="02020603050405020304" pitchFamily="18" charset="0"/>
                        </a:rPr>
                        <a:t>Fusion </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 </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 </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7524090"/>
                  </a:ext>
                </a:extLst>
              </a:tr>
              <a:tr h="1081079">
                <a:tc>
                  <a:txBody>
                    <a:bodyPr/>
                    <a:lstStyle/>
                    <a:p>
                      <a:pPr marR="0" indent="0" algn="ctr" rtl="0">
                        <a:lnSpc>
                          <a:spcPct val="119000"/>
                        </a:lnSpc>
                        <a:spcBef>
                          <a:spcPts val="0"/>
                        </a:spcBef>
                        <a:spcAft>
                          <a:spcPts val="600"/>
                        </a:spcAft>
                      </a:pPr>
                      <a:r>
                        <a:rPr lang="en-US" sz="2000" kern="1400">
                          <a:ln>
                            <a:noFill/>
                          </a:ln>
                          <a:solidFill>
                            <a:srgbClr val="000000"/>
                          </a:solidFill>
                          <a:effectLst/>
                          <a:latin typeface="Times New Roman" panose="02020603050405020304" pitchFamily="18" charset="0"/>
                        </a:rPr>
                        <a:t>Heat of </a:t>
                      </a:r>
                      <a:br>
                        <a:rPr lang="en-US" sz="2000" kern="1400">
                          <a:ln>
                            <a:noFill/>
                          </a:ln>
                          <a:solidFill>
                            <a:srgbClr val="000000"/>
                          </a:solidFill>
                          <a:effectLst/>
                          <a:latin typeface="Times New Roman" panose="02020603050405020304" pitchFamily="18" charset="0"/>
                        </a:rPr>
                      </a:br>
                      <a:r>
                        <a:rPr lang="en-US" sz="2000" kern="1400">
                          <a:ln>
                            <a:noFill/>
                          </a:ln>
                          <a:solidFill>
                            <a:srgbClr val="000000"/>
                          </a:solidFill>
                          <a:effectLst/>
                          <a:latin typeface="Times New Roman" panose="02020603050405020304" pitchFamily="18" charset="0"/>
                        </a:rPr>
                        <a:t>Vaporization</a:t>
                      </a:r>
                      <a:endParaRPr lang="en-US" sz="2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 </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 </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3694184"/>
                  </a:ext>
                </a:extLst>
              </a:tr>
              <a:tr h="1083048">
                <a:tc>
                  <a:txBody>
                    <a:bodyPr/>
                    <a:lstStyle/>
                    <a:p>
                      <a:pPr marR="0" indent="0" algn="ctr" rtl="0">
                        <a:lnSpc>
                          <a:spcPct val="119000"/>
                        </a:lnSpc>
                        <a:spcBef>
                          <a:spcPts val="0"/>
                        </a:spcBef>
                        <a:spcAft>
                          <a:spcPts val="600"/>
                        </a:spcAft>
                      </a:pPr>
                      <a:r>
                        <a:rPr lang="en-US" sz="2000" kern="1400">
                          <a:ln>
                            <a:noFill/>
                          </a:ln>
                          <a:solidFill>
                            <a:srgbClr val="000000"/>
                          </a:solidFill>
                          <a:effectLst/>
                          <a:latin typeface="Times New Roman" panose="02020603050405020304" pitchFamily="18" charset="0"/>
                        </a:rPr>
                        <a:t>Specific Heat </a:t>
                      </a:r>
                      <a:br>
                        <a:rPr lang="en-US" sz="2000" kern="1400">
                          <a:ln>
                            <a:noFill/>
                          </a:ln>
                          <a:solidFill>
                            <a:srgbClr val="000000"/>
                          </a:solidFill>
                          <a:effectLst/>
                          <a:latin typeface="Times New Roman" panose="02020603050405020304" pitchFamily="18" charset="0"/>
                        </a:rPr>
                      </a:br>
                      <a:r>
                        <a:rPr lang="en-US" sz="2000" kern="1400">
                          <a:ln>
                            <a:noFill/>
                          </a:ln>
                          <a:solidFill>
                            <a:srgbClr val="000000"/>
                          </a:solidFill>
                          <a:effectLst/>
                          <a:latin typeface="Times New Roman" panose="02020603050405020304" pitchFamily="18" charset="0"/>
                        </a:rPr>
                        <a:t>Capacity</a:t>
                      </a:r>
                      <a:endParaRPr lang="en-US" sz="2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a:ln>
                            <a:noFill/>
                          </a:ln>
                          <a:solidFill>
                            <a:srgbClr val="000000"/>
                          </a:solidFill>
                          <a:effectLst/>
                          <a:latin typeface="Times New Roman" panose="02020603050405020304" pitchFamily="18" charset="0"/>
                        </a:rPr>
                        <a:t> </a:t>
                      </a:r>
                      <a:endParaRPr lang="en-US" sz="2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 </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8756326"/>
                  </a:ext>
                </a:extLst>
              </a:tr>
            </a:tbl>
          </a:graphicData>
        </a:graphic>
      </p:graphicFrame>
      <p:sp>
        <p:nvSpPr>
          <p:cNvPr id="3" name="Control 1">
            <a:extLst>
              <a:ext uri="{FF2B5EF4-FFF2-40B4-BE49-F238E27FC236}">
                <a16:creationId xmlns:a16="http://schemas.microsoft.com/office/drawing/2014/main" id="{D5F8D320-81EA-4800-8C75-EB6EAEFBE944}"/>
              </a:ext>
            </a:extLst>
          </p:cNvPr>
          <p:cNvSpPr>
            <a:spLocks noChangeArrowheads="1" noChangeShapeType="1"/>
          </p:cNvSpPr>
          <p:nvPr/>
        </p:nvSpPr>
        <p:spPr bwMode="auto">
          <a:xfrm>
            <a:off x="1600200" y="3189288"/>
            <a:ext cx="6858000" cy="29638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F24A8DF4-317D-428D-9B07-F3D5516FC77A}"/>
              </a:ext>
            </a:extLst>
          </p:cNvPr>
          <p:cNvSpPr txBox="1"/>
          <p:nvPr/>
        </p:nvSpPr>
        <p:spPr>
          <a:xfrm>
            <a:off x="0" y="304800"/>
            <a:ext cx="9144000" cy="123110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25.  Table B has three important physical constants for water.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Fill in this chart now.</a:t>
            </a:r>
          </a:p>
          <a:p>
            <a:endParaRPr lang="en-US" dirty="0"/>
          </a:p>
        </p:txBody>
      </p:sp>
    </p:spTree>
    <p:extLst>
      <p:ext uri="{BB962C8B-B14F-4D97-AF65-F5344CB8AC3E}">
        <p14:creationId xmlns:p14="http://schemas.microsoft.com/office/powerpoint/2010/main" val="214099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E2BC27A-87B4-4582-9355-50555CF7C345}"/>
              </a:ext>
            </a:extLst>
          </p:cNvPr>
          <p:cNvGraphicFramePr>
            <a:graphicFrameLocks noGrp="1"/>
          </p:cNvGraphicFramePr>
          <p:nvPr>
            <p:extLst>
              <p:ext uri="{D42A27DB-BD31-4B8C-83A1-F6EECF244321}">
                <p14:modId xmlns:p14="http://schemas.microsoft.com/office/powerpoint/2010/main" val="3730517070"/>
              </p:ext>
            </p:extLst>
          </p:nvPr>
        </p:nvGraphicFramePr>
        <p:xfrm>
          <a:off x="0" y="1752600"/>
          <a:ext cx="9143999" cy="3962399"/>
        </p:xfrm>
        <a:graphic>
          <a:graphicData uri="http://schemas.openxmlformats.org/drawingml/2006/table">
            <a:tbl>
              <a:tblPr/>
              <a:tblGrid>
                <a:gridCol w="1524000">
                  <a:extLst>
                    <a:ext uri="{9D8B030D-6E8A-4147-A177-3AD203B41FA5}">
                      <a16:colId xmlns:a16="http://schemas.microsoft.com/office/drawing/2014/main" val="166820153"/>
                    </a:ext>
                  </a:extLst>
                </a:gridCol>
                <a:gridCol w="1757680">
                  <a:extLst>
                    <a:ext uri="{9D8B030D-6E8A-4147-A177-3AD203B41FA5}">
                      <a16:colId xmlns:a16="http://schemas.microsoft.com/office/drawing/2014/main" val="1937760080"/>
                    </a:ext>
                  </a:extLst>
                </a:gridCol>
                <a:gridCol w="5862319">
                  <a:extLst>
                    <a:ext uri="{9D8B030D-6E8A-4147-A177-3AD203B41FA5}">
                      <a16:colId xmlns:a16="http://schemas.microsoft.com/office/drawing/2014/main" val="3784985864"/>
                    </a:ext>
                  </a:extLst>
                </a:gridCol>
              </a:tblGrid>
              <a:tr h="780543">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Constant</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a:ln>
                            <a:noFill/>
                          </a:ln>
                          <a:solidFill>
                            <a:srgbClr val="000000"/>
                          </a:solidFill>
                          <a:effectLst/>
                          <a:latin typeface="Times New Roman" panose="02020603050405020304" pitchFamily="18" charset="0"/>
                        </a:rPr>
                        <a:t>Value with</a:t>
                      </a:r>
                      <a:br>
                        <a:rPr lang="en-US" sz="2000" kern="1400">
                          <a:ln>
                            <a:noFill/>
                          </a:ln>
                          <a:solidFill>
                            <a:srgbClr val="000000"/>
                          </a:solidFill>
                          <a:effectLst/>
                          <a:latin typeface="Times New Roman" panose="02020603050405020304" pitchFamily="18" charset="0"/>
                        </a:rPr>
                      </a:br>
                      <a:r>
                        <a:rPr lang="en-US" sz="2000" kern="1400">
                          <a:ln>
                            <a:noFill/>
                          </a:ln>
                          <a:solidFill>
                            <a:srgbClr val="000000"/>
                          </a:solidFill>
                          <a:effectLst/>
                          <a:latin typeface="Times New Roman" panose="02020603050405020304" pitchFamily="18" charset="0"/>
                        </a:rPr>
                        <a:t>units</a:t>
                      </a:r>
                      <a:endParaRPr lang="en-US" sz="2000" kern="140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Will make one gram of H</a:t>
                      </a:r>
                      <a:r>
                        <a:rPr lang="en-US" sz="2000" kern="1400" baseline="-25000" dirty="0">
                          <a:ln>
                            <a:noFill/>
                          </a:ln>
                          <a:solidFill>
                            <a:srgbClr val="000000"/>
                          </a:solidFill>
                          <a:effectLst/>
                          <a:latin typeface="Times New Roman" panose="02020603050405020304" pitchFamily="18" charset="0"/>
                        </a:rPr>
                        <a:t>2</a:t>
                      </a:r>
                      <a:r>
                        <a:rPr lang="en-US" sz="2000" kern="1400" dirty="0">
                          <a:ln>
                            <a:noFill/>
                          </a:ln>
                          <a:solidFill>
                            <a:srgbClr val="000000"/>
                          </a:solidFill>
                          <a:effectLst/>
                          <a:latin typeface="Times New Roman" panose="02020603050405020304" pitchFamily="18" charset="0"/>
                        </a:rPr>
                        <a:t>O...</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478134"/>
                  </a:ext>
                </a:extLst>
              </a:tr>
              <a:tr h="1017729">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Heat of </a:t>
                      </a:r>
                      <a:br>
                        <a:rPr lang="en-US" sz="2000" kern="1400" dirty="0">
                          <a:ln>
                            <a:noFill/>
                          </a:ln>
                          <a:solidFill>
                            <a:srgbClr val="000000"/>
                          </a:solidFill>
                          <a:effectLst/>
                          <a:latin typeface="Times New Roman" panose="02020603050405020304" pitchFamily="18" charset="0"/>
                        </a:rPr>
                      </a:br>
                      <a:r>
                        <a:rPr lang="en-US" sz="2000" kern="1400" dirty="0">
                          <a:ln>
                            <a:noFill/>
                          </a:ln>
                          <a:solidFill>
                            <a:srgbClr val="000000"/>
                          </a:solidFill>
                          <a:effectLst/>
                          <a:latin typeface="Times New Roman" panose="02020603050405020304" pitchFamily="18" charset="0"/>
                        </a:rPr>
                        <a:t>Fusion </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0000FF"/>
                          </a:solidFill>
                          <a:effectLst/>
                          <a:latin typeface="Times New Roman" panose="02020603050405020304" pitchFamily="18" charset="0"/>
                        </a:rPr>
                        <a:t>334 J/g </a:t>
                      </a:r>
                      <a:endParaRPr lang="en-US" sz="2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ln>
                            <a:noFill/>
                          </a:ln>
                          <a:solidFill>
                            <a:srgbClr val="FF0000"/>
                          </a:solidFill>
                          <a:effectLst/>
                          <a:latin typeface="Times New Roman" panose="02020603050405020304" pitchFamily="18" charset="0"/>
                        </a:rPr>
                        <a:t>MELT </a:t>
                      </a:r>
                      <a:r>
                        <a:rPr lang="en-US" sz="2000" b="0" kern="1400" dirty="0">
                          <a:ln>
                            <a:noFill/>
                          </a:ln>
                          <a:solidFill>
                            <a:srgbClr val="0000FF"/>
                          </a:solidFill>
                          <a:effectLst/>
                          <a:latin typeface="Times New Roman" panose="02020603050405020304" pitchFamily="18" charset="0"/>
                        </a:rPr>
                        <a:t>or</a:t>
                      </a:r>
                      <a:r>
                        <a:rPr lang="en-US" sz="2000" b="0" kern="1400" dirty="0">
                          <a:ln>
                            <a:noFill/>
                          </a:ln>
                          <a:solidFill>
                            <a:srgbClr val="FF0000"/>
                          </a:solidFill>
                          <a:effectLst/>
                          <a:latin typeface="Times New Roman" panose="02020603050405020304" pitchFamily="18" charset="0"/>
                        </a:rPr>
                        <a:t> FREEZE </a:t>
                      </a:r>
                      <a:r>
                        <a:rPr lang="en-US" sz="2000" kern="1400" dirty="0">
                          <a:ln>
                            <a:noFill/>
                          </a:ln>
                          <a:solidFill>
                            <a:srgbClr val="FF0000"/>
                          </a:solidFill>
                          <a:effectLst/>
                          <a:latin typeface="Times New Roman" panose="02020603050405020304" pitchFamily="18" charset="0"/>
                        </a:rPr>
                        <a:t>one gram of H</a:t>
                      </a:r>
                      <a:r>
                        <a:rPr lang="en-US" sz="2000" kern="1400" baseline="-25000" dirty="0">
                          <a:ln>
                            <a:noFill/>
                          </a:ln>
                          <a:solidFill>
                            <a:srgbClr val="FF0000"/>
                          </a:solidFill>
                          <a:effectLst/>
                          <a:latin typeface="Times New Roman" panose="02020603050405020304" pitchFamily="18" charset="0"/>
                        </a:rPr>
                        <a:t>2</a:t>
                      </a:r>
                      <a:r>
                        <a:rPr lang="en-US" sz="2000" kern="1400" dirty="0">
                          <a:ln>
                            <a:noFill/>
                          </a:ln>
                          <a:solidFill>
                            <a:srgbClr val="FF0000"/>
                          </a:solidFill>
                          <a:effectLst/>
                          <a:latin typeface="Times New Roman" panose="02020603050405020304" pitchFamily="18" charset="0"/>
                        </a:rPr>
                        <a:t>O</a:t>
                      </a:r>
                      <a:r>
                        <a:rPr lang="en-US" sz="2000" b="0" kern="1400" dirty="0">
                          <a:ln>
                            <a:noFill/>
                          </a:ln>
                          <a:solidFill>
                            <a:srgbClr val="FF0000"/>
                          </a:solidFill>
                          <a:effectLst/>
                          <a:latin typeface="Times New Roman" panose="02020603050405020304" pitchFamily="18" charset="0"/>
                        </a:rPr>
                        <a:t>,</a:t>
                      </a:r>
                      <a:br>
                        <a:rPr lang="en-US" sz="2000" b="0" kern="1400" dirty="0">
                          <a:ln>
                            <a:noFill/>
                          </a:ln>
                          <a:solidFill>
                            <a:srgbClr val="FF0000"/>
                          </a:solidFill>
                          <a:effectLst/>
                          <a:latin typeface="Times New Roman" panose="02020603050405020304" pitchFamily="18" charset="0"/>
                        </a:rPr>
                      </a:br>
                      <a:r>
                        <a:rPr lang="en-US" sz="2000" b="0" kern="1400" dirty="0">
                          <a:ln>
                            <a:noFill/>
                          </a:ln>
                          <a:solidFill>
                            <a:srgbClr val="FF0000"/>
                          </a:solidFill>
                          <a:effectLst/>
                          <a:latin typeface="Times New Roman" panose="02020603050405020304" pitchFamily="18" charset="0"/>
                        </a:rPr>
                        <a:t>NO TEMP CHANGE </a:t>
                      </a:r>
                      <a:endParaRPr lang="en-US" sz="2000" b="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7524090"/>
                  </a:ext>
                </a:extLst>
              </a:tr>
              <a:tr h="1081079">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Heat of </a:t>
                      </a:r>
                      <a:br>
                        <a:rPr lang="en-US" sz="2000" kern="1400" dirty="0">
                          <a:ln>
                            <a:noFill/>
                          </a:ln>
                          <a:solidFill>
                            <a:srgbClr val="000000"/>
                          </a:solidFill>
                          <a:effectLst/>
                          <a:latin typeface="Times New Roman" panose="02020603050405020304" pitchFamily="18" charset="0"/>
                        </a:rPr>
                      </a:br>
                      <a:r>
                        <a:rPr lang="en-US" sz="2000" kern="1400" dirty="0">
                          <a:ln>
                            <a:noFill/>
                          </a:ln>
                          <a:solidFill>
                            <a:srgbClr val="000000"/>
                          </a:solidFill>
                          <a:effectLst/>
                          <a:latin typeface="Times New Roman" panose="02020603050405020304" pitchFamily="18" charset="0"/>
                        </a:rPr>
                        <a:t>Vaporization</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19000"/>
                        </a:lnSpc>
                        <a:spcBef>
                          <a:spcPts val="0"/>
                        </a:spcBef>
                        <a:spcAft>
                          <a:spcPts val="600"/>
                        </a:spcAft>
                        <a:buClrTx/>
                        <a:buSzTx/>
                        <a:buFontTx/>
                        <a:buNone/>
                        <a:tabLst/>
                        <a:defRPr/>
                      </a:pPr>
                      <a:r>
                        <a:rPr lang="en-US" sz="2800" kern="1400" dirty="0">
                          <a:ln>
                            <a:noFill/>
                          </a:ln>
                          <a:solidFill>
                            <a:srgbClr val="0000FF"/>
                          </a:solidFill>
                          <a:effectLst/>
                          <a:latin typeface="Times New Roman" panose="02020603050405020304" pitchFamily="18" charset="0"/>
                        </a:rPr>
                        <a:t>2260 J/g  </a:t>
                      </a:r>
                      <a:endParaRPr lang="en-US" sz="2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ln>
                            <a:noFill/>
                          </a:ln>
                          <a:solidFill>
                            <a:srgbClr val="FF0000"/>
                          </a:solidFill>
                          <a:effectLst/>
                          <a:latin typeface="Times New Roman" panose="02020603050405020304" pitchFamily="18" charset="0"/>
                        </a:rPr>
                        <a:t>VAPORIZE </a:t>
                      </a:r>
                      <a:r>
                        <a:rPr lang="en-US" sz="2000" b="0" kern="1400" dirty="0">
                          <a:ln>
                            <a:noFill/>
                          </a:ln>
                          <a:solidFill>
                            <a:srgbClr val="0000FF"/>
                          </a:solidFill>
                          <a:effectLst/>
                          <a:latin typeface="Times New Roman" panose="02020603050405020304" pitchFamily="18" charset="0"/>
                        </a:rPr>
                        <a:t>or</a:t>
                      </a:r>
                      <a:r>
                        <a:rPr lang="en-US" sz="2000" b="0" kern="1400" dirty="0">
                          <a:ln>
                            <a:noFill/>
                          </a:ln>
                          <a:solidFill>
                            <a:srgbClr val="FF0000"/>
                          </a:solidFill>
                          <a:effectLst/>
                          <a:latin typeface="Times New Roman" panose="02020603050405020304" pitchFamily="18" charset="0"/>
                        </a:rPr>
                        <a:t> CONDENSE </a:t>
                      </a:r>
                      <a:r>
                        <a:rPr lang="en-US" sz="2000" kern="1400" dirty="0">
                          <a:ln>
                            <a:noFill/>
                          </a:ln>
                          <a:solidFill>
                            <a:srgbClr val="FF0000"/>
                          </a:solidFill>
                          <a:effectLst/>
                          <a:latin typeface="Times New Roman" panose="02020603050405020304" pitchFamily="18" charset="0"/>
                        </a:rPr>
                        <a:t>one gram of H</a:t>
                      </a:r>
                      <a:r>
                        <a:rPr lang="en-US" sz="2000" kern="1400" baseline="-25000" dirty="0">
                          <a:ln>
                            <a:noFill/>
                          </a:ln>
                          <a:solidFill>
                            <a:srgbClr val="FF0000"/>
                          </a:solidFill>
                          <a:effectLst/>
                          <a:latin typeface="Times New Roman" panose="02020603050405020304" pitchFamily="18" charset="0"/>
                        </a:rPr>
                        <a:t>2</a:t>
                      </a:r>
                      <a:r>
                        <a:rPr lang="en-US" sz="2000" kern="1400" dirty="0">
                          <a:ln>
                            <a:noFill/>
                          </a:ln>
                          <a:solidFill>
                            <a:srgbClr val="FF0000"/>
                          </a:solidFill>
                          <a:effectLst/>
                          <a:latin typeface="Times New Roman" panose="02020603050405020304" pitchFamily="18" charset="0"/>
                        </a:rPr>
                        <a:t>O</a:t>
                      </a:r>
                      <a:r>
                        <a:rPr lang="en-US" sz="2000" b="0" kern="1400" dirty="0">
                          <a:ln>
                            <a:noFill/>
                          </a:ln>
                          <a:solidFill>
                            <a:srgbClr val="FF0000"/>
                          </a:solidFill>
                          <a:effectLst/>
                          <a:latin typeface="Times New Roman" panose="02020603050405020304" pitchFamily="18" charset="0"/>
                        </a:rPr>
                        <a:t>, </a:t>
                      </a:r>
                      <a:br>
                        <a:rPr lang="en-US" sz="2000" b="0" kern="1400" dirty="0">
                          <a:ln>
                            <a:noFill/>
                          </a:ln>
                          <a:solidFill>
                            <a:srgbClr val="FF0000"/>
                          </a:solidFill>
                          <a:effectLst/>
                          <a:latin typeface="Times New Roman" panose="02020603050405020304" pitchFamily="18" charset="0"/>
                        </a:rPr>
                      </a:br>
                      <a:r>
                        <a:rPr lang="en-US" sz="2000" b="0" kern="1400" dirty="0">
                          <a:ln>
                            <a:noFill/>
                          </a:ln>
                          <a:solidFill>
                            <a:srgbClr val="FF0000"/>
                          </a:solidFill>
                          <a:effectLst/>
                          <a:latin typeface="Times New Roman" panose="02020603050405020304" pitchFamily="18" charset="0"/>
                        </a:rPr>
                        <a:t>NO TEMP CHANGE </a:t>
                      </a:r>
                      <a:endParaRPr lang="en-US" sz="2000" b="0" kern="1400" dirty="0">
                        <a:ln>
                          <a:noFill/>
                        </a:ln>
                        <a:solidFill>
                          <a:srgbClr val="FF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3694184"/>
                  </a:ext>
                </a:extLst>
              </a:tr>
              <a:tr h="1083048">
                <a:tc>
                  <a:txBody>
                    <a:bodyPr/>
                    <a:lstStyle/>
                    <a:p>
                      <a:pPr marR="0" indent="0" algn="ctr" rtl="0">
                        <a:lnSpc>
                          <a:spcPct val="119000"/>
                        </a:lnSpc>
                        <a:spcBef>
                          <a:spcPts val="0"/>
                        </a:spcBef>
                        <a:spcAft>
                          <a:spcPts val="600"/>
                        </a:spcAft>
                      </a:pPr>
                      <a:r>
                        <a:rPr lang="en-US" sz="2000" kern="1400" dirty="0">
                          <a:ln>
                            <a:noFill/>
                          </a:ln>
                          <a:solidFill>
                            <a:srgbClr val="000000"/>
                          </a:solidFill>
                          <a:effectLst/>
                          <a:latin typeface="Times New Roman" panose="02020603050405020304" pitchFamily="18" charset="0"/>
                        </a:rPr>
                        <a:t>Specific Heat </a:t>
                      </a:r>
                      <a:br>
                        <a:rPr lang="en-US" sz="2000" kern="1400" dirty="0">
                          <a:ln>
                            <a:noFill/>
                          </a:ln>
                          <a:solidFill>
                            <a:srgbClr val="000000"/>
                          </a:solidFill>
                          <a:effectLst/>
                          <a:latin typeface="Times New Roman" panose="02020603050405020304" pitchFamily="18" charset="0"/>
                        </a:rPr>
                      </a:br>
                      <a:r>
                        <a:rPr lang="en-US" sz="2000" kern="1400" dirty="0">
                          <a:ln>
                            <a:noFill/>
                          </a:ln>
                          <a:solidFill>
                            <a:srgbClr val="000000"/>
                          </a:solidFill>
                          <a:effectLst/>
                          <a:latin typeface="Times New Roman" panose="02020603050405020304" pitchFamily="18" charset="0"/>
                        </a:rPr>
                        <a:t>Capacity</a:t>
                      </a:r>
                      <a:endParaRPr lang="en-US" sz="20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ln>
                            <a:noFill/>
                          </a:ln>
                          <a:solidFill>
                            <a:srgbClr val="0000FF"/>
                          </a:solidFill>
                          <a:effectLst/>
                          <a:latin typeface="Times New Roman" panose="02020603050405020304" pitchFamily="18" charset="0"/>
                        </a:rPr>
                        <a:t>4.18 J/</a:t>
                      </a:r>
                      <a:r>
                        <a:rPr lang="en-US" sz="2800" kern="1400" dirty="0" err="1">
                          <a:ln>
                            <a:noFill/>
                          </a:ln>
                          <a:solidFill>
                            <a:srgbClr val="0000FF"/>
                          </a:solidFill>
                          <a:effectLst/>
                          <a:latin typeface="Times New Roman" panose="02020603050405020304" pitchFamily="18" charset="0"/>
                        </a:rPr>
                        <a:t>g</a:t>
                      </a:r>
                      <a:r>
                        <a:rPr lang="en-US" sz="2800" kern="1400" dirty="0" err="1">
                          <a:ln>
                            <a:noFill/>
                          </a:ln>
                          <a:solidFill>
                            <a:srgbClr val="0000FF"/>
                          </a:solidFill>
                          <a:effectLst/>
                          <a:latin typeface="Times New Roman" panose="02020603050405020304" pitchFamily="18" charset="0"/>
                          <a:cs typeface="Times New Roman" panose="02020603050405020304" pitchFamily="18" charset="0"/>
                        </a:rPr>
                        <a:t>·</a:t>
                      </a:r>
                      <a:r>
                        <a:rPr lang="en-US" sz="2800" kern="1400" dirty="0" err="1">
                          <a:ln>
                            <a:noFill/>
                          </a:ln>
                          <a:solidFill>
                            <a:srgbClr val="0000FF"/>
                          </a:solidFill>
                          <a:effectLst/>
                          <a:latin typeface="Times New Roman" panose="02020603050405020304" pitchFamily="18" charset="0"/>
                        </a:rPr>
                        <a:t>K</a:t>
                      </a:r>
                      <a:r>
                        <a:rPr lang="en-US" sz="2800" kern="1400" dirty="0">
                          <a:ln>
                            <a:noFill/>
                          </a:ln>
                          <a:solidFill>
                            <a:srgbClr val="0000FF"/>
                          </a:solidFill>
                          <a:effectLst/>
                          <a:latin typeface="Times New Roman" panose="02020603050405020304" pitchFamily="18" charset="0"/>
                        </a:rPr>
                        <a:t> </a:t>
                      </a:r>
                      <a:endParaRPr lang="en-US" sz="2800" kern="1400" dirty="0">
                        <a:ln>
                          <a:noFill/>
                        </a:ln>
                        <a:solidFill>
                          <a:srgbClr val="0000FF"/>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b="0" kern="1400" dirty="0">
                          <a:ln>
                            <a:noFill/>
                          </a:ln>
                          <a:solidFill>
                            <a:srgbClr val="FF0000"/>
                          </a:solidFill>
                          <a:effectLst/>
                          <a:latin typeface="Times New Roman" panose="02020603050405020304" pitchFamily="18" charset="0"/>
                          <a:cs typeface="Times New Roman" panose="02020603050405020304" pitchFamily="18" charset="0"/>
                        </a:rPr>
                        <a:t>Change temp of </a:t>
                      </a:r>
                      <a:r>
                        <a:rPr lang="en-US" sz="2000" kern="1400" dirty="0">
                          <a:ln>
                            <a:noFill/>
                          </a:ln>
                          <a:solidFill>
                            <a:srgbClr val="FF0000"/>
                          </a:solidFill>
                          <a:effectLst/>
                          <a:latin typeface="Times New Roman" panose="02020603050405020304" pitchFamily="18" charset="0"/>
                        </a:rPr>
                        <a:t>one gram of H</a:t>
                      </a:r>
                      <a:r>
                        <a:rPr lang="en-US" sz="2000" kern="1400" baseline="-25000" dirty="0">
                          <a:ln>
                            <a:noFill/>
                          </a:ln>
                          <a:solidFill>
                            <a:srgbClr val="FF0000"/>
                          </a:solidFill>
                          <a:effectLst/>
                          <a:latin typeface="Times New Roman" panose="02020603050405020304" pitchFamily="18" charset="0"/>
                        </a:rPr>
                        <a:t>2</a:t>
                      </a:r>
                      <a:r>
                        <a:rPr lang="en-US" sz="2000" kern="1400" dirty="0">
                          <a:ln>
                            <a:noFill/>
                          </a:ln>
                          <a:solidFill>
                            <a:srgbClr val="FF0000"/>
                          </a:solidFill>
                          <a:effectLst/>
                          <a:latin typeface="Times New Roman" panose="02020603050405020304" pitchFamily="18" charset="0"/>
                        </a:rPr>
                        <a:t>O </a:t>
                      </a:r>
                      <a:r>
                        <a:rPr lang="en-US" sz="2000" b="0" kern="1400" dirty="0">
                          <a:ln>
                            <a:noFill/>
                          </a:ln>
                          <a:solidFill>
                            <a:srgbClr val="FF0000"/>
                          </a:solidFill>
                          <a:effectLst/>
                          <a:latin typeface="Times New Roman" panose="02020603050405020304" pitchFamily="18" charset="0"/>
                          <a:cs typeface="Times New Roman" panose="02020603050405020304" pitchFamily="18" charset="0"/>
                        </a:rPr>
                        <a:t>by 1 Kelvin (or 1</a:t>
                      </a:r>
                      <a:r>
                        <a:rPr lang="en-US" sz="2000" b="0" kern="1400" dirty="0">
                          <a:ln>
                            <a:noFill/>
                          </a:ln>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a:t>
                      </a:r>
                      <a:r>
                        <a:rPr lang="en-US" sz="2000" b="0" kern="1400" dirty="0">
                          <a:ln>
                            <a:noFill/>
                          </a:ln>
                          <a:solidFill>
                            <a:srgbClr val="FF0000"/>
                          </a:solidFill>
                          <a:effectLst/>
                          <a:latin typeface="Times New Roman" panose="02020603050405020304" pitchFamily="18" charset="0"/>
                          <a:cs typeface="Times New Roman" panose="02020603050405020304" pitchFamily="18" charset="0"/>
                        </a:rPr>
                        <a:t>C)</a:t>
                      </a:r>
                      <a:br>
                        <a:rPr lang="en-US" sz="2000" b="0" kern="1400" dirty="0">
                          <a:ln>
                            <a:noFill/>
                          </a:ln>
                          <a:solidFill>
                            <a:srgbClr val="FF0000"/>
                          </a:solidFill>
                          <a:effectLst/>
                          <a:latin typeface="Times New Roman" panose="02020603050405020304" pitchFamily="18" charset="0"/>
                          <a:cs typeface="Times New Roman" panose="02020603050405020304" pitchFamily="18" charset="0"/>
                        </a:rPr>
                      </a:br>
                      <a:r>
                        <a:rPr lang="en-US" sz="2000" b="0" kern="1400" dirty="0">
                          <a:ln>
                            <a:noFill/>
                          </a:ln>
                          <a:solidFill>
                            <a:srgbClr val="0000FF"/>
                          </a:solidFill>
                          <a:effectLst/>
                          <a:latin typeface="Times New Roman" panose="02020603050405020304" pitchFamily="18" charset="0"/>
                          <a:cs typeface="Times New Roman" panose="02020603050405020304" pitchFamily="18" charset="0"/>
                        </a:rPr>
                        <a:t>hotter or colder </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8756326"/>
                  </a:ext>
                </a:extLst>
              </a:tr>
            </a:tbl>
          </a:graphicData>
        </a:graphic>
      </p:graphicFrame>
      <p:sp>
        <p:nvSpPr>
          <p:cNvPr id="4" name="TextBox 3">
            <a:extLst>
              <a:ext uri="{FF2B5EF4-FFF2-40B4-BE49-F238E27FC236}">
                <a16:creationId xmlns:a16="http://schemas.microsoft.com/office/drawing/2014/main" id="{F24A8DF4-317D-428D-9B07-F3D5516FC77A}"/>
              </a:ext>
            </a:extLst>
          </p:cNvPr>
          <p:cNvSpPr txBox="1"/>
          <p:nvPr/>
        </p:nvSpPr>
        <p:spPr>
          <a:xfrm>
            <a:off x="0" y="304800"/>
            <a:ext cx="9144000" cy="123110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25.  Table B has three important physical constants for water</a:t>
            </a:r>
            <a:r>
              <a:rPr lang="en-US" sz="2800">
                <a:latin typeface="Times New Roman" panose="02020603050405020304" pitchFamily="18" charset="0"/>
                <a:cs typeface="Times New Roman" panose="02020603050405020304" pitchFamily="18" charset="0"/>
              </a:rPr>
              <a:t>.     </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        Fill </a:t>
            </a:r>
            <a:r>
              <a:rPr lang="en-US" sz="2800" dirty="0">
                <a:latin typeface="Times New Roman" panose="02020603050405020304" pitchFamily="18" charset="0"/>
                <a:cs typeface="Times New Roman" panose="02020603050405020304" pitchFamily="18" charset="0"/>
              </a:rPr>
              <a:t>in this chart now.</a:t>
            </a:r>
          </a:p>
          <a:p>
            <a:endParaRPr lang="en-US" dirty="0"/>
          </a:p>
        </p:txBody>
      </p:sp>
    </p:spTree>
    <p:extLst>
      <p:ext uri="{BB962C8B-B14F-4D97-AF65-F5344CB8AC3E}">
        <p14:creationId xmlns:p14="http://schemas.microsoft.com/office/powerpoint/2010/main" val="579317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94" name="AutoShape 2">
            <a:extLst>
              <a:ext uri="{FF2B5EF4-FFF2-40B4-BE49-F238E27FC236}">
                <a16:creationId xmlns:a16="http://schemas.microsoft.com/office/drawing/2014/main" id="{4BF31B28-FF94-4EE4-BCFC-6C169DE0A5B5}"/>
              </a:ext>
            </a:extLst>
          </p:cNvPr>
          <p:cNvCxnSpPr>
            <a:cxnSpLocks noChangeShapeType="1"/>
          </p:cNvCxnSpPr>
          <p:nvPr/>
        </p:nvCxnSpPr>
        <p:spPr bwMode="auto">
          <a:xfrm>
            <a:off x="1966912" y="504825"/>
            <a:ext cx="9525" cy="2771775"/>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195" name="AutoShape 3">
            <a:extLst>
              <a:ext uri="{FF2B5EF4-FFF2-40B4-BE49-F238E27FC236}">
                <a16:creationId xmlns:a16="http://schemas.microsoft.com/office/drawing/2014/main" id="{A74BD186-B4C6-4ADE-A01B-D389CDA40B50}"/>
              </a:ext>
            </a:extLst>
          </p:cNvPr>
          <p:cNvCxnSpPr>
            <a:cxnSpLocks noChangeShapeType="1"/>
          </p:cNvCxnSpPr>
          <p:nvPr/>
        </p:nvCxnSpPr>
        <p:spPr bwMode="auto">
          <a:xfrm flipH="1" flipV="1">
            <a:off x="1976437" y="3276600"/>
            <a:ext cx="5534025" cy="19050"/>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196" name="AutoShape 4">
            <a:extLst>
              <a:ext uri="{FF2B5EF4-FFF2-40B4-BE49-F238E27FC236}">
                <a16:creationId xmlns:a16="http://schemas.microsoft.com/office/drawing/2014/main" id="{5E6C567E-3413-4041-8CE0-E609F40E7FC5}"/>
              </a:ext>
            </a:extLst>
          </p:cNvPr>
          <p:cNvCxnSpPr>
            <a:cxnSpLocks noChangeShapeType="1"/>
          </p:cNvCxnSpPr>
          <p:nvPr/>
        </p:nvCxnSpPr>
        <p:spPr bwMode="auto">
          <a:xfrm flipV="1">
            <a:off x="1976437" y="2676525"/>
            <a:ext cx="371475" cy="485775"/>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197" name="AutoShape 5">
            <a:extLst>
              <a:ext uri="{FF2B5EF4-FFF2-40B4-BE49-F238E27FC236}">
                <a16:creationId xmlns:a16="http://schemas.microsoft.com/office/drawing/2014/main" id="{2CB4B89F-BE75-41D9-8137-AADB50CB7739}"/>
              </a:ext>
            </a:extLst>
          </p:cNvPr>
          <p:cNvCxnSpPr>
            <a:cxnSpLocks noChangeShapeType="1"/>
          </p:cNvCxnSpPr>
          <p:nvPr/>
        </p:nvCxnSpPr>
        <p:spPr bwMode="auto">
          <a:xfrm>
            <a:off x="2343150" y="2667000"/>
            <a:ext cx="690562"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198" name="AutoShape 6">
            <a:extLst>
              <a:ext uri="{FF2B5EF4-FFF2-40B4-BE49-F238E27FC236}">
                <a16:creationId xmlns:a16="http://schemas.microsoft.com/office/drawing/2014/main" id="{BFC5E8DC-8EA6-43A2-8B10-039ED2E0891B}"/>
              </a:ext>
            </a:extLst>
          </p:cNvPr>
          <p:cNvCxnSpPr>
            <a:cxnSpLocks noChangeShapeType="1"/>
          </p:cNvCxnSpPr>
          <p:nvPr/>
        </p:nvCxnSpPr>
        <p:spPr bwMode="auto">
          <a:xfrm flipV="1">
            <a:off x="3033712" y="1104900"/>
            <a:ext cx="1146175" cy="1560513"/>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199" name="AutoShape 7">
            <a:extLst>
              <a:ext uri="{FF2B5EF4-FFF2-40B4-BE49-F238E27FC236}">
                <a16:creationId xmlns:a16="http://schemas.microsoft.com/office/drawing/2014/main" id="{C47A6D89-650F-403F-A321-04F440657B87}"/>
              </a:ext>
            </a:extLst>
          </p:cNvPr>
          <p:cNvCxnSpPr>
            <a:cxnSpLocks noChangeShapeType="1"/>
          </p:cNvCxnSpPr>
          <p:nvPr/>
        </p:nvCxnSpPr>
        <p:spPr bwMode="auto">
          <a:xfrm>
            <a:off x="4179887" y="1114425"/>
            <a:ext cx="2016125" cy="1588"/>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200" name="AutoShape 8">
            <a:extLst>
              <a:ext uri="{FF2B5EF4-FFF2-40B4-BE49-F238E27FC236}">
                <a16:creationId xmlns:a16="http://schemas.microsoft.com/office/drawing/2014/main" id="{6DBE34E0-534B-4069-B533-AC83781ED770}"/>
              </a:ext>
            </a:extLst>
          </p:cNvPr>
          <p:cNvCxnSpPr>
            <a:cxnSpLocks noChangeShapeType="1"/>
          </p:cNvCxnSpPr>
          <p:nvPr/>
        </p:nvCxnSpPr>
        <p:spPr bwMode="auto">
          <a:xfrm flipV="1">
            <a:off x="6196012" y="628650"/>
            <a:ext cx="371475" cy="485775"/>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 name="Text Box 9">
            <a:extLst>
              <a:ext uri="{FF2B5EF4-FFF2-40B4-BE49-F238E27FC236}">
                <a16:creationId xmlns:a16="http://schemas.microsoft.com/office/drawing/2014/main" id="{57A1EECD-E631-4512-A46E-ED5B0C9AB6EB}"/>
              </a:ext>
            </a:extLst>
          </p:cNvPr>
          <p:cNvSpPr txBox="1">
            <a:spLocks noChangeArrowheads="1"/>
          </p:cNvSpPr>
          <p:nvPr/>
        </p:nvSpPr>
        <p:spPr bwMode="auto">
          <a:xfrm>
            <a:off x="1452562" y="2428875"/>
            <a:ext cx="5143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Melting</a:t>
            </a:r>
            <a:br>
              <a:rPr kumimoji="0" lang="en-US" altLang="en-US" sz="1000" b="0" i="0" u="none" strike="noStrike" cap="none" normalizeH="0" baseline="0">
                <a:ln>
                  <a:noFill/>
                </a:ln>
                <a:solidFill>
                  <a:srgbClr val="000000"/>
                </a:solidFill>
                <a:effectLst/>
                <a:latin typeface="Calibri" panose="020F0502020204030204" pitchFamily="34" charset="0"/>
              </a:rPr>
            </a:br>
            <a:r>
              <a:rPr kumimoji="0" lang="en-US" altLang="en-US" sz="1000" b="0" i="0" u="none" strike="noStrike" cap="none" normalizeH="0" baseline="0">
                <a:ln>
                  <a:noFill/>
                </a:ln>
                <a:solidFill>
                  <a:srgbClr val="000000"/>
                </a:solidFill>
                <a:effectLst/>
                <a:latin typeface="Calibri" panose="020F0502020204030204" pitchFamily="34" charset="0"/>
              </a:rPr>
              <a:t>Point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 Box 10">
            <a:extLst>
              <a:ext uri="{FF2B5EF4-FFF2-40B4-BE49-F238E27FC236}">
                <a16:creationId xmlns:a16="http://schemas.microsoft.com/office/drawing/2014/main" id="{C3FD9B62-C52A-4A28-A106-275661ACB9B9}"/>
              </a:ext>
            </a:extLst>
          </p:cNvPr>
          <p:cNvSpPr txBox="1">
            <a:spLocks noChangeArrowheads="1"/>
          </p:cNvSpPr>
          <p:nvPr/>
        </p:nvSpPr>
        <p:spPr bwMode="auto">
          <a:xfrm>
            <a:off x="1452562" y="885825"/>
            <a:ext cx="5143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Boiling</a:t>
            </a:r>
            <a:br>
              <a:rPr kumimoji="0" lang="en-US" altLang="en-US" sz="1000" b="0" i="0" u="none" strike="noStrike" cap="none" normalizeH="0" baseline="0">
                <a:ln>
                  <a:noFill/>
                </a:ln>
                <a:solidFill>
                  <a:srgbClr val="000000"/>
                </a:solidFill>
                <a:effectLst/>
                <a:latin typeface="Calibri" panose="020F0502020204030204" pitchFamily="34" charset="0"/>
              </a:rPr>
            </a:br>
            <a:r>
              <a:rPr kumimoji="0" lang="en-US" altLang="en-US" sz="1000" b="0" i="0" u="none" strike="noStrike" cap="none" normalizeH="0" baseline="0">
                <a:ln>
                  <a:noFill/>
                </a:ln>
                <a:solidFill>
                  <a:srgbClr val="000000"/>
                </a:solidFill>
                <a:effectLst/>
                <a:latin typeface="Calibri" panose="020F0502020204030204" pitchFamily="34" charset="0"/>
              </a:rPr>
              <a:t>Point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11">
            <a:extLst>
              <a:ext uri="{FF2B5EF4-FFF2-40B4-BE49-F238E27FC236}">
                <a16:creationId xmlns:a16="http://schemas.microsoft.com/office/drawing/2014/main" id="{61C69BD1-FE97-4203-A54C-B92E17C56A5A}"/>
              </a:ext>
            </a:extLst>
          </p:cNvPr>
          <p:cNvSpPr txBox="1">
            <a:spLocks noChangeArrowheads="1"/>
          </p:cNvSpPr>
          <p:nvPr/>
        </p:nvSpPr>
        <p:spPr bwMode="auto">
          <a:xfrm>
            <a:off x="1747837" y="30670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12">
            <a:extLst>
              <a:ext uri="{FF2B5EF4-FFF2-40B4-BE49-F238E27FC236}">
                <a16:creationId xmlns:a16="http://schemas.microsoft.com/office/drawing/2014/main" id="{22098C9C-B5D6-4B52-8DC1-DB923070EF18}"/>
              </a:ext>
            </a:extLst>
          </p:cNvPr>
          <p:cNvSpPr txBox="1">
            <a:spLocks noChangeArrowheads="1"/>
          </p:cNvSpPr>
          <p:nvPr/>
        </p:nvSpPr>
        <p:spPr bwMode="auto">
          <a:xfrm>
            <a:off x="2205037" y="242887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13">
            <a:extLst>
              <a:ext uri="{FF2B5EF4-FFF2-40B4-BE49-F238E27FC236}">
                <a16:creationId xmlns:a16="http://schemas.microsoft.com/office/drawing/2014/main" id="{D67D9AE3-29AE-477B-A0DE-72452952BA50}"/>
              </a:ext>
            </a:extLst>
          </p:cNvPr>
          <p:cNvSpPr txBox="1">
            <a:spLocks noChangeArrowheads="1"/>
          </p:cNvSpPr>
          <p:nvPr/>
        </p:nvSpPr>
        <p:spPr bwMode="auto">
          <a:xfrm>
            <a:off x="3033712" y="26479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4">
            <a:extLst>
              <a:ext uri="{FF2B5EF4-FFF2-40B4-BE49-F238E27FC236}">
                <a16:creationId xmlns:a16="http://schemas.microsoft.com/office/drawing/2014/main" id="{651C5DE6-B886-4F5C-85F7-596AC7E1CEEA}"/>
              </a:ext>
            </a:extLst>
          </p:cNvPr>
          <p:cNvSpPr txBox="1">
            <a:spLocks noChangeArrowheads="1"/>
          </p:cNvSpPr>
          <p:nvPr/>
        </p:nvSpPr>
        <p:spPr bwMode="auto">
          <a:xfrm>
            <a:off x="3986212" y="8382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5">
            <a:extLst>
              <a:ext uri="{FF2B5EF4-FFF2-40B4-BE49-F238E27FC236}">
                <a16:creationId xmlns:a16="http://schemas.microsoft.com/office/drawing/2014/main" id="{B6C070BD-017B-4087-BA1D-64D92608AF46}"/>
              </a:ext>
            </a:extLst>
          </p:cNvPr>
          <p:cNvSpPr txBox="1">
            <a:spLocks noChangeArrowheads="1"/>
          </p:cNvSpPr>
          <p:nvPr/>
        </p:nvSpPr>
        <p:spPr bwMode="auto">
          <a:xfrm>
            <a:off x="6224587" y="11144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6">
            <a:extLst>
              <a:ext uri="{FF2B5EF4-FFF2-40B4-BE49-F238E27FC236}">
                <a16:creationId xmlns:a16="http://schemas.microsoft.com/office/drawing/2014/main" id="{326973D5-EF7E-48AC-B5F0-A65E29FD2FB0}"/>
              </a:ext>
            </a:extLst>
          </p:cNvPr>
          <p:cNvSpPr txBox="1">
            <a:spLocks noChangeArrowheads="1"/>
          </p:cNvSpPr>
          <p:nvPr/>
        </p:nvSpPr>
        <p:spPr bwMode="auto">
          <a:xfrm>
            <a:off x="6443662" y="4286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09" name="AutoShape 17">
            <a:extLst>
              <a:ext uri="{FF2B5EF4-FFF2-40B4-BE49-F238E27FC236}">
                <a16:creationId xmlns:a16="http://schemas.microsoft.com/office/drawing/2014/main" id="{0DDF8027-36AB-49CB-B564-4B44B8F0159A}"/>
              </a:ext>
            </a:extLst>
          </p:cNvPr>
          <p:cNvCxnSpPr>
            <a:cxnSpLocks noChangeShapeType="1"/>
          </p:cNvCxnSpPr>
          <p:nvPr/>
        </p:nvCxnSpPr>
        <p:spPr bwMode="auto">
          <a:xfrm>
            <a:off x="4138612" y="3457575"/>
            <a:ext cx="2190750" cy="0"/>
          </a:xfrm>
          <a:prstGeom prst="straightConnector1">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0" name="Text Box 18">
            <a:extLst>
              <a:ext uri="{FF2B5EF4-FFF2-40B4-BE49-F238E27FC236}">
                <a16:creationId xmlns:a16="http://schemas.microsoft.com/office/drawing/2014/main" id="{6D252AFF-3277-40E4-AF3B-A9A0BD5E8E20}"/>
              </a:ext>
            </a:extLst>
          </p:cNvPr>
          <p:cNvSpPr txBox="1">
            <a:spLocks noChangeArrowheads="1"/>
          </p:cNvSpPr>
          <p:nvPr/>
        </p:nvSpPr>
        <p:spPr bwMode="auto">
          <a:xfrm>
            <a:off x="2343150" y="133358"/>
            <a:ext cx="3690937" cy="647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rgbClr val="000000"/>
                </a:solidFill>
                <a:effectLst/>
                <a:latin typeface="Times New Roman" panose="02020603050405020304" pitchFamily="18" charset="0"/>
              </a:rPr>
              <a:t>The heating curve </a:t>
            </a:r>
            <a:r>
              <a:rPr lang="en-US" altLang="en-US" sz="2400" u="sng" dirty="0">
                <a:solidFill>
                  <a:srgbClr val="000000"/>
                </a:solidFill>
                <a:latin typeface="Times New Roman" panose="02020603050405020304" pitchFamily="18" charset="0"/>
              </a:rPr>
              <a:t>f</a:t>
            </a:r>
            <a:r>
              <a:rPr kumimoji="0" lang="en-US" altLang="en-US" sz="2400" b="0" i="0" u="sng" strike="noStrike" cap="none" normalizeH="0" baseline="0" dirty="0">
                <a:ln>
                  <a:noFill/>
                </a:ln>
                <a:solidFill>
                  <a:srgbClr val="000000"/>
                </a:solidFill>
                <a:effectLst/>
                <a:latin typeface="Times New Roman" panose="02020603050405020304" pitchFamily="18" charset="0"/>
              </a:rPr>
              <a:t>or water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 Box 19">
            <a:extLst>
              <a:ext uri="{FF2B5EF4-FFF2-40B4-BE49-F238E27FC236}">
                <a16:creationId xmlns:a16="http://schemas.microsoft.com/office/drawing/2014/main" id="{9D411958-CD85-425C-A63E-2B090C36EC38}"/>
              </a:ext>
            </a:extLst>
          </p:cNvPr>
          <p:cNvSpPr txBox="1">
            <a:spLocks noChangeArrowheads="1"/>
          </p:cNvSpPr>
          <p:nvPr/>
        </p:nvSpPr>
        <p:spPr bwMode="auto">
          <a:xfrm>
            <a:off x="2286000" y="3314700"/>
            <a:ext cx="50768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Heat is added at a constant rate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1F797208-6867-4604-868E-C12A9ED8AC57}"/>
              </a:ext>
            </a:extLst>
          </p:cNvPr>
          <p:cNvSpPr txBox="1"/>
          <p:nvPr/>
        </p:nvSpPr>
        <p:spPr>
          <a:xfrm>
            <a:off x="0" y="3931754"/>
            <a:ext cx="9144000" cy="258532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If we consider just </a:t>
            </a:r>
            <a:r>
              <a:rPr lang="en-US" sz="2400" dirty="0">
                <a:solidFill>
                  <a:srgbClr val="FF0000"/>
                </a:solidFill>
                <a:latin typeface="Times New Roman" panose="02020603050405020304" pitchFamily="18" charset="0"/>
                <a:cs typeface="Times New Roman" panose="02020603050405020304" pitchFamily="18" charset="0"/>
              </a:rPr>
              <a:t>ONE GRAM OF WATER</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26.  To move from B to C, we would need to ADD ________ of energy.</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27. To move from D to E, we would need to ADD ________ of energy.</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dirty="0"/>
              <a:t> </a:t>
            </a:r>
          </a:p>
        </p:txBody>
      </p:sp>
    </p:spTree>
    <p:extLst>
      <p:ext uri="{BB962C8B-B14F-4D97-AF65-F5344CB8AC3E}">
        <p14:creationId xmlns:p14="http://schemas.microsoft.com/office/powerpoint/2010/main" val="3696860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94" name="AutoShape 2">
            <a:extLst>
              <a:ext uri="{FF2B5EF4-FFF2-40B4-BE49-F238E27FC236}">
                <a16:creationId xmlns:a16="http://schemas.microsoft.com/office/drawing/2014/main" id="{4BF31B28-FF94-4EE4-BCFC-6C169DE0A5B5}"/>
              </a:ext>
            </a:extLst>
          </p:cNvPr>
          <p:cNvCxnSpPr>
            <a:cxnSpLocks noChangeShapeType="1"/>
          </p:cNvCxnSpPr>
          <p:nvPr/>
        </p:nvCxnSpPr>
        <p:spPr bwMode="auto">
          <a:xfrm>
            <a:off x="1966912" y="504825"/>
            <a:ext cx="9525" cy="2771775"/>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195" name="AutoShape 3">
            <a:extLst>
              <a:ext uri="{FF2B5EF4-FFF2-40B4-BE49-F238E27FC236}">
                <a16:creationId xmlns:a16="http://schemas.microsoft.com/office/drawing/2014/main" id="{A74BD186-B4C6-4ADE-A01B-D389CDA40B50}"/>
              </a:ext>
            </a:extLst>
          </p:cNvPr>
          <p:cNvCxnSpPr>
            <a:cxnSpLocks noChangeShapeType="1"/>
          </p:cNvCxnSpPr>
          <p:nvPr/>
        </p:nvCxnSpPr>
        <p:spPr bwMode="auto">
          <a:xfrm flipH="1" flipV="1">
            <a:off x="1976437" y="3276600"/>
            <a:ext cx="5534025" cy="19050"/>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196" name="AutoShape 4">
            <a:extLst>
              <a:ext uri="{FF2B5EF4-FFF2-40B4-BE49-F238E27FC236}">
                <a16:creationId xmlns:a16="http://schemas.microsoft.com/office/drawing/2014/main" id="{5E6C567E-3413-4041-8CE0-E609F40E7FC5}"/>
              </a:ext>
            </a:extLst>
          </p:cNvPr>
          <p:cNvCxnSpPr>
            <a:cxnSpLocks noChangeShapeType="1"/>
          </p:cNvCxnSpPr>
          <p:nvPr/>
        </p:nvCxnSpPr>
        <p:spPr bwMode="auto">
          <a:xfrm flipV="1">
            <a:off x="1976437" y="2676525"/>
            <a:ext cx="371475" cy="485775"/>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197" name="AutoShape 5">
            <a:extLst>
              <a:ext uri="{FF2B5EF4-FFF2-40B4-BE49-F238E27FC236}">
                <a16:creationId xmlns:a16="http://schemas.microsoft.com/office/drawing/2014/main" id="{2CB4B89F-BE75-41D9-8137-AADB50CB7739}"/>
              </a:ext>
            </a:extLst>
          </p:cNvPr>
          <p:cNvCxnSpPr>
            <a:cxnSpLocks noChangeShapeType="1"/>
          </p:cNvCxnSpPr>
          <p:nvPr/>
        </p:nvCxnSpPr>
        <p:spPr bwMode="auto">
          <a:xfrm>
            <a:off x="2343150" y="2667000"/>
            <a:ext cx="690562"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198" name="AutoShape 6">
            <a:extLst>
              <a:ext uri="{FF2B5EF4-FFF2-40B4-BE49-F238E27FC236}">
                <a16:creationId xmlns:a16="http://schemas.microsoft.com/office/drawing/2014/main" id="{BFC5E8DC-8EA6-43A2-8B10-039ED2E0891B}"/>
              </a:ext>
            </a:extLst>
          </p:cNvPr>
          <p:cNvCxnSpPr>
            <a:cxnSpLocks noChangeShapeType="1"/>
          </p:cNvCxnSpPr>
          <p:nvPr/>
        </p:nvCxnSpPr>
        <p:spPr bwMode="auto">
          <a:xfrm flipV="1">
            <a:off x="3033712" y="1104900"/>
            <a:ext cx="1146175" cy="1560513"/>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199" name="AutoShape 7">
            <a:extLst>
              <a:ext uri="{FF2B5EF4-FFF2-40B4-BE49-F238E27FC236}">
                <a16:creationId xmlns:a16="http://schemas.microsoft.com/office/drawing/2014/main" id="{C47A6D89-650F-403F-A321-04F440657B87}"/>
              </a:ext>
            </a:extLst>
          </p:cNvPr>
          <p:cNvCxnSpPr>
            <a:cxnSpLocks noChangeShapeType="1"/>
          </p:cNvCxnSpPr>
          <p:nvPr/>
        </p:nvCxnSpPr>
        <p:spPr bwMode="auto">
          <a:xfrm>
            <a:off x="4179887" y="1114425"/>
            <a:ext cx="2016125" cy="1588"/>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200" name="AutoShape 8">
            <a:extLst>
              <a:ext uri="{FF2B5EF4-FFF2-40B4-BE49-F238E27FC236}">
                <a16:creationId xmlns:a16="http://schemas.microsoft.com/office/drawing/2014/main" id="{6DBE34E0-534B-4069-B533-AC83781ED770}"/>
              </a:ext>
            </a:extLst>
          </p:cNvPr>
          <p:cNvCxnSpPr>
            <a:cxnSpLocks noChangeShapeType="1"/>
          </p:cNvCxnSpPr>
          <p:nvPr/>
        </p:nvCxnSpPr>
        <p:spPr bwMode="auto">
          <a:xfrm flipV="1">
            <a:off x="6196012" y="628650"/>
            <a:ext cx="371475" cy="485775"/>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 name="Text Box 9">
            <a:extLst>
              <a:ext uri="{FF2B5EF4-FFF2-40B4-BE49-F238E27FC236}">
                <a16:creationId xmlns:a16="http://schemas.microsoft.com/office/drawing/2014/main" id="{57A1EECD-E631-4512-A46E-ED5B0C9AB6EB}"/>
              </a:ext>
            </a:extLst>
          </p:cNvPr>
          <p:cNvSpPr txBox="1">
            <a:spLocks noChangeArrowheads="1"/>
          </p:cNvSpPr>
          <p:nvPr/>
        </p:nvSpPr>
        <p:spPr bwMode="auto">
          <a:xfrm>
            <a:off x="1452562" y="2428875"/>
            <a:ext cx="5143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Melting</a:t>
            </a:r>
            <a:br>
              <a:rPr kumimoji="0" lang="en-US" altLang="en-US" sz="1000" b="0" i="0" u="none" strike="noStrike" cap="none" normalizeH="0" baseline="0">
                <a:ln>
                  <a:noFill/>
                </a:ln>
                <a:solidFill>
                  <a:srgbClr val="000000"/>
                </a:solidFill>
                <a:effectLst/>
                <a:latin typeface="Calibri" panose="020F0502020204030204" pitchFamily="34" charset="0"/>
              </a:rPr>
            </a:br>
            <a:r>
              <a:rPr kumimoji="0" lang="en-US" altLang="en-US" sz="1000" b="0" i="0" u="none" strike="noStrike" cap="none" normalizeH="0" baseline="0">
                <a:ln>
                  <a:noFill/>
                </a:ln>
                <a:solidFill>
                  <a:srgbClr val="000000"/>
                </a:solidFill>
                <a:effectLst/>
                <a:latin typeface="Calibri" panose="020F0502020204030204" pitchFamily="34" charset="0"/>
              </a:rPr>
              <a:t>Point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 Box 10">
            <a:extLst>
              <a:ext uri="{FF2B5EF4-FFF2-40B4-BE49-F238E27FC236}">
                <a16:creationId xmlns:a16="http://schemas.microsoft.com/office/drawing/2014/main" id="{C3FD9B62-C52A-4A28-A106-275661ACB9B9}"/>
              </a:ext>
            </a:extLst>
          </p:cNvPr>
          <p:cNvSpPr txBox="1">
            <a:spLocks noChangeArrowheads="1"/>
          </p:cNvSpPr>
          <p:nvPr/>
        </p:nvSpPr>
        <p:spPr bwMode="auto">
          <a:xfrm>
            <a:off x="1452562" y="885825"/>
            <a:ext cx="5143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Boiling</a:t>
            </a:r>
            <a:br>
              <a:rPr kumimoji="0" lang="en-US" altLang="en-US" sz="1000" b="0" i="0" u="none" strike="noStrike" cap="none" normalizeH="0" baseline="0">
                <a:ln>
                  <a:noFill/>
                </a:ln>
                <a:solidFill>
                  <a:srgbClr val="000000"/>
                </a:solidFill>
                <a:effectLst/>
                <a:latin typeface="Calibri" panose="020F0502020204030204" pitchFamily="34" charset="0"/>
              </a:rPr>
            </a:br>
            <a:r>
              <a:rPr kumimoji="0" lang="en-US" altLang="en-US" sz="1000" b="0" i="0" u="none" strike="noStrike" cap="none" normalizeH="0" baseline="0">
                <a:ln>
                  <a:noFill/>
                </a:ln>
                <a:solidFill>
                  <a:srgbClr val="000000"/>
                </a:solidFill>
                <a:effectLst/>
                <a:latin typeface="Calibri" panose="020F0502020204030204" pitchFamily="34" charset="0"/>
              </a:rPr>
              <a:t>Point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11">
            <a:extLst>
              <a:ext uri="{FF2B5EF4-FFF2-40B4-BE49-F238E27FC236}">
                <a16:creationId xmlns:a16="http://schemas.microsoft.com/office/drawing/2014/main" id="{61C69BD1-FE97-4203-A54C-B92E17C56A5A}"/>
              </a:ext>
            </a:extLst>
          </p:cNvPr>
          <p:cNvSpPr txBox="1">
            <a:spLocks noChangeArrowheads="1"/>
          </p:cNvSpPr>
          <p:nvPr/>
        </p:nvSpPr>
        <p:spPr bwMode="auto">
          <a:xfrm>
            <a:off x="1747837" y="30670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12">
            <a:extLst>
              <a:ext uri="{FF2B5EF4-FFF2-40B4-BE49-F238E27FC236}">
                <a16:creationId xmlns:a16="http://schemas.microsoft.com/office/drawing/2014/main" id="{22098C9C-B5D6-4B52-8DC1-DB923070EF18}"/>
              </a:ext>
            </a:extLst>
          </p:cNvPr>
          <p:cNvSpPr txBox="1">
            <a:spLocks noChangeArrowheads="1"/>
          </p:cNvSpPr>
          <p:nvPr/>
        </p:nvSpPr>
        <p:spPr bwMode="auto">
          <a:xfrm>
            <a:off x="2205037" y="242887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13">
            <a:extLst>
              <a:ext uri="{FF2B5EF4-FFF2-40B4-BE49-F238E27FC236}">
                <a16:creationId xmlns:a16="http://schemas.microsoft.com/office/drawing/2014/main" id="{D67D9AE3-29AE-477B-A0DE-72452952BA50}"/>
              </a:ext>
            </a:extLst>
          </p:cNvPr>
          <p:cNvSpPr txBox="1">
            <a:spLocks noChangeArrowheads="1"/>
          </p:cNvSpPr>
          <p:nvPr/>
        </p:nvSpPr>
        <p:spPr bwMode="auto">
          <a:xfrm>
            <a:off x="3033712" y="26479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4">
            <a:extLst>
              <a:ext uri="{FF2B5EF4-FFF2-40B4-BE49-F238E27FC236}">
                <a16:creationId xmlns:a16="http://schemas.microsoft.com/office/drawing/2014/main" id="{651C5DE6-B886-4F5C-85F7-596AC7E1CEEA}"/>
              </a:ext>
            </a:extLst>
          </p:cNvPr>
          <p:cNvSpPr txBox="1">
            <a:spLocks noChangeArrowheads="1"/>
          </p:cNvSpPr>
          <p:nvPr/>
        </p:nvSpPr>
        <p:spPr bwMode="auto">
          <a:xfrm>
            <a:off x="3986212" y="8382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5">
            <a:extLst>
              <a:ext uri="{FF2B5EF4-FFF2-40B4-BE49-F238E27FC236}">
                <a16:creationId xmlns:a16="http://schemas.microsoft.com/office/drawing/2014/main" id="{B6C070BD-017B-4087-BA1D-64D92608AF46}"/>
              </a:ext>
            </a:extLst>
          </p:cNvPr>
          <p:cNvSpPr txBox="1">
            <a:spLocks noChangeArrowheads="1"/>
          </p:cNvSpPr>
          <p:nvPr/>
        </p:nvSpPr>
        <p:spPr bwMode="auto">
          <a:xfrm>
            <a:off x="6224587" y="11144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6">
            <a:extLst>
              <a:ext uri="{FF2B5EF4-FFF2-40B4-BE49-F238E27FC236}">
                <a16:creationId xmlns:a16="http://schemas.microsoft.com/office/drawing/2014/main" id="{326973D5-EF7E-48AC-B5F0-A65E29FD2FB0}"/>
              </a:ext>
            </a:extLst>
          </p:cNvPr>
          <p:cNvSpPr txBox="1">
            <a:spLocks noChangeArrowheads="1"/>
          </p:cNvSpPr>
          <p:nvPr/>
        </p:nvSpPr>
        <p:spPr bwMode="auto">
          <a:xfrm>
            <a:off x="6443662" y="4286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09" name="AutoShape 17">
            <a:extLst>
              <a:ext uri="{FF2B5EF4-FFF2-40B4-BE49-F238E27FC236}">
                <a16:creationId xmlns:a16="http://schemas.microsoft.com/office/drawing/2014/main" id="{0DDF8027-36AB-49CB-B564-4B44B8F0159A}"/>
              </a:ext>
            </a:extLst>
          </p:cNvPr>
          <p:cNvCxnSpPr>
            <a:cxnSpLocks noChangeShapeType="1"/>
          </p:cNvCxnSpPr>
          <p:nvPr/>
        </p:nvCxnSpPr>
        <p:spPr bwMode="auto">
          <a:xfrm>
            <a:off x="4138612" y="3457575"/>
            <a:ext cx="2190750" cy="0"/>
          </a:xfrm>
          <a:prstGeom prst="straightConnector1">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0" name="Text Box 18">
            <a:extLst>
              <a:ext uri="{FF2B5EF4-FFF2-40B4-BE49-F238E27FC236}">
                <a16:creationId xmlns:a16="http://schemas.microsoft.com/office/drawing/2014/main" id="{6D252AFF-3277-40E4-AF3B-A9A0BD5E8E20}"/>
              </a:ext>
            </a:extLst>
          </p:cNvPr>
          <p:cNvSpPr txBox="1">
            <a:spLocks noChangeArrowheads="1"/>
          </p:cNvSpPr>
          <p:nvPr/>
        </p:nvSpPr>
        <p:spPr bwMode="auto">
          <a:xfrm>
            <a:off x="2343150" y="133358"/>
            <a:ext cx="3690937" cy="647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rgbClr val="000000"/>
                </a:solidFill>
                <a:effectLst/>
                <a:latin typeface="Times New Roman" panose="02020603050405020304" pitchFamily="18" charset="0"/>
              </a:rPr>
              <a:t>The heating curve </a:t>
            </a:r>
            <a:r>
              <a:rPr lang="en-US" altLang="en-US" sz="2400" u="sng" dirty="0">
                <a:solidFill>
                  <a:srgbClr val="000000"/>
                </a:solidFill>
                <a:latin typeface="Times New Roman" panose="02020603050405020304" pitchFamily="18" charset="0"/>
              </a:rPr>
              <a:t>f</a:t>
            </a:r>
            <a:r>
              <a:rPr kumimoji="0" lang="en-US" altLang="en-US" sz="2400" b="0" i="0" u="sng" strike="noStrike" cap="none" normalizeH="0" baseline="0" dirty="0">
                <a:ln>
                  <a:noFill/>
                </a:ln>
                <a:solidFill>
                  <a:srgbClr val="000000"/>
                </a:solidFill>
                <a:effectLst/>
                <a:latin typeface="Times New Roman" panose="02020603050405020304" pitchFamily="18" charset="0"/>
              </a:rPr>
              <a:t>or water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 Box 19">
            <a:extLst>
              <a:ext uri="{FF2B5EF4-FFF2-40B4-BE49-F238E27FC236}">
                <a16:creationId xmlns:a16="http://schemas.microsoft.com/office/drawing/2014/main" id="{9D411958-CD85-425C-A63E-2B090C36EC38}"/>
              </a:ext>
            </a:extLst>
          </p:cNvPr>
          <p:cNvSpPr txBox="1">
            <a:spLocks noChangeArrowheads="1"/>
          </p:cNvSpPr>
          <p:nvPr/>
        </p:nvSpPr>
        <p:spPr bwMode="auto">
          <a:xfrm>
            <a:off x="2286000" y="3314700"/>
            <a:ext cx="50768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Heat is added at a constant rate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1F797208-6867-4604-868E-C12A9ED8AC57}"/>
              </a:ext>
            </a:extLst>
          </p:cNvPr>
          <p:cNvSpPr txBox="1"/>
          <p:nvPr/>
        </p:nvSpPr>
        <p:spPr>
          <a:xfrm>
            <a:off x="0" y="3931754"/>
            <a:ext cx="9144000" cy="258532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If we consider just ONE GRAM OF WATER…</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26.  To move from B to C, we would need to </a:t>
            </a:r>
            <a:r>
              <a:rPr lang="en-US" sz="2400" dirty="0">
                <a:solidFill>
                  <a:srgbClr val="FF0000"/>
                </a:solidFill>
                <a:latin typeface="Times New Roman" panose="02020603050405020304" pitchFamily="18" charset="0"/>
                <a:cs typeface="Times New Roman" panose="02020603050405020304" pitchFamily="18" charset="0"/>
              </a:rPr>
              <a:t>ADD 334 Joules </a:t>
            </a:r>
            <a:r>
              <a:rPr lang="en-US" sz="2400" dirty="0">
                <a:latin typeface="Times New Roman" panose="02020603050405020304" pitchFamily="18" charset="0"/>
                <a:cs typeface="Times New Roman" panose="02020603050405020304" pitchFamily="18" charset="0"/>
              </a:rPr>
              <a:t>of energy.</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27. To move from D to E, we would need to ADD ________ of energy.</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dirty="0"/>
              <a:t> </a:t>
            </a:r>
          </a:p>
        </p:txBody>
      </p:sp>
    </p:spTree>
    <p:extLst>
      <p:ext uri="{BB962C8B-B14F-4D97-AF65-F5344CB8AC3E}">
        <p14:creationId xmlns:p14="http://schemas.microsoft.com/office/powerpoint/2010/main" val="4036700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94" name="AutoShape 2">
            <a:extLst>
              <a:ext uri="{FF2B5EF4-FFF2-40B4-BE49-F238E27FC236}">
                <a16:creationId xmlns:a16="http://schemas.microsoft.com/office/drawing/2014/main" id="{4BF31B28-FF94-4EE4-BCFC-6C169DE0A5B5}"/>
              </a:ext>
            </a:extLst>
          </p:cNvPr>
          <p:cNvCxnSpPr>
            <a:cxnSpLocks noChangeShapeType="1"/>
          </p:cNvCxnSpPr>
          <p:nvPr/>
        </p:nvCxnSpPr>
        <p:spPr bwMode="auto">
          <a:xfrm>
            <a:off x="1966912" y="504825"/>
            <a:ext cx="9525" cy="2771775"/>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195" name="AutoShape 3">
            <a:extLst>
              <a:ext uri="{FF2B5EF4-FFF2-40B4-BE49-F238E27FC236}">
                <a16:creationId xmlns:a16="http://schemas.microsoft.com/office/drawing/2014/main" id="{A74BD186-B4C6-4ADE-A01B-D389CDA40B50}"/>
              </a:ext>
            </a:extLst>
          </p:cNvPr>
          <p:cNvCxnSpPr>
            <a:cxnSpLocks noChangeShapeType="1"/>
          </p:cNvCxnSpPr>
          <p:nvPr/>
        </p:nvCxnSpPr>
        <p:spPr bwMode="auto">
          <a:xfrm flipH="1" flipV="1">
            <a:off x="1976437" y="3276600"/>
            <a:ext cx="5534025" cy="19050"/>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196" name="AutoShape 4">
            <a:extLst>
              <a:ext uri="{FF2B5EF4-FFF2-40B4-BE49-F238E27FC236}">
                <a16:creationId xmlns:a16="http://schemas.microsoft.com/office/drawing/2014/main" id="{5E6C567E-3413-4041-8CE0-E609F40E7FC5}"/>
              </a:ext>
            </a:extLst>
          </p:cNvPr>
          <p:cNvCxnSpPr>
            <a:cxnSpLocks noChangeShapeType="1"/>
          </p:cNvCxnSpPr>
          <p:nvPr/>
        </p:nvCxnSpPr>
        <p:spPr bwMode="auto">
          <a:xfrm flipV="1">
            <a:off x="1976437" y="2676525"/>
            <a:ext cx="371475" cy="485775"/>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197" name="AutoShape 5">
            <a:extLst>
              <a:ext uri="{FF2B5EF4-FFF2-40B4-BE49-F238E27FC236}">
                <a16:creationId xmlns:a16="http://schemas.microsoft.com/office/drawing/2014/main" id="{2CB4B89F-BE75-41D9-8137-AADB50CB7739}"/>
              </a:ext>
            </a:extLst>
          </p:cNvPr>
          <p:cNvCxnSpPr>
            <a:cxnSpLocks noChangeShapeType="1"/>
          </p:cNvCxnSpPr>
          <p:nvPr/>
        </p:nvCxnSpPr>
        <p:spPr bwMode="auto">
          <a:xfrm>
            <a:off x="2343150" y="2667000"/>
            <a:ext cx="690562"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198" name="AutoShape 6">
            <a:extLst>
              <a:ext uri="{FF2B5EF4-FFF2-40B4-BE49-F238E27FC236}">
                <a16:creationId xmlns:a16="http://schemas.microsoft.com/office/drawing/2014/main" id="{BFC5E8DC-8EA6-43A2-8B10-039ED2E0891B}"/>
              </a:ext>
            </a:extLst>
          </p:cNvPr>
          <p:cNvCxnSpPr>
            <a:cxnSpLocks noChangeShapeType="1"/>
          </p:cNvCxnSpPr>
          <p:nvPr/>
        </p:nvCxnSpPr>
        <p:spPr bwMode="auto">
          <a:xfrm flipV="1">
            <a:off x="3033712" y="1104900"/>
            <a:ext cx="1146175" cy="1560513"/>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199" name="AutoShape 7">
            <a:extLst>
              <a:ext uri="{FF2B5EF4-FFF2-40B4-BE49-F238E27FC236}">
                <a16:creationId xmlns:a16="http://schemas.microsoft.com/office/drawing/2014/main" id="{C47A6D89-650F-403F-A321-04F440657B87}"/>
              </a:ext>
            </a:extLst>
          </p:cNvPr>
          <p:cNvCxnSpPr>
            <a:cxnSpLocks noChangeShapeType="1"/>
          </p:cNvCxnSpPr>
          <p:nvPr/>
        </p:nvCxnSpPr>
        <p:spPr bwMode="auto">
          <a:xfrm>
            <a:off x="4179887" y="1114425"/>
            <a:ext cx="2016125" cy="1588"/>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200" name="AutoShape 8">
            <a:extLst>
              <a:ext uri="{FF2B5EF4-FFF2-40B4-BE49-F238E27FC236}">
                <a16:creationId xmlns:a16="http://schemas.microsoft.com/office/drawing/2014/main" id="{6DBE34E0-534B-4069-B533-AC83781ED770}"/>
              </a:ext>
            </a:extLst>
          </p:cNvPr>
          <p:cNvCxnSpPr>
            <a:cxnSpLocks noChangeShapeType="1"/>
          </p:cNvCxnSpPr>
          <p:nvPr/>
        </p:nvCxnSpPr>
        <p:spPr bwMode="auto">
          <a:xfrm flipV="1">
            <a:off x="6196012" y="628650"/>
            <a:ext cx="371475" cy="485775"/>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 name="Text Box 9">
            <a:extLst>
              <a:ext uri="{FF2B5EF4-FFF2-40B4-BE49-F238E27FC236}">
                <a16:creationId xmlns:a16="http://schemas.microsoft.com/office/drawing/2014/main" id="{57A1EECD-E631-4512-A46E-ED5B0C9AB6EB}"/>
              </a:ext>
            </a:extLst>
          </p:cNvPr>
          <p:cNvSpPr txBox="1">
            <a:spLocks noChangeArrowheads="1"/>
          </p:cNvSpPr>
          <p:nvPr/>
        </p:nvSpPr>
        <p:spPr bwMode="auto">
          <a:xfrm>
            <a:off x="1452562" y="2428875"/>
            <a:ext cx="5143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Melting</a:t>
            </a:r>
            <a:br>
              <a:rPr kumimoji="0" lang="en-US" altLang="en-US" sz="1000" b="0" i="0" u="none" strike="noStrike" cap="none" normalizeH="0" baseline="0">
                <a:ln>
                  <a:noFill/>
                </a:ln>
                <a:solidFill>
                  <a:srgbClr val="000000"/>
                </a:solidFill>
                <a:effectLst/>
                <a:latin typeface="Calibri" panose="020F0502020204030204" pitchFamily="34" charset="0"/>
              </a:rPr>
            </a:br>
            <a:r>
              <a:rPr kumimoji="0" lang="en-US" altLang="en-US" sz="1000" b="0" i="0" u="none" strike="noStrike" cap="none" normalizeH="0" baseline="0">
                <a:ln>
                  <a:noFill/>
                </a:ln>
                <a:solidFill>
                  <a:srgbClr val="000000"/>
                </a:solidFill>
                <a:effectLst/>
                <a:latin typeface="Calibri" panose="020F0502020204030204" pitchFamily="34" charset="0"/>
              </a:rPr>
              <a:t>Point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 Box 10">
            <a:extLst>
              <a:ext uri="{FF2B5EF4-FFF2-40B4-BE49-F238E27FC236}">
                <a16:creationId xmlns:a16="http://schemas.microsoft.com/office/drawing/2014/main" id="{C3FD9B62-C52A-4A28-A106-275661ACB9B9}"/>
              </a:ext>
            </a:extLst>
          </p:cNvPr>
          <p:cNvSpPr txBox="1">
            <a:spLocks noChangeArrowheads="1"/>
          </p:cNvSpPr>
          <p:nvPr/>
        </p:nvSpPr>
        <p:spPr bwMode="auto">
          <a:xfrm>
            <a:off x="1452562" y="885825"/>
            <a:ext cx="5143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Boiling</a:t>
            </a:r>
            <a:br>
              <a:rPr kumimoji="0" lang="en-US" altLang="en-US" sz="1000" b="0" i="0" u="none" strike="noStrike" cap="none" normalizeH="0" baseline="0">
                <a:ln>
                  <a:noFill/>
                </a:ln>
                <a:solidFill>
                  <a:srgbClr val="000000"/>
                </a:solidFill>
                <a:effectLst/>
                <a:latin typeface="Calibri" panose="020F0502020204030204" pitchFamily="34" charset="0"/>
              </a:rPr>
            </a:br>
            <a:r>
              <a:rPr kumimoji="0" lang="en-US" altLang="en-US" sz="1000" b="0" i="0" u="none" strike="noStrike" cap="none" normalizeH="0" baseline="0">
                <a:ln>
                  <a:noFill/>
                </a:ln>
                <a:solidFill>
                  <a:srgbClr val="000000"/>
                </a:solidFill>
                <a:effectLst/>
                <a:latin typeface="Calibri" panose="020F0502020204030204" pitchFamily="34" charset="0"/>
              </a:rPr>
              <a:t>Point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11">
            <a:extLst>
              <a:ext uri="{FF2B5EF4-FFF2-40B4-BE49-F238E27FC236}">
                <a16:creationId xmlns:a16="http://schemas.microsoft.com/office/drawing/2014/main" id="{61C69BD1-FE97-4203-A54C-B92E17C56A5A}"/>
              </a:ext>
            </a:extLst>
          </p:cNvPr>
          <p:cNvSpPr txBox="1">
            <a:spLocks noChangeArrowheads="1"/>
          </p:cNvSpPr>
          <p:nvPr/>
        </p:nvSpPr>
        <p:spPr bwMode="auto">
          <a:xfrm>
            <a:off x="1747837" y="30670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12">
            <a:extLst>
              <a:ext uri="{FF2B5EF4-FFF2-40B4-BE49-F238E27FC236}">
                <a16:creationId xmlns:a16="http://schemas.microsoft.com/office/drawing/2014/main" id="{22098C9C-B5D6-4B52-8DC1-DB923070EF18}"/>
              </a:ext>
            </a:extLst>
          </p:cNvPr>
          <p:cNvSpPr txBox="1">
            <a:spLocks noChangeArrowheads="1"/>
          </p:cNvSpPr>
          <p:nvPr/>
        </p:nvSpPr>
        <p:spPr bwMode="auto">
          <a:xfrm>
            <a:off x="2205037" y="242887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13">
            <a:extLst>
              <a:ext uri="{FF2B5EF4-FFF2-40B4-BE49-F238E27FC236}">
                <a16:creationId xmlns:a16="http://schemas.microsoft.com/office/drawing/2014/main" id="{D67D9AE3-29AE-477B-A0DE-72452952BA50}"/>
              </a:ext>
            </a:extLst>
          </p:cNvPr>
          <p:cNvSpPr txBox="1">
            <a:spLocks noChangeArrowheads="1"/>
          </p:cNvSpPr>
          <p:nvPr/>
        </p:nvSpPr>
        <p:spPr bwMode="auto">
          <a:xfrm>
            <a:off x="3033712" y="26479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4">
            <a:extLst>
              <a:ext uri="{FF2B5EF4-FFF2-40B4-BE49-F238E27FC236}">
                <a16:creationId xmlns:a16="http://schemas.microsoft.com/office/drawing/2014/main" id="{651C5DE6-B886-4F5C-85F7-596AC7E1CEEA}"/>
              </a:ext>
            </a:extLst>
          </p:cNvPr>
          <p:cNvSpPr txBox="1">
            <a:spLocks noChangeArrowheads="1"/>
          </p:cNvSpPr>
          <p:nvPr/>
        </p:nvSpPr>
        <p:spPr bwMode="auto">
          <a:xfrm>
            <a:off x="3986212" y="8382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5">
            <a:extLst>
              <a:ext uri="{FF2B5EF4-FFF2-40B4-BE49-F238E27FC236}">
                <a16:creationId xmlns:a16="http://schemas.microsoft.com/office/drawing/2014/main" id="{B6C070BD-017B-4087-BA1D-64D92608AF46}"/>
              </a:ext>
            </a:extLst>
          </p:cNvPr>
          <p:cNvSpPr txBox="1">
            <a:spLocks noChangeArrowheads="1"/>
          </p:cNvSpPr>
          <p:nvPr/>
        </p:nvSpPr>
        <p:spPr bwMode="auto">
          <a:xfrm>
            <a:off x="6224587" y="11144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6">
            <a:extLst>
              <a:ext uri="{FF2B5EF4-FFF2-40B4-BE49-F238E27FC236}">
                <a16:creationId xmlns:a16="http://schemas.microsoft.com/office/drawing/2014/main" id="{326973D5-EF7E-48AC-B5F0-A65E29FD2FB0}"/>
              </a:ext>
            </a:extLst>
          </p:cNvPr>
          <p:cNvSpPr txBox="1">
            <a:spLocks noChangeArrowheads="1"/>
          </p:cNvSpPr>
          <p:nvPr/>
        </p:nvSpPr>
        <p:spPr bwMode="auto">
          <a:xfrm>
            <a:off x="6443662" y="4286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09" name="AutoShape 17">
            <a:extLst>
              <a:ext uri="{FF2B5EF4-FFF2-40B4-BE49-F238E27FC236}">
                <a16:creationId xmlns:a16="http://schemas.microsoft.com/office/drawing/2014/main" id="{0DDF8027-36AB-49CB-B564-4B44B8F0159A}"/>
              </a:ext>
            </a:extLst>
          </p:cNvPr>
          <p:cNvCxnSpPr>
            <a:cxnSpLocks noChangeShapeType="1"/>
          </p:cNvCxnSpPr>
          <p:nvPr/>
        </p:nvCxnSpPr>
        <p:spPr bwMode="auto">
          <a:xfrm>
            <a:off x="4138612" y="3457575"/>
            <a:ext cx="2190750" cy="0"/>
          </a:xfrm>
          <a:prstGeom prst="straightConnector1">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0" name="Text Box 18">
            <a:extLst>
              <a:ext uri="{FF2B5EF4-FFF2-40B4-BE49-F238E27FC236}">
                <a16:creationId xmlns:a16="http://schemas.microsoft.com/office/drawing/2014/main" id="{6D252AFF-3277-40E4-AF3B-A9A0BD5E8E20}"/>
              </a:ext>
            </a:extLst>
          </p:cNvPr>
          <p:cNvSpPr txBox="1">
            <a:spLocks noChangeArrowheads="1"/>
          </p:cNvSpPr>
          <p:nvPr/>
        </p:nvSpPr>
        <p:spPr bwMode="auto">
          <a:xfrm>
            <a:off x="2343150" y="133358"/>
            <a:ext cx="3690937" cy="647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rgbClr val="000000"/>
                </a:solidFill>
                <a:effectLst/>
                <a:latin typeface="Times New Roman" panose="02020603050405020304" pitchFamily="18" charset="0"/>
              </a:rPr>
              <a:t>The heating curve </a:t>
            </a:r>
            <a:r>
              <a:rPr lang="en-US" altLang="en-US" sz="2400" u="sng" dirty="0">
                <a:solidFill>
                  <a:srgbClr val="000000"/>
                </a:solidFill>
                <a:latin typeface="Times New Roman" panose="02020603050405020304" pitchFamily="18" charset="0"/>
              </a:rPr>
              <a:t>f</a:t>
            </a:r>
            <a:r>
              <a:rPr kumimoji="0" lang="en-US" altLang="en-US" sz="2400" b="0" i="0" u="sng" strike="noStrike" cap="none" normalizeH="0" baseline="0" dirty="0">
                <a:ln>
                  <a:noFill/>
                </a:ln>
                <a:solidFill>
                  <a:srgbClr val="000000"/>
                </a:solidFill>
                <a:effectLst/>
                <a:latin typeface="Times New Roman" panose="02020603050405020304" pitchFamily="18" charset="0"/>
              </a:rPr>
              <a:t>or water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 Box 19">
            <a:extLst>
              <a:ext uri="{FF2B5EF4-FFF2-40B4-BE49-F238E27FC236}">
                <a16:creationId xmlns:a16="http://schemas.microsoft.com/office/drawing/2014/main" id="{9D411958-CD85-425C-A63E-2B090C36EC38}"/>
              </a:ext>
            </a:extLst>
          </p:cNvPr>
          <p:cNvSpPr txBox="1">
            <a:spLocks noChangeArrowheads="1"/>
          </p:cNvSpPr>
          <p:nvPr/>
        </p:nvSpPr>
        <p:spPr bwMode="auto">
          <a:xfrm>
            <a:off x="2286000" y="3314700"/>
            <a:ext cx="50768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Heat is added at a constant rate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1F797208-6867-4604-868E-C12A9ED8AC57}"/>
              </a:ext>
            </a:extLst>
          </p:cNvPr>
          <p:cNvSpPr txBox="1"/>
          <p:nvPr/>
        </p:nvSpPr>
        <p:spPr>
          <a:xfrm>
            <a:off x="0" y="3931754"/>
            <a:ext cx="9144000" cy="258532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If we consider just ONE GRAM OF WATER…</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26.  To move from B to C, we would need to </a:t>
            </a:r>
            <a:r>
              <a:rPr lang="en-US" sz="2400" dirty="0">
                <a:solidFill>
                  <a:srgbClr val="FF0000"/>
                </a:solidFill>
                <a:latin typeface="Times New Roman" panose="02020603050405020304" pitchFamily="18" charset="0"/>
                <a:cs typeface="Times New Roman" panose="02020603050405020304" pitchFamily="18" charset="0"/>
              </a:rPr>
              <a:t>ADD 334 Joules </a:t>
            </a:r>
            <a:r>
              <a:rPr lang="en-US" sz="2400" dirty="0">
                <a:latin typeface="Times New Roman" panose="02020603050405020304" pitchFamily="18" charset="0"/>
                <a:cs typeface="Times New Roman" panose="02020603050405020304" pitchFamily="18" charset="0"/>
              </a:rPr>
              <a:t>of energy.</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27. To move from D to E, we would need to </a:t>
            </a:r>
            <a:r>
              <a:rPr lang="en-US" sz="2400" dirty="0">
                <a:solidFill>
                  <a:srgbClr val="000099"/>
                </a:solidFill>
                <a:latin typeface="Times New Roman" panose="02020603050405020304" pitchFamily="18" charset="0"/>
                <a:cs typeface="Times New Roman" panose="02020603050405020304" pitchFamily="18" charset="0"/>
              </a:rPr>
              <a:t>ADD 2260 Joules </a:t>
            </a:r>
            <a:r>
              <a:rPr lang="en-US" sz="2400" dirty="0">
                <a:latin typeface="Times New Roman" panose="02020603050405020304" pitchFamily="18" charset="0"/>
                <a:cs typeface="Times New Roman" panose="02020603050405020304" pitchFamily="18" charset="0"/>
              </a:rPr>
              <a:t>of energy.</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dirty="0"/>
              <a:t> </a:t>
            </a:r>
          </a:p>
        </p:txBody>
      </p:sp>
    </p:spTree>
    <p:extLst>
      <p:ext uri="{BB962C8B-B14F-4D97-AF65-F5344CB8AC3E}">
        <p14:creationId xmlns:p14="http://schemas.microsoft.com/office/powerpoint/2010/main" val="1065059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94" name="AutoShape 2">
            <a:extLst>
              <a:ext uri="{FF2B5EF4-FFF2-40B4-BE49-F238E27FC236}">
                <a16:creationId xmlns:a16="http://schemas.microsoft.com/office/drawing/2014/main" id="{4BF31B28-FF94-4EE4-BCFC-6C169DE0A5B5}"/>
              </a:ext>
            </a:extLst>
          </p:cNvPr>
          <p:cNvCxnSpPr>
            <a:cxnSpLocks noChangeShapeType="1"/>
          </p:cNvCxnSpPr>
          <p:nvPr/>
        </p:nvCxnSpPr>
        <p:spPr bwMode="auto">
          <a:xfrm>
            <a:off x="1966912" y="504825"/>
            <a:ext cx="9525" cy="2771775"/>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195" name="AutoShape 3">
            <a:extLst>
              <a:ext uri="{FF2B5EF4-FFF2-40B4-BE49-F238E27FC236}">
                <a16:creationId xmlns:a16="http://schemas.microsoft.com/office/drawing/2014/main" id="{A74BD186-B4C6-4ADE-A01B-D389CDA40B50}"/>
              </a:ext>
            </a:extLst>
          </p:cNvPr>
          <p:cNvCxnSpPr>
            <a:cxnSpLocks noChangeShapeType="1"/>
          </p:cNvCxnSpPr>
          <p:nvPr/>
        </p:nvCxnSpPr>
        <p:spPr bwMode="auto">
          <a:xfrm flipH="1" flipV="1">
            <a:off x="1976437" y="3276600"/>
            <a:ext cx="5534025" cy="19050"/>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196" name="AutoShape 4">
            <a:extLst>
              <a:ext uri="{FF2B5EF4-FFF2-40B4-BE49-F238E27FC236}">
                <a16:creationId xmlns:a16="http://schemas.microsoft.com/office/drawing/2014/main" id="{5E6C567E-3413-4041-8CE0-E609F40E7FC5}"/>
              </a:ext>
            </a:extLst>
          </p:cNvPr>
          <p:cNvCxnSpPr>
            <a:cxnSpLocks noChangeShapeType="1"/>
          </p:cNvCxnSpPr>
          <p:nvPr/>
        </p:nvCxnSpPr>
        <p:spPr bwMode="auto">
          <a:xfrm flipV="1">
            <a:off x="1976437" y="2676525"/>
            <a:ext cx="371475" cy="485775"/>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197" name="AutoShape 5">
            <a:extLst>
              <a:ext uri="{FF2B5EF4-FFF2-40B4-BE49-F238E27FC236}">
                <a16:creationId xmlns:a16="http://schemas.microsoft.com/office/drawing/2014/main" id="{2CB4B89F-BE75-41D9-8137-AADB50CB7739}"/>
              </a:ext>
            </a:extLst>
          </p:cNvPr>
          <p:cNvCxnSpPr>
            <a:cxnSpLocks noChangeShapeType="1"/>
          </p:cNvCxnSpPr>
          <p:nvPr/>
        </p:nvCxnSpPr>
        <p:spPr bwMode="auto">
          <a:xfrm>
            <a:off x="2343150" y="2667000"/>
            <a:ext cx="690562"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198" name="AutoShape 6">
            <a:extLst>
              <a:ext uri="{FF2B5EF4-FFF2-40B4-BE49-F238E27FC236}">
                <a16:creationId xmlns:a16="http://schemas.microsoft.com/office/drawing/2014/main" id="{BFC5E8DC-8EA6-43A2-8B10-039ED2E0891B}"/>
              </a:ext>
            </a:extLst>
          </p:cNvPr>
          <p:cNvCxnSpPr>
            <a:cxnSpLocks noChangeShapeType="1"/>
          </p:cNvCxnSpPr>
          <p:nvPr/>
        </p:nvCxnSpPr>
        <p:spPr bwMode="auto">
          <a:xfrm flipV="1">
            <a:off x="3033712" y="1104900"/>
            <a:ext cx="1146175" cy="1560513"/>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199" name="AutoShape 7">
            <a:extLst>
              <a:ext uri="{FF2B5EF4-FFF2-40B4-BE49-F238E27FC236}">
                <a16:creationId xmlns:a16="http://schemas.microsoft.com/office/drawing/2014/main" id="{C47A6D89-650F-403F-A321-04F440657B87}"/>
              </a:ext>
            </a:extLst>
          </p:cNvPr>
          <p:cNvCxnSpPr>
            <a:cxnSpLocks noChangeShapeType="1"/>
          </p:cNvCxnSpPr>
          <p:nvPr/>
        </p:nvCxnSpPr>
        <p:spPr bwMode="auto">
          <a:xfrm>
            <a:off x="4179887" y="1114425"/>
            <a:ext cx="2016125" cy="1588"/>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200" name="AutoShape 8">
            <a:extLst>
              <a:ext uri="{FF2B5EF4-FFF2-40B4-BE49-F238E27FC236}">
                <a16:creationId xmlns:a16="http://schemas.microsoft.com/office/drawing/2014/main" id="{6DBE34E0-534B-4069-B533-AC83781ED770}"/>
              </a:ext>
            </a:extLst>
          </p:cNvPr>
          <p:cNvCxnSpPr>
            <a:cxnSpLocks noChangeShapeType="1"/>
          </p:cNvCxnSpPr>
          <p:nvPr/>
        </p:nvCxnSpPr>
        <p:spPr bwMode="auto">
          <a:xfrm flipV="1">
            <a:off x="6196012" y="628650"/>
            <a:ext cx="371475" cy="485775"/>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 name="Text Box 9">
            <a:extLst>
              <a:ext uri="{FF2B5EF4-FFF2-40B4-BE49-F238E27FC236}">
                <a16:creationId xmlns:a16="http://schemas.microsoft.com/office/drawing/2014/main" id="{57A1EECD-E631-4512-A46E-ED5B0C9AB6EB}"/>
              </a:ext>
            </a:extLst>
          </p:cNvPr>
          <p:cNvSpPr txBox="1">
            <a:spLocks noChangeArrowheads="1"/>
          </p:cNvSpPr>
          <p:nvPr/>
        </p:nvSpPr>
        <p:spPr bwMode="auto">
          <a:xfrm>
            <a:off x="1452562" y="2428875"/>
            <a:ext cx="5143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Melting</a:t>
            </a:r>
            <a:br>
              <a:rPr kumimoji="0" lang="en-US" altLang="en-US" sz="1000" b="0" i="0" u="none" strike="noStrike" cap="none" normalizeH="0" baseline="0">
                <a:ln>
                  <a:noFill/>
                </a:ln>
                <a:solidFill>
                  <a:srgbClr val="000000"/>
                </a:solidFill>
                <a:effectLst/>
                <a:latin typeface="Calibri" panose="020F0502020204030204" pitchFamily="34" charset="0"/>
              </a:rPr>
            </a:br>
            <a:r>
              <a:rPr kumimoji="0" lang="en-US" altLang="en-US" sz="1000" b="0" i="0" u="none" strike="noStrike" cap="none" normalizeH="0" baseline="0">
                <a:ln>
                  <a:noFill/>
                </a:ln>
                <a:solidFill>
                  <a:srgbClr val="000000"/>
                </a:solidFill>
                <a:effectLst/>
                <a:latin typeface="Calibri" panose="020F0502020204030204" pitchFamily="34" charset="0"/>
              </a:rPr>
              <a:t>Point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 Box 10">
            <a:extLst>
              <a:ext uri="{FF2B5EF4-FFF2-40B4-BE49-F238E27FC236}">
                <a16:creationId xmlns:a16="http://schemas.microsoft.com/office/drawing/2014/main" id="{C3FD9B62-C52A-4A28-A106-275661ACB9B9}"/>
              </a:ext>
            </a:extLst>
          </p:cNvPr>
          <p:cNvSpPr txBox="1">
            <a:spLocks noChangeArrowheads="1"/>
          </p:cNvSpPr>
          <p:nvPr/>
        </p:nvSpPr>
        <p:spPr bwMode="auto">
          <a:xfrm>
            <a:off x="1452562" y="885825"/>
            <a:ext cx="5143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Boiling</a:t>
            </a:r>
            <a:br>
              <a:rPr kumimoji="0" lang="en-US" altLang="en-US" sz="1000" b="0" i="0" u="none" strike="noStrike" cap="none" normalizeH="0" baseline="0">
                <a:ln>
                  <a:noFill/>
                </a:ln>
                <a:solidFill>
                  <a:srgbClr val="000000"/>
                </a:solidFill>
                <a:effectLst/>
                <a:latin typeface="Calibri" panose="020F0502020204030204" pitchFamily="34" charset="0"/>
              </a:rPr>
            </a:br>
            <a:r>
              <a:rPr kumimoji="0" lang="en-US" altLang="en-US" sz="1000" b="0" i="0" u="none" strike="noStrike" cap="none" normalizeH="0" baseline="0">
                <a:ln>
                  <a:noFill/>
                </a:ln>
                <a:solidFill>
                  <a:srgbClr val="000000"/>
                </a:solidFill>
                <a:effectLst/>
                <a:latin typeface="Calibri" panose="020F0502020204030204" pitchFamily="34" charset="0"/>
              </a:rPr>
              <a:t>Point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11">
            <a:extLst>
              <a:ext uri="{FF2B5EF4-FFF2-40B4-BE49-F238E27FC236}">
                <a16:creationId xmlns:a16="http://schemas.microsoft.com/office/drawing/2014/main" id="{61C69BD1-FE97-4203-A54C-B92E17C56A5A}"/>
              </a:ext>
            </a:extLst>
          </p:cNvPr>
          <p:cNvSpPr txBox="1">
            <a:spLocks noChangeArrowheads="1"/>
          </p:cNvSpPr>
          <p:nvPr/>
        </p:nvSpPr>
        <p:spPr bwMode="auto">
          <a:xfrm>
            <a:off x="1747837" y="30670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12">
            <a:extLst>
              <a:ext uri="{FF2B5EF4-FFF2-40B4-BE49-F238E27FC236}">
                <a16:creationId xmlns:a16="http://schemas.microsoft.com/office/drawing/2014/main" id="{22098C9C-B5D6-4B52-8DC1-DB923070EF18}"/>
              </a:ext>
            </a:extLst>
          </p:cNvPr>
          <p:cNvSpPr txBox="1">
            <a:spLocks noChangeArrowheads="1"/>
          </p:cNvSpPr>
          <p:nvPr/>
        </p:nvSpPr>
        <p:spPr bwMode="auto">
          <a:xfrm>
            <a:off x="2205037" y="242887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13">
            <a:extLst>
              <a:ext uri="{FF2B5EF4-FFF2-40B4-BE49-F238E27FC236}">
                <a16:creationId xmlns:a16="http://schemas.microsoft.com/office/drawing/2014/main" id="{D67D9AE3-29AE-477B-A0DE-72452952BA50}"/>
              </a:ext>
            </a:extLst>
          </p:cNvPr>
          <p:cNvSpPr txBox="1">
            <a:spLocks noChangeArrowheads="1"/>
          </p:cNvSpPr>
          <p:nvPr/>
        </p:nvSpPr>
        <p:spPr bwMode="auto">
          <a:xfrm>
            <a:off x="3033712" y="26479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4">
            <a:extLst>
              <a:ext uri="{FF2B5EF4-FFF2-40B4-BE49-F238E27FC236}">
                <a16:creationId xmlns:a16="http://schemas.microsoft.com/office/drawing/2014/main" id="{651C5DE6-B886-4F5C-85F7-596AC7E1CEEA}"/>
              </a:ext>
            </a:extLst>
          </p:cNvPr>
          <p:cNvSpPr txBox="1">
            <a:spLocks noChangeArrowheads="1"/>
          </p:cNvSpPr>
          <p:nvPr/>
        </p:nvSpPr>
        <p:spPr bwMode="auto">
          <a:xfrm>
            <a:off x="3986212" y="8382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5">
            <a:extLst>
              <a:ext uri="{FF2B5EF4-FFF2-40B4-BE49-F238E27FC236}">
                <a16:creationId xmlns:a16="http://schemas.microsoft.com/office/drawing/2014/main" id="{B6C070BD-017B-4087-BA1D-64D92608AF46}"/>
              </a:ext>
            </a:extLst>
          </p:cNvPr>
          <p:cNvSpPr txBox="1">
            <a:spLocks noChangeArrowheads="1"/>
          </p:cNvSpPr>
          <p:nvPr/>
        </p:nvSpPr>
        <p:spPr bwMode="auto">
          <a:xfrm>
            <a:off x="6224587" y="11144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6">
            <a:extLst>
              <a:ext uri="{FF2B5EF4-FFF2-40B4-BE49-F238E27FC236}">
                <a16:creationId xmlns:a16="http://schemas.microsoft.com/office/drawing/2014/main" id="{326973D5-EF7E-48AC-B5F0-A65E29FD2FB0}"/>
              </a:ext>
            </a:extLst>
          </p:cNvPr>
          <p:cNvSpPr txBox="1">
            <a:spLocks noChangeArrowheads="1"/>
          </p:cNvSpPr>
          <p:nvPr/>
        </p:nvSpPr>
        <p:spPr bwMode="auto">
          <a:xfrm>
            <a:off x="6443662" y="4286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09" name="AutoShape 17">
            <a:extLst>
              <a:ext uri="{FF2B5EF4-FFF2-40B4-BE49-F238E27FC236}">
                <a16:creationId xmlns:a16="http://schemas.microsoft.com/office/drawing/2014/main" id="{0DDF8027-36AB-49CB-B564-4B44B8F0159A}"/>
              </a:ext>
            </a:extLst>
          </p:cNvPr>
          <p:cNvCxnSpPr>
            <a:cxnSpLocks noChangeShapeType="1"/>
          </p:cNvCxnSpPr>
          <p:nvPr/>
        </p:nvCxnSpPr>
        <p:spPr bwMode="auto">
          <a:xfrm>
            <a:off x="4138612" y="3457575"/>
            <a:ext cx="2190750" cy="0"/>
          </a:xfrm>
          <a:prstGeom prst="straightConnector1">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0" name="Text Box 18">
            <a:extLst>
              <a:ext uri="{FF2B5EF4-FFF2-40B4-BE49-F238E27FC236}">
                <a16:creationId xmlns:a16="http://schemas.microsoft.com/office/drawing/2014/main" id="{6D252AFF-3277-40E4-AF3B-A9A0BD5E8E20}"/>
              </a:ext>
            </a:extLst>
          </p:cNvPr>
          <p:cNvSpPr txBox="1">
            <a:spLocks noChangeArrowheads="1"/>
          </p:cNvSpPr>
          <p:nvPr/>
        </p:nvSpPr>
        <p:spPr bwMode="auto">
          <a:xfrm>
            <a:off x="2343150" y="133358"/>
            <a:ext cx="3690937" cy="647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rgbClr val="000000"/>
                </a:solidFill>
                <a:effectLst/>
                <a:latin typeface="Times New Roman" panose="02020603050405020304" pitchFamily="18" charset="0"/>
              </a:rPr>
              <a:t>The heating curve </a:t>
            </a:r>
            <a:r>
              <a:rPr lang="en-US" altLang="en-US" sz="2400" u="sng" dirty="0">
                <a:solidFill>
                  <a:srgbClr val="000000"/>
                </a:solidFill>
                <a:latin typeface="Times New Roman" panose="02020603050405020304" pitchFamily="18" charset="0"/>
              </a:rPr>
              <a:t>f</a:t>
            </a:r>
            <a:r>
              <a:rPr kumimoji="0" lang="en-US" altLang="en-US" sz="2400" b="0" i="0" u="sng" strike="noStrike" cap="none" normalizeH="0" baseline="0" dirty="0">
                <a:ln>
                  <a:noFill/>
                </a:ln>
                <a:solidFill>
                  <a:srgbClr val="000000"/>
                </a:solidFill>
                <a:effectLst/>
                <a:latin typeface="Times New Roman" panose="02020603050405020304" pitchFamily="18" charset="0"/>
              </a:rPr>
              <a:t>or water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 Box 19">
            <a:extLst>
              <a:ext uri="{FF2B5EF4-FFF2-40B4-BE49-F238E27FC236}">
                <a16:creationId xmlns:a16="http://schemas.microsoft.com/office/drawing/2014/main" id="{9D411958-CD85-425C-A63E-2B090C36EC38}"/>
              </a:ext>
            </a:extLst>
          </p:cNvPr>
          <p:cNvSpPr txBox="1">
            <a:spLocks noChangeArrowheads="1"/>
          </p:cNvSpPr>
          <p:nvPr/>
        </p:nvSpPr>
        <p:spPr bwMode="auto">
          <a:xfrm>
            <a:off x="2286000" y="3314700"/>
            <a:ext cx="50768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Heat is added at a constant rate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1F797208-6867-4604-868E-C12A9ED8AC57}"/>
              </a:ext>
            </a:extLst>
          </p:cNvPr>
          <p:cNvSpPr txBox="1"/>
          <p:nvPr/>
        </p:nvSpPr>
        <p:spPr>
          <a:xfrm>
            <a:off x="0" y="3931754"/>
            <a:ext cx="9144000" cy="2215991"/>
          </a:xfrm>
          <a:prstGeom prst="rect">
            <a:avLst/>
          </a:prstGeom>
          <a:noFill/>
        </p:spPr>
        <p:txBody>
          <a:bodyPr wrap="square" rtlCol="0">
            <a:spAutoFit/>
          </a:bodyPr>
          <a:lstStyle/>
          <a:p>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28. Moving from B to C is __________thermic.</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29. Moving from D to E is __________thermic.</a:t>
            </a:r>
          </a:p>
          <a:p>
            <a:r>
              <a:rPr lang="en-US" dirty="0"/>
              <a:t> </a:t>
            </a:r>
          </a:p>
        </p:txBody>
      </p:sp>
    </p:spTree>
    <p:extLst>
      <p:ext uri="{BB962C8B-B14F-4D97-AF65-F5344CB8AC3E}">
        <p14:creationId xmlns:p14="http://schemas.microsoft.com/office/powerpoint/2010/main" val="385488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94" name="AutoShape 2">
            <a:extLst>
              <a:ext uri="{FF2B5EF4-FFF2-40B4-BE49-F238E27FC236}">
                <a16:creationId xmlns:a16="http://schemas.microsoft.com/office/drawing/2014/main" id="{4BF31B28-FF94-4EE4-BCFC-6C169DE0A5B5}"/>
              </a:ext>
            </a:extLst>
          </p:cNvPr>
          <p:cNvCxnSpPr>
            <a:cxnSpLocks noChangeShapeType="1"/>
          </p:cNvCxnSpPr>
          <p:nvPr/>
        </p:nvCxnSpPr>
        <p:spPr bwMode="auto">
          <a:xfrm>
            <a:off x="1966912" y="504825"/>
            <a:ext cx="9525" cy="2771775"/>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195" name="AutoShape 3">
            <a:extLst>
              <a:ext uri="{FF2B5EF4-FFF2-40B4-BE49-F238E27FC236}">
                <a16:creationId xmlns:a16="http://schemas.microsoft.com/office/drawing/2014/main" id="{A74BD186-B4C6-4ADE-A01B-D389CDA40B50}"/>
              </a:ext>
            </a:extLst>
          </p:cNvPr>
          <p:cNvCxnSpPr>
            <a:cxnSpLocks noChangeShapeType="1"/>
          </p:cNvCxnSpPr>
          <p:nvPr/>
        </p:nvCxnSpPr>
        <p:spPr bwMode="auto">
          <a:xfrm flipH="1" flipV="1">
            <a:off x="1976437" y="3276600"/>
            <a:ext cx="5534025" cy="19050"/>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196" name="AutoShape 4">
            <a:extLst>
              <a:ext uri="{FF2B5EF4-FFF2-40B4-BE49-F238E27FC236}">
                <a16:creationId xmlns:a16="http://schemas.microsoft.com/office/drawing/2014/main" id="{5E6C567E-3413-4041-8CE0-E609F40E7FC5}"/>
              </a:ext>
            </a:extLst>
          </p:cNvPr>
          <p:cNvCxnSpPr>
            <a:cxnSpLocks noChangeShapeType="1"/>
          </p:cNvCxnSpPr>
          <p:nvPr/>
        </p:nvCxnSpPr>
        <p:spPr bwMode="auto">
          <a:xfrm flipV="1">
            <a:off x="1976437" y="2676525"/>
            <a:ext cx="371475" cy="485775"/>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197" name="AutoShape 5">
            <a:extLst>
              <a:ext uri="{FF2B5EF4-FFF2-40B4-BE49-F238E27FC236}">
                <a16:creationId xmlns:a16="http://schemas.microsoft.com/office/drawing/2014/main" id="{2CB4B89F-BE75-41D9-8137-AADB50CB7739}"/>
              </a:ext>
            </a:extLst>
          </p:cNvPr>
          <p:cNvCxnSpPr>
            <a:cxnSpLocks noChangeShapeType="1"/>
          </p:cNvCxnSpPr>
          <p:nvPr/>
        </p:nvCxnSpPr>
        <p:spPr bwMode="auto">
          <a:xfrm>
            <a:off x="2343150" y="2667000"/>
            <a:ext cx="690562"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198" name="AutoShape 6">
            <a:extLst>
              <a:ext uri="{FF2B5EF4-FFF2-40B4-BE49-F238E27FC236}">
                <a16:creationId xmlns:a16="http://schemas.microsoft.com/office/drawing/2014/main" id="{BFC5E8DC-8EA6-43A2-8B10-039ED2E0891B}"/>
              </a:ext>
            </a:extLst>
          </p:cNvPr>
          <p:cNvCxnSpPr>
            <a:cxnSpLocks noChangeShapeType="1"/>
          </p:cNvCxnSpPr>
          <p:nvPr/>
        </p:nvCxnSpPr>
        <p:spPr bwMode="auto">
          <a:xfrm flipV="1">
            <a:off x="3033712" y="1104900"/>
            <a:ext cx="1146175" cy="1560513"/>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199" name="AutoShape 7">
            <a:extLst>
              <a:ext uri="{FF2B5EF4-FFF2-40B4-BE49-F238E27FC236}">
                <a16:creationId xmlns:a16="http://schemas.microsoft.com/office/drawing/2014/main" id="{C47A6D89-650F-403F-A321-04F440657B87}"/>
              </a:ext>
            </a:extLst>
          </p:cNvPr>
          <p:cNvCxnSpPr>
            <a:cxnSpLocks noChangeShapeType="1"/>
          </p:cNvCxnSpPr>
          <p:nvPr/>
        </p:nvCxnSpPr>
        <p:spPr bwMode="auto">
          <a:xfrm>
            <a:off x="4179887" y="1114425"/>
            <a:ext cx="2016125" cy="1588"/>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200" name="AutoShape 8">
            <a:extLst>
              <a:ext uri="{FF2B5EF4-FFF2-40B4-BE49-F238E27FC236}">
                <a16:creationId xmlns:a16="http://schemas.microsoft.com/office/drawing/2014/main" id="{6DBE34E0-534B-4069-B533-AC83781ED770}"/>
              </a:ext>
            </a:extLst>
          </p:cNvPr>
          <p:cNvCxnSpPr>
            <a:cxnSpLocks noChangeShapeType="1"/>
          </p:cNvCxnSpPr>
          <p:nvPr/>
        </p:nvCxnSpPr>
        <p:spPr bwMode="auto">
          <a:xfrm flipV="1">
            <a:off x="6196012" y="628650"/>
            <a:ext cx="371475" cy="485775"/>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 name="Text Box 9">
            <a:extLst>
              <a:ext uri="{FF2B5EF4-FFF2-40B4-BE49-F238E27FC236}">
                <a16:creationId xmlns:a16="http://schemas.microsoft.com/office/drawing/2014/main" id="{57A1EECD-E631-4512-A46E-ED5B0C9AB6EB}"/>
              </a:ext>
            </a:extLst>
          </p:cNvPr>
          <p:cNvSpPr txBox="1">
            <a:spLocks noChangeArrowheads="1"/>
          </p:cNvSpPr>
          <p:nvPr/>
        </p:nvSpPr>
        <p:spPr bwMode="auto">
          <a:xfrm>
            <a:off x="1452562" y="2428875"/>
            <a:ext cx="5143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Melting</a:t>
            </a:r>
            <a:br>
              <a:rPr kumimoji="0" lang="en-US" altLang="en-US" sz="1000" b="0" i="0" u="none" strike="noStrike" cap="none" normalizeH="0" baseline="0">
                <a:ln>
                  <a:noFill/>
                </a:ln>
                <a:solidFill>
                  <a:srgbClr val="000000"/>
                </a:solidFill>
                <a:effectLst/>
                <a:latin typeface="Calibri" panose="020F0502020204030204" pitchFamily="34" charset="0"/>
              </a:rPr>
            </a:br>
            <a:r>
              <a:rPr kumimoji="0" lang="en-US" altLang="en-US" sz="1000" b="0" i="0" u="none" strike="noStrike" cap="none" normalizeH="0" baseline="0">
                <a:ln>
                  <a:noFill/>
                </a:ln>
                <a:solidFill>
                  <a:srgbClr val="000000"/>
                </a:solidFill>
                <a:effectLst/>
                <a:latin typeface="Calibri" panose="020F0502020204030204" pitchFamily="34" charset="0"/>
              </a:rPr>
              <a:t>Point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 Box 10">
            <a:extLst>
              <a:ext uri="{FF2B5EF4-FFF2-40B4-BE49-F238E27FC236}">
                <a16:creationId xmlns:a16="http://schemas.microsoft.com/office/drawing/2014/main" id="{C3FD9B62-C52A-4A28-A106-275661ACB9B9}"/>
              </a:ext>
            </a:extLst>
          </p:cNvPr>
          <p:cNvSpPr txBox="1">
            <a:spLocks noChangeArrowheads="1"/>
          </p:cNvSpPr>
          <p:nvPr/>
        </p:nvSpPr>
        <p:spPr bwMode="auto">
          <a:xfrm>
            <a:off x="1452562" y="885825"/>
            <a:ext cx="5143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Boiling</a:t>
            </a:r>
            <a:br>
              <a:rPr kumimoji="0" lang="en-US" altLang="en-US" sz="1000" b="0" i="0" u="none" strike="noStrike" cap="none" normalizeH="0" baseline="0">
                <a:ln>
                  <a:noFill/>
                </a:ln>
                <a:solidFill>
                  <a:srgbClr val="000000"/>
                </a:solidFill>
                <a:effectLst/>
                <a:latin typeface="Calibri" panose="020F0502020204030204" pitchFamily="34" charset="0"/>
              </a:rPr>
            </a:br>
            <a:r>
              <a:rPr kumimoji="0" lang="en-US" altLang="en-US" sz="1000" b="0" i="0" u="none" strike="noStrike" cap="none" normalizeH="0" baseline="0">
                <a:ln>
                  <a:noFill/>
                </a:ln>
                <a:solidFill>
                  <a:srgbClr val="000000"/>
                </a:solidFill>
                <a:effectLst/>
                <a:latin typeface="Calibri" panose="020F0502020204030204" pitchFamily="34" charset="0"/>
              </a:rPr>
              <a:t>Point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11">
            <a:extLst>
              <a:ext uri="{FF2B5EF4-FFF2-40B4-BE49-F238E27FC236}">
                <a16:creationId xmlns:a16="http://schemas.microsoft.com/office/drawing/2014/main" id="{61C69BD1-FE97-4203-A54C-B92E17C56A5A}"/>
              </a:ext>
            </a:extLst>
          </p:cNvPr>
          <p:cNvSpPr txBox="1">
            <a:spLocks noChangeArrowheads="1"/>
          </p:cNvSpPr>
          <p:nvPr/>
        </p:nvSpPr>
        <p:spPr bwMode="auto">
          <a:xfrm>
            <a:off x="1747837" y="30670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12">
            <a:extLst>
              <a:ext uri="{FF2B5EF4-FFF2-40B4-BE49-F238E27FC236}">
                <a16:creationId xmlns:a16="http://schemas.microsoft.com/office/drawing/2014/main" id="{22098C9C-B5D6-4B52-8DC1-DB923070EF18}"/>
              </a:ext>
            </a:extLst>
          </p:cNvPr>
          <p:cNvSpPr txBox="1">
            <a:spLocks noChangeArrowheads="1"/>
          </p:cNvSpPr>
          <p:nvPr/>
        </p:nvSpPr>
        <p:spPr bwMode="auto">
          <a:xfrm>
            <a:off x="2205037" y="242887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13">
            <a:extLst>
              <a:ext uri="{FF2B5EF4-FFF2-40B4-BE49-F238E27FC236}">
                <a16:creationId xmlns:a16="http://schemas.microsoft.com/office/drawing/2014/main" id="{D67D9AE3-29AE-477B-A0DE-72452952BA50}"/>
              </a:ext>
            </a:extLst>
          </p:cNvPr>
          <p:cNvSpPr txBox="1">
            <a:spLocks noChangeArrowheads="1"/>
          </p:cNvSpPr>
          <p:nvPr/>
        </p:nvSpPr>
        <p:spPr bwMode="auto">
          <a:xfrm>
            <a:off x="3033712" y="26479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4">
            <a:extLst>
              <a:ext uri="{FF2B5EF4-FFF2-40B4-BE49-F238E27FC236}">
                <a16:creationId xmlns:a16="http://schemas.microsoft.com/office/drawing/2014/main" id="{651C5DE6-B886-4F5C-85F7-596AC7E1CEEA}"/>
              </a:ext>
            </a:extLst>
          </p:cNvPr>
          <p:cNvSpPr txBox="1">
            <a:spLocks noChangeArrowheads="1"/>
          </p:cNvSpPr>
          <p:nvPr/>
        </p:nvSpPr>
        <p:spPr bwMode="auto">
          <a:xfrm>
            <a:off x="3986212" y="8382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5">
            <a:extLst>
              <a:ext uri="{FF2B5EF4-FFF2-40B4-BE49-F238E27FC236}">
                <a16:creationId xmlns:a16="http://schemas.microsoft.com/office/drawing/2014/main" id="{B6C070BD-017B-4087-BA1D-64D92608AF46}"/>
              </a:ext>
            </a:extLst>
          </p:cNvPr>
          <p:cNvSpPr txBox="1">
            <a:spLocks noChangeArrowheads="1"/>
          </p:cNvSpPr>
          <p:nvPr/>
        </p:nvSpPr>
        <p:spPr bwMode="auto">
          <a:xfrm>
            <a:off x="6224587" y="11144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6">
            <a:extLst>
              <a:ext uri="{FF2B5EF4-FFF2-40B4-BE49-F238E27FC236}">
                <a16:creationId xmlns:a16="http://schemas.microsoft.com/office/drawing/2014/main" id="{326973D5-EF7E-48AC-B5F0-A65E29FD2FB0}"/>
              </a:ext>
            </a:extLst>
          </p:cNvPr>
          <p:cNvSpPr txBox="1">
            <a:spLocks noChangeArrowheads="1"/>
          </p:cNvSpPr>
          <p:nvPr/>
        </p:nvSpPr>
        <p:spPr bwMode="auto">
          <a:xfrm>
            <a:off x="6443662" y="4286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09" name="AutoShape 17">
            <a:extLst>
              <a:ext uri="{FF2B5EF4-FFF2-40B4-BE49-F238E27FC236}">
                <a16:creationId xmlns:a16="http://schemas.microsoft.com/office/drawing/2014/main" id="{0DDF8027-36AB-49CB-B564-4B44B8F0159A}"/>
              </a:ext>
            </a:extLst>
          </p:cNvPr>
          <p:cNvCxnSpPr>
            <a:cxnSpLocks noChangeShapeType="1"/>
          </p:cNvCxnSpPr>
          <p:nvPr/>
        </p:nvCxnSpPr>
        <p:spPr bwMode="auto">
          <a:xfrm>
            <a:off x="4138612" y="3457575"/>
            <a:ext cx="2190750" cy="0"/>
          </a:xfrm>
          <a:prstGeom prst="straightConnector1">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0" name="Text Box 18">
            <a:extLst>
              <a:ext uri="{FF2B5EF4-FFF2-40B4-BE49-F238E27FC236}">
                <a16:creationId xmlns:a16="http://schemas.microsoft.com/office/drawing/2014/main" id="{6D252AFF-3277-40E4-AF3B-A9A0BD5E8E20}"/>
              </a:ext>
            </a:extLst>
          </p:cNvPr>
          <p:cNvSpPr txBox="1">
            <a:spLocks noChangeArrowheads="1"/>
          </p:cNvSpPr>
          <p:nvPr/>
        </p:nvSpPr>
        <p:spPr bwMode="auto">
          <a:xfrm>
            <a:off x="2343150" y="133358"/>
            <a:ext cx="3690937" cy="647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rgbClr val="000000"/>
                </a:solidFill>
                <a:effectLst/>
                <a:latin typeface="Times New Roman" panose="02020603050405020304" pitchFamily="18" charset="0"/>
              </a:rPr>
              <a:t>The heating curve </a:t>
            </a:r>
            <a:r>
              <a:rPr lang="en-US" altLang="en-US" sz="2400" u="sng" dirty="0">
                <a:solidFill>
                  <a:srgbClr val="000000"/>
                </a:solidFill>
                <a:latin typeface="Times New Roman" panose="02020603050405020304" pitchFamily="18" charset="0"/>
              </a:rPr>
              <a:t>f</a:t>
            </a:r>
            <a:r>
              <a:rPr kumimoji="0" lang="en-US" altLang="en-US" sz="2400" b="0" i="0" u="sng" strike="noStrike" cap="none" normalizeH="0" baseline="0" dirty="0">
                <a:ln>
                  <a:noFill/>
                </a:ln>
                <a:solidFill>
                  <a:srgbClr val="000000"/>
                </a:solidFill>
                <a:effectLst/>
                <a:latin typeface="Times New Roman" panose="02020603050405020304" pitchFamily="18" charset="0"/>
              </a:rPr>
              <a:t>or water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 Box 19">
            <a:extLst>
              <a:ext uri="{FF2B5EF4-FFF2-40B4-BE49-F238E27FC236}">
                <a16:creationId xmlns:a16="http://schemas.microsoft.com/office/drawing/2014/main" id="{9D411958-CD85-425C-A63E-2B090C36EC38}"/>
              </a:ext>
            </a:extLst>
          </p:cNvPr>
          <p:cNvSpPr txBox="1">
            <a:spLocks noChangeArrowheads="1"/>
          </p:cNvSpPr>
          <p:nvPr/>
        </p:nvSpPr>
        <p:spPr bwMode="auto">
          <a:xfrm>
            <a:off x="2286000" y="3314700"/>
            <a:ext cx="50768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Heat is added at a constant rate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1F797208-6867-4604-868E-C12A9ED8AC57}"/>
              </a:ext>
            </a:extLst>
          </p:cNvPr>
          <p:cNvSpPr txBox="1"/>
          <p:nvPr/>
        </p:nvSpPr>
        <p:spPr>
          <a:xfrm>
            <a:off x="0" y="3931754"/>
            <a:ext cx="9144000" cy="2215991"/>
          </a:xfrm>
          <a:prstGeom prst="rect">
            <a:avLst/>
          </a:prstGeom>
          <a:noFill/>
        </p:spPr>
        <p:txBody>
          <a:bodyPr wrap="square" rtlCol="0">
            <a:spAutoFit/>
          </a:bodyPr>
          <a:lstStyle/>
          <a:p>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28. Moving from B to C is </a:t>
            </a:r>
            <a:r>
              <a:rPr lang="en-US" sz="2400" dirty="0">
                <a:solidFill>
                  <a:srgbClr val="000099"/>
                </a:solidFill>
                <a:latin typeface="Times New Roman" panose="02020603050405020304" pitchFamily="18" charset="0"/>
                <a:cs typeface="Times New Roman" panose="02020603050405020304" pitchFamily="18" charset="0"/>
              </a:rPr>
              <a:t>ENDOTHERMIC – ADDING IN HEAT</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29. Moving from D to E is __________thermic.</a:t>
            </a:r>
          </a:p>
          <a:p>
            <a:r>
              <a:rPr lang="en-US" dirty="0"/>
              <a:t> </a:t>
            </a:r>
          </a:p>
        </p:txBody>
      </p:sp>
    </p:spTree>
    <p:extLst>
      <p:ext uri="{BB962C8B-B14F-4D97-AF65-F5344CB8AC3E}">
        <p14:creationId xmlns:p14="http://schemas.microsoft.com/office/powerpoint/2010/main" val="84900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7BC048-A640-4B53-A9C1-EA957C025102}"/>
              </a:ext>
            </a:extLst>
          </p:cNvPr>
          <p:cNvSpPr txBox="1"/>
          <p:nvPr/>
        </p:nvSpPr>
        <p:spPr>
          <a:xfrm>
            <a:off x="-16565" y="0"/>
            <a:ext cx="9144000" cy="535531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  Exothermic means to _____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2. Endothermic means to ________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3. To melt solids into liquids you need to</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_________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4.  To freeze liquids into solids you need to</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_______________ heat energy.  </a:t>
            </a:r>
          </a:p>
          <a:p>
            <a:endParaRPr lang="en-US" dirty="0"/>
          </a:p>
        </p:txBody>
      </p:sp>
    </p:spTree>
    <p:extLst>
      <p:ext uri="{BB962C8B-B14F-4D97-AF65-F5344CB8AC3E}">
        <p14:creationId xmlns:p14="http://schemas.microsoft.com/office/powerpoint/2010/main" val="1325989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94" name="AutoShape 2">
            <a:extLst>
              <a:ext uri="{FF2B5EF4-FFF2-40B4-BE49-F238E27FC236}">
                <a16:creationId xmlns:a16="http://schemas.microsoft.com/office/drawing/2014/main" id="{4BF31B28-FF94-4EE4-BCFC-6C169DE0A5B5}"/>
              </a:ext>
            </a:extLst>
          </p:cNvPr>
          <p:cNvCxnSpPr>
            <a:cxnSpLocks noChangeShapeType="1"/>
          </p:cNvCxnSpPr>
          <p:nvPr/>
        </p:nvCxnSpPr>
        <p:spPr bwMode="auto">
          <a:xfrm>
            <a:off x="1966912" y="504825"/>
            <a:ext cx="9525" cy="2771775"/>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195" name="AutoShape 3">
            <a:extLst>
              <a:ext uri="{FF2B5EF4-FFF2-40B4-BE49-F238E27FC236}">
                <a16:creationId xmlns:a16="http://schemas.microsoft.com/office/drawing/2014/main" id="{A74BD186-B4C6-4ADE-A01B-D389CDA40B50}"/>
              </a:ext>
            </a:extLst>
          </p:cNvPr>
          <p:cNvCxnSpPr>
            <a:cxnSpLocks noChangeShapeType="1"/>
          </p:cNvCxnSpPr>
          <p:nvPr/>
        </p:nvCxnSpPr>
        <p:spPr bwMode="auto">
          <a:xfrm flipH="1" flipV="1">
            <a:off x="1976437" y="3276600"/>
            <a:ext cx="5534025" cy="19050"/>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8196" name="AutoShape 4">
            <a:extLst>
              <a:ext uri="{FF2B5EF4-FFF2-40B4-BE49-F238E27FC236}">
                <a16:creationId xmlns:a16="http://schemas.microsoft.com/office/drawing/2014/main" id="{5E6C567E-3413-4041-8CE0-E609F40E7FC5}"/>
              </a:ext>
            </a:extLst>
          </p:cNvPr>
          <p:cNvCxnSpPr>
            <a:cxnSpLocks noChangeShapeType="1"/>
          </p:cNvCxnSpPr>
          <p:nvPr/>
        </p:nvCxnSpPr>
        <p:spPr bwMode="auto">
          <a:xfrm flipV="1">
            <a:off x="1976437" y="2676525"/>
            <a:ext cx="371475" cy="485775"/>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197" name="AutoShape 5">
            <a:extLst>
              <a:ext uri="{FF2B5EF4-FFF2-40B4-BE49-F238E27FC236}">
                <a16:creationId xmlns:a16="http://schemas.microsoft.com/office/drawing/2014/main" id="{2CB4B89F-BE75-41D9-8137-AADB50CB7739}"/>
              </a:ext>
            </a:extLst>
          </p:cNvPr>
          <p:cNvCxnSpPr>
            <a:cxnSpLocks noChangeShapeType="1"/>
          </p:cNvCxnSpPr>
          <p:nvPr/>
        </p:nvCxnSpPr>
        <p:spPr bwMode="auto">
          <a:xfrm>
            <a:off x="2343150" y="2667000"/>
            <a:ext cx="690562"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198" name="AutoShape 6">
            <a:extLst>
              <a:ext uri="{FF2B5EF4-FFF2-40B4-BE49-F238E27FC236}">
                <a16:creationId xmlns:a16="http://schemas.microsoft.com/office/drawing/2014/main" id="{BFC5E8DC-8EA6-43A2-8B10-039ED2E0891B}"/>
              </a:ext>
            </a:extLst>
          </p:cNvPr>
          <p:cNvCxnSpPr>
            <a:cxnSpLocks noChangeShapeType="1"/>
          </p:cNvCxnSpPr>
          <p:nvPr/>
        </p:nvCxnSpPr>
        <p:spPr bwMode="auto">
          <a:xfrm flipV="1">
            <a:off x="3033712" y="1104900"/>
            <a:ext cx="1146175" cy="1560513"/>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199" name="AutoShape 7">
            <a:extLst>
              <a:ext uri="{FF2B5EF4-FFF2-40B4-BE49-F238E27FC236}">
                <a16:creationId xmlns:a16="http://schemas.microsoft.com/office/drawing/2014/main" id="{C47A6D89-650F-403F-A321-04F440657B87}"/>
              </a:ext>
            </a:extLst>
          </p:cNvPr>
          <p:cNvCxnSpPr>
            <a:cxnSpLocks noChangeShapeType="1"/>
          </p:cNvCxnSpPr>
          <p:nvPr/>
        </p:nvCxnSpPr>
        <p:spPr bwMode="auto">
          <a:xfrm>
            <a:off x="4179887" y="1114425"/>
            <a:ext cx="2016125" cy="1588"/>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200" name="AutoShape 8">
            <a:extLst>
              <a:ext uri="{FF2B5EF4-FFF2-40B4-BE49-F238E27FC236}">
                <a16:creationId xmlns:a16="http://schemas.microsoft.com/office/drawing/2014/main" id="{6DBE34E0-534B-4069-B533-AC83781ED770}"/>
              </a:ext>
            </a:extLst>
          </p:cNvPr>
          <p:cNvCxnSpPr>
            <a:cxnSpLocks noChangeShapeType="1"/>
          </p:cNvCxnSpPr>
          <p:nvPr/>
        </p:nvCxnSpPr>
        <p:spPr bwMode="auto">
          <a:xfrm flipV="1">
            <a:off x="6196012" y="628650"/>
            <a:ext cx="371475" cy="485775"/>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2" name="Text Box 9">
            <a:extLst>
              <a:ext uri="{FF2B5EF4-FFF2-40B4-BE49-F238E27FC236}">
                <a16:creationId xmlns:a16="http://schemas.microsoft.com/office/drawing/2014/main" id="{57A1EECD-E631-4512-A46E-ED5B0C9AB6EB}"/>
              </a:ext>
            </a:extLst>
          </p:cNvPr>
          <p:cNvSpPr txBox="1">
            <a:spLocks noChangeArrowheads="1"/>
          </p:cNvSpPr>
          <p:nvPr/>
        </p:nvSpPr>
        <p:spPr bwMode="auto">
          <a:xfrm>
            <a:off x="1452562" y="2428875"/>
            <a:ext cx="5143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Melting</a:t>
            </a:r>
            <a:br>
              <a:rPr kumimoji="0" lang="en-US" altLang="en-US" sz="1000" b="0" i="0" u="none" strike="noStrike" cap="none" normalizeH="0" baseline="0">
                <a:ln>
                  <a:noFill/>
                </a:ln>
                <a:solidFill>
                  <a:srgbClr val="000000"/>
                </a:solidFill>
                <a:effectLst/>
                <a:latin typeface="Calibri" panose="020F0502020204030204" pitchFamily="34" charset="0"/>
              </a:rPr>
            </a:br>
            <a:r>
              <a:rPr kumimoji="0" lang="en-US" altLang="en-US" sz="1000" b="0" i="0" u="none" strike="noStrike" cap="none" normalizeH="0" baseline="0">
                <a:ln>
                  <a:noFill/>
                </a:ln>
                <a:solidFill>
                  <a:srgbClr val="000000"/>
                </a:solidFill>
                <a:effectLst/>
                <a:latin typeface="Calibri" panose="020F0502020204030204" pitchFamily="34" charset="0"/>
              </a:rPr>
              <a:t>Point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 Box 10">
            <a:extLst>
              <a:ext uri="{FF2B5EF4-FFF2-40B4-BE49-F238E27FC236}">
                <a16:creationId xmlns:a16="http://schemas.microsoft.com/office/drawing/2014/main" id="{C3FD9B62-C52A-4A28-A106-275661ACB9B9}"/>
              </a:ext>
            </a:extLst>
          </p:cNvPr>
          <p:cNvSpPr txBox="1">
            <a:spLocks noChangeArrowheads="1"/>
          </p:cNvSpPr>
          <p:nvPr/>
        </p:nvSpPr>
        <p:spPr bwMode="auto">
          <a:xfrm>
            <a:off x="1452562" y="885825"/>
            <a:ext cx="5143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Boiling</a:t>
            </a:r>
            <a:br>
              <a:rPr kumimoji="0" lang="en-US" altLang="en-US" sz="1000" b="0" i="0" u="none" strike="noStrike" cap="none" normalizeH="0" baseline="0">
                <a:ln>
                  <a:noFill/>
                </a:ln>
                <a:solidFill>
                  <a:srgbClr val="000000"/>
                </a:solidFill>
                <a:effectLst/>
                <a:latin typeface="Calibri" panose="020F0502020204030204" pitchFamily="34" charset="0"/>
              </a:rPr>
            </a:br>
            <a:r>
              <a:rPr kumimoji="0" lang="en-US" altLang="en-US" sz="1000" b="0" i="0" u="none" strike="noStrike" cap="none" normalizeH="0" baseline="0">
                <a:ln>
                  <a:noFill/>
                </a:ln>
                <a:solidFill>
                  <a:srgbClr val="000000"/>
                </a:solidFill>
                <a:effectLst/>
                <a:latin typeface="Calibri" panose="020F0502020204030204" pitchFamily="34" charset="0"/>
              </a:rPr>
              <a:t>Point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11">
            <a:extLst>
              <a:ext uri="{FF2B5EF4-FFF2-40B4-BE49-F238E27FC236}">
                <a16:creationId xmlns:a16="http://schemas.microsoft.com/office/drawing/2014/main" id="{61C69BD1-FE97-4203-A54C-B92E17C56A5A}"/>
              </a:ext>
            </a:extLst>
          </p:cNvPr>
          <p:cNvSpPr txBox="1">
            <a:spLocks noChangeArrowheads="1"/>
          </p:cNvSpPr>
          <p:nvPr/>
        </p:nvSpPr>
        <p:spPr bwMode="auto">
          <a:xfrm>
            <a:off x="1747837" y="30670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12">
            <a:extLst>
              <a:ext uri="{FF2B5EF4-FFF2-40B4-BE49-F238E27FC236}">
                <a16:creationId xmlns:a16="http://schemas.microsoft.com/office/drawing/2014/main" id="{22098C9C-B5D6-4B52-8DC1-DB923070EF18}"/>
              </a:ext>
            </a:extLst>
          </p:cNvPr>
          <p:cNvSpPr txBox="1">
            <a:spLocks noChangeArrowheads="1"/>
          </p:cNvSpPr>
          <p:nvPr/>
        </p:nvSpPr>
        <p:spPr bwMode="auto">
          <a:xfrm>
            <a:off x="2205037" y="242887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13">
            <a:extLst>
              <a:ext uri="{FF2B5EF4-FFF2-40B4-BE49-F238E27FC236}">
                <a16:creationId xmlns:a16="http://schemas.microsoft.com/office/drawing/2014/main" id="{D67D9AE3-29AE-477B-A0DE-72452952BA50}"/>
              </a:ext>
            </a:extLst>
          </p:cNvPr>
          <p:cNvSpPr txBox="1">
            <a:spLocks noChangeArrowheads="1"/>
          </p:cNvSpPr>
          <p:nvPr/>
        </p:nvSpPr>
        <p:spPr bwMode="auto">
          <a:xfrm>
            <a:off x="3033712" y="26479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4">
            <a:extLst>
              <a:ext uri="{FF2B5EF4-FFF2-40B4-BE49-F238E27FC236}">
                <a16:creationId xmlns:a16="http://schemas.microsoft.com/office/drawing/2014/main" id="{651C5DE6-B886-4F5C-85F7-596AC7E1CEEA}"/>
              </a:ext>
            </a:extLst>
          </p:cNvPr>
          <p:cNvSpPr txBox="1">
            <a:spLocks noChangeArrowheads="1"/>
          </p:cNvSpPr>
          <p:nvPr/>
        </p:nvSpPr>
        <p:spPr bwMode="auto">
          <a:xfrm>
            <a:off x="3986212" y="8382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5">
            <a:extLst>
              <a:ext uri="{FF2B5EF4-FFF2-40B4-BE49-F238E27FC236}">
                <a16:creationId xmlns:a16="http://schemas.microsoft.com/office/drawing/2014/main" id="{B6C070BD-017B-4087-BA1D-64D92608AF46}"/>
              </a:ext>
            </a:extLst>
          </p:cNvPr>
          <p:cNvSpPr txBox="1">
            <a:spLocks noChangeArrowheads="1"/>
          </p:cNvSpPr>
          <p:nvPr/>
        </p:nvSpPr>
        <p:spPr bwMode="auto">
          <a:xfrm>
            <a:off x="6224587" y="11144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6">
            <a:extLst>
              <a:ext uri="{FF2B5EF4-FFF2-40B4-BE49-F238E27FC236}">
                <a16:creationId xmlns:a16="http://schemas.microsoft.com/office/drawing/2014/main" id="{326973D5-EF7E-48AC-B5F0-A65E29FD2FB0}"/>
              </a:ext>
            </a:extLst>
          </p:cNvPr>
          <p:cNvSpPr txBox="1">
            <a:spLocks noChangeArrowheads="1"/>
          </p:cNvSpPr>
          <p:nvPr/>
        </p:nvSpPr>
        <p:spPr bwMode="auto">
          <a:xfrm>
            <a:off x="6443662" y="4286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09" name="AutoShape 17">
            <a:extLst>
              <a:ext uri="{FF2B5EF4-FFF2-40B4-BE49-F238E27FC236}">
                <a16:creationId xmlns:a16="http://schemas.microsoft.com/office/drawing/2014/main" id="{0DDF8027-36AB-49CB-B564-4B44B8F0159A}"/>
              </a:ext>
            </a:extLst>
          </p:cNvPr>
          <p:cNvCxnSpPr>
            <a:cxnSpLocks noChangeShapeType="1"/>
          </p:cNvCxnSpPr>
          <p:nvPr/>
        </p:nvCxnSpPr>
        <p:spPr bwMode="auto">
          <a:xfrm>
            <a:off x="4138612" y="3457575"/>
            <a:ext cx="2190750" cy="0"/>
          </a:xfrm>
          <a:prstGeom prst="straightConnector1">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0" name="Text Box 18">
            <a:extLst>
              <a:ext uri="{FF2B5EF4-FFF2-40B4-BE49-F238E27FC236}">
                <a16:creationId xmlns:a16="http://schemas.microsoft.com/office/drawing/2014/main" id="{6D252AFF-3277-40E4-AF3B-A9A0BD5E8E20}"/>
              </a:ext>
            </a:extLst>
          </p:cNvPr>
          <p:cNvSpPr txBox="1">
            <a:spLocks noChangeArrowheads="1"/>
          </p:cNvSpPr>
          <p:nvPr/>
        </p:nvSpPr>
        <p:spPr bwMode="auto">
          <a:xfrm>
            <a:off x="2343150" y="133358"/>
            <a:ext cx="3690937" cy="647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rgbClr val="000000"/>
                </a:solidFill>
                <a:effectLst/>
                <a:latin typeface="Times New Roman" panose="02020603050405020304" pitchFamily="18" charset="0"/>
              </a:rPr>
              <a:t>The heating curve </a:t>
            </a:r>
            <a:r>
              <a:rPr lang="en-US" altLang="en-US" sz="2400" u="sng" dirty="0">
                <a:solidFill>
                  <a:srgbClr val="000000"/>
                </a:solidFill>
                <a:latin typeface="Times New Roman" panose="02020603050405020304" pitchFamily="18" charset="0"/>
              </a:rPr>
              <a:t>f</a:t>
            </a:r>
            <a:r>
              <a:rPr kumimoji="0" lang="en-US" altLang="en-US" sz="2400" b="0" i="0" u="sng" strike="noStrike" cap="none" normalizeH="0" baseline="0" dirty="0">
                <a:ln>
                  <a:noFill/>
                </a:ln>
                <a:solidFill>
                  <a:srgbClr val="000000"/>
                </a:solidFill>
                <a:effectLst/>
                <a:latin typeface="Times New Roman" panose="02020603050405020304" pitchFamily="18" charset="0"/>
              </a:rPr>
              <a:t>or water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 Box 19">
            <a:extLst>
              <a:ext uri="{FF2B5EF4-FFF2-40B4-BE49-F238E27FC236}">
                <a16:creationId xmlns:a16="http://schemas.microsoft.com/office/drawing/2014/main" id="{9D411958-CD85-425C-A63E-2B090C36EC38}"/>
              </a:ext>
            </a:extLst>
          </p:cNvPr>
          <p:cNvSpPr txBox="1">
            <a:spLocks noChangeArrowheads="1"/>
          </p:cNvSpPr>
          <p:nvPr/>
        </p:nvSpPr>
        <p:spPr bwMode="auto">
          <a:xfrm>
            <a:off x="2286000" y="3314700"/>
            <a:ext cx="50768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Heat is added at a constant rate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1F797208-6867-4604-868E-C12A9ED8AC57}"/>
              </a:ext>
            </a:extLst>
          </p:cNvPr>
          <p:cNvSpPr txBox="1"/>
          <p:nvPr/>
        </p:nvSpPr>
        <p:spPr>
          <a:xfrm>
            <a:off x="0" y="3931754"/>
            <a:ext cx="9144000" cy="2215991"/>
          </a:xfrm>
          <a:prstGeom prst="rect">
            <a:avLst/>
          </a:prstGeom>
          <a:noFill/>
        </p:spPr>
        <p:txBody>
          <a:bodyPr wrap="square" rtlCol="0">
            <a:spAutoFit/>
          </a:bodyPr>
          <a:lstStyle/>
          <a:p>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28. Moving from B to C is </a:t>
            </a:r>
            <a:r>
              <a:rPr lang="en-US" sz="2400" dirty="0">
                <a:solidFill>
                  <a:srgbClr val="000099"/>
                </a:solidFill>
                <a:latin typeface="Times New Roman" panose="02020603050405020304" pitchFamily="18" charset="0"/>
                <a:cs typeface="Times New Roman" panose="02020603050405020304" pitchFamily="18" charset="0"/>
              </a:rPr>
              <a:t>ENDOTHERMIC – ADDING IN HEAT</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29. Moving from D to E is </a:t>
            </a:r>
            <a:r>
              <a:rPr lang="en-US" sz="2400" dirty="0">
                <a:solidFill>
                  <a:srgbClr val="FF0000"/>
                </a:solidFill>
                <a:latin typeface="Times New Roman" panose="02020603050405020304" pitchFamily="18" charset="0"/>
                <a:cs typeface="Times New Roman" panose="02020603050405020304" pitchFamily="18" charset="0"/>
              </a:rPr>
              <a:t>ENDOTHERMIC – ADDING IN HEAT.</a:t>
            </a:r>
            <a:br>
              <a:rPr lang="en-US" sz="2400" dirty="0">
                <a:solidFill>
                  <a:srgbClr val="FF0000"/>
                </a:solidFill>
                <a:latin typeface="Times New Roman" panose="02020603050405020304" pitchFamily="18" charset="0"/>
                <a:cs typeface="Times New Roman" panose="02020603050405020304" pitchFamily="18" charset="0"/>
              </a:rPr>
            </a:br>
            <a:r>
              <a:rPr lang="en-US" dirty="0"/>
              <a:t> </a:t>
            </a:r>
          </a:p>
        </p:txBody>
      </p:sp>
    </p:spTree>
    <p:extLst>
      <p:ext uri="{BB962C8B-B14F-4D97-AF65-F5344CB8AC3E}">
        <p14:creationId xmlns:p14="http://schemas.microsoft.com/office/powerpoint/2010/main" val="1869344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6F9DE2-8B68-48B1-AC8D-E253F92E78DE}"/>
              </a:ext>
            </a:extLst>
          </p:cNvPr>
          <p:cNvSpPr txBox="1"/>
          <p:nvPr/>
        </p:nvSpPr>
        <p:spPr>
          <a:xfrm>
            <a:off x="0" y="0"/>
            <a:ext cx="9144000" cy="283154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30. It takes 334 Joules to melt one gram of ice, at the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melting point.  There is no temperature change,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this happens at 273 Kelvin or 0°C.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How much energy does it take to melt a real sized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ice cube of 73.5 grams?</a:t>
            </a:r>
          </a:p>
          <a:p>
            <a:endParaRPr lang="en-US" dirty="0"/>
          </a:p>
        </p:txBody>
      </p:sp>
      <p:pic>
        <p:nvPicPr>
          <p:cNvPr id="3" name="Picture 4" descr="Image result for ice cube in the hand">
            <a:extLst>
              <a:ext uri="{FF2B5EF4-FFF2-40B4-BE49-F238E27FC236}">
                <a16:creationId xmlns:a16="http://schemas.microsoft.com/office/drawing/2014/main" id="{F97F4FF8-33AF-452F-ACAD-CB3F2CF53E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2362200"/>
            <a:ext cx="3340100"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438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6F9DE2-8B68-48B1-AC8D-E253F92E78DE}"/>
              </a:ext>
            </a:extLst>
          </p:cNvPr>
          <p:cNvSpPr txBox="1"/>
          <p:nvPr/>
        </p:nvSpPr>
        <p:spPr>
          <a:xfrm>
            <a:off x="0" y="0"/>
            <a:ext cx="9144000" cy="430887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30. It takes 334 Joules to melt one gram of ice, at the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melting point.  There is no temperature change,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this happens at 273 Kelvin or 0°C.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How much energy does it take to melt a real sized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ice cube of 73.5 grams?</a:t>
            </a:r>
          </a:p>
          <a:p>
            <a:br>
              <a:rPr lang="en-US" sz="3200" dirty="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a:p>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 =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mH</a:t>
            </a:r>
            <a:r>
              <a:rPr kumimoji="0" lang="en-US" sz="3200" b="0" i="0" u="none" strike="noStrike" kern="1200" cap="none" spc="0" normalizeH="0" baseline="-2500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F</a:t>
            </a:r>
            <a:endParaRPr lang="en-US" sz="3200" dirty="0">
              <a:solidFill>
                <a:srgbClr val="FF0000"/>
              </a:solidFill>
              <a:latin typeface="Times New Roman" panose="02020603050405020304" pitchFamily="18" charset="0"/>
              <a:cs typeface="Times New Roman" panose="02020603050405020304" pitchFamily="18" charset="0"/>
            </a:endParaRPr>
          </a:p>
          <a:p>
            <a:endParaRPr lang="en-US" dirty="0"/>
          </a:p>
        </p:txBody>
      </p:sp>
      <p:pic>
        <p:nvPicPr>
          <p:cNvPr id="3" name="Picture 4" descr="Image result for ice cube in the hand">
            <a:extLst>
              <a:ext uri="{FF2B5EF4-FFF2-40B4-BE49-F238E27FC236}">
                <a16:creationId xmlns:a16="http://schemas.microsoft.com/office/drawing/2014/main" id="{F97F4FF8-33AF-452F-ACAD-CB3F2CF53E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2362200"/>
            <a:ext cx="3340100"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084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6F9DE2-8B68-48B1-AC8D-E253F92E78DE}"/>
              </a:ext>
            </a:extLst>
          </p:cNvPr>
          <p:cNvSpPr txBox="1"/>
          <p:nvPr/>
        </p:nvSpPr>
        <p:spPr>
          <a:xfrm>
            <a:off x="0" y="0"/>
            <a:ext cx="9144000" cy="562205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30. It takes 334 Joules to melt one gram of ice, at the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melting point.  There is no temperature change,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this happens at 273 Kelvin or 0°C.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How much energy does it take to melt a real sized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ice cube of 73.5 grams?</a:t>
            </a:r>
          </a:p>
          <a:p>
            <a:br>
              <a:rPr lang="en-US" sz="3200" dirty="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a:p>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 =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mH</a:t>
            </a:r>
            <a:r>
              <a:rPr kumimoji="0" lang="en-US" sz="3200" b="0" i="0" u="none" strike="noStrike" kern="1200" cap="none" spc="0" normalizeH="0" baseline="-2500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F</a:t>
            </a:r>
            <a:br>
              <a:rPr kumimoji="0" lang="en-US" sz="32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32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32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 = (73.5g)(334 J/g)</a:t>
            </a:r>
            <a:b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a:p>
            <a:endParaRPr lang="en-US" dirty="0"/>
          </a:p>
        </p:txBody>
      </p:sp>
      <p:pic>
        <p:nvPicPr>
          <p:cNvPr id="3" name="Picture 4" descr="Image result for ice cube in the hand">
            <a:extLst>
              <a:ext uri="{FF2B5EF4-FFF2-40B4-BE49-F238E27FC236}">
                <a16:creationId xmlns:a16="http://schemas.microsoft.com/office/drawing/2014/main" id="{F97F4FF8-33AF-452F-ACAD-CB3F2CF53E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2362200"/>
            <a:ext cx="3340100"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607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6F9DE2-8B68-48B1-AC8D-E253F92E78DE}"/>
              </a:ext>
            </a:extLst>
          </p:cNvPr>
          <p:cNvSpPr txBox="1"/>
          <p:nvPr/>
        </p:nvSpPr>
        <p:spPr>
          <a:xfrm>
            <a:off x="0" y="0"/>
            <a:ext cx="9144000" cy="660693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30. It takes 334 Joules to melt one gram of ice, at the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melting point.  There is no temperature change,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this happens at 273 Kelvin or 0°C.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How much energy does it take to melt a real sized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ice cube of 73.5 grams?</a:t>
            </a:r>
          </a:p>
          <a:p>
            <a:br>
              <a:rPr lang="en-US" sz="3200" dirty="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a:p>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 =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mH</a:t>
            </a:r>
            <a:r>
              <a:rPr kumimoji="0" lang="en-US" sz="3200" b="0" i="0" u="none" strike="noStrike" kern="1200" cap="none" spc="0" normalizeH="0" baseline="-2500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F</a:t>
            </a:r>
            <a:br>
              <a:rPr kumimoji="0" lang="en-US" sz="32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32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32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 = (73.5g)(334 J/g)</a:t>
            </a:r>
            <a:b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 = 24549 J = </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24,500 Joules with 3 SF</a:t>
            </a:r>
            <a:b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a:p>
            <a:endParaRPr lang="en-US" dirty="0"/>
          </a:p>
        </p:txBody>
      </p:sp>
      <p:pic>
        <p:nvPicPr>
          <p:cNvPr id="3" name="Picture 4" descr="Image result for ice cube in the hand">
            <a:extLst>
              <a:ext uri="{FF2B5EF4-FFF2-40B4-BE49-F238E27FC236}">
                <a16:creationId xmlns:a16="http://schemas.microsoft.com/office/drawing/2014/main" id="{F97F4FF8-33AF-452F-ACAD-CB3F2CF53E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2362200"/>
            <a:ext cx="3340100"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402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6F9DE2-8B68-48B1-AC8D-E253F92E78DE}"/>
              </a:ext>
            </a:extLst>
          </p:cNvPr>
          <p:cNvSpPr txBox="1"/>
          <p:nvPr/>
        </p:nvSpPr>
        <p:spPr>
          <a:xfrm>
            <a:off x="0" y="-6626"/>
            <a:ext cx="8763000" cy="3816429"/>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31. How much energy does it take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to freeze 125 grams of pure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water into ice if the water is at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0°C to start?</a:t>
            </a:r>
          </a:p>
          <a:p>
            <a:endParaRPr lang="en-US" sz="3200" dirty="0">
              <a:solidFill>
                <a:srgbClr val="0000FF"/>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a:t>
            </a:r>
            <a:endParaRPr lang="en-US" sz="3200" dirty="0">
              <a:solidFill>
                <a:srgbClr val="0000FF"/>
              </a:solidFill>
              <a:latin typeface="Times New Roman" panose="02020603050405020304" pitchFamily="18" charset="0"/>
              <a:cs typeface="Times New Roman" panose="02020603050405020304" pitchFamily="18" charset="0"/>
            </a:endParaRPr>
          </a:p>
          <a:p>
            <a:endParaRPr lang="en-US" sz="3200" dirty="0">
              <a:solidFill>
                <a:srgbClr val="0000FF"/>
              </a:solidFill>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4A8986BC-3D92-4725-8B02-C55EECCE4F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67400" y="-6626"/>
            <a:ext cx="3276600" cy="2168351"/>
          </a:xfrm>
          <a:prstGeom prst="rect">
            <a:avLst/>
          </a:prstGeom>
        </p:spPr>
      </p:pic>
    </p:spTree>
    <p:extLst>
      <p:ext uri="{BB962C8B-B14F-4D97-AF65-F5344CB8AC3E}">
        <p14:creationId xmlns:p14="http://schemas.microsoft.com/office/powerpoint/2010/main" val="2487831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6F9DE2-8B68-48B1-AC8D-E253F92E78DE}"/>
              </a:ext>
            </a:extLst>
          </p:cNvPr>
          <p:cNvSpPr txBox="1"/>
          <p:nvPr/>
        </p:nvSpPr>
        <p:spPr>
          <a:xfrm>
            <a:off x="0" y="-6626"/>
            <a:ext cx="8763000" cy="4637167"/>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31. How much energy does it take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to freeze 125 grams of pure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water into ice if the water is at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0°C to start?</a:t>
            </a:r>
          </a:p>
          <a:p>
            <a:endParaRPr lang="en-US" sz="3200" dirty="0">
              <a:solidFill>
                <a:srgbClr val="0000FF"/>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q = </a:t>
            </a:r>
            <a:r>
              <a:rPr lang="en-US" sz="3200" dirty="0" err="1">
                <a:solidFill>
                  <a:prstClr val="black"/>
                </a:solidFill>
                <a:latin typeface="Times New Roman" panose="02020603050405020304" pitchFamily="18" charset="0"/>
                <a:cs typeface="Times New Roman" panose="02020603050405020304" pitchFamily="18" charset="0"/>
              </a:rPr>
              <a:t>mH</a:t>
            </a:r>
            <a:r>
              <a:rPr lang="en-US" sz="3200" baseline="-25000" dirty="0" err="1">
                <a:solidFill>
                  <a:prstClr val="black"/>
                </a:solidFill>
                <a:latin typeface="Times New Roman" panose="02020603050405020304" pitchFamily="18" charset="0"/>
                <a:cs typeface="Times New Roman" panose="02020603050405020304" pitchFamily="18" charset="0"/>
              </a:rPr>
              <a:t>F</a:t>
            </a:r>
            <a:br>
              <a:rPr lang="en-US" sz="3200" baseline="-25000" dirty="0">
                <a:solidFill>
                  <a:prstClr val="black"/>
                </a:solidFill>
                <a:latin typeface="Times New Roman" panose="02020603050405020304" pitchFamily="18" charset="0"/>
                <a:cs typeface="Times New Roman" panose="02020603050405020304" pitchFamily="18" charset="0"/>
              </a:rPr>
            </a:br>
            <a:br>
              <a:rPr lang="en-US" sz="3200" baseline="-25000" dirty="0">
                <a:solidFill>
                  <a:prstClr val="black"/>
                </a:solidFill>
                <a:latin typeface="Times New Roman" panose="02020603050405020304" pitchFamily="18" charset="0"/>
                <a:cs typeface="Times New Roman" panose="02020603050405020304" pitchFamily="18" charset="0"/>
              </a:rPr>
            </a:br>
            <a:r>
              <a:rPr lang="en-US" sz="3200" dirty="0">
                <a:solidFill>
                  <a:prstClr val="black"/>
                </a:solidFill>
                <a:latin typeface="Times New Roman" panose="02020603050405020304" pitchFamily="18" charset="0"/>
                <a:cs typeface="Times New Roman" panose="02020603050405020304" pitchFamily="18" charset="0"/>
              </a:rPr>
              <a:t> </a:t>
            </a:r>
            <a:endParaRPr lang="en-US" sz="3200" dirty="0">
              <a:solidFill>
                <a:srgbClr val="0000FF"/>
              </a:solidFill>
              <a:latin typeface="Times New Roman" panose="02020603050405020304" pitchFamily="18" charset="0"/>
              <a:cs typeface="Times New Roman" panose="02020603050405020304" pitchFamily="18" charset="0"/>
            </a:endParaRPr>
          </a:p>
          <a:p>
            <a:endParaRPr lang="en-US" sz="3200" dirty="0">
              <a:solidFill>
                <a:srgbClr val="0000FF"/>
              </a:solidFill>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4A8986BC-3D92-4725-8B02-C55EECCE4F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67400" y="-6626"/>
            <a:ext cx="3276600" cy="2168351"/>
          </a:xfrm>
          <a:prstGeom prst="rect">
            <a:avLst/>
          </a:prstGeom>
        </p:spPr>
      </p:pic>
    </p:spTree>
    <p:extLst>
      <p:ext uri="{BB962C8B-B14F-4D97-AF65-F5344CB8AC3E}">
        <p14:creationId xmlns:p14="http://schemas.microsoft.com/office/powerpoint/2010/main" val="747321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6F9DE2-8B68-48B1-AC8D-E253F92E78DE}"/>
              </a:ext>
            </a:extLst>
          </p:cNvPr>
          <p:cNvSpPr txBox="1"/>
          <p:nvPr/>
        </p:nvSpPr>
        <p:spPr>
          <a:xfrm>
            <a:off x="0" y="-6626"/>
            <a:ext cx="8763000" cy="4965462"/>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31. How much energy does it take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to freeze 125 grams of pure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water into ice if the water is at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0°C to start?</a:t>
            </a:r>
          </a:p>
          <a:p>
            <a:endParaRPr lang="en-US" sz="3200" dirty="0">
              <a:solidFill>
                <a:srgbClr val="0000FF"/>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q = </a:t>
            </a:r>
            <a:r>
              <a:rPr lang="en-US" sz="3200" dirty="0" err="1">
                <a:solidFill>
                  <a:prstClr val="black"/>
                </a:solidFill>
                <a:latin typeface="Times New Roman" panose="02020603050405020304" pitchFamily="18" charset="0"/>
                <a:cs typeface="Times New Roman" panose="02020603050405020304" pitchFamily="18" charset="0"/>
              </a:rPr>
              <a:t>mH</a:t>
            </a:r>
            <a:r>
              <a:rPr lang="en-US" sz="3200" baseline="-25000" dirty="0" err="1">
                <a:solidFill>
                  <a:prstClr val="black"/>
                </a:solidFill>
                <a:latin typeface="Times New Roman" panose="02020603050405020304" pitchFamily="18" charset="0"/>
                <a:cs typeface="Times New Roman" panose="02020603050405020304" pitchFamily="18" charset="0"/>
              </a:rPr>
              <a:t>F</a:t>
            </a:r>
            <a:br>
              <a:rPr lang="en-US" sz="3200" baseline="-25000" dirty="0">
                <a:solidFill>
                  <a:prstClr val="black"/>
                </a:solidFill>
                <a:latin typeface="Times New Roman" panose="02020603050405020304" pitchFamily="18" charset="0"/>
                <a:cs typeface="Times New Roman" panose="02020603050405020304" pitchFamily="18" charset="0"/>
              </a:rPr>
            </a:br>
            <a:br>
              <a:rPr lang="en-US" sz="3200" baseline="-25000" dirty="0">
                <a:solidFill>
                  <a:prstClr val="black"/>
                </a:solidFill>
                <a:latin typeface="Times New Roman" panose="02020603050405020304" pitchFamily="18" charset="0"/>
                <a:cs typeface="Times New Roman" panose="02020603050405020304" pitchFamily="18" charset="0"/>
              </a:rPr>
            </a:br>
            <a:r>
              <a:rPr lang="en-US" sz="3200" baseline="-25000" dirty="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q = (125g)(334 J/g)</a:t>
            </a:r>
            <a:br>
              <a:rPr lang="en-US" sz="3200" dirty="0">
                <a:solidFill>
                  <a:prstClr val="black"/>
                </a:solidFill>
                <a:latin typeface="Times New Roman" panose="02020603050405020304" pitchFamily="18" charset="0"/>
                <a:cs typeface="Times New Roman" panose="02020603050405020304" pitchFamily="18" charset="0"/>
              </a:rPr>
            </a:br>
            <a:br>
              <a:rPr lang="en-US" sz="3200" baseline="-25000" dirty="0">
                <a:solidFill>
                  <a:prstClr val="black"/>
                </a:solidFill>
                <a:latin typeface="Times New Roman" panose="02020603050405020304" pitchFamily="18" charset="0"/>
                <a:cs typeface="Times New Roman" panose="02020603050405020304" pitchFamily="18" charset="0"/>
              </a:rPr>
            </a:br>
            <a:r>
              <a:rPr lang="en-US" sz="3200" dirty="0">
                <a:solidFill>
                  <a:prstClr val="black"/>
                </a:solidFill>
                <a:latin typeface="Times New Roman" panose="02020603050405020304" pitchFamily="18" charset="0"/>
                <a:cs typeface="Times New Roman" panose="02020603050405020304" pitchFamily="18" charset="0"/>
              </a:rPr>
              <a:t> </a:t>
            </a:r>
            <a:endParaRPr lang="en-US" sz="3200" dirty="0">
              <a:solidFill>
                <a:srgbClr val="0000FF"/>
              </a:solidFill>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4A8986BC-3D92-4725-8B02-C55EECCE4F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67400" y="-6626"/>
            <a:ext cx="3276600" cy="2168351"/>
          </a:xfrm>
          <a:prstGeom prst="rect">
            <a:avLst/>
          </a:prstGeom>
        </p:spPr>
      </p:pic>
    </p:spTree>
    <p:extLst>
      <p:ext uri="{BB962C8B-B14F-4D97-AF65-F5344CB8AC3E}">
        <p14:creationId xmlns:p14="http://schemas.microsoft.com/office/powerpoint/2010/main" val="393276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6F9DE2-8B68-48B1-AC8D-E253F92E78DE}"/>
              </a:ext>
            </a:extLst>
          </p:cNvPr>
          <p:cNvSpPr txBox="1"/>
          <p:nvPr/>
        </p:nvSpPr>
        <p:spPr>
          <a:xfrm>
            <a:off x="0" y="-6626"/>
            <a:ext cx="9144000" cy="6442789"/>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31. How much energy does it take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to freeze 125 grams of pure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water into ice if the water is at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0°C to start?</a:t>
            </a:r>
          </a:p>
          <a:p>
            <a:endParaRPr lang="en-US" sz="3200" dirty="0">
              <a:solidFill>
                <a:srgbClr val="0000FF"/>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q = </a:t>
            </a:r>
            <a:r>
              <a:rPr lang="en-US" sz="3200" dirty="0" err="1">
                <a:solidFill>
                  <a:prstClr val="black"/>
                </a:solidFill>
                <a:latin typeface="Times New Roman" panose="02020603050405020304" pitchFamily="18" charset="0"/>
                <a:cs typeface="Times New Roman" panose="02020603050405020304" pitchFamily="18" charset="0"/>
              </a:rPr>
              <a:t>mH</a:t>
            </a:r>
            <a:r>
              <a:rPr lang="en-US" sz="3200" baseline="-25000" dirty="0" err="1">
                <a:solidFill>
                  <a:prstClr val="black"/>
                </a:solidFill>
                <a:latin typeface="Times New Roman" panose="02020603050405020304" pitchFamily="18" charset="0"/>
                <a:cs typeface="Times New Roman" panose="02020603050405020304" pitchFamily="18" charset="0"/>
              </a:rPr>
              <a:t>F</a:t>
            </a:r>
            <a:br>
              <a:rPr lang="en-US" sz="3200" baseline="-25000" dirty="0">
                <a:solidFill>
                  <a:prstClr val="black"/>
                </a:solidFill>
                <a:latin typeface="Times New Roman" panose="02020603050405020304" pitchFamily="18" charset="0"/>
                <a:cs typeface="Times New Roman" panose="02020603050405020304" pitchFamily="18" charset="0"/>
              </a:rPr>
            </a:br>
            <a:br>
              <a:rPr lang="en-US" sz="3200" baseline="-25000" dirty="0">
                <a:solidFill>
                  <a:prstClr val="black"/>
                </a:solidFill>
                <a:latin typeface="Times New Roman" panose="02020603050405020304" pitchFamily="18" charset="0"/>
                <a:cs typeface="Times New Roman" panose="02020603050405020304" pitchFamily="18" charset="0"/>
              </a:rPr>
            </a:br>
            <a:r>
              <a:rPr lang="en-US" sz="3200" baseline="-25000" dirty="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q = (125g)(334 J/g)</a:t>
            </a:r>
            <a:br>
              <a:rPr lang="en-US" sz="3200" dirty="0">
                <a:solidFill>
                  <a:prstClr val="black"/>
                </a:solidFill>
                <a:latin typeface="Times New Roman" panose="02020603050405020304" pitchFamily="18" charset="0"/>
                <a:cs typeface="Times New Roman" panose="02020603050405020304" pitchFamily="18" charset="0"/>
              </a:rPr>
            </a:b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prstClr val="black"/>
                </a:solidFill>
                <a:latin typeface="Times New Roman" panose="02020603050405020304" pitchFamily="18" charset="0"/>
                <a:cs typeface="Times New Roman" panose="02020603050405020304" pitchFamily="18" charset="0"/>
              </a:rPr>
              <a:t>      q = 41750 J = </a:t>
            </a:r>
            <a:r>
              <a:rPr lang="en-US" sz="3200" dirty="0">
                <a:solidFill>
                  <a:srgbClr val="FF0000"/>
                </a:solidFill>
                <a:latin typeface="Times New Roman" panose="02020603050405020304" pitchFamily="18" charset="0"/>
                <a:cs typeface="Times New Roman" panose="02020603050405020304" pitchFamily="18" charset="0"/>
              </a:rPr>
              <a:t>41,800 Joules with 3 SF</a:t>
            </a:r>
          </a:p>
          <a:p>
            <a:endParaRPr lang="en-US" sz="3200" baseline="-25000" dirty="0">
              <a:solidFill>
                <a:srgbClr val="FF0000"/>
              </a:solidFill>
              <a:latin typeface="Times New Roman" panose="02020603050405020304" pitchFamily="18" charset="0"/>
              <a:cs typeface="Times New Roman" panose="02020603050405020304" pitchFamily="18" charset="0"/>
            </a:endParaRPr>
          </a:p>
          <a:p>
            <a:pPr algn="ctr"/>
            <a:endParaRPr lang="en-US" sz="4800" b="1" baseline="-25000" dirty="0">
              <a:latin typeface="Times New Roman" panose="02020603050405020304" pitchFamily="18" charset="0"/>
              <a:cs typeface="Times New Roman" panose="02020603050405020304" pitchFamily="18" charset="0"/>
            </a:endParaRPr>
          </a:p>
          <a:p>
            <a:pPr algn="ctr"/>
            <a:r>
              <a:rPr lang="en-US" sz="4800" b="1" baseline="-25000" dirty="0">
                <a:latin typeface="Times New Roman" panose="02020603050405020304" pitchFamily="18" charset="0"/>
                <a:cs typeface="Times New Roman" panose="02020603050405020304" pitchFamily="18" charset="0"/>
              </a:rPr>
              <a:t>Note: this is ENERGY REMOVED from the water.</a:t>
            </a:r>
            <a:br>
              <a:rPr lang="en-US" sz="4800" b="1" baseline="-25000" dirty="0">
                <a:latin typeface="Times New Roman" panose="02020603050405020304" pitchFamily="18" charset="0"/>
                <a:cs typeface="Times New Roman" panose="02020603050405020304" pitchFamily="18" charset="0"/>
              </a:rPr>
            </a:br>
            <a:endParaRPr lang="en-US" dirty="0"/>
          </a:p>
        </p:txBody>
      </p:sp>
      <p:pic>
        <p:nvPicPr>
          <p:cNvPr id="5" name="Picture 4">
            <a:extLst>
              <a:ext uri="{FF2B5EF4-FFF2-40B4-BE49-F238E27FC236}">
                <a16:creationId xmlns:a16="http://schemas.microsoft.com/office/drawing/2014/main" id="{4A8986BC-3D92-4725-8B02-C55EECCE4F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67400" y="-6626"/>
            <a:ext cx="3276600" cy="2168351"/>
          </a:xfrm>
          <a:prstGeom prst="rect">
            <a:avLst/>
          </a:prstGeom>
        </p:spPr>
      </p:pic>
    </p:spTree>
    <p:extLst>
      <p:ext uri="{BB962C8B-B14F-4D97-AF65-F5344CB8AC3E}">
        <p14:creationId xmlns:p14="http://schemas.microsoft.com/office/powerpoint/2010/main" val="116049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121941-240B-446F-8851-02336AA4C09F}"/>
              </a:ext>
            </a:extLst>
          </p:cNvPr>
          <p:cNvSpPr txBox="1"/>
          <p:nvPr/>
        </p:nvSpPr>
        <p:spPr>
          <a:xfrm>
            <a:off x="0" y="0"/>
            <a:ext cx="9144000" cy="283154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32. It takes 2260 Joules to vaporize one gram of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at the boiling point.  There is no temperature change,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this happens at 373 Kelvin or 100°C.  How much energy does it take to vaporize 73.5 grams of water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into steam?</a:t>
            </a:r>
          </a:p>
          <a:p>
            <a:endParaRPr lang="en-US" dirty="0"/>
          </a:p>
        </p:txBody>
      </p:sp>
      <p:pic>
        <p:nvPicPr>
          <p:cNvPr id="5" name="Picture 4">
            <a:extLst>
              <a:ext uri="{FF2B5EF4-FFF2-40B4-BE49-F238E27FC236}">
                <a16:creationId xmlns:a16="http://schemas.microsoft.com/office/drawing/2014/main" id="{73AEA520-483D-424F-A970-C69F2090A9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0" y="2057400"/>
            <a:ext cx="3810000" cy="2299138"/>
          </a:xfrm>
          <a:prstGeom prst="rect">
            <a:avLst/>
          </a:prstGeom>
        </p:spPr>
      </p:pic>
      <p:sp>
        <p:nvSpPr>
          <p:cNvPr id="3" name="TextBox 2">
            <a:extLst>
              <a:ext uri="{FF2B5EF4-FFF2-40B4-BE49-F238E27FC236}">
                <a16:creationId xmlns:a16="http://schemas.microsoft.com/office/drawing/2014/main" id="{76567B61-1B6E-F602-F7DC-505E029A1838}"/>
              </a:ext>
            </a:extLst>
          </p:cNvPr>
          <p:cNvSpPr txBox="1"/>
          <p:nvPr/>
        </p:nvSpPr>
        <p:spPr>
          <a:xfrm>
            <a:off x="152400" y="2965300"/>
            <a:ext cx="5029200" cy="1200329"/>
          </a:xfrm>
          <a:prstGeom prst="rect">
            <a:avLst/>
          </a:prstGeom>
          <a:noFill/>
        </p:spPr>
        <p:txBody>
          <a:bodyPr wrap="square" rtlCol="0">
            <a:spAutoFit/>
          </a:bodyPr>
          <a:lstStyle/>
          <a:p>
            <a:r>
              <a:rPr lang="en-US" sz="2400" dirty="0">
                <a:solidFill>
                  <a:srgbClr val="FF0000"/>
                </a:solidFill>
              </a:rPr>
              <a:t>First, take out the BACK PAGE of your reference tables, and let’s insert this RED ink into your table.  </a:t>
            </a:r>
          </a:p>
        </p:txBody>
      </p:sp>
      <p:pic>
        <p:nvPicPr>
          <p:cNvPr id="4" name="Picture 3" descr="A white rectangular object with black text&#10;&#10;Description automatically generated">
            <a:extLst>
              <a:ext uri="{FF2B5EF4-FFF2-40B4-BE49-F238E27FC236}">
                <a16:creationId xmlns:a16="http://schemas.microsoft.com/office/drawing/2014/main" id="{BEC92DCA-BE19-CB37-6F35-09189A73F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5" y="4925318"/>
            <a:ext cx="10588928" cy="1850055"/>
          </a:xfrm>
          <a:prstGeom prst="rect">
            <a:avLst/>
          </a:prstGeom>
        </p:spPr>
      </p:pic>
      <p:sp>
        <p:nvSpPr>
          <p:cNvPr id="6" name="TextBox 5">
            <a:extLst>
              <a:ext uri="{FF2B5EF4-FFF2-40B4-BE49-F238E27FC236}">
                <a16:creationId xmlns:a16="http://schemas.microsoft.com/office/drawing/2014/main" id="{962D2240-6FA8-0F8C-59CE-1FC5FE85CBEB}"/>
              </a:ext>
            </a:extLst>
          </p:cNvPr>
          <p:cNvSpPr txBox="1"/>
          <p:nvPr/>
        </p:nvSpPr>
        <p:spPr>
          <a:xfrm>
            <a:off x="1156771" y="5122634"/>
            <a:ext cx="1828800" cy="1200329"/>
          </a:xfrm>
          <a:prstGeom prst="rect">
            <a:avLst/>
          </a:prstGeom>
          <a:noFill/>
        </p:spPr>
        <p:txBody>
          <a:bodyPr wrap="square" rtlCol="0">
            <a:spAutoFit/>
          </a:bodyPr>
          <a:lstStyle/>
          <a:p>
            <a:pPr algn="r"/>
            <a:r>
              <a:rPr lang="en-US" sz="2400" dirty="0">
                <a:solidFill>
                  <a:srgbClr val="FF0000"/>
                </a:solidFill>
                <a:latin typeface="Times New Roman" panose="02020603050405020304" pitchFamily="18" charset="0"/>
                <a:cs typeface="Times New Roman" panose="02020603050405020304" pitchFamily="18" charset="0"/>
              </a:rPr>
              <a:t>All ∆T</a:t>
            </a:r>
          </a:p>
          <a:p>
            <a:pPr algn="r"/>
            <a:r>
              <a:rPr lang="en-US" sz="2400" dirty="0">
                <a:solidFill>
                  <a:srgbClr val="FF0000"/>
                </a:solidFill>
                <a:latin typeface="Times New Roman" panose="02020603050405020304" pitchFamily="18" charset="0"/>
                <a:cs typeface="Times New Roman" panose="02020603050405020304" pitchFamily="18" charset="0"/>
              </a:rPr>
              <a:t>Cold: S ↔ L</a:t>
            </a:r>
          </a:p>
          <a:p>
            <a:pPr algn="r"/>
            <a:r>
              <a:rPr lang="en-US" sz="2400" dirty="0">
                <a:solidFill>
                  <a:srgbClr val="FF0000"/>
                </a:solidFill>
                <a:latin typeface="Times New Roman" panose="02020603050405020304" pitchFamily="18" charset="0"/>
                <a:cs typeface="Times New Roman" panose="02020603050405020304" pitchFamily="18" charset="0"/>
              </a:rPr>
              <a:t>Hot: L ↔ G</a:t>
            </a:r>
          </a:p>
        </p:txBody>
      </p:sp>
      <p:cxnSp>
        <p:nvCxnSpPr>
          <p:cNvPr id="7" name="Straight Arrow Connector 6">
            <a:extLst>
              <a:ext uri="{FF2B5EF4-FFF2-40B4-BE49-F238E27FC236}">
                <a16:creationId xmlns:a16="http://schemas.microsoft.com/office/drawing/2014/main" id="{3DEDC2E3-0286-0CDF-D5EA-B885AD49C75A}"/>
              </a:ext>
            </a:extLst>
          </p:cNvPr>
          <p:cNvCxnSpPr>
            <a:cxnSpLocks/>
          </p:cNvCxnSpPr>
          <p:nvPr/>
        </p:nvCxnSpPr>
        <p:spPr>
          <a:xfrm flipH="1">
            <a:off x="2489812" y="4151713"/>
            <a:ext cx="495759" cy="97092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55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7BC048-A640-4B53-A9C1-EA957C025102}"/>
              </a:ext>
            </a:extLst>
          </p:cNvPr>
          <p:cNvSpPr txBox="1"/>
          <p:nvPr/>
        </p:nvSpPr>
        <p:spPr>
          <a:xfrm>
            <a:off x="-16565" y="0"/>
            <a:ext cx="9144000" cy="535531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  Exothermic means to </a:t>
            </a:r>
            <a:r>
              <a:rPr lang="en-US" sz="3600" dirty="0">
                <a:solidFill>
                  <a:srgbClr val="FF0000"/>
                </a:solidFill>
                <a:latin typeface="Times New Roman" panose="02020603050405020304" pitchFamily="18" charset="0"/>
                <a:cs typeface="Times New Roman" panose="02020603050405020304" pitchFamily="18" charset="0"/>
              </a:rPr>
              <a:t>EMIT</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2. Endothermic means to ________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3. To melt solids into liquids you need to</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________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4.  To freeze liquids into solids you need to</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_______________ heat energy.  </a:t>
            </a:r>
          </a:p>
          <a:p>
            <a:endParaRPr lang="en-US" dirty="0"/>
          </a:p>
        </p:txBody>
      </p:sp>
    </p:spTree>
    <p:extLst>
      <p:ext uri="{BB962C8B-B14F-4D97-AF65-F5344CB8AC3E}">
        <p14:creationId xmlns:p14="http://schemas.microsoft.com/office/powerpoint/2010/main" val="2194440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121941-240B-446F-8851-02336AA4C09F}"/>
              </a:ext>
            </a:extLst>
          </p:cNvPr>
          <p:cNvSpPr txBox="1"/>
          <p:nvPr/>
        </p:nvSpPr>
        <p:spPr>
          <a:xfrm>
            <a:off x="0" y="0"/>
            <a:ext cx="9144000" cy="283154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32. It takes 2260 Joules to vaporize one gram of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at the boiling point.  There is no temperature change,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this happens at 373 Kelvin or 100°C.  How much energy does it take to vaporize 73.5 grams of water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into steam?</a:t>
            </a:r>
          </a:p>
          <a:p>
            <a:endParaRPr lang="en-US" dirty="0"/>
          </a:p>
        </p:txBody>
      </p:sp>
      <p:pic>
        <p:nvPicPr>
          <p:cNvPr id="5" name="Picture 4">
            <a:extLst>
              <a:ext uri="{FF2B5EF4-FFF2-40B4-BE49-F238E27FC236}">
                <a16:creationId xmlns:a16="http://schemas.microsoft.com/office/drawing/2014/main" id="{73AEA520-483D-424F-A970-C69F2090A9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0" y="2057400"/>
            <a:ext cx="3810000" cy="2299138"/>
          </a:xfrm>
          <a:prstGeom prst="rect">
            <a:avLst/>
          </a:prstGeom>
        </p:spPr>
      </p:pic>
    </p:spTree>
    <p:extLst>
      <p:ext uri="{BB962C8B-B14F-4D97-AF65-F5344CB8AC3E}">
        <p14:creationId xmlns:p14="http://schemas.microsoft.com/office/powerpoint/2010/main" val="24172904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121941-240B-446F-8851-02336AA4C09F}"/>
              </a:ext>
            </a:extLst>
          </p:cNvPr>
          <p:cNvSpPr txBox="1"/>
          <p:nvPr/>
        </p:nvSpPr>
        <p:spPr>
          <a:xfrm>
            <a:off x="0" y="0"/>
            <a:ext cx="9144000" cy="512960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32. It takes 2260 Joules to vaporize one gram of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at the boiling point.  There is no temperature change,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this happens at 373 Kelvin or 100°C.  How much energy does it take to vaporize 73.5 grams of water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into steam?</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q = </a:t>
            </a:r>
            <a:r>
              <a:rPr lang="en-US" sz="3200" dirty="0" err="1">
                <a:solidFill>
                  <a:prstClr val="black"/>
                </a:solidFill>
                <a:latin typeface="Times New Roman" panose="02020603050405020304" pitchFamily="18" charset="0"/>
                <a:cs typeface="Times New Roman" panose="02020603050405020304" pitchFamily="18" charset="0"/>
              </a:rPr>
              <a:t>mH</a:t>
            </a:r>
            <a:r>
              <a:rPr lang="en-US" sz="3200" baseline="-25000" dirty="0" err="1">
                <a:solidFill>
                  <a:prstClr val="black"/>
                </a:solidFill>
                <a:latin typeface="Times New Roman" panose="02020603050405020304" pitchFamily="18" charset="0"/>
                <a:cs typeface="Times New Roman" panose="02020603050405020304" pitchFamily="18" charset="0"/>
              </a:rPr>
              <a:t>V</a:t>
            </a:r>
            <a:br>
              <a:rPr lang="en-US" sz="3200" baseline="-25000" dirty="0">
                <a:solidFill>
                  <a:prstClr val="black"/>
                </a:solidFill>
                <a:latin typeface="Times New Roman" panose="02020603050405020304" pitchFamily="18" charset="0"/>
                <a:cs typeface="Times New Roman" panose="02020603050405020304" pitchFamily="18" charset="0"/>
              </a:rPr>
            </a:br>
            <a:br>
              <a:rPr lang="en-US" sz="3200" baseline="-25000" dirty="0">
                <a:solidFill>
                  <a:prstClr val="black"/>
                </a:solidFill>
                <a:latin typeface="Times New Roman" panose="02020603050405020304" pitchFamily="18" charset="0"/>
                <a:cs typeface="Times New Roman" panose="02020603050405020304" pitchFamily="18" charset="0"/>
              </a:rPr>
            </a:br>
            <a:r>
              <a:rPr lang="en-US" sz="3200" baseline="-25000" dirty="0">
                <a:solidFill>
                  <a:prstClr val="black"/>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73AEA520-483D-424F-A970-C69F2090A9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0" y="2057400"/>
            <a:ext cx="3810000" cy="2299138"/>
          </a:xfrm>
          <a:prstGeom prst="rect">
            <a:avLst/>
          </a:prstGeom>
        </p:spPr>
      </p:pic>
    </p:spTree>
    <p:extLst>
      <p:ext uri="{BB962C8B-B14F-4D97-AF65-F5344CB8AC3E}">
        <p14:creationId xmlns:p14="http://schemas.microsoft.com/office/powerpoint/2010/main" val="2192794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121941-240B-446F-8851-02336AA4C09F}"/>
              </a:ext>
            </a:extLst>
          </p:cNvPr>
          <p:cNvSpPr txBox="1"/>
          <p:nvPr/>
        </p:nvSpPr>
        <p:spPr>
          <a:xfrm>
            <a:off x="0" y="0"/>
            <a:ext cx="9144000" cy="595034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32. It takes 2260 Joules to vaporize one gram of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at the boiling point.  There is no temperature change,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this happens at 373 Kelvin or 100°C.  How much energy does it take to vaporize 73.5 grams of water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into steam?</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q = </a:t>
            </a:r>
            <a:r>
              <a:rPr lang="en-US" sz="3200" dirty="0" err="1">
                <a:solidFill>
                  <a:prstClr val="black"/>
                </a:solidFill>
                <a:latin typeface="Times New Roman" panose="02020603050405020304" pitchFamily="18" charset="0"/>
                <a:cs typeface="Times New Roman" panose="02020603050405020304" pitchFamily="18" charset="0"/>
              </a:rPr>
              <a:t>mH</a:t>
            </a:r>
            <a:r>
              <a:rPr lang="en-US" sz="3200" baseline="-25000" dirty="0" err="1">
                <a:solidFill>
                  <a:prstClr val="black"/>
                </a:solidFill>
                <a:latin typeface="Times New Roman" panose="02020603050405020304" pitchFamily="18" charset="0"/>
                <a:cs typeface="Times New Roman" panose="02020603050405020304" pitchFamily="18" charset="0"/>
              </a:rPr>
              <a:t>V</a:t>
            </a:r>
            <a:br>
              <a:rPr lang="en-US" sz="3200" baseline="-25000" dirty="0">
                <a:solidFill>
                  <a:prstClr val="black"/>
                </a:solidFill>
                <a:latin typeface="Times New Roman" panose="02020603050405020304" pitchFamily="18" charset="0"/>
                <a:cs typeface="Times New Roman" panose="02020603050405020304" pitchFamily="18" charset="0"/>
              </a:rPr>
            </a:br>
            <a:br>
              <a:rPr lang="en-US" sz="3200" baseline="-25000" dirty="0">
                <a:solidFill>
                  <a:prstClr val="black"/>
                </a:solidFill>
                <a:latin typeface="Times New Roman" panose="02020603050405020304" pitchFamily="18" charset="0"/>
                <a:cs typeface="Times New Roman" panose="02020603050405020304" pitchFamily="18" charset="0"/>
              </a:rPr>
            </a:br>
            <a:r>
              <a:rPr lang="en-US" sz="3200" baseline="-25000" dirty="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q = (73.5g)(2260 J/g)</a:t>
            </a:r>
            <a:br>
              <a:rPr lang="en-US" sz="3200" dirty="0">
                <a:solidFill>
                  <a:prstClr val="black"/>
                </a:solidFill>
                <a:latin typeface="Times New Roman" panose="02020603050405020304" pitchFamily="18" charset="0"/>
                <a:cs typeface="Times New Roman" panose="02020603050405020304" pitchFamily="18" charset="0"/>
              </a:rPr>
            </a:br>
            <a:br>
              <a:rPr lang="en-US" sz="3200" baseline="-25000" dirty="0">
                <a:solidFill>
                  <a:prstClr val="black"/>
                </a:solidFill>
                <a:latin typeface="Times New Roman" panose="02020603050405020304" pitchFamily="18" charset="0"/>
                <a:cs typeface="Times New Roman" panose="02020603050405020304" pitchFamily="18" charset="0"/>
              </a:rPr>
            </a:br>
            <a:r>
              <a:rPr lang="en-US" sz="3200" baseline="-25000" dirty="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73AEA520-483D-424F-A970-C69F2090A9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0" y="2057400"/>
            <a:ext cx="3810000" cy="2299138"/>
          </a:xfrm>
          <a:prstGeom prst="rect">
            <a:avLst/>
          </a:prstGeom>
        </p:spPr>
      </p:pic>
    </p:spTree>
    <p:extLst>
      <p:ext uri="{BB962C8B-B14F-4D97-AF65-F5344CB8AC3E}">
        <p14:creationId xmlns:p14="http://schemas.microsoft.com/office/powerpoint/2010/main" val="3270929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121941-240B-446F-8851-02336AA4C09F}"/>
              </a:ext>
            </a:extLst>
          </p:cNvPr>
          <p:cNvSpPr txBox="1"/>
          <p:nvPr/>
        </p:nvSpPr>
        <p:spPr>
          <a:xfrm>
            <a:off x="0" y="0"/>
            <a:ext cx="9144000" cy="644278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32. It takes 2260 Joules to vaporize one gram of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at the boiling point.  There is no temperature change,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this happens at 373 Kelvin or 100°C.  How much energy does it take to vaporize 73.5 grams of water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into steam?</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q = </a:t>
            </a:r>
            <a:r>
              <a:rPr lang="en-US" sz="3200" dirty="0" err="1">
                <a:solidFill>
                  <a:prstClr val="black"/>
                </a:solidFill>
                <a:latin typeface="Times New Roman" panose="02020603050405020304" pitchFamily="18" charset="0"/>
                <a:cs typeface="Times New Roman" panose="02020603050405020304" pitchFamily="18" charset="0"/>
              </a:rPr>
              <a:t>mH</a:t>
            </a:r>
            <a:r>
              <a:rPr lang="en-US" sz="3200" baseline="-25000" dirty="0" err="1">
                <a:solidFill>
                  <a:prstClr val="black"/>
                </a:solidFill>
                <a:latin typeface="Times New Roman" panose="02020603050405020304" pitchFamily="18" charset="0"/>
                <a:cs typeface="Times New Roman" panose="02020603050405020304" pitchFamily="18" charset="0"/>
              </a:rPr>
              <a:t>V</a:t>
            </a:r>
            <a:br>
              <a:rPr lang="en-US" sz="3200" baseline="-25000" dirty="0">
                <a:solidFill>
                  <a:prstClr val="black"/>
                </a:solidFill>
                <a:latin typeface="Times New Roman" panose="02020603050405020304" pitchFamily="18" charset="0"/>
                <a:cs typeface="Times New Roman" panose="02020603050405020304" pitchFamily="18" charset="0"/>
              </a:rPr>
            </a:br>
            <a:br>
              <a:rPr lang="en-US" sz="3200" baseline="-25000" dirty="0">
                <a:solidFill>
                  <a:prstClr val="black"/>
                </a:solidFill>
                <a:latin typeface="Times New Roman" panose="02020603050405020304" pitchFamily="18" charset="0"/>
                <a:cs typeface="Times New Roman" panose="02020603050405020304" pitchFamily="18" charset="0"/>
              </a:rPr>
            </a:br>
            <a:r>
              <a:rPr lang="en-US" sz="3200" baseline="-25000" dirty="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q = (73.5g)(2260 J/g)</a:t>
            </a:r>
            <a:br>
              <a:rPr lang="en-US" sz="3200" dirty="0">
                <a:solidFill>
                  <a:prstClr val="black"/>
                </a:solidFill>
                <a:latin typeface="Times New Roman" panose="02020603050405020304" pitchFamily="18" charset="0"/>
                <a:cs typeface="Times New Roman" panose="02020603050405020304" pitchFamily="18" charset="0"/>
              </a:rPr>
            </a:br>
            <a:br>
              <a:rPr lang="en-US" sz="3200" baseline="-25000" dirty="0">
                <a:solidFill>
                  <a:prstClr val="black"/>
                </a:solidFill>
                <a:latin typeface="Times New Roman" panose="02020603050405020304" pitchFamily="18" charset="0"/>
                <a:cs typeface="Times New Roman" panose="02020603050405020304" pitchFamily="18" charset="0"/>
              </a:rPr>
            </a:br>
            <a:r>
              <a:rPr lang="en-US" sz="3200" baseline="-25000" dirty="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q = 166,110 J = </a:t>
            </a:r>
            <a:r>
              <a:rPr lang="en-US" sz="3200" dirty="0">
                <a:solidFill>
                  <a:srgbClr val="FF0000"/>
                </a:solidFill>
                <a:latin typeface="Times New Roman" panose="02020603050405020304" pitchFamily="18" charset="0"/>
                <a:cs typeface="Times New Roman" panose="02020603050405020304" pitchFamily="18" charset="0"/>
              </a:rPr>
              <a:t>166,000 Joules with 3 SF</a:t>
            </a:r>
            <a:endParaRPr lang="en-US" sz="3200" dirty="0">
              <a:solidFill>
                <a:srgbClr val="0000FF"/>
              </a:solidFill>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73AEA520-483D-424F-A970-C69F2090A9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0" y="2057400"/>
            <a:ext cx="3810000" cy="2299138"/>
          </a:xfrm>
          <a:prstGeom prst="rect">
            <a:avLst/>
          </a:prstGeom>
        </p:spPr>
      </p:pic>
    </p:spTree>
    <p:extLst>
      <p:ext uri="{BB962C8B-B14F-4D97-AF65-F5344CB8AC3E}">
        <p14:creationId xmlns:p14="http://schemas.microsoft.com/office/powerpoint/2010/main" val="41447764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101F2C-D6B8-4153-B508-66C0E5023ECA}"/>
              </a:ext>
            </a:extLst>
          </p:cNvPr>
          <p:cNvSpPr txBox="1"/>
          <p:nvPr/>
        </p:nvSpPr>
        <p:spPr>
          <a:xfrm>
            <a:off x="0" y="0"/>
            <a:ext cx="9144000" cy="2339102"/>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33. If  you are dumb and stick your finger into the steam coming out of a tea kettle, and 2.75 grams of steam condenses into 2.75 grams of water on your hand,  how much energy do you absorb?</a:t>
            </a:r>
          </a:p>
          <a:p>
            <a:endParaRPr lang="en-US" dirty="0"/>
          </a:p>
        </p:txBody>
      </p:sp>
      <p:pic>
        <p:nvPicPr>
          <p:cNvPr id="4" name="Picture 3">
            <a:extLst>
              <a:ext uri="{FF2B5EF4-FFF2-40B4-BE49-F238E27FC236}">
                <a16:creationId xmlns:a16="http://schemas.microsoft.com/office/drawing/2014/main" id="{087BEE5D-EFFF-4CEF-BA2A-E982416AC4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057400"/>
            <a:ext cx="3124200" cy="4155186"/>
          </a:xfrm>
          <a:prstGeom prst="rect">
            <a:avLst/>
          </a:prstGeom>
        </p:spPr>
      </p:pic>
    </p:spTree>
    <p:extLst>
      <p:ext uri="{BB962C8B-B14F-4D97-AF65-F5344CB8AC3E}">
        <p14:creationId xmlns:p14="http://schemas.microsoft.com/office/powerpoint/2010/main" val="14400330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101F2C-D6B8-4153-B508-66C0E5023ECA}"/>
              </a:ext>
            </a:extLst>
          </p:cNvPr>
          <p:cNvSpPr txBox="1"/>
          <p:nvPr/>
        </p:nvSpPr>
        <p:spPr>
          <a:xfrm>
            <a:off x="0" y="0"/>
            <a:ext cx="9144000" cy="3323987"/>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33. If  you are dumb and stick your finger into the steam coming out of a tea kettle, and 2.75 grams of steam condenses into 2.75 grams of water on your hand,  how much energy do you absorb?</a:t>
            </a:r>
          </a:p>
          <a:p>
            <a:endParaRPr lang="en-US" sz="3200" dirty="0">
              <a:solidFill>
                <a:srgbClr val="0000FF"/>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q = </a:t>
            </a:r>
            <a:r>
              <a:rPr lang="en-US" sz="3200" dirty="0" err="1">
                <a:solidFill>
                  <a:prstClr val="black"/>
                </a:solidFill>
                <a:latin typeface="Times New Roman" panose="02020603050405020304" pitchFamily="18" charset="0"/>
                <a:cs typeface="Times New Roman" panose="02020603050405020304" pitchFamily="18" charset="0"/>
              </a:rPr>
              <a:t>mH</a:t>
            </a:r>
            <a:r>
              <a:rPr lang="en-US" sz="3200" baseline="-25000" dirty="0" err="1">
                <a:solidFill>
                  <a:prstClr val="black"/>
                </a:solidFill>
                <a:latin typeface="Times New Roman" panose="02020603050405020304" pitchFamily="18" charset="0"/>
                <a:cs typeface="Times New Roman" panose="02020603050405020304" pitchFamily="18" charset="0"/>
              </a:rPr>
              <a:t>V</a:t>
            </a:r>
            <a:endParaRPr lang="en-US" sz="3200" dirty="0">
              <a:solidFill>
                <a:srgbClr val="0000FF"/>
              </a:solidFill>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087BEE5D-EFFF-4CEF-BA2A-E982416AC4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057400"/>
            <a:ext cx="3124200" cy="4155186"/>
          </a:xfrm>
          <a:prstGeom prst="rect">
            <a:avLst/>
          </a:prstGeom>
        </p:spPr>
      </p:pic>
    </p:spTree>
    <p:extLst>
      <p:ext uri="{BB962C8B-B14F-4D97-AF65-F5344CB8AC3E}">
        <p14:creationId xmlns:p14="http://schemas.microsoft.com/office/powerpoint/2010/main" val="42638527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101F2C-D6B8-4153-B508-66C0E5023ECA}"/>
              </a:ext>
            </a:extLst>
          </p:cNvPr>
          <p:cNvSpPr txBox="1"/>
          <p:nvPr/>
        </p:nvSpPr>
        <p:spPr>
          <a:xfrm>
            <a:off x="0" y="0"/>
            <a:ext cx="9144000" cy="4144724"/>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33. If  you are dumb and stick your finger into the steam coming out of a tea kettle, and 2.75 grams of steam condenses into 2.75 grams of water on your hand,  how much energy do you absorb?</a:t>
            </a:r>
          </a:p>
          <a:p>
            <a:endParaRPr lang="en-US" sz="3200" dirty="0">
              <a:solidFill>
                <a:srgbClr val="0000FF"/>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q = </a:t>
            </a:r>
            <a:r>
              <a:rPr lang="en-US" sz="3200" dirty="0" err="1">
                <a:solidFill>
                  <a:prstClr val="black"/>
                </a:solidFill>
                <a:latin typeface="Times New Roman" panose="02020603050405020304" pitchFamily="18" charset="0"/>
                <a:cs typeface="Times New Roman" panose="02020603050405020304" pitchFamily="18" charset="0"/>
              </a:rPr>
              <a:t>mH</a:t>
            </a:r>
            <a:r>
              <a:rPr lang="en-US" sz="3200" baseline="-25000" dirty="0" err="1">
                <a:solidFill>
                  <a:prstClr val="black"/>
                </a:solidFill>
                <a:latin typeface="Times New Roman" panose="02020603050405020304" pitchFamily="18" charset="0"/>
                <a:cs typeface="Times New Roman" panose="02020603050405020304" pitchFamily="18" charset="0"/>
              </a:rPr>
              <a:t>V</a:t>
            </a:r>
            <a:br>
              <a:rPr lang="en-US" sz="3200" baseline="-25000" dirty="0">
                <a:solidFill>
                  <a:prstClr val="black"/>
                </a:solidFill>
                <a:latin typeface="Times New Roman" panose="02020603050405020304" pitchFamily="18" charset="0"/>
                <a:cs typeface="Times New Roman" panose="02020603050405020304" pitchFamily="18" charset="0"/>
              </a:rPr>
            </a:br>
            <a:br>
              <a:rPr lang="en-US" sz="3200" baseline="-25000" dirty="0">
                <a:solidFill>
                  <a:prstClr val="black"/>
                </a:solidFill>
                <a:latin typeface="Times New Roman" panose="02020603050405020304" pitchFamily="18" charset="0"/>
                <a:cs typeface="Times New Roman" panose="02020603050405020304" pitchFamily="18" charset="0"/>
              </a:rPr>
            </a:br>
            <a:r>
              <a:rPr lang="en-US" sz="3200" baseline="-25000" dirty="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q = (2.75g)(2260 J/g)</a:t>
            </a:r>
            <a:br>
              <a:rPr lang="en-US" sz="3200" dirty="0">
                <a:solidFill>
                  <a:prstClr val="black"/>
                </a:solidFill>
                <a:latin typeface="Times New Roman" panose="02020603050405020304" pitchFamily="18" charset="0"/>
                <a:cs typeface="Times New Roman" panose="02020603050405020304" pitchFamily="18" charset="0"/>
              </a:rPr>
            </a:br>
            <a:endParaRPr lang="en-US" dirty="0"/>
          </a:p>
        </p:txBody>
      </p:sp>
      <p:pic>
        <p:nvPicPr>
          <p:cNvPr id="4" name="Picture 3">
            <a:extLst>
              <a:ext uri="{FF2B5EF4-FFF2-40B4-BE49-F238E27FC236}">
                <a16:creationId xmlns:a16="http://schemas.microsoft.com/office/drawing/2014/main" id="{087BEE5D-EFFF-4CEF-BA2A-E982416AC4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057400"/>
            <a:ext cx="3124200" cy="4155186"/>
          </a:xfrm>
          <a:prstGeom prst="rect">
            <a:avLst/>
          </a:prstGeom>
        </p:spPr>
      </p:pic>
    </p:spTree>
    <p:extLst>
      <p:ext uri="{BB962C8B-B14F-4D97-AF65-F5344CB8AC3E}">
        <p14:creationId xmlns:p14="http://schemas.microsoft.com/office/powerpoint/2010/main" val="17833102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101F2C-D6B8-4153-B508-66C0E5023ECA}"/>
              </a:ext>
            </a:extLst>
          </p:cNvPr>
          <p:cNvSpPr txBox="1"/>
          <p:nvPr/>
        </p:nvSpPr>
        <p:spPr>
          <a:xfrm>
            <a:off x="0" y="0"/>
            <a:ext cx="9144000" cy="5457904"/>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33. If  you are dumb and stick your finger into the steam coming out of a tea kettle, and 2.75 grams of steam condenses into 2.75 grams of water on your hand,  how much energy do you absorb?</a:t>
            </a:r>
          </a:p>
          <a:p>
            <a:endParaRPr lang="en-US" sz="3200" dirty="0">
              <a:solidFill>
                <a:srgbClr val="0000FF"/>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q = </a:t>
            </a:r>
            <a:r>
              <a:rPr lang="en-US" sz="3200" dirty="0" err="1">
                <a:solidFill>
                  <a:prstClr val="black"/>
                </a:solidFill>
                <a:latin typeface="Times New Roman" panose="02020603050405020304" pitchFamily="18" charset="0"/>
                <a:cs typeface="Times New Roman" panose="02020603050405020304" pitchFamily="18" charset="0"/>
              </a:rPr>
              <a:t>mH</a:t>
            </a:r>
            <a:r>
              <a:rPr lang="en-US" sz="3200" baseline="-25000" dirty="0" err="1">
                <a:solidFill>
                  <a:prstClr val="black"/>
                </a:solidFill>
                <a:latin typeface="Times New Roman" panose="02020603050405020304" pitchFamily="18" charset="0"/>
                <a:cs typeface="Times New Roman" panose="02020603050405020304" pitchFamily="18" charset="0"/>
              </a:rPr>
              <a:t>V</a:t>
            </a:r>
            <a:br>
              <a:rPr lang="en-US" sz="3200" baseline="-25000" dirty="0">
                <a:solidFill>
                  <a:prstClr val="black"/>
                </a:solidFill>
                <a:latin typeface="Times New Roman" panose="02020603050405020304" pitchFamily="18" charset="0"/>
                <a:cs typeface="Times New Roman" panose="02020603050405020304" pitchFamily="18" charset="0"/>
              </a:rPr>
            </a:br>
            <a:br>
              <a:rPr lang="en-US" sz="3200" baseline="-25000" dirty="0">
                <a:solidFill>
                  <a:prstClr val="black"/>
                </a:solidFill>
                <a:latin typeface="Times New Roman" panose="02020603050405020304" pitchFamily="18" charset="0"/>
                <a:cs typeface="Times New Roman" panose="02020603050405020304" pitchFamily="18" charset="0"/>
              </a:rPr>
            </a:br>
            <a:r>
              <a:rPr lang="en-US" sz="3200" baseline="-25000" dirty="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q = (2.75g)(2260 J/g)</a:t>
            </a:r>
            <a:br>
              <a:rPr lang="en-US" sz="3200" dirty="0">
                <a:solidFill>
                  <a:prstClr val="black"/>
                </a:solidFill>
                <a:latin typeface="Times New Roman" panose="02020603050405020304" pitchFamily="18" charset="0"/>
                <a:cs typeface="Times New Roman" panose="02020603050405020304" pitchFamily="18" charset="0"/>
              </a:rPr>
            </a:br>
            <a:br>
              <a:rPr lang="en-US" sz="3200" baseline="-25000" dirty="0">
                <a:solidFill>
                  <a:prstClr val="black"/>
                </a:solidFill>
                <a:latin typeface="Times New Roman" panose="02020603050405020304" pitchFamily="18" charset="0"/>
                <a:cs typeface="Times New Roman" panose="02020603050405020304" pitchFamily="18" charset="0"/>
              </a:rPr>
            </a:br>
            <a:r>
              <a:rPr lang="en-US" sz="3200" baseline="-25000" dirty="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q = 6215 J = </a:t>
            </a:r>
            <a:r>
              <a:rPr lang="en-US" sz="3200" dirty="0">
                <a:solidFill>
                  <a:srgbClr val="FF0000"/>
                </a:solidFill>
                <a:latin typeface="Times New Roman" panose="02020603050405020304" pitchFamily="18" charset="0"/>
                <a:cs typeface="Times New Roman" panose="02020603050405020304" pitchFamily="18" charset="0"/>
              </a:rPr>
              <a:t>6220 Joules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with 3 SF</a:t>
            </a:r>
            <a:endParaRPr lang="en-US" sz="3200" dirty="0">
              <a:solidFill>
                <a:srgbClr val="0000FF"/>
              </a:solidFill>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087BEE5D-EFFF-4CEF-BA2A-E982416AC4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057400"/>
            <a:ext cx="3124200" cy="4155186"/>
          </a:xfrm>
          <a:prstGeom prst="rect">
            <a:avLst/>
          </a:prstGeom>
        </p:spPr>
      </p:pic>
    </p:spTree>
    <p:extLst>
      <p:ext uri="{BB962C8B-B14F-4D97-AF65-F5344CB8AC3E}">
        <p14:creationId xmlns:p14="http://schemas.microsoft.com/office/powerpoint/2010/main" val="6373806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A3C295-4DBB-41D3-8A64-08501791E84E}"/>
              </a:ext>
            </a:extLst>
          </p:cNvPr>
          <p:cNvSpPr txBox="1"/>
          <p:nvPr/>
        </p:nvSpPr>
        <p:spPr>
          <a:xfrm>
            <a:off x="0" y="152400"/>
            <a:ext cx="9144000" cy="280076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34. Which phase change takes more energy, </a:t>
            </a:r>
            <a:r>
              <a:rPr lang="en-US" sz="2400" dirty="0">
                <a:solidFill>
                  <a:srgbClr val="0000FF"/>
                </a:solidFill>
                <a:latin typeface="Times New Roman" panose="02020603050405020304" pitchFamily="18" charset="0"/>
                <a:cs typeface="Times New Roman" panose="02020603050405020304" pitchFamily="18" charset="0"/>
              </a:rPr>
              <a:t>COLD</a:t>
            </a:r>
            <a:r>
              <a:rPr lang="en-US" sz="2400" dirty="0">
                <a:latin typeface="Times New Roman" panose="02020603050405020304" pitchFamily="18" charset="0"/>
                <a:cs typeface="Times New Roman" panose="02020603050405020304" pitchFamily="18" charset="0"/>
              </a:rPr>
              <a:t> or </a:t>
            </a:r>
            <a:r>
              <a:rPr lang="en-US" sz="2400" dirty="0">
                <a:solidFill>
                  <a:srgbClr val="FF0000"/>
                </a:solidFill>
                <a:latin typeface="Times New Roman" panose="02020603050405020304" pitchFamily="18" charset="0"/>
                <a:cs typeface="Times New Roman" panose="02020603050405020304" pitchFamily="18" charset="0"/>
              </a:rPr>
              <a:t>HOT</a:t>
            </a:r>
            <a:r>
              <a:rPr lang="en-US" sz="2400" dirty="0">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vaporizing</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35.  If heat is added AT A CONSTANT RATE, why is BC shorter than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DE on a heating curve for water?  </a:t>
            </a:r>
            <a:r>
              <a:rPr lang="en-US" sz="2400" dirty="0">
                <a:solidFill>
                  <a:schemeClr val="bg1"/>
                </a:solidFill>
                <a:latin typeface="Times New Roman" panose="02020603050405020304" pitchFamily="18" charset="0"/>
                <a:cs typeface="Times New Roman" panose="02020603050405020304" pitchFamily="18" charset="0"/>
              </a:rPr>
              <a:t>Because it takes LONGER to </a:t>
            </a: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       ADD more energy if it goes in at a CONSTANT RATE.  </a:t>
            </a: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       </a:t>
            </a:r>
            <a:r>
              <a:rPr lang="en-US" sz="3800" dirty="0">
                <a:solidFill>
                  <a:schemeClr val="bg1"/>
                </a:solidFill>
                <a:latin typeface="Times New Roman" panose="02020603050405020304" pitchFamily="18" charset="0"/>
                <a:cs typeface="Times New Roman" panose="02020603050405020304" pitchFamily="18" charset="0"/>
              </a:rPr>
              <a:t>BC needs 334 J/g while DE needs 2260 J/g</a:t>
            </a:r>
          </a:p>
          <a:p>
            <a:endParaRPr lang="en-US" dirty="0"/>
          </a:p>
        </p:txBody>
      </p:sp>
      <p:cxnSp>
        <p:nvCxnSpPr>
          <p:cNvPr id="3" name="AutoShape 2">
            <a:extLst>
              <a:ext uri="{FF2B5EF4-FFF2-40B4-BE49-F238E27FC236}">
                <a16:creationId xmlns:a16="http://schemas.microsoft.com/office/drawing/2014/main" id="{E1912F2E-17F3-40EC-ABD5-8F3DC72E230D}"/>
              </a:ext>
            </a:extLst>
          </p:cNvPr>
          <p:cNvCxnSpPr>
            <a:cxnSpLocks noChangeShapeType="1"/>
          </p:cNvCxnSpPr>
          <p:nvPr/>
        </p:nvCxnSpPr>
        <p:spPr bwMode="auto">
          <a:xfrm>
            <a:off x="1966912" y="3286125"/>
            <a:ext cx="9525" cy="2771775"/>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 name="AutoShape 3">
            <a:extLst>
              <a:ext uri="{FF2B5EF4-FFF2-40B4-BE49-F238E27FC236}">
                <a16:creationId xmlns:a16="http://schemas.microsoft.com/office/drawing/2014/main" id="{8CD98622-0BC4-4290-8221-B90B92760C3A}"/>
              </a:ext>
            </a:extLst>
          </p:cNvPr>
          <p:cNvCxnSpPr>
            <a:cxnSpLocks noChangeShapeType="1"/>
          </p:cNvCxnSpPr>
          <p:nvPr/>
        </p:nvCxnSpPr>
        <p:spPr bwMode="auto">
          <a:xfrm flipH="1" flipV="1">
            <a:off x="1976437" y="6057900"/>
            <a:ext cx="5534025" cy="19050"/>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 name="AutoShape 4">
            <a:extLst>
              <a:ext uri="{FF2B5EF4-FFF2-40B4-BE49-F238E27FC236}">
                <a16:creationId xmlns:a16="http://schemas.microsoft.com/office/drawing/2014/main" id="{AD88C0D3-57A0-452B-9968-43044884B0DA}"/>
              </a:ext>
            </a:extLst>
          </p:cNvPr>
          <p:cNvCxnSpPr>
            <a:cxnSpLocks noChangeShapeType="1"/>
          </p:cNvCxnSpPr>
          <p:nvPr/>
        </p:nvCxnSpPr>
        <p:spPr bwMode="auto">
          <a:xfrm flipV="1">
            <a:off x="1976437" y="5457825"/>
            <a:ext cx="371475" cy="485775"/>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6" name="AutoShape 5">
            <a:extLst>
              <a:ext uri="{FF2B5EF4-FFF2-40B4-BE49-F238E27FC236}">
                <a16:creationId xmlns:a16="http://schemas.microsoft.com/office/drawing/2014/main" id="{CD535D3E-BAD2-4DD1-9346-39C28FE7182A}"/>
              </a:ext>
            </a:extLst>
          </p:cNvPr>
          <p:cNvCxnSpPr>
            <a:cxnSpLocks noChangeShapeType="1"/>
          </p:cNvCxnSpPr>
          <p:nvPr/>
        </p:nvCxnSpPr>
        <p:spPr bwMode="auto">
          <a:xfrm>
            <a:off x="2343150" y="5448300"/>
            <a:ext cx="690562"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7" name="AutoShape 6">
            <a:extLst>
              <a:ext uri="{FF2B5EF4-FFF2-40B4-BE49-F238E27FC236}">
                <a16:creationId xmlns:a16="http://schemas.microsoft.com/office/drawing/2014/main" id="{62093700-10F3-4560-AE54-77BC9C78F434}"/>
              </a:ext>
            </a:extLst>
          </p:cNvPr>
          <p:cNvCxnSpPr>
            <a:cxnSpLocks noChangeShapeType="1"/>
          </p:cNvCxnSpPr>
          <p:nvPr/>
        </p:nvCxnSpPr>
        <p:spPr bwMode="auto">
          <a:xfrm flipV="1">
            <a:off x="3033712" y="3886200"/>
            <a:ext cx="1146175" cy="1560513"/>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 name="AutoShape 7">
            <a:extLst>
              <a:ext uri="{FF2B5EF4-FFF2-40B4-BE49-F238E27FC236}">
                <a16:creationId xmlns:a16="http://schemas.microsoft.com/office/drawing/2014/main" id="{0B14B4F6-41DA-46E7-98DE-7F17B64951A3}"/>
              </a:ext>
            </a:extLst>
          </p:cNvPr>
          <p:cNvCxnSpPr>
            <a:cxnSpLocks noChangeShapeType="1"/>
          </p:cNvCxnSpPr>
          <p:nvPr/>
        </p:nvCxnSpPr>
        <p:spPr bwMode="auto">
          <a:xfrm>
            <a:off x="4179887" y="3895725"/>
            <a:ext cx="2016125" cy="1588"/>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9" name="AutoShape 8">
            <a:extLst>
              <a:ext uri="{FF2B5EF4-FFF2-40B4-BE49-F238E27FC236}">
                <a16:creationId xmlns:a16="http://schemas.microsoft.com/office/drawing/2014/main" id="{E31B186E-4A69-4324-971B-56F76CEA6379}"/>
              </a:ext>
            </a:extLst>
          </p:cNvPr>
          <p:cNvCxnSpPr>
            <a:cxnSpLocks noChangeShapeType="1"/>
          </p:cNvCxnSpPr>
          <p:nvPr/>
        </p:nvCxnSpPr>
        <p:spPr bwMode="auto">
          <a:xfrm flipV="1">
            <a:off x="6196012" y="3409950"/>
            <a:ext cx="371475" cy="485775"/>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0" name="Text Box 9">
            <a:extLst>
              <a:ext uri="{FF2B5EF4-FFF2-40B4-BE49-F238E27FC236}">
                <a16:creationId xmlns:a16="http://schemas.microsoft.com/office/drawing/2014/main" id="{2FBC4C31-9C92-4A38-916F-E13A04DF1D7C}"/>
              </a:ext>
            </a:extLst>
          </p:cNvPr>
          <p:cNvSpPr txBox="1">
            <a:spLocks noChangeArrowheads="1"/>
          </p:cNvSpPr>
          <p:nvPr/>
        </p:nvSpPr>
        <p:spPr bwMode="auto">
          <a:xfrm>
            <a:off x="1452562" y="5210175"/>
            <a:ext cx="5143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Melting</a:t>
            </a:r>
            <a:br>
              <a:rPr kumimoji="0" lang="en-US" altLang="en-US" sz="1000" b="0" i="0" u="none" strike="noStrike" cap="none" normalizeH="0" baseline="0">
                <a:ln>
                  <a:noFill/>
                </a:ln>
                <a:solidFill>
                  <a:srgbClr val="000000"/>
                </a:solidFill>
                <a:effectLst/>
                <a:latin typeface="Calibri" panose="020F0502020204030204" pitchFamily="34" charset="0"/>
              </a:rPr>
            </a:br>
            <a:r>
              <a:rPr kumimoji="0" lang="en-US" altLang="en-US" sz="1000" b="0" i="0" u="none" strike="noStrike" cap="none" normalizeH="0" baseline="0">
                <a:ln>
                  <a:noFill/>
                </a:ln>
                <a:solidFill>
                  <a:srgbClr val="000000"/>
                </a:solidFill>
                <a:effectLst/>
                <a:latin typeface="Calibri" panose="020F0502020204030204" pitchFamily="34" charset="0"/>
              </a:rPr>
              <a:t>Point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99DFDF77-906E-47D5-A305-180C5B331110}"/>
              </a:ext>
            </a:extLst>
          </p:cNvPr>
          <p:cNvSpPr txBox="1">
            <a:spLocks noChangeArrowheads="1"/>
          </p:cNvSpPr>
          <p:nvPr/>
        </p:nvSpPr>
        <p:spPr bwMode="auto">
          <a:xfrm>
            <a:off x="1452562" y="3667125"/>
            <a:ext cx="5143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Boiling</a:t>
            </a:r>
            <a:br>
              <a:rPr kumimoji="0" lang="en-US" altLang="en-US" sz="1000" b="0" i="0" u="none" strike="noStrike" cap="none" normalizeH="0" baseline="0">
                <a:ln>
                  <a:noFill/>
                </a:ln>
                <a:solidFill>
                  <a:srgbClr val="000000"/>
                </a:solidFill>
                <a:effectLst/>
                <a:latin typeface="Calibri" panose="020F0502020204030204" pitchFamily="34" charset="0"/>
              </a:rPr>
            </a:br>
            <a:r>
              <a:rPr kumimoji="0" lang="en-US" altLang="en-US" sz="1000" b="0" i="0" u="none" strike="noStrike" cap="none" normalizeH="0" baseline="0">
                <a:ln>
                  <a:noFill/>
                </a:ln>
                <a:solidFill>
                  <a:srgbClr val="000000"/>
                </a:solidFill>
                <a:effectLst/>
                <a:latin typeface="Calibri" panose="020F0502020204030204" pitchFamily="34" charset="0"/>
              </a:rPr>
              <a:t>Point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88B33830-A8E1-4026-91AE-2F333E80080A}"/>
              </a:ext>
            </a:extLst>
          </p:cNvPr>
          <p:cNvSpPr txBox="1">
            <a:spLocks noChangeArrowheads="1"/>
          </p:cNvSpPr>
          <p:nvPr/>
        </p:nvSpPr>
        <p:spPr bwMode="auto">
          <a:xfrm>
            <a:off x="1747837" y="58483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54674F3E-9B1F-43D6-9CDE-7C8F68AF134E}"/>
              </a:ext>
            </a:extLst>
          </p:cNvPr>
          <p:cNvSpPr txBox="1">
            <a:spLocks noChangeArrowheads="1"/>
          </p:cNvSpPr>
          <p:nvPr/>
        </p:nvSpPr>
        <p:spPr bwMode="auto">
          <a:xfrm>
            <a:off x="2205037" y="521017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F9E118F1-3CD1-4EDB-B598-3CA381B7BDE4}"/>
              </a:ext>
            </a:extLst>
          </p:cNvPr>
          <p:cNvSpPr txBox="1">
            <a:spLocks noChangeArrowheads="1"/>
          </p:cNvSpPr>
          <p:nvPr/>
        </p:nvSpPr>
        <p:spPr bwMode="auto">
          <a:xfrm>
            <a:off x="3033712" y="54292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DE36C972-45FD-43AB-BCB0-4F876B83F63C}"/>
              </a:ext>
            </a:extLst>
          </p:cNvPr>
          <p:cNvSpPr txBox="1">
            <a:spLocks noChangeArrowheads="1"/>
          </p:cNvSpPr>
          <p:nvPr/>
        </p:nvSpPr>
        <p:spPr bwMode="auto">
          <a:xfrm>
            <a:off x="3986212" y="36195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86872656-AC88-4261-8090-7031273E415A}"/>
              </a:ext>
            </a:extLst>
          </p:cNvPr>
          <p:cNvSpPr txBox="1">
            <a:spLocks noChangeArrowheads="1"/>
          </p:cNvSpPr>
          <p:nvPr/>
        </p:nvSpPr>
        <p:spPr bwMode="auto">
          <a:xfrm>
            <a:off x="6224587" y="38957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F901DC70-EC8D-40B8-B4E2-789E49658330}"/>
              </a:ext>
            </a:extLst>
          </p:cNvPr>
          <p:cNvSpPr txBox="1">
            <a:spLocks noChangeArrowheads="1"/>
          </p:cNvSpPr>
          <p:nvPr/>
        </p:nvSpPr>
        <p:spPr bwMode="auto">
          <a:xfrm>
            <a:off x="6443662" y="32099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8" name="AutoShape 17">
            <a:extLst>
              <a:ext uri="{FF2B5EF4-FFF2-40B4-BE49-F238E27FC236}">
                <a16:creationId xmlns:a16="http://schemas.microsoft.com/office/drawing/2014/main" id="{5AC754BE-1AB4-4666-BFFB-06D96AD727C5}"/>
              </a:ext>
            </a:extLst>
          </p:cNvPr>
          <p:cNvCxnSpPr>
            <a:cxnSpLocks noChangeShapeType="1"/>
          </p:cNvCxnSpPr>
          <p:nvPr/>
        </p:nvCxnSpPr>
        <p:spPr bwMode="auto">
          <a:xfrm>
            <a:off x="4138612" y="6238875"/>
            <a:ext cx="2190750" cy="0"/>
          </a:xfrm>
          <a:prstGeom prst="straightConnector1">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9" name="Text Box 18">
            <a:extLst>
              <a:ext uri="{FF2B5EF4-FFF2-40B4-BE49-F238E27FC236}">
                <a16:creationId xmlns:a16="http://schemas.microsoft.com/office/drawing/2014/main" id="{BFE5BE89-EBB5-4161-BF07-D5189ACCAFC7}"/>
              </a:ext>
            </a:extLst>
          </p:cNvPr>
          <p:cNvSpPr txBox="1">
            <a:spLocks noChangeArrowheads="1"/>
          </p:cNvSpPr>
          <p:nvPr/>
        </p:nvSpPr>
        <p:spPr bwMode="auto">
          <a:xfrm>
            <a:off x="2343150" y="2914658"/>
            <a:ext cx="3690937" cy="229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rgbClr val="000000"/>
                </a:solidFill>
                <a:effectLst/>
                <a:latin typeface="Times New Roman" panose="02020603050405020304" pitchFamily="18" charset="0"/>
              </a:rPr>
              <a:t>The heating curve for water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A7584EE6-7FC5-4F01-8036-A9C0D268BE28}"/>
              </a:ext>
            </a:extLst>
          </p:cNvPr>
          <p:cNvSpPr txBox="1">
            <a:spLocks noChangeArrowheads="1"/>
          </p:cNvSpPr>
          <p:nvPr/>
        </p:nvSpPr>
        <p:spPr bwMode="auto">
          <a:xfrm>
            <a:off x="2286000" y="6096000"/>
            <a:ext cx="50768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Heat is added at a constant rate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5000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A3C295-4DBB-41D3-8A64-08501791E84E}"/>
              </a:ext>
            </a:extLst>
          </p:cNvPr>
          <p:cNvSpPr txBox="1"/>
          <p:nvPr/>
        </p:nvSpPr>
        <p:spPr>
          <a:xfrm>
            <a:off x="0" y="152400"/>
            <a:ext cx="9144000" cy="280076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34. Which phase change takes more energy?  </a:t>
            </a:r>
            <a:r>
              <a:rPr lang="en-US" sz="2400" dirty="0">
                <a:solidFill>
                  <a:srgbClr val="FF0000"/>
                </a:solidFill>
                <a:latin typeface="Times New Roman" panose="02020603050405020304" pitchFamily="18" charset="0"/>
                <a:cs typeface="Times New Roman" panose="02020603050405020304" pitchFamily="18" charset="0"/>
              </a:rPr>
              <a:t>HOT - vaporizing</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35.  If heat is added AT A CONSTANT RATE, why is BC shorter than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DE on a heating curve for water?  </a:t>
            </a:r>
            <a:r>
              <a:rPr lang="en-US" sz="2400" dirty="0">
                <a:solidFill>
                  <a:schemeClr val="bg1"/>
                </a:solidFill>
                <a:latin typeface="Times New Roman" panose="02020603050405020304" pitchFamily="18" charset="0"/>
                <a:cs typeface="Times New Roman" panose="02020603050405020304" pitchFamily="18" charset="0"/>
              </a:rPr>
              <a:t>Because it takes LONGER to </a:t>
            </a: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       ADD more energy if it goes in at a CONSTANT RATE.  </a:t>
            </a: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       </a:t>
            </a:r>
            <a:r>
              <a:rPr lang="en-US" sz="3800" dirty="0">
                <a:solidFill>
                  <a:schemeClr val="bg1"/>
                </a:solidFill>
                <a:latin typeface="Times New Roman" panose="02020603050405020304" pitchFamily="18" charset="0"/>
                <a:cs typeface="Times New Roman" panose="02020603050405020304" pitchFamily="18" charset="0"/>
              </a:rPr>
              <a:t>BC needs 334 J/g while DE needs 2260 J/g</a:t>
            </a:r>
          </a:p>
          <a:p>
            <a:endParaRPr lang="en-US" dirty="0"/>
          </a:p>
        </p:txBody>
      </p:sp>
      <p:cxnSp>
        <p:nvCxnSpPr>
          <p:cNvPr id="3" name="AutoShape 2">
            <a:extLst>
              <a:ext uri="{FF2B5EF4-FFF2-40B4-BE49-F238E27FC236}">
                <a16:creationId xmlns:a16="http://schemas.microsoft.com/office/drawing/2014/main" id="{E1912F2E-17F3-40EC-ABD5-8F3DC72E230D}"/>
              </a:ext>
            </a:extLst>
          </p:cNvPr>
          <p:cNvCxnSpPr>
            <a:cxnSpLocks noChangeShapeType="1"/>
          </p:cNvCxnSpPr>
          <p:nvPr/>
        </p:nvCxnSpPr>
        <p:spPr bwMode="auto">
          <a:xfrm>
            <a:off x="1966912" y="3286125"/>
            <a:ext cx="9525" cy="2771775"/>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 name="AutoShape 3">
            <a:extLst>
              <a:ext uri="{FF2B5EF4-FFF2-40B4-BE49-F238E27FC236}">
                <a16:creationId xmlns:a16="http://schemas.microsoft.com/office/drawing/2014/main" id="{8CD98622-0BC4-4290-8221-B90B92760C3A}"/>
              </a:ext>
            </a:extLst>
          </p:cNvPr>
          <p:cNvCxnSpPr>
            <a:cxnSpLocks noChangeShapeType="1"/>
          </p:cNvCxnSpPr>
          <p:nvPr/>
        </p:nvCxnSpPr>
        <p:spPr bwMode="auto">
          <a:xfrm flipH="1" flipV="1">
            <a:off x="1976437" y="6057900"/>
            <a:ext cx="5534025" cy="19050"/>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 name="AutoShape 4">
            <a:extLst>
              <a:ext uri="{FF2B5EF4-FFF2-40B4-BE49-F238E27FC236}">
                <a16:creationId xmlns:a16="http://schemas.microsoft.com/office/drawing/2014/main" id="{AD88C0D3-57A0-452B-9968-43044884B0DA}"/>
              </a:ext>
            </a:extLst>
          </p:cNvPr>
          <p:cNvCxnSpPr>
            <a:cxnSpLocks noChangeShapeType="1"/>
          </p:cNvCxnSpPr>
          <p:nvPr/>
        </p:nvCxnSpPr>
        <p:spPr bwMode="auto">
          <a:xfrm flipV="1">
            <a:off x="1976437" y="5457825"/>
            <a:ext cx="371475" cy="485775"/>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6" name="AutoShape 5">
            <a:extLst>
              <a:ext uri="{FF2B5EF4-FFF2-40B4-BE49-F238E27FC236}">
                <a16:creationId xmlns:a16="http://schemas.microsoft.com/office/drawing/2014/main" id="{CD535D3E-BAD2-4DD1-9346-39C28FE7182A}"/>
              </a:ext>
            </a:extLst>
          </p:cNvPr>
          <p:cNvCxnSpPr>
            <a:cxnSpLocks noChangeShapeType="1"/>
          </p:cNvCxnSpPr>
          <p:nvPr/>
        </p:nvCxnSpPr>
        <p:spPr bwMode="auto">
          <a:xfrm>
            <a:off x="2343150" y="5448300"/>
            <a:ext cx="690562"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7" name="AutoShape 6">
            <a:extLst>
              <a:ext uri="{FF2B5EF4-FFF2-40B4-BE49-F238E27FC236}">
                <a16:creationId xmlns:a16="http://schemas.microsoft.com/office/drawing/2014/main" id="{62093700-10F3-4560-AE54-77BC9C78F434}"/>
              </a:ext>
            </a:extLst>
          </p:cNvPr>
          <p:cNvCxnSpPr>
            <a:cxnSpLocks noChangeShapeType="1"/>
          </p:cNvCxnSpPr>
          <p:nvPr/>
        </p:nvCxnSpPr>
        <p:spPr bwMode="auto">
          <a:xfrm flipV="1">
            <a:off x="3033712" y="3886200"/>
            <a:ext cx="1146175" cy="1560513"/>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 name="AutoShape 7">
            <a:extLst>
              <a:ext uri="{FF2B5EF4-FFF2-40B4-BE49-F238E27FC236}">
                <a16:creationId xmlns:a16="http://schemas.microsoft.com/office/drawing/2014/main" id="{0B14B4F6-41DA-46E7-98DE-7F17B64951A3}"/>
              </a:ext>
            </a:extLst>
          </p:cNvPr>
          <p:cNvCxnSpPr>
            <a:cxnSpLocks noChangeShapeType="1"/>
          </p:cNvCxnSpPr>
          <p:nvPr/>
        </p:nvCxnSpPr>
        <p:spPr bwMode="auto">
          <a:xfrm>
            <a:off x="4179887" y="3895725"/>
            <a:ext cx="2016125" cy="1588"/>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9" name="AutoShape 8">
            <a:extLst>
              <a:ext uri="{FF2B5EF4-FFF2-40B4-BE49-F238E27FC236}">
                <a16:creationId xmlns:a16="http://schemas.microsoft.com/office/drawing/2014/main" id="{E31B186E-4A69-4324-971B-56F76CEA6379}"/>
              </a:ext>
            </a:extLst>
          </p:cNvPr>
          <p:cNvCxnSpPr>
            <a:cxnSpLocks noChangeShapeType="1"/>
          </p:cNvCxnSpPr>
          <p:nvPr/>
        </p:nvCxnSpPr>
        <p:spPr bwMode="auto">
          <a:xfrm flipV="1">
            <a:off x="6196012" y="3409950"/>
            <a:ext cx="371475" cy="485775"/>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0" name="Text Box 9">
            <a:extLst>
              <a:ext uri="{FF2B5EF4-FFF2-40B4-BE49-F238E27FC236}">
                <a16:creationId xmlns:a16="http://schemas.microsoft.com/office/drawing/2014/main" id="{2FBC4C31-9C92-4A38-916F-E13A04DF1D7C}"/>
              </a:ext>
            </a:extLst>
          </p:cNvPr>
          <p:cNvSpPr txBox="1">
            <a:spLocks noChangeArrowheads="1"/>
          </p:cNvSpPr>
          <p:nvPr/>
        </p:nvSpPr>
        <p:spPr bwMode="auto">
          <a:xfrm>
            <a:off x="1452562" y="5210175"/>
            <a:ext cx="5143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Melting</a:t>
            </a:r>
            <a:br>
              <a:rPr kumimoji="0" lang="en-US" altLang="en-US" sz="1000" b="0" i="0" u="none" strike="noStrike" cap="none" normalizeH="0" baseline="0">
                <a:ln>
                  <a:noFill/>
                </a:ln>
                <a:solidFill>
                  <a:srgbClr val="000000"/>
                </a:solidFill>
                <a:effectLst/>
                <a:latin typeface="Calibri" panose="020F0502020204030204" pitchFamily="34" charset="0"/>
              </a:rPr>
            </a:br>
            <a:r>
              <a:rPr kumimoji="0" lang="en-US" altLang="en-US" sz="1000" b="0" i="0" u="none" strike="noStrike" cap="none" normalizeH="0" baseline="0">
                <a:ln>
                  <a:noFill/>
                </a:ln>
                <a:solidFill>
                  <a:srgbClr val="000000"/>
                </a:solidFill>
                <a:effectLst/>
                <a:latin typeface="Calibri" panose="020F0502020204030204" pitchFamily="34" charset="0"/>
              </a:rPr>
              <a:t>Point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99DFDF77-906E-47D5-A305-180C5B331110}"/>
              </a:ext>
            </a:extLst>
          </p:cNvPr>
          <p:cNvSpPr txBox="1">
            <a:spLocks noChangeArrowheads="1"/>
          </p:cNvSpPr>
          <p:nvPr/>
        </p:nvSpPr>
        <p:spPr bwMode="auto">
          <a:xfrm>
            <a:off x="1452562" y="3667125"/>
            <a:ext cx="5143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Boiling</a:t>
            </a:r>
            <a:br>
              <a:rPr kumimoji="0" lang="en-US" altLang="en-US" sz="1000" b="0" i="0" u="none" strike="noStrike" cap="none" normalizeH="0" baseline="0">
                <a:ln>
                  <a:noFill/>
                </a:ln>
                <a:solidFill>
                  <a:srgbClr val="000000"/>
                </a:solidFill>
                <a:effectLst/>
                <a:latin typeface="Calibri" panose="020F0502020204030204" pitchFamily="34" charset="0"/>
              </a:rPr>
            </a:br>
            <a:r>
              <a:rPr kumimoji="0" lang="en-US" altLang="en-US" sz="1000" b="0" i="0" u="none" strike="noStrike" cap="none" normalizeH="0" baseline="0">
                <a:ln>
                  <a:noFill/>
                </a:ln>
                <a:solidFill>
                  <a:srgbClr val="000000"/>
                </a:solidFill>
                <a:effectLst/>
                <a:latin typeface="Calibri" panose="020F0502020204030204" pitchFamily="34" charset="0"/>
              </a:rPr>
              <a:t>Point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88B33830-A8E1-4026-91AE-2F333E80080A}"/>
              </a:ext>
            </a:extLst>
          </p:cNvPr>
          <p:cNvSpPr txBox="1">
            <a:spLocks noChangeArrowheads="1"/>
          </p:cNvSpPr>
          <p:nvPr/>
        </p:nvSpPr>
        <p:spPr bwMode="auto">
          <a:xfrm>
            <a:off x="1747837" y="58483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54674F3E-9B1F-43D6-9CDE-7C8F68AF134E}"/>
              </a:ext>
            </a:extLst>
          </p:cNvPr>
          <p:cNvSpPr txBox="1">
            <a:spLocks noChangeArrowheads="1"/>
          </p:cNvSpPr>
          <p:nvPr/>
        </p:nvSpPr>
        <p:spPr bwMode="auto">
          <a:xfrm>
            <a:off x="2205037" y="521017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F9E118F1-3CD1-4EDB-B598-3CA381B7BDE4}"/>
              </a:ext>
            </a:extLst>
          </p:cNvPr>
          <p:cNvSpPr txBox="1">
            <a:spLocks noChangeArrowheads="1"/>
          </p:cNvSpPr>
          <p:nvPr/>
        </p:nvSpPr>
        <p:spPr bwMode="auto">
          <a:xfrm>
            <a:off x="3033712" y="54292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DE36C972-45FD-43AB-BCB0-4F876B83F63C}"/>
              </a:ext>
            </a:extLst>
          </p:cNvPr>
          <p:cNvSpPr txBox="1">
            <a:spLocks noChangeArrowheads="1"/>
          </p:cNvSpPr>
          <p:nvPr/>
        </p:nvSpPr>
        <p:spPr bwMode="auto">
          <a:xfrm>
            <a:off x="3986212" y="36195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86872656-AC88-4261-8090-7031273E415A}"/>
              </a:ext>
            </a:extLst>
          </p:cNvPr>
          <p:cNvSpPr txBox="1">
            <a:spLocks noChangeArrowheads="1"/>
          </p:cNvSpPr>
          <p:nvPr/>
        </p:nvSpPr>
        <p:spPr bwMode="auto">
          <a:xfrm>
            <a:off x="6224587" y="38957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F901DC70-EC8D-40B8-B4E2-789E49658330}"/>
              </a:ext>
            </a:extLst>
          </p:cNvPr>
          <p:cNvSpPr txBox="1">
            <a:spLocks noChangeArrowheads="1"/>
          </p:cNvSpPr>
          <p:nvPr/>
        </p:nvSpPr>
        <p:spPr bwMode="auto">
          <a:xfrm>
            <a:off x="6443662" y="32099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8" name="AutoShape 17">
            <a:extLst>
              <a:ext uri="{FF2B5EF4-FFF2-40B4-BE49-F238E27FC236}">
                <a16:creationId xmlns:a16="http://schemas.microsoft.com/office/drawing/2014/main" id="{5AC754BE-1AB4-4666-BFFB-06D96AD727C5}"/>
              </a:ext>
            </a:extLst>
          </p:cNvPr>
          <p:cNvCxnSpPr>
            <a:cxnSpLocks noChangeShapeType="1"/>
          </p:cNvCxnSpPr>
          <p:nvPr/>
        </p:nvCxnSpPr>
        <p:spPr bwMode="auto">
          <a:xfrm>
            <a:off x="4138612" y="6238875"/>
            <a:ext cx="2190750" cy="0"/>
          </a:xfrm>
          <a:prstGeom prst="straightConnector1">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9" name="Text Box 18">
            <a:extLst>
              <a:ext uri="{FF2B5EF4-FFF2-40B4-BE49-F238E27FC236}">
                <a16:creationId xmlns:a16="http://schemas.microsoft.com/office/drawing/2014/main" id="{BFE5BE89-EBB5-4161-BF07-D5189ACCAFC7}"/>
              </a:ext>
            </a:extLst>
          </p:cNvPr>
          <p:cNvSpPr txBox="1">
            <a:spLocks noChangeArrowheads="1"/>
          </p:cNvSpPr>
          <p:nvPr/>
        </p:nvSpPr>
        <p:spPr bwMode="auto">
          <a:xfrm>
            <a:off x="2343150" y="2914658"/>
            <a:ext cx="3690937" cy="229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rgbClr val="000000"/>
                </a:solidFill>
                <a:effectLst/>
                <a:latin typeface="Times New Roman" panose="02020603050405020304" pitchFamily="18" charset="0"/>
              </a:rPr>
              <a:t>The heating curve for water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A7584EE6-7FC5-4F01-8036-A9C0D268BE28}"/>
              </a:ext>
            </a:extLst>
          </p:cNvPr>
          <p:cNvSpPr txBox="1">
            <a:spLocks noChangeArrowheads="1"/>
          </p:cNvSpPr>
          <p:nvPr/>
        </p:nvSpPr>
        <p:spPr bwMode="auto">
          <a:xfrm>
            <a:off x="2286000" y="6096000"/>
            <a:ext cx="50768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Heat is added at a constant rate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688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7BC048-A640-4B53-A9C1-EA957C025102}"/>
              </a:ext>
            </a:extLst>
          </p:cNvPr>
          <p:cNvSpPr txBox="1"/>
          <p:nvPr/>
        </p:nvSpPr>
        <p:spPr>
          <a:xfrm>
            <a:off x="-16565" y="0"/>
            <a:ext cx="9144000" cy="535531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  Exothermic means to </a:t>
            </a:r>
            <a:r>
              <a:rPr lang="en-US" sz="3600" dirty="0">
                <a:solidFill>
                  <a:srgbClr val="FF0000"/>
                </a:solidFill>
                <a:latin typeface="Times New Roman" panose="02020603050405020304" pitchFamily="18" charset="0"/>
                <a:cs typeface="Times New Roman" panose="02020603050405020304" pitchFamily="18" charset="0"/>
              </a:rPr>
              <a:t>EMIT</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2. Endothermic means to </a:t>
            </a:r>
            <a:r>
              <a:rPr lang="en-US" sz="3600" dirty="0">
                <a:solidFill>
                  <a:srgbClr val="0000FF"/>
                </a:solidFill>
                <a:latin typeface="Times New Roman" panose="02020603050405020304" pitchFamily="18" charset="0"/>
                <a:cs typeface="Times New Roman" panose="02020603050405020304" pitchFamily="18" charset="0"/>
              </a:rPr>
              <a:t>ABSORB</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3. To melt solids into liquids you need to</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________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4.  To freeze liquids into solids you need to</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_______________ heat energy.  </a:t>
            </a:r>
          </a:p>
          <a:p>
            <a:endParaRPr lang="en-US" dirty="0"/>
          </a:p>
        </p:txBody>
      </p:sp>
    </p:spTree>
    <p:extLst>
      <p:ext uri="{BB962C8B-B14F-4D97-AF65-F5344CB8AC3E}">
        <p14:creationId xmlns:p14="http://schemas.microsoft.com/office/powerpoint/2010/main" val="16105545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A3C295-4DBB-41D3-8A64-08501791E84E}"/>
              </a:ext>
            </a:extLst>
          </p:cNvPr>
          <p:cNvSpPr txBox="1"/>
          <p:nvPr/>
        </p:nvSpPr>
        <p:spPr>
          <a:xfrm>
            <a:off x="0" y="152400"/>
            <a:ext cx="9144000" cy="280076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34. Which phase change takes more energy? </a:t>
            </a:r>
            <a:r>
              <a:rPr lang="en-US" sz="2400" dirty="0">
                <a:solidFill>
                  <a:srgbClr val="FF0000"/>
                </a:solidFill>
                <a:latin typeface="Times New Roman" panose="02020603050405020304" pitchFamily="18" charset="0"/>
                <a:cs typeface="Times New Roman" panose="02020603050405020304" pitchFamily="18" charset="0"/>
              </a:rPr>
              <a:t>HOT - vaporizing</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35.  If heat is added AT A CONSTANT RATE, why is BC shorter than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DE on a heating curve for water?</a:t>
            </a:r>
            <a:r>
              <a:rPr lang="en-US" sz="2400" dirty="0">
                <a:solidFill>
                  <a:srgbClr val="0000FF"/>
                </a:solidFill>
                <a:latin typeface="Times New Roman" panose="02020603050405020304" pitchFamily="18" charset="0"/>
                <a:cs typeface="Times New Roman" panose="02020603050405020304" pitchFamily="18" charset="0"/>
              </a:rPr>
              <a:t>  Because it takes LONGER to </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       ADD more energy if it goes in at a CONSTANT RATE.  </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       </a:t>
            </a:r>
            <a:r>
              <a:rPr lang="en-US" sz="3800" dirty="0">
                <a:solidFill>
                  <a:srgbClr val="0000FF"/>
                </a:solidFill>
                <a:latin typeface="Times New Roman" panose="02020603050405020304" pitchFamily="18" charset="0"/>
                <a:cs typeface="Times New Roman" panose="02020603050405020304" pitchFamily="18" charset="0"/>
              </a:rPr>
              <a:t>BC needs 334 J/g while DE needs 2260 J/g</a:t>
            </a:r>
          </a:p>
          <a:p>
            <a:endParaRPr lang="en-US" dirty="0"/>
          </a:p>
        </p:txBody>
      </p:sp>
      <p:cxnSp>
        <p:nvCxnSpPr>
          <p:cNvPr id="3" name="AutoShape 2">
            <a:extLst>
              <a:ext uri="{FF2B5EF4-FFF2-40B4-BE49-F238E27FC236}">
                <a16:creationId xmlns:a16="http://schemas.microsoft.com/office/drawing/2014/main" id="{E1912F2E-17F3-40EC-ABD5-8F3DC72E230D}"/>
              </a:ext>
            </a:extLst>
          </p:cNvPr>
          <p:cNvCxnSpPr>
            <a:cxnSpLocks noChangeShapeType="1"/>
          </p:cNvCxnSpPr>
          <p:nvPr/>
        </p:nvCxnSpPr>
        <p:spPr bwMode="auto">
          <a:xfrm>
            <a:off x="1966912" y="3286125"/>
            <a:ext cx="9525" cy="2771775"/>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 name="AutoShape 3">
            <a:extLst>
              <a:ext uri="{FF2B5EF4-FFF2-40B4-BE49-F238E27FC236}">
                <a16:creationId xmlns:a16="http://schemas.microsoft.com/office/drawing/2014/main" id="{8CD98622-0BC4-4290-8221-B90B92760C3A}"/>
              </a:ext>
            </a:extLst>
          </p:cNvPr>
          <p:cNvCxnSpPr>
            <a:cxnSpLocks noChangeShapeType="1"/>
          </p:cNvCxnSpPr>
          <p:nvPr/>
        </p:nvCxnSpPr>
        <p:spPr bwMode="auto">
          <a:xfrm flipH="1" flipV="1">
            <a:off x="1976437" y="6057900"/>
            <a:ext cx="5534025" cy="19050"/>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 name="AutoShape 4">
            <a:extLst>
              <a:ext uri="{FF2B5EF4-FFF2-40B4-BE49-F238E27FC236}">
                <a16:creationId xmlns:a16="http://schemas.microsoft.com/office/drawing/2014/main" id="{AD88C0D3-57A0-452B-9968-43044884B0DA}"/>
              </a:ext>
            </a:extLst>
          </p:cNvPr>
          <p:cNvCxnSpPr>
            <a:cxnSpLocks noChangeShapeType="1"/>
          </p:cNvCxnSpPr>
          <p:nvPr/>
        </p:nvCxnSpPr>
        <p:spPr bwMode="auto">
          <a:xfrm flipV="1">
            <a:off x="1976437" y="5457825"/>
            <a:ext cx="371475" cy="485775"/>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6" name="AutoShape 5">
            <a:extLst>
              <a:ext uri="{FF2B5EF4-FFF2-40B4-BE49-F238E27FC236}">
                <a16:creationId xmlns:a16="http://schemas.microsoft.com/office/drawing/2014/main" id="{CD535D3E-BAD2-4DD1-9346-39C28FE7182A}"/>
              </a:ext>
            </a:extLst>
          </p:cNvPr>
          <p:cNvCxnSpPr>
            <a:cxnSpLocks noChangeShapeType="1"/>
          </p:cNvCxnSpPr>
          <p:nvPr/>
        </p:nvCxnSpPr>
        <p:spPr bwMode="auto">
          <a:xfrm>
            <a:off x="2343150" y="5448300"/>
            <a:ext cx="690562" cy="0"/>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7" name="AutoShape 6">
            <a:extLst>
              <a:ext uri="{FF2B5EF4-FFF2-40B4-BE49-F238E27FC236}">
                <a16:creationId xmlns:a16="http://schemas.microsoft.com/office/drawing/2014/main" id="{62093700-10F3-4560-AE54-77BC9C78F434}"/>
              </a:ext>
            </a:extLst>
          </p:cNvPr>
          <p:cNvCxnSpPr>
            <a:cxnSpLocks noChangeShapeType="1"/>
          </p:cNvCxnSpPr>
          <p:nvPr/>
        </p:nvCxnSpPr>
        <p:spPr bwMode="auto">
          <a:xfrm flipV="1">
            <a:off x="3033712" y="3886200"/>
            <a:ext cx="1146175" cy="1560513"/>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 name="AutoShape 7">
            <a:extLst>
              <a:ext uri="{FF2B5EF4-FFF2-40B4-BE49-F238E27FC236}">
                <a16:creationId xmlns:a16="http://schemas.microsoft.com/office/drawing/2014/main" id="{0B14B4F6-41DA-46E7-98DE-7F17B64951A3}"/>
              </a:ext>
            </a:extLst>
          </p:cNvPr>
          <p:cNvCxnSpPr>
            <a:cxnSpLocks noChangeShapeType="1"/>
          </p:cNvCxnSpPr>
          <p:nvPr/>
        </p:nvCxnSpPr>
        <p:spPr bwMode="auto">
          <a:xfrm>
            <a:off x="4179887" y="3895725"/>
            <a:ext cx="2016125" cy="1588"/>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9" name="AutoShape 8">
            <a:extLst>
              <a:ext uri="{FF2B5EF4-FFF2-40B4-BE49-F238E27FC236}">
                <a16:creationId xmlns:a16="http://schemas.microsoft.com/office/drawing/2014/main" id="{E31B186E-4A69-4324-971B-56F76CEA6379}"/>
              </a:ext>
            </a:extLst>
          </p:cNvPr>
          <p:cNvCxnSpPr>
            <a:cxnSpLocks noChangeShapeType="1"/>
          </p:cNvCxnSpPr>
          <p:nvPr/>
        </p:nvCxnSpPr>
        <p:spPr bwMode="auto">
          <a:xfrm flipV="1">
            <a:off x="6196012" y="3409950"/>
            <a:ext cx="371475" cy="485775"/>
          </a:xfrm>
          <a:prstGeom prst="straightConnector1">
            <a:avLst/>
          </a:prstGeom>
          <a:noFill/>
          <a:ln w="127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0" name="Text Box 9">
            <a:extLst>
              <a:ext uri="{FF2B5EF4-FFF2-40B4-BE49-F238E27FC236}">
                <a16:creationId xmlns:a16="http://schemas.microsoft.com/office/drawing/2014/main" id="{2FBC4C31-9C92-4A38-916F-E13A04DF1D7C}"/>
              </a:ext>
            </a:extLst>
          </p:cNvPr>
          <p:cNvSpPr txBox="1">
            <a:spLocks noChangeArrowheads="1"/>
          </p:cNvSpPr>
          <p:nvPr/>
        </p:nvSpPr>
        <p:spPr bwMode="auto">
          <a:xfrm>
            <a:off x="1452562" y="5210175"/>
            <a:ext cx="5143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Melting</a:t>
            </a:r>
            <a:br>
              <a:rPr kumimoji="0" lang="en-US" altLang="en-US" sz="1000" b="0" i="0" u="none" strike="noStrike" cap="none" normalizeH="0" baseline="0">
                <a:ln>
                  <a:noFill/>
                </a:ln>
                <a:solidFill>
                  <a:srgbClr val="000000"/>
                </a:solidFill>
                <a:effectLst/>
                <a:latin typeface="Calibri" panose="020F0502020204030204" pitchFamily="34" charset="0"/>
              </a:rPr>
            </a:br>
            <a:r>
              <a:rPr kumimoji="0" lang="en-US" altLang="en-US" sz="1000" b="0" i="0" u="none" strike="noStrike" cap="none" normalizeH="0" baseline="0">
                <a:ln>
                  <a:noFill/>
                </a:ln>
                <a:solidFill>
                  <a:srgbClr val="000000"/>
                </a:solidFill>
                <a:effectLst/>
                <a:latin typeface="Calibri" panose="020F0502020204030204" pitchFamily="34" charset="0"/>
              </a:rPr>
              <a:t>Point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99DFDF77-906E-47D5-A305-180C5B331110}"/>
              </a:ext>
            </a:extLst>
          </p:cNvPr>
          <p:cNvSpPr txBox="1">
            <a:spLocks noChangeArrowheads="1"/>
          </p:cNvSpPr>
          <p:nvPr/>
        </p:nvSpPr>
        <p:spPr bwMode="auto">
          <a:xfrm>
            <a:off x="1452562" y="3667125"/>
            <a:ext cx="51435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Boiling</a:t>
            </a:r>
            <a:br>
              <a:rPr kumimoji="0" lang="en-US" altLang="en-US" sz="1000" b="0" i="0" u="none" strike="noStrike" cap="none" normalizeH="0" baseline="0">
                <a:ln>
                  <a:noFill/>
                </a:ln>
                <a:solidFill>
                  <a:srgbClr val="000000"/>
                </a:solidFill>
                <a:effectLst/>
                <a:latin typeface="Calibri" panose="020F0502020204030204" pitchFamily="34" charset="0"/>
              </a:rPr>
            </a:br>
            <a:r>
              <a:rPr kumimoji="0" lang="en-US" altLang="en-US" sz="1000" b="0" i="0" u="none" strike="noStrike" cap="none" normalizeH="0" baseline="0">
                <a:ln>
                  <a:noFill/>
                </a:ln>
                <a:solidFill>
                  <a:srgbClr val="000000"/>
                </a:solidFill>
                <a:effectLst/>
                <a:latin typeface="Calibri" panose="020F0502020204030204" pitchFamily="34" charset="0"/>
              </a:rPr>
              <a:t>Point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88B33830-A8E1-4026-91AE-2F333E80080A}"/>
              </a:ext>
            </a:extLst>
          </p:cNvPr>
          <p:cNvSpPr txBox="1">
            <a:spLocks noChangeArrowheads="1"/>
          </p:cNvSpPr>
          <p:nvPr/>
        </p:nvSpPr>
        <p:spPr bwMode="auto">
          <a:xfrm>
            <a:off x="1747837" y="58483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54674F3E-9B1F-43D6-9CDE-7C8F68AF134E}"/>
              </a:ext>
            </a:extLst>
          </p:cNvPr>
          <p:cNvSpPr txBox="1">
            <a:spLocks noChangeArrowheads="1"/>
          </p:cNvSpPr>
          <p:nvPr/>
        </p:nvSpPr>
        <p:spPr bwMode="auto">
          <a:xfrm>
            <a:off x="2205037" y="521017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F9E118F1-3CD1-4EDB-B598-3CA381B7BDE4}"/>
              </a:ext>
            </a:extLst>
          </p:cNvPr>
          <p:cNvSpPr txBox="1">
            <a:spLocks noChangeArrowheads="1"/>
          </p:cNvSpPr>
          <p:nvPr/>
        </p:nvSpPr>
        <p:spPr bwMode="auto">
          <a:xfrm>
            <a:off x="3033712" y="542925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DE36C972-45FD-43AB-BCB0-4F876B83F63C}"/>
              </a:ext>
            </a:extLst>
          </p:cNvPr>
          <p:cNvSpPr txBox="1">
            <a:spLocks noChangeArrowheads="1"/>
          </p:cNvSpPr>
          <p:nvPr/>
        </p:nvSpPr>
        <p:spPr bwMode="auto">
          <a:xfrm>
            <a:off x="3986212" y="3619500"/>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86872656-AC88-4261-8090-7031273E415A}"/>
              </a:ext>
            </a:extLst>
          </p:cNvPr>
          <p:cNvSpPr txBox="1">
            <a:spLocks noChangeArrowheads="1"/>
          </p:cNvSpPr>
          <p:nvPr/>
        </p:nvSpPr>
        <p:spPr bwMode="auto">
          <a:xfrm>
            <a:off x="6224587" y="38957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F901DC70-EC8D-40B8-B4E2-789E49658330}"/>
              </a:ext>
            </a:extLst>
          </p:cNvPr>
          <p:cNvSpPr txBox="1">
            <a:spLocks noChangeArrowheads="1"/>
          </p:cNvSpPr>
          <p:nvPr/>
        </p:nvSpPr>
        <p:spPr bwMode="auto">
          <a:xfrm>
            <a:off x="6443662" y="3209925"/>
            <a:ext cx="219075"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8" name="AutoShape 17">
            <a:extLst>
              <a:ext uri="{FF2B5EF4-FFF2-40B4-BE49-F238E27FC236}">
                <a16:creationId xmlns:a16="http://schemas.microsoft.com/office/drawing/2014/main" id="{5AC754BE-1AB4-4666-BFFB-06D96AD727C5}"/>
              </a:ext>
            </a:extLst>
          </p:cNvPr>
          <p:cNvCxnSpPr>
            <a:cxnSpLocks noChangeShapeType="1"/>
          </p:cNvCxnSpPr>
          <p:nvPr/>
        </p:nvCxnSpPr>
        <p:spPr bwMode="auto">
          <a:xfrm>
            <a:off x="4138612" y="6238875"/>
            <a:ext cx="2190750" cy="0"/>
          </a:xfrm>
          <a:prstGeom prst="straightConnector1">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9" name="Text Box 18">
            <a:extLst>
              <a:ext uri="{FF2B5EF4-FFF2-40B4-BE49-F238E27FC236}">
                <a16:creationId xmlns:a16="http://schemas.microsoft.com/office/drawing/2014/main" id="{BFE5BE89-EBB5-4161-BF07-D5189ACCAFC7}"/>
              </a:ext>
            </a:extLst>
          </p:cNvPr>
          <p:cNvSpPr txBox="1">
            <a:spLocks noChangeArrowheads="1"/>
          </p:cNvSpPr>
          <p:nvPr/>
        </p:nvSpPr>
        <p:spPr bwMode="auto">
          <a:xfrm>
            <a:off x="2343150" y="2914658"/>
            <a:ext cx="3690937" cy="229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rgbClr val="000000"/>
                </a:solidFill>
                <a:effectLst/>
                <a:latin typeface="Times New Roman" panose="02020603050405020304" pitchFamily="18" charset="0"/>
              </a:rPr>
              <a:t>The heating curve for water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A7584EE6-7FC5-4F01-8036-A9C0D268BE28}"/>
              </a:ext>
            </a:extLst>
          </p:cNvPr>
          <p:cNvSpPr txBox="1">
            <a:spLocks noChangeArrowheads="1"/>
          </p:cNvSpPr>
          <p:nvPr/>
        </p:nvSpPr>
        <p:spPr bwMode="auto">
          <a:xfrm>
            <a:off x="2286000" y="6096000"/>
            <a:ext cx="50768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Heat is added at a constant rate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16197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9FB494-532F-45B8-8E96-F86FC1B9AD91}"/>
              </a:ext>
            </a:extLst>
          </p:cNvPr>
          <p:cNvSpPr txBox="1"/>
          <p:nvPr/>
        </p:nvSpPr>
        <p:spPr>
          <a:xfrm>
            <a:off x="0" y="0"/>
            <a:ext cx="9144000" cy="381642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36. The reverse is always true in </a:t>
            </a:r>
            <a:r>
              <a:rPr lang="en-US" sz="3200" dirty="0" err="1">
                <a:latin typeface="Times New Roman" panose="02020603050405020304" pitchFamily="18" charset="0"/>
                <a:cs typeface="Times New Roman" panose="02020603050405020304" pitchFamily="18" charset="0"/>
              </a:rPr>
              <a:t>thermochem</a:t>
            </a:r>
            <a:r>
              <a:rPr lang="en-US" sz="3200" dirty="0">
                <a:latin typeface="Times New Roman" panose="02020603050405020304" pitchFamily="18" charset="0"/>
                <a:cs typeface="Times New Roman" panose="02020603050405020304" pitchFamily="18" charset="0"/>
              </a:rPr>
              <a:t>, to melt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1.0 g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means you need to </a:t>
            </a:r>
            <a:r>
              <a:rPr lang="en-US" sz="3200" dirty="0">
                <a:solidFill>
                  <a:srgbClr val="FF0000"/>
                </a:solidFill>
                <a:latin typeface="Times New Roman" panose="02020603050405020304" pitchFamily="18" charset="0"/>
                <a:cs typeface="Times New Roman" panose="02020603050405020304" pitchFamily="18" charset="0"/>
              </a:rPr>
              <a:t>ADD…</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37.  To freeze 1.0 g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means you need to…</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38. It takes 2260 Joules per gram to either…</a:t>
            </a:r>
          </a:p>
          <a:p>
            <a:r>
              <a:rPr lang="en-US" dirty="0"/>
              <a:t> </a:t>
            </a:r>
          </a:p>
        </p:txBody>
      </p:sp>
    </p:spTree>
    <p:extLst>
      <p:ext uri="{BB962C8B-B14F-4D97-AF65-F5344CB8AC3E}">
        <p14:creationId xmlns:p14="http://schemas.microsoft.com/office/powerpoint/2010/main" val="14040166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9FB494-532F-45B8-8E96-F86FC1B9AD91}"/>
              </a:ext>
            </a:extLst>
          </p:cNvPr>
          <p:cNvSpPr txBox="1"/>
          <p:nvPr/>
        </p:nvSpPr>
        <p:spPr>
          <a:xfrm>
            <a:off x="0" y="0"/>
            <a:ext cx="9144000" cy="480131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36. The reverse is always true in </a:t>
            </a:r>
            <a:r>
              <a:rPr lang="en-US" sz="3200" dirty="0" err="1">
                <a:latin typeface="Times New Roman" panose="02020603050405020304" pitchFamily="18" charset="0"/>
                <a:cs typeface="Times New Roman" panose="02020603050405020304" pitchFamily="18" charset="0"/>
              </a:rPr>
              <a:t>thermochem</a:t>
            </a:r>
            <a:r>
              <a:rPr lang="en-US" sz="3200" dirty="0">
                <a:latin typeface="Times New Roman" panose="02020603050405020304" pitchFamily="18" charset="0"/>
                <a:cs typeface="Times New Roman" panose="02020603050405020304" pitchFamily="18" charset="0"/>
              </a:rPr>
              <a:t>, to melt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1.0 g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means you need to </a:t>
            </a:r>
            <a:r>
              <a:rPr lang="en-US" sz="3200" dirty="0">
                <a:solidFill>
                  <a:srgbClr val="FF0000"/>
                </a:solidFill>
                <a:latin typeface="Times New Roman" panose="02020603050405020304" pitchFamily="18" charset="0"/>
                <a:cs typeface="Times New Roman" panose="02020603050405020304" pitchFamily="18" charset="0"/>
              </a:rPr>
              <a:t>ADD</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334 Joules</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37.  To freeze 1.0 g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means you need to…</a:t>
            </a:r>
            <a:br>
              <a:rPr lang="en-US" sz="3200" dirty="0">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REMOVE 334 Joules.</a:t>
            </a:r>
            <a:br>
              <a:rPr lang="en-US" sz="3200" dirty="0">
                <a:solidFill>
                  <a:schemeClr val="bg1"/>
                </a:solidFill>
                <a:latin typeface="Times New Roman" panose="02020603050405020304" pitchFamily="18" charset="0"/>
                <a:cs typeface="Times New Roman" panose="02020603050405020304" pitchFamily="18" charset="0"/>
              </a:rPr>
            </a:br>
            <a:endParaRPr lang="en-US" sz="3200" dirty="0">
              <a:solidFill>
                <a:schemeClr val="bg1"/>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38. It takes 2260 Joules per gram to either…</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VAPORIZE OR CONDENSE 1.0 GRAMS H</a:t>
            </a:r>
            <a:r>
              <a:rPr lang="en-US" sz="3200" baseline="-25000" dirty="0">
                <a:solidFill>
                  <a:schemeClr val="bg1"/>
                </a:solidFill>
                <a:latin typeface="Times New Roman" panose="02020603050405020304" pitchFamily="18" charset="0"/>
                <a:cs typeface="Times New Roman" panose="02020603050405020304" pitchFamily="18" charset="0"/>
              </a:rPr>
              <a:t>2</a:t>
            </a:r>
            <a:r>
              <a:rPr lang="en-US" sz="3200" dirty="0">
                <a:solidFill>
                  <a:schemeClr val="bg1"/>
                </a:solidFill>
                <a:latin typeface="Times New Roman" panose="02020603050405020304" pitchFamily="18" charset="0"/>
                <a:cs typeface="Times New Roman" panose="02020603050405020304" pitchFamily="18" charset="0"/>
              </a:rPr>
              <a:t>O</a:t>
            </a:r>
            <a:br>
              <a:rPr lang="en-US" sz="3200" dirty="0">
                <a:solidFill>
                  <a:schemeClr val="bg1"/>
                </a:solidFill>
                <a:latin typeface="Times New Roman" panose="02020603050405020304" pitchFamily="18" charset="0"/>
                <a:cs typeface="Times New Roman" panose="02020603050405020304" pitchFamily="18" charset="0"/>
              </a:rPr>
            </a:br>
            <a:r>
              <a:rPr lang="en-US" sz="3200" dirty="0">
                <a:solidFill>
                  <a:schemeClr val="bg1"/>
                </a:solidFill>
                <a:latin typeface="Times New Roman" panose="02020603050405020304" pitchFamily="18" charset="0"/>
                <a:cs typeface="Times New Roman" panose="02020603050405020304" pitchFamily="18" charset="0"/>
              </a:rPr>
              <a:t>            (added)             (removed)</a:t>
            </a:r>
          </a:p>
          <a:p>
            <a:r>
              <a:rPr lang="en-US" dirty="0">
                <a:solidFill>
                  <a:schemeClr val="bg1"/>
                </a:solidFill>
              </a:rPr>
              <a:t> </a:t>
            </a:r>
          </a:p>
        </p:txBody>
      </p:sp>
    </p:spTree>
    <p:extLst>
      <p:ext uri="{BB962C8B-B14F-4D97-AF65-F5344CB8AC3E}">
        <p14:creationId xmlns:p14="http://schemas.microsoft.com/office/powerpoint/2010/main" val="14716218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9FB494-532F-45B8-8E96-F86FC1B9AD91}"/>
              </a:ext>
            </a:extLst>
          </p:cNvPr>
          <p:cNvSpPr txBox="1"/>
          <p:nvPr/>
        </p:nvSpPr>
        <p:spPr>
          <a:xfrm>
            <a:off x="0" y="0"/>
            <a:ext cx="9144000" cy="480131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36. The reverse is always true in </a:t>
            </a:r>
            <a:r>
              <a:rPr lang="en-US" sz="3200" dirty="0" err="1">
                <a:latin typeface="Times New Roman" panose="02020603050405020304" pitchFamily="18" charset="0"/>
                <a:cs typeface="Times New Roman" panose="02020603050405020304" pitchFamily="18" charset="0"/>
              </a:rPr>
              <a:t>thermochem</a:t>
            </a:r>
            <a:r>
              <a:rPr lang="en-US" sz="3200" dirty="0">
                <a:latin typeface="Times New Roman" panose="02020603050405020304" pitchFamily="18" charset="0"/>
                <a:cs typeface="Times New Roman" panose="02020603050405020304" pitchFamily="18" charset="0"/>
              </a:rPr>
              <a:t>, to melt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1.0 g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means you need to ADD </a:t>
            </a:r>
            <a:r>
              <a:rPr lang="en-US" sz="3200" dirty="0">
                <a:solidFill>
                  <a:srgbClr val="FF0000"/>
                </a:solidFill>
                <a:latin typeface="Times New Roman" panose="02020603050405020304" pitchFamily="18" charset="0"/>
                <a:cs typeface="Times New Roman" panose="02020603050405020304" pitchFamily="18" charset="0"/>
              </a:rPr>
              <a:t>334 Joules</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37.  To freeze 1.0 g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means you need to</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REMOVE 334 Joules.</a:t>
            </a:r>
            <a:br>
              <a:rPr lang="en-US" sz="3200" dirty="0">
                <a:solidFill>
                  <a:schemeClr val="bg1"/>
                </a:solidFill>
                <a:latin typeface="Times New Roman" panose="02020603050405020304" pitchFamily="18" charset="0"/>
                <a:cs typeface="Times New Roman" panose="02020603050405020304" pitchFamily="18" charset="0"/>
              </a:rPr>
            </a:br>
            <a:endParaRPr lang="en-US" sz="3200" dirty="0">
              <a:solidFill>
                <a:schemeClr val="bg1"/>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38. It takes 2260 Joules per gram to either…</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VAPORIZE OR CONDENSE 1.0 GRAMS H</a:t>
            </a:r>
            <a:r>
              <a:rPr lang="en-US" sz="3200" baseline="-25000" dirty="0">
                <a:solidFill>
                  <a:schemeClr val="bg1"/>
                </a:solidFill>
                <a:latin typeface="Times New Roman" panose="02020603050405020304" pitchFamily="18" charset="0"/>
                <a:cs typeface="Times New Roman" panose="02020603050405020304" pitchFamily="18" charset="0"/>
              </a:rPr>
              <a:t>2</a:t>
            </a:r>
            <a:r>
              <a:rPr lang="en-US" sz="3200" dirty="0">
                <a:solidFill>
                  <a:schemeClr val="bg1"/>
                </a:solidFill>
                <a:latin typeface="Times New Roman" panose="02020603050405020304" pitchFamily="18" charset="0"/>
                <a:cs typeface="Times New Roman" panose="02020603050405020304" pitchFamily="18" charset="0"/>
              </a:rPr>
              <a:t>O</a:t>
            </a:r>
            <a:br>
              <a:rPr lang="en-US" sz="3200" dirty="0">
                <a:solidFill>
                  <a:schemeClr val="bg1"/>
                </a:solidFill>
                <a:latin typeface="Times New Roman" panose="02020603050405020304" pitchFamily="18" charset="0"/>
                <a:cs typeface="Times New Roman" panose="02020603050405020304" pitchFamily="18" charset="0"/>
              </a:rPr>
            </a:br>
            <a:r>
              <a:rPr lang="en-US" sz="3200" dirty="0">
                <a:solidFill>
                  <a:schemeClr val="bg1"/>
                </a:solidFill>
                <a:latin typeface="Times New Roman" panose="02020603050405020304" pitchFamily="18" charset="0"/>
                <a:cs typeface="Times New Roman" panose="02020603050405020304" pitchFamily="18" charset="0"/>
              </a:rPr>
              <a:t>            (added)             (removed)</a:t>
            </a:r>
          </a:p>
          <a:p>
            <a:r>
              <a:rPr lang="en-US" dirty="0">
                <a:solidFill>
                  <a:schemeClr val="bg1"/>
                </a:solidFill>
              </a:rPr>
              <a:t> </a:t>
            </a:r>
          </a:p>
        </p:txBody>
      </p:sp>
    </p:spTree>
    <p:extLst>
      <p:ext uri="{BB962C8B-B14F-4D97-AF65-F5344CB8AC3E}">
        <p14:creationId xmlns:p14="http://schemas.microsoft.com/office/powerpoint/2010/main" val="11718789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9FB494-532F-45B8-8E96-F86FC1B9AD91}"/>
              </a:ext>
            </a:extLst>
          </p:cNvPr>
          <p:cNvSpPr txBox="1"/>
          <p:nvPr/>
        </p:nvSpPr>
        <p:spPr>
          <a:xfrm>
            <a:off x="0" y="0"/>
            <a:ext cx="9144000" cy="480131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36. The reverse is always true in </a:t>
            </a:r>
            <a:r>
              <a:rPr lang="en-US" sz="3200" dirty="0" err="1">
                <a:latin typeface="Times New Roman" panose="02020603050405020304" pitchFamily="18" charset="0"/>
                <a:cs typeface="Times New Roman" panose="02020603050405020304" pitchFamily="18" charset="0"/>
              </a:rPr>
              <a:t>thermochem</a:t>
            </a:r>
            <a:r>
              <a:rPr lang="en-US" sz="3200" dirty="0">
                <a:latin typeface="Times New Roman" panose="02020603050405020304" pitchFamily="18" charset="0"/>
                <a:cs typeface="Times New Roman" panose="02020603050405020304" pitchFamily="18" charset="0"/>
              </a:rPr>
              <a:t>, to melt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1.0 g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means you need to ADD </a:t>
            </a:r>
            <a:r>
              <a:rPr lang="en-US" sz="3200" dirty="0">
                <a:solidFill>
                  <a:srgbClr val="FF0000"/>
                </a:solidFill>
                <a:latin typeface="Times New Roman" panose="02020603050405020304" pitchFamily="18" charset="0"/>
                <a:cs typeface="Times New Roman" panose="02020603050405020304" pitchFamily="18" charset="0"/>
              </a:rPr>
              <a:t>334 Joules</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37.  To freeze 1.0 g 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O means you need to</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REMOVE 334 Joules.</a:t>
            </a:r>
            <a:br>
              <a:rPr lang="en-US" sz="3200" dirty="0">
                <a:solidFill>
                  <a:schemeClr val="bg1"/>
                </a:solidFill>
                <a:latin typeface="Times New Roman" panose="02020603050405020304" pitchFamily="18" charset="0"/>
                <a:cs typeface="Times New Roman" panose="02020603050405020304" pitchFamily="18" charset="0"/>
              </a:rPr>
            </a:br>
            <a:endParaRPr lang="en-US" sz="3200" dirty="0">
              <a:solidFill>
                <a:schemeClr val="bg1"/>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38. It takes 2260 Joules per gram to either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VAPORIZE OR </a:t>
            </a:r>
            <a:r>
              <a:rPr lang="en-US" sz="3200" dirty="0">
                <a:solidFill>
                  <a:srgbClr val="800080"/>
                </a:solidFill>
                <a:latin typeface="Times New Roman" panose="02020603050405020304" pitchFamily="18" charset="0"/>
                <a:cs typeface="Times New Roman" panose="02020603050405020304" pitchFamily="18" charset="0"/>
              </a:rPr>
              <a:t>CONDENSE</a:t>
            </a:r>
            <a:r>
              <a:rPr lang="en-US" sz="3200" dirty="0">
                <a:solidFill>
                  <a:srgbClr val="FF0000"/>
                </a:solidFill>
                <a:latin typeface="Times New Roman" panose="02020603050405020304" pitchFamily="18" charset="0"/>
                <a:cs typeface="Times New Roman" panose="02020603050405020304" pitchFamily="18" charset="0"/>
              </a:rPr>
              <a:t> 1.0 GRAM H</a:t>
            </a:r>
            <a:r>
              <a:rPr lang="en-US" sz="3200" baseline="-25000" dirty="0">
                <a:solidFill>
                  <a:srgbClr val="FF0000"/>
                </a:solidFill>
                <a:latin typeface="Times New Roman" panose="02020603050405020304" pitchFamily="18" charset="0"/>
                <a:cs typeface="Times New Roman" panose="02020603050405020304" pitchFamily="18" charset="0"/>
              </a:rPr>
              <a:t>2</a:t>
            </a:r>
            <a:r>
              <a:rPr lang="en-US" sz="3200" dirty="0">
                <a:solidFill>
                  <a:srgbClr val="FF0000"/>
                </a:solidFill>
                <a:latin typeface="Times New Roman" panose="02020603050405020304" pitchFamily="18" charset="0"/>
                <a:cs typeface="Times New Roman" panose="02020603050405020304" pitchFamily="18" charset="0"/>
              </a:rPr>
              <a:t>O</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(heat added)       </a:t>
            </a:r>
            <a:r>
              <a:rPr lang="en-US" sz="3200" dirty="0">
                <a:solidFill>
                  <a:srgbClr val="800080"/>
                </a:solidFill>
                <a:latin typeface="Times New Roman" panose="02020603050405020304" pitchFamily="18" charset="0"/>
                <a:cs typeface="Times New Roman" panose="02020603050405020304" pitchFamily="18" charset="0"/>
              </a:rPr>
              <a:t>(heat removed)</a:t>
            </a:r>
          </a:p>
          <a:p>
            <a:r>
              <a:rPr lang="en-US" dirty="0">
                <a:solidFill>
                  <a:srgbClr val="FF0000"/>
                </a:solidFill>
              </a:rPr>
              <a:t> </a:t>
            </a:r>
          </a:p>
        </p:txBody>
      </p:sp>
    </p:spTree>
    <p:extLst>
      <p:ext uri="{BB962C8B-B14F-4D97-AF65-F5344CB8AC3E}">
        <p14:creationId xmlns:p14="http://schemas.microsoft.com/office/powerpoint/2010/main" val="11845041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ylinder 1">
            <a:extLst>
              <a:ext uri="{FF2B5EF4-FFF2-40B4-BE49-F238E27FC236}">
                <a16:creationId xmlns:a16="http://schemas.microsoft.com/office/drawing/2014/main" id="{1DA5C79F-9DF7-415C-845E-F0C3C1390981}"/>
              </a:ext>
            </a:extLst>
          </p:cNvPr>
          <p:cNvSpPr/>
          <p:nvPr/>
        </p:nvSpPr>
        <p:spPr>
          <a:xfrm>
            <a:off x="4610100" y="377687"/>
            <a:ext cx="304800" cy="48006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3902AA9B-97BF-4839-9845-5BF9A2C98CD6}"/>
              </a:ext>
            </a:extLst>
          </p:cNvPr>
          <p:cNvSpPr/>
          <p:nvPr/>
        </p:nvSpPr>
        <p:spPr>
          <a:xfrm>
            <a:off x="4495800" y="4800600"/>
            <a:ext cx="5334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C0DC630-3BA4-4E93-8E07-28C5F24C4EFF}"/>
              </a:ext>
            </a:extLst>
          </p:cNvPr>
          <p:cNvSpPr/>
          <p:nvPr/>
        </p:nvSpPr>
        <p:spPr>
          <a:xfrm>
            <a:off x="4648200" y="2895600"/>
            <a:ext cx="228600" cy="228268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ylinder 4">
            <a:extLst>
              <a:ext uri="{FF2B5EF4-FFF2-40B4-BE49-F238E27FC236}">
                <a16:creationId xmlns:a16="http://schemas.microsoft.com/office/drawing/2014/main" id="{1DD7E7DE-3252-485E-A2A7-143ED4E60949}"/>
              </a:ext>
            </a:extLst>
          </p:cNvPr>
          <p:cNvSpPr/>
          <p:nvPr/>
        </p:nvSpPr>
        <p:spPr>
          <a:xfrm>
            <a:off x="8648700" y="377687"/>
            <a:ext cx="304800" cy="48006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CE87E00E-0B25-4D18-AE0D-3B17DCD129D3}"/>
              </a:ext>
            </a:extLst>
          </p:cNvPr>
          <p:cNvSpPr/>
          <p:nvPr/>
        </p:nvSpPr>
        <p:spPr>
          <a:xfrm>
            <a:off x="8534400" y="4800600"/>
            <a:ext cx="5334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CAFAD0E-F6A7-4E35-905C-9CD076A780EA}"/>
              </a:ext>
            </a:extLst>
          </p:cNvPr>
          <p:cNvSpPr/>
          <p:nvPr/>
        </p:nvSpPr>
        <p:spPr>
          <a:xfrm>
            <a:off x="8686800" y="2743200"/>
            <a:ext cx="228600" cy="243508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D23D4FC8-62B8-41A6-8E44-6BE2C4DE2B04}"/>
              </a:ext>
            </a:extLst>
          </p:cNvPr>
          <p:cNvCxnSpPr>
            <a:cxnSpLocks/>
          </p:cNvCxnSpPr>
          <p:nvPr/>
        </p:nvCxnSpPr>
        <p:spPr>
          <a:xfrm>
            <a:off x="4953000" y="2895600"/>
            <a:ext cx="3657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B35B05F-E4E8-4A0C-AA2A-C23F3D145ABF}"/>
              </a:ext>
            </a:extLst>
          </p:cNvPr>
          <p:cNvSpPr txBox="1"/>
          <p:nvPr/>
        </p:nvSpPr>
        <p:spPr>
          <a:xfrm>
            <a:off x="4933950" y="2512367"/>
            <a:ext cx="3733800" cy="461665"/>
          </a:xfrm>
          <a:prstGeom prst="rect">
            <a:avLst/>
          </a:prstGeom>
          <a:noFill/>
        </p:spPr>
        <p:txBody>
          <a:bodyPr wrap="square" rtlCol="0">
            <a:spAutoFit/>
          </a:bodyPr>
          <a:lstStyle/>
          <a:p>
            <a:r>
              <a:rPr lang="en-US" sz="2400" dirty="0">
                <a:latin typeface="+mj-lt"/>
              </a:rPr>
              <a:t>275 K                               276 K</a:t>
            </a:r>
          </a:p>
        </p:txBody>
      </p:sp>
      <p:sp>
        <p:nvSpPr>
          <p:cNvPr id="13" name="TextBox 12">
            <a:extLst>
              <a:ext uri="{FF2B5EF4-FFF2-40B4-BE49-F238E27FC236}">
                <a16:creationId xmlns:a16="http://schemas.microsoft.com/office/drawing/2014/main" id="{8ED5F0AA-7482-4309-BC55-2D83DC7E542D}"/>
              </a:ext>
            </a:extLst>
          </p:cNvPr>
          <p:cNvSpPr txBox="1"/>
          <p:nvPr/>
        </p:nvSpPr>
        <p:spPr>
          <a:xfrm>
            <a:off x="152400" y="609600"/>
            <a:ext cx="4114800" cy="3970318"/>
          </a:xfrm>
          <a:prstGeom prst="rect">
            <a:avLst/>
          </a:prstGeom>
          <a:noFill/>
        </p:spPr>
        <p:txBody>
          <a:bodyPr wrap="square" rtlCol="0">
            <a:spAutoFit/>
          </a:bodyPr>
          <a:lstStyle/>
          <a:p>
            <a:r>
              <a:rPr lang="en-US" sz="2800" dirty="0">
                <a:solidFill>
                  <a:srgbClr val="000099"/>
                </a:solidFill>
                <a:latin typeface="Times New Roman" panose="02020603050405020304" pitchFamily="18" charset="0"/>
                <a:cs typeface="Times New Roman" panose="02020603050405020304" pitchFamily="18" charset="0"/>
              </a:rPr>
              <a:t>39.  The amount of energy need to change the temperature of one gram of pure water from </a:t>
            </a:r>
            <a:br>
              <a:rPr lang="en-US" sz="2800" dirty="0">
                <a:solidFill>
                  <a:srgbClr val="000099"/>
                </a:solidFill>
                <a:latin typeface="Times New Roman" panose="02020603050405020304" pitchFamily="18" charset="0"/>
                <a:cs typeface="Times New Roman" panose="02020603050405020304" pitchFamily="18" charset="0"/>
              </a:rPr>
            </a:br>
            <a:br>
              <a:rPr lang="en-US" sz="2800" dirty="0">
                <a:solidFill>
                  <a:srgbClr val="000099"/>
                </a:solidFill>
                <a:latin typeface="Times New Roman" panose="02020603050405020304" pitchFamily="18" charset="0"/>
                <a:cs typeface="Times New Roman" panose="02020603050405020304" pitchFamily="18" charset="0"/>
              </a:rPr>
            </a:br>
            <a:r>
              <a:rPr lang="en-US" sz="2800" dirty="0">
                <a:solidFill>
                  <a:srgbClr val="000099"/>
                </a:solidFill>
                <a:latin typeface="Times New Roman" panose="02020603050405020304" pitchFamily="18" charset="0"/>
                <a:cs typeface="Times New Roman" panose="02020603050405020304" pitchFamily="18" charset="0"/>
              </a:rPr>
              <a:t> 275 Kelvin to 276 Kelvin means we must add</a:t>
            </a:r>
            <a:br>
              <a:rPr lang="en-US" sz="2800" dirty="0">
                <a:solidFill>
                  <a:srgbClr val="000099"/>
                </a:solidFill>
                <a:latin typeface="Times New Roman" panose="02020603050405020304" pitchFamily="18" charset="0"/>
                <a:cs typeface="Times New Roman" panose="02020603050405020304" pitchFamily="18" charset="0"/>
              </a:rPr>
            </a:br>
            <a:br>
              <a:rPr lang="en-US" sz="2800" dirty="0">
                <a:solidFill>
                  <a:srgbClr val="000099"/>
                </a:solidFill>
                <a:latin typeface="Times New Roman" panose="02020603050405020304" pitchFamily="18" charset="0"/>
                <a:cs typeface="Times New Roman" panose="02020603050405020304" pitchFamily="18" charset="0"/>
              </a:rPr>
            </a:br>
            <a:r>
              <a:rPr lang="en-US" sz="2800" dirty="0">
                <a:solidFill>
                  <a:srgbClr val="000099"/>
                </a:solidFill>
                <a:latin typeface="Times New Roman" panose="02020603050405020304" pitchFamily="18" charset="0"/>
                <a:cs typeface="Times New Roman" panose="02020603050405020304" pitchFamily="18" charset="0"/>
              </a:rPr>
              <a:t> </a:t>
            </a:r>
          </a:p>
        </p:txBody>
      </p:sp>
      <p:sp>
        <p:nvSpPr>
          <p:cNvPr id="16" name="Arrow: Up 15">
            <a:extLst>
              <a:ext uri="{FF2B5EF4-FFF2-40B4-BE49-F238E27FC236}">
                <a16:creationId xmlns:a16="http://schemas.microsoft.com/office/drawing/2014/main" id="{278698F5-585F-4AD3-89B8-A3555BF9A95E}"/>
              </a:ext>
            </a:extLst>
          </p:cNvPr>
          <p:cNvSpPr/>
          <p:nvPr/>
        </p:nvSpPr>
        <p:spPr>
          <a:xfrm>
            <a:off x="8096250" y="2977380"/>
            <a:ext cx="381000" cy="759769"/>
          </a:xfrm>
          <a:prstGeom prst="up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8854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ylinder 1">
            <a:extLst>
              <a:ext uri="{FF2B5EF4-FFF2-40B4-BE49-F238E27FC236}">
                <a16:creationId xmlns:a16="http://schemas.microsoft.com/office/drawing/2014/main" id="{1DA5C79F-9DF7-415C-845E-F0C3C1390981}"/>
              </a:ext>
            </a:extLst>
          </p:cNvPr>
          <p:cNvSpPr/>
          <p:nvPr/>
        </p:nvSpPr>
        <p:spPr>
          <a:xfrm>
            <a:off x="4610100" y="377687"/>
            <a:ext cx="304800" cy="48006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3902AA9B-97BF-4839-9845-5BF9A2C98CD6}"/>
              </a:ext>
            </a:extLst>
          </p:cNvPr>
          <p:cNvSpPr/>
          <p:nvPr/>
        </p:nvSpPr>
        <p:spPr>
          <a:xfrm>
            <a:off x="4495800" y="4800600"/>
            <a:ext cx="5334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C0DC630-3BA4-4E93-8E07-28C5F24C4EFF}"/>
              </a:ext>
            </a:extLst>
          </p:cNvPr>
          <p:cNvSpPr/>
          <p:nvPr/>
        </p:nvSpPr>
        <p:spPr>
          <a:xfrm>
            <a:off x="4648200" y="2895600"/>
            <a:ext cx="228600" cy="228268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ylinder 4">
            <a:extLst>
              <a:ext uri="{FF2B5EF4-FFF2-40B4-BE49-F238E27FC236}">
                <a16:creationId xmlns:a16="http://schemas.microsoft.com/office/drawing/2014/main" id="{1DD7E7DE-3252-485E-A2A7-143ED4E60949}"/>
              </a:ext>
            </a:extLst>
          </p:cNvPr>
          <p:cNvSpPr/>
          <p:nvPr/>
        </p:nvSpPr>
        <p:spPr>
          <a:xfrm>
            <a:off x="8648700" y="377687"/>
            <a:ext cx="304800" cy="48006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CE87E00E-0B25-4D18-AE0D-3B17DCD129D3}"/>
              </a:ext>
            </a:extLst>
          </p:cNvPr>
          <p:cNvSpPr/>
          <p:nvPr/>
        </p:nvSpPr>
        <p:spPr>
          <a:xfrm>
            <a:off x="8534400" y="4800600"/>
            <a:ext cx="5334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CAFAD0E-F6A7-4E35-905C-9CD076A780EA}"/>
              </a:ext>
            </a:extLst>
          </p:cNvPr>
          <p:cNvSpPr/>
          <p:nvPr/>
        </p:nvSpPr>
        <p:spPr>
          <a:xfrm>
            <a:off x="8686800" y="2743200"/>
            <a:ext cx="228600" cy="243508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D23D4FC8-62B8-41A6-8E44-6BE2C4DE2B04}"/>
              </a:ext>
            </a:extLst>
          </p:cNvPr>
          <p:cNvCxnSpPr>
            <a:cxnSpLocks/>
          </p:cNvCxnSpPr>
          <p:nvPr/>
        </p:nvCxnSpPr>
        <p:spPr>
          <a:xfrm>
            <a:off x="4953000" y="2895600"/>
            <a:ext cx="3657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B35B05F-E4E8-4A0C-AA2A-C23F3D145ABF}"/>
              </a:ext>
            </a:extLst>
          </p:cNvPr>
          <p:cNvSpPr txBox="1"/>
          <p:nvPr/>
        </p:nvSpPr>
        <p:spPr>
          <a:xfrm>
            <a:off x="4933950" y="2512367"/>
            <a:ext cx="3733800" cy="461665"/>
          </a:xfrm>
          <a:prstGeom prst="rect">
            <a:avLst/>
          </a:prstGeom>
          <a:noFill/>
        </p:spPr>
        <p:txBody>
          <a:bodyPr wrap="square" rtlCol="0">
            <a:spAutoFit/>
          </a:bodyPr>
          <a:lstStyle/>
          <a:p>
            <a:r>
              <a:rPr lang="en-US" sz="2400" dirty="0">
                <a:latin typeface="+mj-lt"/>
              </a:rPr>
              <a:t>275 K                               276 K</a:t>
            </a:r>
          </a:p>
        </p:txBody>
      </p:sp>
      <p:sp>
        <p:nvSpPr>
          <p:cNvPr id="13" name="TextBox 12">
            <a:extLst>
              <a:ext uri="{FF2B5EF4-FFF2-40B4-BE49-F238E27FC236}">
                <a16:creationId xmlns:a16="http://schemas.microsoft.com/office/drawing/2014/main" id="{8ED5F0AA-7482-4309-BC55-2D83DC7E542D}"/>
              </a:ext>
            </a:extLst>
          </p:cNvPr>
          <p:cNvSpPr txBox="1"/>
          <p:nvPr/>
        </p:nvSpPr>
        <p:spPr>
          <a:xfrm>
            <a:off x="152400" y="609600"/>
            <a:ext cx="4114800" cy="5232202"/>
          </a:xfrm>
          <a:prstGeom prst="rect">
            <a:avLst/>
          </a:prstGeom>
          <a:noFill/>
        </p:spPr>
        <p:txBody>
          <a:bodyPr wrap="square" rtlCol="0">
            <a:spAutoFit/>
          </a:bodyPr>
          <a:lstStyle/>
          <a:p>
            <a:r>
              <a:rPr lang="en-US" sz="2800" dirty="0">
                <a:solidFill>
                  <a:srgbClr val="000099"/>
                </a:solidFill>
                <a:latin typeface="Times New Roman" panose="02020603050405020304" pitchFamily="18" charset="0"/>
                <a:cs typeface="Times New Roman" panose="02020603050405020304" pitchFamily="18" charset="0"/>
              </a:rPr>
              <a:t>39.  The amount of energy need to change the temperature of one gram of pure water from </a:t>
            </a:r>
            <a:br>
              <a:rPr lang="en-US" sz="2800" dirty="0">
                <a:solidFill>
                  <a:srgbClr val="000099"/>
                </a:solidFill>
                <a:latin typeface="Times New Roman" panose="02020603050405020304" pitchFamily="18" charset="0"/>
                <a:cs typeface="Times New Roman" panose="02020603050405020304" pitchFamily="18" charset="0"/>
              </a:rPr>
            </a:br>
            <a:br>
              <a:rPr lang="en-US" sz="2800" dirty="0">
                <a:solidFill>
                  <a:srgbClr val="000099"/>
                </a:solidFill>
                <a:latin typeface="Times New Roman" panose="02020603050405020304" pitchFamily="18" charset="0"/>
                <a:cs typeface="Times New Roman" panose="02020603050405020304" pitchFamily="18" charset="0"/>
              </a:rPr>
            </a:br>
            <a:r>
              <a:rPr lang="en-US" sz="2800" dirty="0">
                <a:solidFill>
                  <a:srgbClr val="000099"/>
                </a:solidFill>
                <a:latin typeface="Times New Roman" panose="02020603050405020304" pitchFamily="18" charset="0"/>
                <a:cs typeface="Times New Roman" panose="02020603050405020304" pitchFamily="18" charset="0"/>
              </a:rPr>
              <a:t> 275 Kelvin to 276 Kelvin means we must add</a:t>
            </a:r>
          </a:p>
          <a:p>
            <a:endParaRPr lang="en-US" sz="2800" dirty="0">
              <a:solidFill>
                <a:srgbClr val="000099"/>
              </a:solidFill>
              <a:latin typeface="Times New Roman" panose="02020603050405020304" pitchFamily="18" charset="0"/>
              <a:cs typeface="Times New Roman" panose="02020603050405020304" pitchFamily="18" charset="0"/>
            </a:endParaRPr>
          </a:p>
          <a:p>
            <a:r>
              <a:rPr lang="en-US" sz="5400" dirty="0">
                <a:solidFill>
                  <a:srgbClr val="FF0000"/>
                </a:solidFill>
                <a:latin typeface="Times New Roman" panose="02020603050405020304" pitchFamily="18" charset="0"/>
                <a:cs typeface="Times New Roman" panose="02020603050405020304" pitchFamily="18" charset="0"/>
              </a:rPr>
              <a:t>4.18 Joules</a:t>
            </a:r>
            <a:br>
              <a:rPr lang="en-US" sz="2800" dirty="0">
                <a:solidFill>
                  <a:srgbClr val="000099"/>
                </a:solidFill>
                <a:latin typeface="Times New Roman" panose="02020603050405020304" pitchFamily="18" charset="0"/>
                <a:cs typeface="Times New Roman" panose="02020603050405020304" pitchFamily="18" charset="0"/>
              </a:rPr>
            </a:br>
            <a:br>
              <a:rPr lang="en-US" sz="2800" dirty="0">
                <a:solidFill>
                  <a:srgbClr val="000099"/>
                </a:solidFill>
                <a:latin typeface="Times New Roman" panose="02020603050405020304" pitchFamily="18" charset="0"/>
                <a:cs typeface="Times New Roman" panose="02020603050405020304" pitchFamily="18" charset="0"/>
              </a:rPr>
            </a:br>
            <a:r>
              <a:rPr lang="en-US" sz="2800" dirty="0">
                <a:solidFill>
                  <a:srgbClr val="000099"/>
                </a:solidFill>
                <a:latin typeface="Times New Roman" panose="02020603050405020304" pitchFamily="18" charset="0"/>
                <a:cs typeface="Times New Roman" panose="02020603050405020304" pitchFamily="18" charset="0"/>
              </a:rPr>
              <a:t> </a:t>
            </a:r>
          </a:p>
        </p:txBody>
      </p:sp>
      <p:sp>
        <p:nvSpPr>
          <p:cNvPr id="11" name="Arrow: Up 10">
            <a:extLst>
              <a:ext uri="{FF2B5EF4-FFF2-40B4-BE49-F238E27FC236}">
                <a16:creationId xmlns:a16="http://schemas.microsoft.com/office/drawing/2014/main" id="{646AC099-EE9D-4E11-8CA6-495CCABDED25}"/>
              </a:ext>
            </a:extLst>
          </p:cNvPr>
          <p:cNvSpPr/>
          <p:nvPr/>
        </p:nvSpPr>
        <p:spPr>
          <a:xfrm>
            <a:off x="8096250" y="2977380"/>
            <a:ext cx="381000" cy="759769"/>
          </a:xfrm>
          <a:prstGeom prst="up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3641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ylinder 1">
            <a:extLst>
              <a:ext uri="{FF2B5EF4-FFF2-40B4-BE49-F238E27FC236}">
                <a16:creationId xmlns:a16="http://schemas.microsoft.com/office/drawing/2014/main" id="{1DA5C79F-9DF7-415C-845E-F0C3C1390981}"/>
              </a:ext>
            </a:extLst>
          </p:cNvPr>
          <p:cNvSpPr/>
          <p:nvPr/>
        </p:nvSpPr>
        <p:spPr>
          <a:xfrm>
            <a:off x="4610100" y="377687"/>
            <a:ext cx="304800" cy="48006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3902AA9B-97BF-4839-9845-5BF9A2C98CD6}"/>
              </a:ext>
            </a:extLst>
          </p:cNvPr>
          <p:cNvSpPr/>
          <p:nvPr/>
        </p:nvSpPr>
        <p:spPr>
          <a:xfrm>
            <a:off x="4495800" y="4800600"/>
            <a:ext cx="5334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C0DC630-3BA4-4E93-8E07-28C5F24C4EFF}"/>
              </a:ext>
            </a:extLst>
          </p:cNvPr>
          <p:cNvSpPr/>
          <p:nvPr/>
        </p:nvSpPr>
        <p:spPr>
          <a:xfrm>
            <a:off x="4648200" y="1219200"/>
            <a:ext cx="228600" cy="395908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ylinder 4">
            <a:extLst>
              <a:ext uri="{FF2B5EF4-FFF2-40B4-BE49-F238E27FC236}">
                <a16:creationId xmlns:a16="http://schemas.microsoft.com/office/drawing/2014/main" id="{1DD7E7DE-3252-485E-A2A7-143ED4E60949}"/>
              </a:ext>
            </a:extLst>
          </p:cNvPr>
          <p:cNvSpPr/>
          <p:nvPr/>
        </p:nvSpPr>
        <p:spPr>
          <a:xfrm>
            <a:off x="8648700" y="377687"/>
            <a:ext cx="304800" cy="48006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CE87E00E-0B25-4D18-AE0D-3B17DCD129D3}"/>
              </a:ext>
            </a:extLst>
          </p:cNvPr>
          <p:cNvSpPr/>
          <p:nvPr/>
        </p:nvSpPr>
        <p:spPr>
          <a:xfrm>
            <a:off x="8534400" y="4800600"/>
            <a:ext cx="5334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CAFAD0E-F6A7-4E35-905C-9CD076A780EA}"/>
              </a:ext>
            </a:extLst>
          </p:cNvPr>
          <p:cNvSpPr/>
          <p:nvPr/>
        </p:nvSpPr>
        <p:spPr>
          <a:xfrm>
            <a:off x="8686800" y="1066800"/>
            <a:ext cx="228600" cy="411148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D23D4FC8-62B8-41A6-8E44-6BE2C4DE2B04}"/>
              </a:ext>
            </a:extLst>
          </p:cNvPr>
          <p:cNvCxnSpPr>
            <a:cxnSpLocks/>
          </p:cNvCxnSpPr>
          <p:nvPr/>
        </p:nvCxnSpPr>
        <p:spPr>
          <a:xfrm>
            <a:off x="4991100" y="1212574"/>
            <a:ext cx="3657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B35B05F-E4E8-4A0C-AA2A-C23F3D145ABF}"/>
              </a:ext>
            </a:extLst>
          </p:cNvPr>
          <p:cNvSpPr txBox="1"/>
          <p:nvPr/>
        </p:nvSpPr>
        <p:spPr>
          <a:xfrm>
            <a:off x="4914900" y="838200"/>
            <a:ext cx="3733800" cy="461665"/>
          </a:xfrm>
          <a:prstGeom prst="rect">
            <a:avLst/>
          </a:prstGeom>
          <a:noFill/>
        </p:spPr>
        <p:txBody>
          <a:bodyPr wrap="square" rtlCol="0">
            <a:spAutoFit/>
          </a:bodyPr>
          <a:lstStyle/>
          <a:p>
            <a:r>
              <a:rPr lang="en-US" sz="2400" dirty="0">
                <a:latin typeface="+mj-lt"/>
              </a:rPr>
              <a:t>365 K                               366 K</a:t>
            </a:r>
          </a:p>
        </p:txBody>
      </p:sp>
      <p:sp>
        <p:nvSpPr>
          <p:cNvPr id="13" name="TextBox 12">
            <a:extLst>
              <a:ext uri="{FF2B5EF4-FFF2-40B4-BE49-F238E27FC236}">
                <a16:creationId xmlns:a16="http://schemas.microsoft.com/office/drawing/2014/main" id="{8ED5F0AA-7482-4309-BC55-2D83DC7E542D}"/>
              </a:ext>
            </a:extLst>
          </p:cNvPr>
          <p:cNvSpPr txBox="1"/>
          <p:nvPr/>
        </p:nvSpPr>
        <p:spPr>
          <a:xfrm>
            <a:off x="152400" y="609600"/>
            <a:ext cx="4114800" cy="4370427"/>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40. To change the temperature of 1.0 gram of H</a:t>
            </a:r>
            <a:r>
              <a:rPr 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O from 365 K to 366 K,</a:t>
            </a:r>
          </a:p>
          <a:p>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you need to add </a:t>
            </a:r>
          </a:p>
          <a:p>
            <a:endParaRPr lang="en-US" sz="2800" dirty="0">
              <a:solidFill>
                <a:srgbClr val="000099"/>
              </a:solidFill>
              <a:latin typeface="Times New Roman" panose="02020603050405020304" pitchFamily="18" charset="0"/>
              <a:cs typeface="Times New Roman" panose="02020603050405020304" pitchFamily="18" charset="0"/>
            </a:endParaRPr>
          </a:p>
          <a:p>
            <a:r>
              <a:rPr lang="en-US" sz="5400" dirty="0">
                <a:solidFill>
                  <a:srgbClr val="FF0000"/>
                </a:solidFill>
                <a:latin typeface="Times New Roman" panose="02020603050405020304" pitchFamily="18" charset="0"/>
                <a:cs typeface="Times New Roman" panose="02020603050405020304" pitchFamily="18" charset="0"/>
              </a:rPr>
              <a:t> </a:t>
            </a:r>
            <a:br>
              <a:rPr lang="en-US" sz="2800" dirty="0">
                <a:solidFill>
                  <a:srgbClr val="000099"/>
                </a:solidFill>
                <a:latin typeface="Times New Roman" panose="02020603050405020304" pitchFamily="18" charset="0"/>
                <a:cs typeface="Times New Roman" panose="02020603050405020304" pitchFamily="18" charset="0"/>
              </a:rPr>
            </a:br>
            <a:br>
              <a:rPr lang="en-US" sz="2800" dirty="0">
                <a:solidFill>
                  <a:srgbClr val="000099"/>
                </a:solidFill>
                <a:latin typeface="Times New Roman" panose="02020603050405020304" pitchFamily="18" charset="0"/>
                <a:cs typeface="Times New Roman" panose="02020603050405020304" pitchFamily="18" charset="0"/>
              </a:rPr>
            </a:br>
            <a:r>
              <a:rPr lang="en-US" sz="2800" dirty="0">
                <a:solidFill>
                  <a:srgbClr val="000099"/>
                </a:solidFill>
                <a:latin typeface="Times New Roman" panose="02020603050405020304" pitchFamily="18" charset="0"/>
                <a:cs typeface="Times New Roman" panose="02020603050405020304" pitchFamily="18" charset="0"/>
              </a:rPr>
              <a:t> </a:t>
            </a:r>
          </a:p>
        </p:txBody>
      </p:sp>
      <p:sp>
        <p:nvSpPr>
          <p:cNvPr id="11" name="Arrow: Up 10">
            <a:extLst>
              <a:ext uri="{FF2B5EF4-FFF2-40B4-BE49-F238E27FC236}">
                <a16:creationId xmlns:a16="http://schemas.microsoft.com/office/drawing/2014/main" id="{D3849419-4B78-4DC6-8ADA-5496D5E29733}"/>
              </a:ext>
            </a:extLst>
          </p:cNvPr>
          <p:cNvSpPr/>
          <p:nvPr/>
        </p:nvSpPr>
        <p:spPr>
          <a:xfrm>
            <a:off x="8115300" y="1299865"/>
            <a:ext cx="381000" cy="759769"/>
          </a:xfrm>
          <a:prstGeom prst="up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2505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ylinder 1">
            <a:extLst>
              <a:ext uri="{FF2B5EF4-FFF2-40B4-BE49-F238E27FC236}">
                <a16:creationId xmlns:a16="http://schemas.microsoft.com/office/drawing/2014/main" id="{1DA5C79F-9DF7-415C-845E-F0C3C1390981}"/>
              </a:ext>
            </a:extLst>
          </p:cNvPr>
          <p:cNvSpPr/>
          <p:nvPr/>
        </p:nvSpPr>
        <p:spPr>
          <a:xfrm>
            <a:off x="4610100" y="377687"/>
            <a:ext cx="304800" cy="48006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3902AA9B-97BF-4839-9845-5BF9A2C98CD6}"/>
              </a:ext>
            </a:extLst>
          </p:cNvPr>
          <p:cNvSpPr/>
          <p:nvPr/>
        </p:nvSpPr>
        <p:spPr>
          <a:xfrm>
            <a:off x="4495800" y="4800600"/>
            <a:ext cx="5334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C0DC630-3BA4-4E93-8E07-28C5F24C4EFF}"/>
              </a:ext>
            </a:extLst>
          </p:cNvPr>
          <p:cNvSpPr/>
          <p:nvPr/>
        </p:nvSpPr>
        <p:spPr>
          <a:xfrm>
            <a:off x="4648200" y="1219200"/>
            <a:ext cx="228600" cy="395908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ylinder 4">
            <a:extLst>
              <a:ext uri="{FF2B5EF4-FFF2-40B4-BE49-F238E27FC236}">
                <a16:creationId xmlns:a16="http://schemas.microsoft.com/office/drawing/2014/main" id="{1DD7E7DE-3252-485E-A2A7-143ED4E60949}"/>
              </a:ext>
            </a:extLst>
          </p:cNvPr>
          <p:cNvSpPr/>
          <p:nvPr/>
        </p:nvSpPr>
        <p:spPr>
          <a:xfrm>
            <a:off x="8648700" y="377687"/>
            <a:ext cx="304800" cy="48006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CE87E00E-0B25-4D18-AE0D-3B17DCD129D3}"/>
              </a:ext>
            </a:extLst>
          </p:cNvPr>
          <p:cNvSpPr/>
          <p:nvPr/>
        </p:nvSpPr>
        <p:spPr>
          <a:xfrm>
            <a:off x="8534400" y="4800600"/>
            <a:ext cx="5334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CAFAD0E-F6A7-4E35-905C-9CD076A780EA}"/>
              </a:ext>
            </a:extLst>
          </p:cNvPr>
          <p:cNvSpPr/>
          <p:nvPr/>
        </p:nvSpPr>
        <p:spPr>
          <a:xfrm>
            <a:off x="8686800" y="1066800"/>
            <a:ext cx="228600" cy="411148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D23D4FC8-62B8-41A6-8E44-6BE2C4DE2B04}"/>
              </a:ext>
            </a:extLst>
          </p:cNvPr>
          <p:cNvCxnSpPr>
            <a:cxnSpLocks/>
          </p:cNvCxnSpPr>
          <p:nvPr/>
        </p:nvCxnSpPr>
        <p:spPr>
          <a:xfrm>
            <a:off x="4991100" y="1212574"/>
            <a:ext cx="3657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B35B05F-E4E8-4A0C-AA2A-C23F3D145ABF}"/>
              </a:ext>
            </a:extLst>
          </p:cNvPr>
          <p:cNvSpPr txBox="1"/>
          <p:nvPr/>
        </p:nvSpPr>
        <p:spPr>
          <a:xfrm>
            <a:off x="4914900" y="838200"/>
            <a:ext cx="3733800" cy="461665"/>
          </a:xfrm>
          <a:prstGeom prst="rect">
            <a:avLst/>
          </a:prstGeom>
          <a:noFill/>
        </p:spPr>
        <p:txBody>
          <a:bodyPr wrap="square" rtlCol="0">
            <a:spAutoFit/>
          </a:bodyPr>
          <a:lstStyle/>
          <a:p>
            <a:r>
              <a:rPr lang="en-US" sz="2400" dirty="0">
                <a:latin typeface="+mj-lt"/>
              </a:rPr>
              <a:t>365 K                               366 K</a:t>
            </a:r>
          </a:p>
        </p:txBody>
      </p:sp>
      <p:sp>
        <p:nvSpPr>
          <p:cNvPr id="13" name="TextBox 12">
            <a:extLst>
              <a:ext uri="{FF2B5EF4-FFF2-40B4-BE49-F238E27FC236}">
                <a16:creationId xmlns:a16="http://schemas.microsoft.com/office/drawing/2014/main" id="{8ED5F0AA-7482-4309-BC55-2D83DC7E542D}"/>
              </a:ext>
            </a:extLst>
          </p:cNvPr>
          <p:cNvSpPr txBox="1"/>
          <p:nvPr/>
        </p:nvSpPr>
        <p:spPr>
          <a:xfrm>
            <a:off x="152400" y="609600"/>
            <a:ext cx="4114800" cy="4370427"/>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40. To change the temperature of 1.0 gram of H</a:t>
            </a:r>
            <a:r>
              <a:rPr 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O from 365 K to 366 K,</a:t>
            </a:r>
          </a:p>
          <a:p>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you need to add </a:t>
            </a:r>
          </a:p>
          <a:p>
            <a:endParaRPr lang="en-US" sz="2800" dirty="0">
              <a:solidFill>
                <a:srgbClr val="000099"/>
              </a:solidFill>
              <a:latin typeface="Times New Roman" panose="02020603050405020304" pitchFamily="18" charset="0"/>
              <a:cs typeface="Times New Roman" panose="02020603050405020304" pitchFamily="18" charset="0"/>
            </a:endParaRPr>
          </a:p>
          <a:p>
            <a:br>
              <a:rPr lang="en-US" sz="2800" dirty="0">
                <a:solidFill>
                  <a:srgbClr val="000099"/>
                </a:solidFill>
                <a:latin typeface="Times New Roman" panose="02020603050405020304" pitchFamily="18" charset="0"/>
                <a:cs typeface="Times New Roman" panose="02020603050405020304" pitchFamily="18" charset="0"/>
              </a:rPr>
            </a:br>
            <a:r>
              <a:rPr lang="en-US" sz="5400" dirty="0">
                <a:solidFill>
                  <a:srgbClr val="FF0000"/>
                </a:solidFill>
                <a:latin typeface="Times New Roman" panose="02020603050405020304" pitchFamily="18" charset="0"/>
                <a:cs typeface="Times New Roman" panose="02020603050405020304" pitchFamily="18" charset="0"/>
              </a:rPr>
              <a:t>4.18 Joules</a:t>
            </a:r>
            <a:br>
              <a:rPr lang="en-US" sz="2800" dirty="0">
                <a:solidFill>
                  <a:srgbClr val="000099"/>
                </a:solidFill>
                <a:latin typeface="Times New Roman" panose="02020603050405020304" pitchFamily="18" charset="0"/>
                <a:cs typeface="Times New Roman" panose="02020603050405020304" pitchFamily="18" charset="0"/>
              </a:rPr>
            </a:br>
            <a:r>
              <a:rPr lang="en-US" sz="2800" dirty="0">
                <a:solidFill>
                  <a:srgbClr val="000099"/>
                </a:solidFill>
                <a:latin typeface="Times New Roman" panose="02020603050405020304" pitchFamily="18" charset="0"/>
                <a:cs typeface="Times New Roman" panose="02020603050405020304" pitchFamily="18" charset="0"/>
              </a:rPr>
              <a:t> </a:t>
            </a:r>
          </a:p>
        </p:txBody>
      </p:sp>
      <p:sp>
        <p:nvSpPr>
          <p:cNvPr id="11" name="Arrow: Up 10">
            <a:extLst>
              <a:ext uri="{FF2B5EF4-FFF2-40B4-BE49-F238E27FC236}">
                <a16:creationId xmlns:a16="http://schemas.microsoft.com/office/drawing/2014/main" id="{D3849419-4B78-4DC6-8ADA-5496D5E29733}"/>
              </a:ext>
            </a:extLst>
          </p:cNvPr>
          <p:cNvSpPr/>
          <p:nvPr/>
        </p:nvSpPr>
        <p:spPr>
          <a:xfrm>
            <a:off x="8115300" y="1299865"/>
            <a:ext cx="381000" cy="759769"/>
          </a:xfrm>
          <a:prstGeom prst="up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0939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ylinder 1">
            <a:extLst>
              <a:ext uri="{FF2B5EF4-FFF2-40B4-BE49-F238E27FC236}">
                <a16:creationId xmlns:a16="http://schemas.microsoft.com/office/drawing/2014/main" id="{1DA5C79F-9DF7-415C-845E-F0C3C1390981}"/>
              </a:ext>
            </a:extLst>
          </p:cNvPr>
          <p:cNvSpPr/>
          <p:nvPr/>
        </p:nvSpPr>
        <p:spPr>
          <a:xfrm>
            <a:off x="4610100" y="377687"/>
            <a:ext cx="304800" cy="48006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3902AA9B-97BF-4839-9845-5BF9A2C98CD6}"/>
              </a:ext>
            </a:extLst>
          </p:cNvPr>
          <p:cNvSpPr/>
          <p:nvPr/>
        </p:nvSpPr>
        <p:spPr>
          <a:xfrm>
            <a:off x="4495800" y="4800600"/>
            <a:ext cx="533400" cy="762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C0DC630-3BA4-4E93-8E07-28C5F24C4EFF}"/>
              </a:ext>
            </a:extLst>
          </p:cNvPr>
          <p:cNvSpPr/>
          <p:nvPr/>
        </p:nvSpPr>
        <p:spPr>
          <a:xfrm>
            <a:off x="4648200" y="1752600"/>
            <a:ext cx="228600" cy="342568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ylinder 4">
            <a:extLst>
              <a:ext uri="{FF2B5EF4-FFF2-40B4-BE49-F238E27FC236}">
                <a16:creationId xmlns:a16="http://schemas.microsoft.com/office/drawing/2014/main" id="{1DD7E7DE-3252-485E-A2A7-143ED4E60949}"/>
              </a:ext>
            </a:extLst>
          </p:cNvPr>
          <p:cNvSpPr/>
          <p:nvPr/>
        </p:nvSpPr>
        <p:spPr>
          <a:xfrm>
            <a:off x="8648700" y="377687"/>
            <a:ext cx="304800" cy="48006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CE87E00E-0B25-4D18-AE0D-3B17DCD129D3}"/>
              </a:ext>
            </a:extLst>
          </p:cNvPr>
          <p:cNvSpPr/>
          <p:nvPr/>
        </p:nvSpPr>
        <p:spPr>
          <a:xfrm>
            <a:off x="8534400" y="4800600"/>
            <a:ext cx="533400" cy="762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CAFAD0E-F6A7-4E35-905C-9CD076A780EA}"/>
              </a:ext>
            </a:extLst>
          </p:cNvPr>
          <p:cNvSpPr/>
          <p:nvPr/>
        </p:nvSpPr>
        <p:spPr>
          <a:xfrm>
            <a:off x="8686800" y="1905000"/>
            <a:ext cx="228600" cy="327328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D23D4FC8-62B8-41A6-8E44-6BE2C4DE2B04}"/>
              </a:ext>
            </a:extLst>
          </p:cNvPr>
          <p:cNvCxnSpPr>
            <a:cxnSpLocks/>
          </p:cNvCxnSpPr>
          <p:nvPr/>
        </p:nvCxnSpPr>
        <p:spPr>
          <a:xfrm>
            <a:off x="4926496" y="1752600"/>
            <a:ext cx="3657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B35B05F-E4E8-4A0C-AA2A-C23F3D145ABF}"/>
              </a:ext>
            </a:extLst>
          </p:cNvPr>
          <p:cNvSpPr txBox="1"/>
          <p:nvPr/>
        </p:nvSpPr>
        <p:spPr>
          <a:xfrm>
            <a:off x="4893365" y="1315278"/>
            <a:ext cx="3733800" cy="461665"/>
          </a:xfrm>
          <a:prstGeom prst="rect">
            <a:avLst/>
          </a:prstGeom>
          <a:noFill/>
        </p:spPr>
        <p:txBody>
          <a:bodyPr wrap="square" rtlCol="0">
            <a:spAutoFit/>
          </a:bodyPr>
          <a:lstStyle/>
          <a:p>
            <a:r>
              <a:rPr lang="en-US" sz="2400" dirty="0">
                <a:latin typeface="+mj-lt"/>
              </a:rPr>
              <a:t>368 K                               367 K</a:t>
            </a:r>
          </a:p>
        </p:txBody>
      </p:sp>
      <p:sp>
        <p:nvSpPr>
          <p:cNvPr id="13" name="TextBox 12">
            <a:extLst>
              <a:ext uri="{FF2B5EF4-FFF2-40B4-BE49-F238E27FC236}">
                <a16:creationId xmlns:a16="http://schemas.microsoft.com/office/drawing/2014/main" id="{8ED5F0AA-7482-4309-BC55-2D83DC7E542D}"/>
              </a:ext>
            </a:extLst>
          </p:cNvPr>
          <p:cNvSpPr txBox="1"/>
          <p:nvPr/>
        </p:nvSpPr>
        <p:spPr>
          <a:xfrm>
            <a:off x="152400" y="609600"/>
            <a:ext cx="4229100" cy="4801314"/>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41. </a:t>
            </a:r>
            <a:r>
              <a:rPr lang="en-US" sz="2800" dirty="0">
                <a:latin typeface="Times New Roman" panose="02020603050405020304" pitchFamily="18" charset="0"/>
                <a:cs typeface="Times New Roman" panose="02020603050405020304" pitchFamily="18" charset="0"/>
              </a:rPr>
              <a:t>If you let one gram of hot water, at 368 Kelvin,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to cool down to 367 Kelvin, how much heat is radiated out of this water?  </a:t>
            </a:r>
          </a:p>
          <a:p>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2800" dirty="0">
              <a:solidFill>
                <a:srgbClr val="000099"/>
              </a:solidFill>
              <a:latin typeface="Times New Roman" panose="02020603050405020304" pitchFamily="18" charset="0"/>
              <a:cs typeface="Times New Roman" panose="02020603050405020304" pitchFamily="18" charset="0"/>
            </a:endParaRPr>
          </a:p>
          <a:p>
            <a:br>
              <a:rPr lang="en-US" sz="2800" dirty="0">
                <a:solidFill>
                  <a:srgbClr val="000099"/>
                </a:solidFill>
                <a:latin typeface="Times New Roman" panose="02020603050405020304" pitchFamily="18" charset="0"/>
                <a:cs typeface="Times New Roman" panose="02020603050405020304" pitchFamily="18" charset="0"/>
              </a:rPr>
            </a:br>
            <a:r>
              <a:rPr lang="en-US" sz="5400" dirty="0">
                <a:solidFill>
                  <a:srgbClr val="FF0000"/>
                </a:solidFill>
                <a:latin typeface="Times New Roman" panose="02020603050405020304" pitchFamily="18" charset="0"/>
                <a:cs typeface="Times New Roman" panose="02020603050405020304" pitchFamily="18" charset="0"/>
              </a:rPr>
              <a:t> </a:t>
            </a:r>
            <a:br>
              <a:rPr lang="en-US" sz="2800" dirty="0">
                <a:solidFill>
                  <a:srgbClr val="000099"/>
                </a:solidFill>
                <a:latin typeface="Times New Roman" panose="02020603050405020304" pitchFamily="18" charset="0"/>
                <a:cs typeface="Times New Roman" panose="02020603050405020304" pitchFamily="18" charset="0"/>
              </a:rPr>
            </a:br>
            <a:r>
              <a:rPr lang="en-US" sz="2800" dirty="0">
                <a:solidFill>
                  <a:srgbClr val="000099"/>
                </a:solidFill>
                <a:latin typeface="Times New Roman" panose="02020603050405020304" pitchFamily="18" charset="0"/>
                <a:cs typeface="Times New Roman" panose="02020603050405020304" pitchFamily="18" charset="0"/>
              </a:rPr>
              <a:t> </a:t>
            </a:r>
          </a:p>
        </p:txBody>
      </p:sp>
      <p:sp>
        <p:nvSpPr>
          <p:cNvPr id="11" name="Arrow: Up 10">
            <a:extLst>
              <a:ext uri="{FF2B5EF4-FFF2-40B4-BE49-F238E27FC236}">
                <a16:creationId xmlns:a16="http://schemas.microsoft.com/office/drawing/2014/main" id="{D3849419-4B78-4DC6-8ADA-5496D5E29733}"/>
              </a:ext>
            </a:extLst>
          </p:cNvPr>
          <p:cNvSpPr/>
          <p:nvPr/>
        </p:nvSpPr>
        <p:spPr>
          <a:xfrm rot="10800000">
            <a:off x="7848600" y="609600"/>
            <a:ext cx="381000" cy="759769"/>
          </a:xfrm>
          <a:prstGeom prst="up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74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7BC048-A640-4B53-A9C1-EA957C025102}"/>
              </a:ext>
            </a:extLst>
          </p:cNvPr>
          <p:cNvSpPr txBox="1"/>
          <p:nvPr/>
        </p:nvSpPr>
        <p:spPr>
          <a:xfrm>
            <a:off x="-16565" y="0"/>
            <a:ext cx="9144000" cy="535531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  Exothermic means to </a:t>
            </a:r>
            <a:r>
              <a:rPr lang="en-US" sz="3600" dirty="0">
                <a:solidFill>
                  <a:srgbClr val="FF0000"/>
                </a:solidFill>
                <a:latin typeface="Times New Roman" panose="02020603050405020304" pitchFamily="18" charset="0"/>
                <a:cs typeface="Times New Roman" panose="02020603050405020304" pitchFamily="18" charset="0"/>
              </a:rPr>
              <a:t>EMIT</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2. Endothermic means to </a:t>
            </a:r>
            <a:r>
              <a:rPr lang="en-US" sz="3600" dirty="0">
                <a:solidFill>
                  <a:srgbClr val="0000FF"/>
                </a:solidFill>
                <a:latin typeface="Times New Roman" panose="02020603050405020304" pitchFamily="18" charset="0"/>
                <a:cs typeface="Times New Roman" panose="02020603050405020304" pitchFamily="18" charset="0"/>
              </a:rPr>
              <a:t>ABSORB</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3. To melt solids into liquids you need to</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a:solidFill>
                  <a:srgbClr val="0000FF"/>
                </a:solidFill>
                <a:latin typeface="Times New Roman" panose="02020603050405020304" pitchFamily="18" charset="0"/>
                <a:cs typeface="Times New Roman" panose="02020603050405020304" pitchFamily="18" charset="0"/>
              </a:rPr>
              <a:t>ABSORB</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4.  To freeze liquids into solids you need to</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________ heat energy.  </a:t>
            </a:r>
          </a:p>
          <a:p>
            <a:endParaRPr lang="en-US" dirty="0"/>
          </a:p>
        </p:txBody>
      </p:sp>
    </p:spTree>
    <p:extLst>
      <p:ext uri="{BB962C8B-B14F-4D97-AF65-F5344CB8AC3E}">
        <p14:creationId xmlns:p14="http://schemas.microsoft.com/office/powerpoint/2010/main" val="20535530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ylinder 1">
            <a:extLst>
              <a:ext uri="{FF2B5EF4-FFF2-40B4-BE49-F238E27FC236}">
                <a16:creationId xmlns:a16="http://schemas.microsoft.com/office/drawing/2014/main" id="{1DA5C79F-9DF7-415C-845E-F0C3C1390981}"/>
              </a:ext>
            </a:extLst>
          </p:cNvPr>
          <p:cNvSpPr/>
          <p:nvPr/>
        </p:nvSpPr>
        <p:spPr>
          <a:xfrm>
            <a:off x="4610100" y="377687"/>
            <a:ext cx="304800" cy="48006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3902AA9B-97BF-4839-9845-5BF9A2C98CD6}"/>
              </a:ext>
            </a:extLst>
          </p:cNvPr>
          <p:cNvSpPr/>
          <p:nvPr/>
        </p:nvSpPr>
        <p:spPr>
          <a:xfrm>
            <a:off x="4495800" y="4800600"/>
            <a:ext cx="533400" cy="762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C0DC630-3BA4-4E93-8E07-28C5F24C4EFF}"/>
              </a:ext>
            </a:extLst>
          </p:cNvPr>
          <p:cNvSpPr/>
          <p:nvPr/>
        </p:nvSpPr>
        <p:spPr>
          <a:xfrm>
            <a:off x="4648200" y="1752600"/>
            <a:ext cx="228600" cy="342568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ylinder 4">
            <a:extLst>
              <a:ext uri="{FF2B5EF4-FFF2-40B4-BE49-F238E27FC236}">
                <a16:creationId xmlns:a16="http://schemas.microsoft.com/office/drawing/2014/main" id="{1DD7E7DE-3252-485E-A2A7-143ED4E60949}"/>
              </a:ext>
            </a:extLst>
          </p:cNvPr>
          <p:cNvSpPr/>
          <p:nvPr/>
        </p:nvSpPr>
        <p:spPr>
          <a:xfrm>
            <a:off x="8648700" y="377687"/>
            <a:ext cx="304800" cy="48006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CE87E00E-0B25-4D18-AE0D-3B17DCD129D3}"/>
              </a:ext>
            </a:extLst>
          </p:cNvPr>
          <p:cNvSpPr/>
          <p:nvPr/>
        </p:nvSpPr>
        <p:spPr>
          <a:xfrm>
            <a:off x="8534400" y="4800600"/>
            <a:ext cx="533400" cy="7620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CAFAD0E-F6A7-4E35-905C-9CD076A780EA}"/>
              </a:ext>
            </a:extLst>
          </p:cNvPr>
          <p:cNvSpPr/>
          <p:nvPr/>
        </p:nvSpPr>
        <p:spPr>
          <a:xfrm>
            <a:off x="8686800" y="1905000"/>
            <a:ext cx="228600" cy="327328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D23D4FC8-62B8-41A6-8E44-6BE2C4DE2B04}"/>
              </a:ext>
            </a:extLst>
          </p:cNvPr>
          <p:cNvCxnSpPr>
            <a:cxnSpLocks/>
          </p:cNvCxnSpPr>
          <p:nvPr/>
        </p:nvCxnSpPr>
        <p:spPr>
          <a:xfrm>
            <a:off x="4926496" y="1752600"/>
            <a:ext cx="3657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B35B05F-E4E8-4A0C-AA2A-C23F3D145ABF}"/>
              </a:ext>
            </a:extLst>
          </p:cNvPr>
          <p:cNvSpPr txBox="1"/>
          <p:nvPr/>
        </p:nvSpPr>
        <p:spPr>
          <a:xfrm>
            <a:off x="4893365" y="1315278"/>
            <a:ext cx="3733800" cy="461665"/>
          </a:xfrm>
          <a:prstGeom prst="rect">
            <a:avLst/>
          </a:prstGeom>
          <a:noFill/>
        </p:spPr>
        <p:txBody>
          <a:bodyPr wrap="square" rtlCol="0">
            <a:spAutoFit/>
          </a:bodyPr>
          <a:lstStyle/>
          <a:p>
            <a:r>
              <a:rPr lang="en-US" sz="2400" dirty="0">
                <a:latin typeface="+mj-lt"/>
              </a:rPr>
              <a:t>368 K                               367 K</a:t>
            </a:r>
          </a:p>
        </p:txBody>
      </p:sp>
      <p:sp>
        <p:nvSpPr>
          <p:cNvPr id="13" name="TextBox 12">
            <a:extLst>
              <a:ext uri="{FF2B5EF4-FFF2-40B4-BE49-F238E27FC236}">
                <a16:creationId xmlns:a16="http://schemas.microsoft.com/office/drawing/2014/main" id="{8ED5F0AA-7482-4309-BC55-2D83DC7E542D}"/>
              </a:ext>
            </a:extLst>
          </p:cNvPr>
          <p:cNvSpPr txBox="1"/>
          <p:nvPr/>
        </p:nvSpPr>
        <p:spPr>
          <a:xfrm>
            <a:off x="152400" y="609600"/>
            <a:ext cx="4229100" cy="4801314"/>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41. </a:t>
            </a:r>
            <a:r>
              <a:rPr lang="en-US" sz="2800" dirty="0">
                <a:latin typeface="Times New Roman" panose="02020603050405020304" pitchFamily="18" charset="0"/>
                <a:cs typeface="Times New Roman" panose="02020603050405020304" pitchFamily="18" charset="0"/>
              </a:rPr>
              <a:t>If you let one gram of hot water, at 368 Kelvin,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to cool down to 367 Kelvin, how much heat is radiated out of this water?  </a:t>
            </a:r>
          </a:p>
          <a:p>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2800" dirty="0">
              <a:solidFill>
                <a:srgbClr val="000099"/>
              </a:solidFill>
              <a:latin typeface="Times New Roman" panose="02020603050405020304" pitchFamily="18" charset="0"/>
              <a:cs typeface="Times New Roman" panose="02020603050405020304" pitchFamily="18" charset="0"/>
            </a:endParaRPr>
          </a:p>
          <a:p>
            <a:br>
              <a:rPr lang="en-US" sz="2800" dirty="0">
                <a:solidFill>
                  <a:srgbClr val="000099"/>
                </a:solidFill>
                <a:latin typeface="Times New Roman" panose="02020603050405020304" pitchFamily="18" charset="0"/>
                <a:cs typeface="Times New Roman" panose="02020603050405020304" pitchFamily="18" charset="0"/>
              </a:rPr>
            </a:br>
            <a:r>
              <a:rPr lang="en-US" sz="5400" dirty="0">
                <a:solidFill>
                  <a:srgbClr val="FF0000"/>
                </a:solidFill>
                <a:latin typeface="Times New Roman" panose="02020603050405020304" pitchFamily="18" charset="0"/>
                <a:cs typeface="Times New Roman" panose="02020603050405020304" pitchFamily="18" charset="0"/>
              </a:rPr>
              <a:t>4.18 Joules</a:t>
            </a:r>
            <a:br>
              <a:rPr lang="en-US" sz="2800" dirty="0">
                <a:solidFill>
                  <a:srgbClr val="000099"/>
                </a:solidFill>
                <a:latin typeface="Times New Roman" panose="02020603050405020304" pitchFamily="18" charset="0"/>
                <a:cs typeface="Times New Roman" panose="02020603050405020304" pitchFamily="18" charset="0"/>
              </a:rPr>
            </a:br>
            <a:r>
              <a:rPr lang="en-US" sz="2800" dirty="0">
                <a:solidFill>
                  <a:srgbClr val="000099"/>
                </a:solidFill>
                <a:latin typeface="Times New Roman" panose="02020603050405020304" pitchFamily="18" charset="0"/>
                <a:cs typeface="Times New Roman" panose="02020603050405020304" pitchFamily="18" charset="0"/>
              </a:rPr>
              <a:t> </a:t>
            </a:r>
          </a:p>
        </p:txBody>
      </p:sp>
      <p:sp>
        <p:nvSpPr>
          <p:cNvPr id="11" name="Arrow: Up 10">
            <a:extLst>
              <a:ext uri="{FF2B5EF4-FFF2-40B4-BE49-F238E27FC236}">
                <a16:creationId xmlns:a16="http://schemas.microsoft.com/office/drawing/2014/main" id="{D3849419-4B78-4DC6-8ADA-5496D5E29733}"/>
              </a:ext>
            </a:extLst>
          </p:cNvPr>
          <p:cNvSpPr/>
          <p:nvPr/>
        </p:nvSpPr>
        <p:spPr>
          <a:xfrm rot="10800000">
            <a:off x="7848600" y="609600"/>
            <a:ext cx="381000" cy="759769"/>
          </a:xfrm>
          <a:prstGeom prst="upArrow">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7378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30925F-E1CF-4E73-9986-A2CA8E8500EC}"/>
              </a:ext>
            </a:extLst>
          </p:cNvPr>
          <p:cNvSpPr txBox="1"/>
          <p:nvPr/>
        </p:nvSpPr>
        <p:spPr>
          <a:xfrm>
            <a:off x="0" y="0"/>
            <a:ext cx="9144000" cy="184665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42.  If you put 375 grams of tap water at 294 Kelvin into the fridge to cool it all down to 275 Kelvin, how much energy needed to be removed from this water?</a:t>
            </a:r>
          </a:p>
          <a:p>
            <a:endParaRPr lang="en-US" dirty="0"/>
          </a:p>
        </p:txBody>
      </p:sp>
      <p:pic>
        <p:nvPicPr>
          <p:cNvPr id="4" name="Picture 3">
            <a:extLst>
              <a:ext uri="{FF2B5EF4-FFF2-40B4-BE49-F238E27FC236}">
                <a16:creationId xmlns:a16="http://schemas.microsoft.com/office/drawing/2014/main" id="{0C33C6ED-8E91-41A0-A5E3-C1CE96822F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699" y="1524000"/>
            <a:ext cx="2500301" cy="2743200"/>
          </a:xfrm>
          <a:prstGeom prst="rect">
            <a:avLst/>
          </a:prstGeom>
        </p:spPr>
      </p:pic>
    </p:spTree>
    <p:extLst>
      <p:ext uri="{BB962C8B-B14F-4D97-AF65-F5344CB8AC3E}">
        <p14:creationId xmlns:p14="http://schemas.microsoft.com/office/powerpoint/2010/main" val="26092522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30925F-E1CF-4E73-9986-A2CA8E8500EC}"/>
              </a:ext>
            </a:extLst>
          </p:cNvPr>
          <p:cNvSpPr txBox="1"/>
          <p:nvPr/>
        </p:nvSpPr>
        <p:spPr>
          <a:xfrm>
            <a:off x="0" y="0"/>
            <a:ext cx="9144000" cy="507831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42.  If you put 375 grams of tap water at 294 K into the fridge to cool it all down to 275 K, how much energy needed to be removed from this water?</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q = </a:t>
            </a:r>
            <a:r>
              <a:rPr lang="en-US" sz="4400" dirty="0" err="1">
                <a:solidFill>
                  <a:srgbClr val="FF0000"/>
                </a:solidFill>
                <a:latin typeface="Times New Roman" panose="02020603050405020304" pitchFamily="18" charset="0"/>
                <a:cs typeface="Times New Roman" panose="02020603050405020304" pitchFamily="18" charset="0"/>
              </a:rPr>
              <a:t>mCΔT</a:t>
            </a:r>
            <a:br>
              <a:rPr lang="en-US" sz="4400" dirty="0">
                <a:solidFill>
                  <a:srgbClr val="FF0000"/>
                </a:solidFill>
                <a:latin typeface="Times New Roman" panose="02020603050405020304" pitchFamily="18" charset="0"/>
                <a:cs typeface="Times New Roman" panose="02020603050405020304" pitchFamily="18" charset="0"/>
              </a:rPr>
            </a:br>
            <a:br>
              <a:rPr lang="en-US" sz="4400" dirty="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a:t>
            </a:r>
            <a:endParaRPr lang="en-US" dirty="0"/>
          </a:p>
        </p:txBody>
      </p:sp>
      <p:pic>
        <p:nvPicPr>
          <p:cNvPr id="3" name="Picture 2">
            <a:extLst>
              <a:ext uri="{FF2B5EF4-FFF2-40B4-BE49-F238E27FC236}">
                <a16:creationId xmlns:a16="http://schemas.microsoft.com/office/drawing/2014/main" id="{34839AEF-7553-4A65-8A24-132966FDEF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699" y="1524000"/>
            <a:ext cx="2500301" cy="2743200"/>
          </a:xfrm>
          <a:prstGeom prst="rect">
            <a:avLst/>
          </a:prstGeom>
        </p:spPr>
      </p:pic>
    </p:spTree>
    <p:extLst>
      <p:ext uri="{BB962C8B-B14F-4D97-AF65-F5344CB8AC3E}">
        <p14:creationId xmlns:p14="http://schemas.microsoft.com/office/powerpoint/2010/main" val="15145169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30925F-E1CF-4E73-9986-A2CA8E8500EC}"/>
              </a:ext>
            </a:extLst>
          </p:cNvPr>
          <p:cNvSpPr txBox="1"/>
          <p:nvPr/>
        </p:nvSpPr>
        <p:spPr>
          <a:xfrm>
            <a:off x="0" y="0"/>
            <a:ext cx="9144000" cy="575542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42.  If you put 375 grams of tap water at 294 K into the fridge to cool it all down to 275 K, how much energy needed to be removed from this water?</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q = </a:t>
            </a:r>
            <a:r>
              <a:rPr lang="en-US" sz="4400" dirty="0" err="1">
                <a:solidFill>
                  <a:srgbClr val="FF0000"/>
                </a:solidFill>
                <a:latin typeface="Times New Roman" panose="02020603050405020304" pitchFamily="18" charset="0"/>
                <a:cs typeface="Times New Roman" panose="02020603050405020304" pitchFamily="18" charset="0"/>
              </a:rPr>
              <a:t>mCΔT</a:t>
            </a:r>
            <a:endParaRPr lang="en-US" sz="4400" dirty="0">
              <a:solidFill>
                <a:srgbClr val="FF0000"/>
              </a:solidFill>
              <a:latin typeface="Times New Roman" panose="02020603050405020304" pitchFamily="18" charset="0"/>
              <a:cs typeface="Times New Roman" panose="02020603050405020304" pitchFamily="18" charset="0"/>
            </a:endParaRPr>
          </a:p>
          <a:p>
            <a:br>
              <a:rPr lang="en-US" sz="4400" dirty="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q = (375 g)(4.18 J/</a:t>
            </a:r>
            <a:r>
              <a:rPr lang="en-US" sz="4400" dirty="0" err="1">
                <a:solidFill>
                  <a:srgbClr val="FF0000"/>
                </a:solidFill>
                <a:latin typeface="Times New Roman" panose="02020603050405020304" pitchFamily="18" charset="0"/>
                <a:cs typeface="Times New Roman" panose="02020603050405020304" pitchFamily="18" charset="0"/>
              </a:rPr>
              <a:t>g·K</a:t>
            </a:r>
            <a:r>
              <a:rPr lang="en-US" sz="4400" dirty="0">
                <a:solidFill>
                  <a:srgbClr val="FF0000"/>
                </a:solidFill>
                <a:latin typeface="Times New Roman" panose="02020603050405020304" pitchFamily="18" charset="0"/>
                <a:cs typeface="Times New Roman" panose="02020603050405020304" pitchFamily="18" charset="0"/>
              </a:rPr>
              <a:t>)(19.0 K)</a:t>
            </a:r>
            <a:br>
              <a:rPr lang="en-US" sz="4400" dirty="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a:t>
            </a:r>
            <a:endParaRPr lang="en-US" dirty="0"/>
          </a:p>
        </p:txBody>
      </p:sp>
      <p:pic>
        <p:nvPicPr>
          <p:cNvPr id="3" name="Picture 2">
            <a:extLst>
              <a:ext uri="{FF2B5EF4-FFF2-40B4-BE49-F238E27FC236}">
                <a16:creationId xmlns:a16="http://schemas.microsoft.com/office/drawing/2014/main" id="{34839AEF-7553-4A65-8A24-132966FDEF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699" y="1524000"/>
            <a:ext cx="2500301" cy="2743200"/>
          </a:xfrm>
          <a:prstGeom prst="rect">
            <a:avLst/>
          </a:prstGeom>
        </p:spPr>
      </p:pic>
    </p:spTree>
    <p:extLst>
      <p:ext uri="{BB962C8B-B14F-4D97-AF65-F5344CB8AC3E}">
        <p14:creationId xmlns:p14="http://schemas.microsoft.com/office/powerpoint/2010/main" val="15215910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30925F-E1CF-4E73-9986-A2CA8E8500EC}"/>
              </a:ext>
            </a:extLst>
          </p:cNvPr>
          <p:cNvSpPr txBox="1"/>
          <p:nvPr/>
        </p:nvSpPr>
        <p:spPr>
          <a:xfrm>
            <a:off x="0" y="0"/>
            <a:ext cx="9144000" cy="643253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42.  If you put 375 grams of tap water at 294.0 K into the fridge to cool it all down to 275.0 K, how much energy needed to be removed from this water?</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q = </a:t>
            </a:r>
            <a:r>
              <a:rPr lang="en-US" sz="4400" dirty="0" err="1">
                <a:solidFill>
                  <a:srgbClr val="FF0000"/>
                </a:solidFill>
                <a:latin typeface="Times New Roman" panose="02020603050405020304" pitchFamily="18" charset="0"/>
                <a:cs typeface="Times New Roman" panose="02020603050405020304" pitchFamily="18" charset="0"/>
              </a:rPr>
              <a:t>mCΔT</a:t>
            </a:r>
            <a:endParaRPr lang="en-US" sz="4400" dirty="0">
              <a:solidFill>
                <a:srgbClr val="FF0000"/>
              </a:solidFill>
              <a:latin typeface="Times New Roman" panose="02020603050405020304" pitchFamily="18" charset="0"/>
              <a:cs typeface="Times New Roman" panose="02020603050405020304" pitchFamily="18" charset="0"/>
            </a:endParaRPr>
          </a:p>
          <a:p>
            <a:br>
              <a:rPr lang="en-US" sz="4400" dirty="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q = (375 g)(4.18 J/</a:t>
            </a:r>
            <a:r>
              <a:rPr lang="en-US" sz="4400" dirty="0" err="1">
                <a:solidFill>
                  <a:srgbClr val="FF0000"/>
                </a:solidFill>
                <a:latin typeface="Times New Roman" panose="02020603050405020304" pitchFamily="18" charset="0"/>
                <a:cs typeface="Times New Roman" panose="02020603050405020304" pitchFamily="18" charset="0"/>
              </a:rPr>
              <a:t>g·K</a:t>
            </a:r>
            <a:r>
              <a:rPr lang="en-US" sz="4400" dirty="0">
                <a:solidFill>
                  <a:srgbClr val="FF0000"/>
                </a:solidFill>
                <a:latin typeface="Times New Roman" panose="02020603050405020304" pitchFamily="18" charset="0"/>
                <a:cs typeface="Times New Roman" panose="02020603050405020304" pitchFamily="18" charset="0"/>
              </a:rPr>
              <a:t>)(19.0 K)</a:t>
            </a:r>
            <a:br>
              <a:rPr lang="en-US" sz="4400" dirty="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a:t>
            </a:r>
            <a:br>
              <a:rPr lang="en-US" sz="4400" dirty="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q = 29,782.5 J  =  29,800 J  </a:t>
            </a:r>
            <a:r>
              <a:rPr lang="en-US" sz="4400" dirty="0">
                <a:solidFill>
                  <a:srgbClr val="000099"/>
                </a:solidFill>
                <a:latin typeface="Times New Roman" panose="02020603050405020304" pitchFamily="18" charset="0"/>
                <a:cs typeface="Times New Roman" panose="02020603050405020304" pitchFamily="18" charset="0"/>
              </a:rPr>
              <a:t>(3 SF)</a:t>
            </a:r>
            <a:r>
              <a:rPr lang="en-US" sz="4400" dirty="0">
                <a:solidFill>
                  <a:srgbClr val="FF0000"/>
                </a:solidFill>
                <a:latin typeface="Times New Roman" panose="02020603050405020304" pitchFamily="18" charset="0"/>
                <a:cs typeface="Times New Roman" panose="02020603050405020304" pitchFamily="18" charset="0"/>
              </a:rPr>
              <a:t>   </a:t>
            </a:r>
            <a:endParaRPr lang="en-US" dirty="0"/>
          </a:p>
        </p:txBody>
      </p:sp>
      <p:pic>
        <p:nvPicPr>
          <p:cNvPr id="3" name="Picture 2">
            <a:extLst>
              <a:ext uri="{FF2B5EF4-FFF2-40B4-BE49-F238E27FC236}">
                <a16:creationId xmlns:a16="http://schemas.microsoft.com/office/drawing/2014/main" id="{34839AEF-7553-4A65-8A24-132966FDEF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3699" y="1524000"/>
            <a:ext cx="2500301" cy="2743200"/>
          </a:xfrm>
          <a:prstGeom prst="rect">
            <a:avLst/>
          </a:prstGeom>
        </p:spPr>
      </p:pic>
    </p:spTree>
    <p:extLst>
      <p:ext uri="{BB962C8B-B14F-4D97-AF65-F5344CB8AC3E}">
        <p14:creationId xmlns:p14="http://schemas.microsoft.com/office/powerpoint/2010/main" val="38713488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16102D-60E4-459B-B3BF-A84ACD8606F0}"/>
              </a:ext>
            </a:extLst>
          </p:cNvPr>
          <p:cNvSpPr txBox="1"/>
          <p:nvPr/>
        </p:nvSpPr>
        <p:spPr>
          <a:xfrm>
            <a:off x="0" y="9106"/>
            <a:ext cx="9144000" cy="209288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43.  Let’s say you have a centigrade thermometer but need to do a temperature change </a:t>
            </a:r>
            <a:r>
              <a:rPr lang="en-US" sz="2800" dirty="0" err="1">
                <a:latin typeface="Times New Roman" panose="02020603050405020304" pitchFamily="18" charset="0"/>
                <a:cs typeface="Times New Roman" panose="02020603050405020304" pitchFamily="18" charset="0"/>
              </a:rPr>
              <a:t>thermochem</a:t>
            </a:r>
            <a:r>
              <a:rPr lang="en-US" sz="2800" dirty="0">
                <a:latin typeface="Times New Roman" panose="02020603050405020304" pitchFamily="18" charset="0"/>
                <a:cs typeface="Times New Roman" panose="02020603050405020304" pitchFamily="18" charset="0"/>
              </a:rPr>
              <a:t> problem.  What do you have to do?  Assume the temp change is 24.0°C to 95.0°C.  Convert these to Kelvin.  </a:t>
            </a:r>
          </a:p>
          <a:p>
            <a:endParaRPr lang="en-US" dirty="0"/>
          </a:p>
        </p:txBody>
      </p:sp>
      <p:cxnSp>
        <p:nvCxnSpPr>
          <p:cNvPr id="15362" name="AutoShape 2">
            <a:extLst>
              <a:ext uri="{FF2B5EF4-FFF2-40B4-BE49-F238E27FC236}">
                <a16:creationId xmlns:a16="http://schemas.microsoft.com/office/drawing/2014/main" id="{BAFE0F52-2057-4801-8A48-E163CC249D61}"/>
              </a:ext>
            </a:extLst>
          </p:cNvPr>
          <p:cNvCxnSpPr>
            <a:cxnSpLocks noChangeShapeType="1"/>
          </p:cNvCxnSpPr>
          <p:nvPr/>
        </p:nvCxnSpPr>
        <p:spPr bwMode="auto">
          <a:xfrm>
            <a:off x="6248401" y="1965901"/>
            <a:ext cx="0" cy="2790825"/>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5363" name="AutoShape 3">
            <a:extLst>
              <a:ext uri="{FF2B5EF4-FFF2-40B4-BE49-F238E27FC236}">
                <a16:creationId xmlns:a16="http://schemas.microsoft.com/office/drawing/2014/main" id="{6BC795A0-D11D-4574-B29E-77FBEB03EA89}"/>
              </a:ext>
            </a:extLst>
          </p:cNvPr>
          <p:cNvCxnSpPr>
            <a:cxnSpLocks noChangeShapeType="1"/>
          </p:cNvCxnSpPr>
          <p:nvPr/>
        </p:nvCxnSpPr>
        <p:spPr bwMode="auto">
          <a:xfrm>
            <a:off x="8724901" y="1965901"/>
            <a:ext cx="0" cy="27908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5364" name="AutoShape 4">
            <a:extLst>
              <a:ext uri="{FF2B5EF4-FFF2-40B4-BE49-F238E27FC236}">
                <a16:creationId xmlns:a16="http://schemas.microsoft.com/office/drawing/2014/main" id="{4C8ECE48-DFD3-42F4-B403-A5A49ACE8C0A}"/>
              </a:ext>
            </a:extLst>
          </p:cNvPr>
          <p:cNvCxnSpPr>
            <a:cxnSpLocks noChangeShapeType="1"/>
          </p:cNvCxnSpPr>
          <p:nvPr/>
        </p:nvCxnSpPr>
        <p:spPr bwMode="auto">
          <a:xfrm>
            <a:off x="5105400" y="2461201"/>
            <a:ext cx="3838576"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5365" name="AutoShape 5">
            <a:extLst>
              <a:ext uri="{FF2B5EF4-FFF2-40B4-BE49-F238E27FC236}">
                <a16:creationId xmlns:a16="http://schemas.microsoft.com/office/drawing/2014/main" id="{D0BC9C2D-19FE-45FF-8CCE-1D4385B01BDD}"/>
              </a:ext>
            </a:extLst>
          </p:cNvPr>
          <p:cNvCxnSpPr>
            <a:cxnSpLocks noChangeShapeType="1"/>
          </p:cNvCxnSpPr>
          <p:nvPr/>
        </p:nvCxnSpPr>
        <p:spPr bwMode="auto">
          <a:xfrm>
            <a:off x="5105400" y="4089976"/>
            <a:ext cx="3838576"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3" name="Text Box 6">
            <a:extLst>
              <a:ext uri="{FF2B5EF4-FFF2-40B4-BE49-F238E27FC236}">
                <a16:creationId xmlns:a16="http://schemas.microsoft.com/office/drawing/2014/main" id="{1BB79567-5C30-4BC1-9EA0-09B1603A0691}"/>
              </a:ext>
            </a:extLst>
          </p:cNvPr>
          <p:cNvSpPr txBox="1">
            <a:spLocks noChangeArrowheads="1"/>
          </p:cNvSpPr>
          <p:nvPr/>
        </p:nvSpPr>
        <p:spPr bwMode="auto">
          <a:xfrm>
            <a:off x="5676901" y="3556576"/>
            <a:ext cx="5143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24.0</a:t>
            </a:r>
            <a:r>
              <a:rPr kumimoji="0" lang="en-US" altLang="en-US" sz="1200" b="0" i="0" u="none" strike="noStrike" cap="none" normalizeH="0" baseline="0" noProof="1">
                <a:ln>
                  <a:noFill/>
                </a:ln>
                <a:solidFill>
                  <a:srgbClr val="000000"/>
                </a:solidFill>
                <a:effectLst/>
                <a:latin typeface="Times New Roman" panose="02020603050405020304" pitchFamily="18" charset="0"/>
              </a:rPr>
              <a:t>°</a:t>
            </a:r>
            <a:r>
              <a:rPr kumimoji="0" lang="en-US" altLang="en-US" sz="1200" b="0" i="0" u="none" strike="noStrike" cap="none" normalizeH="0" baseline="0">
                <a:ln>
                  <a:noFill/>
                </a:ln>
                <a:solidFill>
                  <a:srgbClr val="000000"/>
                </a:solidFill>
                <a:effectLst/>
                <a:latin typeface="Times New Roman" panose="02020603050405020304" pitchFamily="18" charset="0"/>
              </a:rPr>
              <a:t>C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7">
            <a:extLst>
              <a:ext uri="{FF2B5EF4-FFF2-40B4-BE49-F238E27FC236}">
                <a16:creationId xmlns:a16="http://schemas.microsoft.com/office/drawing/2014/main" id="{246298AC-BF2A-4336-A17B-B2C308EBBF0E}"/>
              </a:ext>
            </a:extLst>
          </p:cNvPr>
          <p:cNvSpPr txBox="1">
            <a:spLocks noChangeArrowheads="1"/>
          </p:cNvSpPr>
          <p:nvPr/>
        </p:nvSpPr>
        <p:spPr bwMode="auto">
          <a:xfrm>
            <a:off x="5676901" y="2585026"/>
            <a:ext cx="5143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95.0</a:t>
            </a:r>
            <a:r>
              <a:rPr kumimoji="0" lang="en-US" altLang="en-US" sz="1200" b="0" i="0" u="none" strike="noStrike" cap="none" normalizeH="0" baseline="0" noProof="1">
                <a:ln>
                  <a:noFill/>
                </a:ln>
                <a:solidFill>
                  <a:srgbClr val="000000"/>
                </a:solidFill>
                <a:effectLst/>
                <a:latin typeface="Times New Roman" panose="02020603050405020304" pitchFamily="18" charset="0"/>
              </a:rPr>
              <a:t>°</a:t>
            </a:r>
            <a:r>
              <a:rPr kumimoji="0" lang="en-US" altLang="en-US" sz="1200" b="0" i="0" u="none" strike="noStrike" cap="none" normalizeH="0" baseline="0">
                <a:ln>
                  <a:noFill/>
                </a:ln>
                <a:solidFill>
                  <a:srgbClr val="000000"/>
                </a:solidFill>
                <a:effectLst/>
                <a:latin typeface="Times New Roman" panose="02020603050405020304" pitchFamily="18" charset="0"/>
              </a:rPr>
              <a:t>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5368" name="AutoShape 8">
            <a:extLst>
              <a:ext uri="{FF2B5EF4-FFF2-40B4-BE49-F238E27FC236}">
                <a16:creationId xmlns:a16="http://schemas.microsoft.com/office/drawing/2014/main" id="{BC44F75C-CEB4-4BCA-8682-5A5BD3B31C18}"/>
              </a:ext>
            </a:extLst>
          </p:cNvPr>
          <p:cNvCxnSpPr>
            <a:cxnSpLocks noChangeShapeType="1"/>
          </p:cNvCxnSpPr>
          <p:nvPr/>
        </p:nvCxnSpPr>
        <p:spPr bwMode="auto">
          <a:xfrm>
            <a:off x="6191251" y="2699326"/>
            <a:ext cx="18097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5369" name="AutoShape 9">
            <a:extLst>
              <a:ext uri="{FF2B5EF4-FFF2-40B4-BE49-F238E27FC236}">
                <a16:creationId xmlns:a16="http://schemas.microsoft.com/office/drawing/2014/main" id="{BB4C6F0C-DFAD-4BDA-A4DC-E37B0D97EAB8}"/>
              </a:ext>
            </a:extLst>
          </p:cNvPr>
          <p:cNvCxnSpPr>
            <a:cxnSpLocks noChangeShapeType="1"/>
          </p:cNvCxnSpPr>
          <p:nvPr/>
        </p:nvCxnSpPr>
        <p:spPr bwMode="auto">
          <a:xfrm>
            <a:off x="6191251" y="3680401"/>
            <a:ext cx="180975"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5370" name="AutoShape 10">
            <a:extLst>
              <a:ext uri="{FF2B5EF4-FFF2-40B4-BE49-F238E27FC236}">
                <a16:creationId xmlns:a16="http://schemas.microsoft.com/office/drawing/2014/main" id="{9C11B6FB-4334-42B4-9915-329D44EBC25F}"/>
              </a:ext>
            </a:extLst>
          </p:cNvPr>
          <p:cNvCxnSpPr>
            <a:cxnSpLocks noChangeShapeType="1"/>
          </p:cNvCxnSpPr>
          <p:nvPr/>
        </p:nvCxnSpPr>
        <p:spPr bwMode="auto">
          <a:xfrm>
            <a:off x="8648701" y="2699326"/>
            <a:ext cx="180975"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5371" name="AutoShape 11">
            <a:extLst>
              <a:ext uri="{FF2B5EF4-FFF2-40B4-BE49-F238E27FC236}">
                <a16:creationId xmlns:a16="http://schemas.microsoft.com/office/drawing/2014/main" id="{20803867-83D0-40D2-8E15-135435BA1EA6}"/>
              </a:ext>
            </a:extLst>
          </p:cNvPr>
          <p:cNvCxnSpPr>
            <a:cxnSpLocks noChangeShapeType="1"/>
          </p:cNvCxnSpPr>
          <p:nvPr/>
        </p:nvCxnSpPr>
        <p:spPr bwMode="auto">
          <a:xfrm>
            <a:off x="8648701" y="3680401"/>
            <a:ext cx="180975"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5" name="Text Box 12">
            <a:extLst>
              <a:ext uri="{FF2B5EF4-FFF2-40B4-BE49-F238E27FC236}">
                <a16:creationId xmlns:a16="http://schemas.microsoft.com/office/drawing/2014/main" id="{125C0F01-E3D9-4E98-AB72-58BBA1192F9A}"/>
              </a:ext>
            </a:extLst>
          </p:cNvPr>
          <p:cNvSpPr txBox="1">
            <a:spLocks noChangeArrowheads="1"/>
          </p:cNvSpPr>
          <p:nvPr/>
        </p:nvSpPr>
        <p:spPr bwMode="auto">
          <a:xfrm>
            <a:off x="8096251" y="3556576"/>
            <a:ext cx="5143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13">
            <a:extLst>
              <a:ext uri="{FF2B5EF4-FFF2-40B4-BE49-F238E27FC236}">
                <a16:creationId xmlns:a16="http://schemas.microsoft.com/office/drawing/2014/main" id="{4F1E95F1-629D-4992-83F0-1C49BF21974C}"/>
              </a:ext>
            </a:extLst>
          </p:cNvPr>
          <p:cNvSpPr txBox="1">
            <a:spLocks noChangeArrowheads="1"/>
          </p:cNvSpPr>
          <p:nvPr/>
        </p:nvSpPr>
        <p:spPr bwMode="auto">
          <a:xfrm>
            <a:off x="8096251" y="2585026"/>
            <a:ext cx="5143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AF07C36E-D5DE-4B9A-A717-3BA765C34C00}"/>
              </a:ext>
            </a:extLst>
          </p:cNvPr>
          <p:cNvSpPr txBox="1"/>
          <p:nvPr/>
        </p:nvSpPr>
        <p:spPr>
          <a:xfrm>
            <a:off x="8539162" y="1447800"/>
            <a:ext cx="533400" cy="584775"/>
          </a:xfrm>
          <a:prstGeom prst="rect">
            <a:avLst/>
          </a:prstGeom>
          <a:noFill/>
        </p:spPr>
        <p:txBody>
          <a:bodyPr wrap="square" rtlCol="0">
            <a:spAutoFit/>
          </a:bodyPr>
          <a:lstStyle/>
          <a:p>
            <a:r>
              <a:rPr lang="en-US" sz="3200" dirty="0">
                <a:solidFill>
                  <a:srgbClr val="000099"/>
                </a:solidFill>
              </a:rPr>
              <a:t>K</a:t>
            </a:r>
          </a:p>
        </p:txBody>
      </p:sp>
      <p:sp>
        <p:nvSpPr>
          <p:cNvPr id="16" name="TextBox 15">
            <a:extLst>
              <a:ext uri="{FF2B5EF4-FFF2-40B4-BE49-F238E27FC236}">
                <a16:creationId xmlns:a16="http://schemas.microsoft.com/office/drawing/2014/main" id="{3F25D1A2-2667-4E17-8449-0FFB10B83856}"/>
              </a:ext>
            </a:extLst>
          </p:cNvPr>
          <p:cNvSpPr txBox="1"/>
          <p:nvPr/>
        </p:nvSpPr>
        <p:spPr>
          <a:xfrm>
            <a:off x="6019800" y="1447801"/>
            <a:ext cx="533400" cy="584775"/>
          </a:xfrm>
          <a:prstGeom prst="rect">
            <a:avLst/>
          </a:prstGeom>
          <a:noFill/>
        </p:spPr>
        <p:txBody>
          <a:bodyPr wrap="square" rtlCol="0">
            <a:spAutoFit/>
          </a:bodyPr>
          <a:lstStyle/>
          <a:p>
            <a:r>
              <a:rPr lang="en-US" sz="3200" dirty="0">
                <a:solidFill>
                  <a:srgbClr val="000099"/>
                </a:solidFill>
              </a:rPr>
              <a:t>C</a:t>
            </a:r>
          </a:p>
        </p:txBody>
      </p:sp>
      <p:sp>
        <p:nvSpPr>
          <p:cNvPr id="8" name="TextBox 7">
            <a:extLst>
              <a:ext uri="{FF2B5EF4-FFF2-40B4-BE49-F238E27FC236}">
                <a16:creationId xmlns:a16="http://schemas.microsoft.com/office/drawing/2014/main" id="{E8471A77-382A-42EE-8F63-0C22DFFACAE5}"/>
              </a:ext>
            </a:extLst>
          </p:cNvPr>
          <p:cNvSpPr txBox="1"/>
          <p:nvPr/>
        </p:nvSpPr>
        <p:spPr>
          <a:xfrm>
            <a:off x="5676901" y="2145268"/>
            <a:ext cx="3395661" cy="369332"/>
          </a:xfrm>
          <a:prstGeom prst="rect">
            <a:avLst/>
          </a:prstGeom>
          <a:noFill/>
        </p:spPr>
        <p:txBody>
          <a:bodyPr wrap="square" rtlCol="0">
            <a:spAutoFit/>
          </a:bodyPr>
          <a:lstStyle/>
          <a:p>
            <a:r>
              <a:rPr lang="en-US" dirty="0">
                <a:solidFill>
                  <a:srgbClr val="FF0000"/>
                </a:solidFill>
              </a:rPr>
              <a:t>100            Boiling point       373</a:t>
            </a:r>
          </a:p>
        </p:txBody>
      </p:sp>
      <p:sp>
        <p:nvSpPr>
          <p:cNvPr id="18" name="TextBox 17">
            <a:extLst>
              <a:ext uri="{FF2B5EF4-FFF2-40B4-BE49-F238E27FC236}">
                <a16:creationId xmlns:a16="http://schemas.microsoft.com/office/drawing/2014/main" id="{8299BACA-8CEC-4E1E-96E1-56B0C5A82028}"/>
              </a:ext>
            </a:extLst>
          </p:cNvPr>
          <p:cNvSpPr txBox="1"/>
          <p:nvPr/>
        </p:nvSpPr>
        <p:spPr>
          <a:xfrm>
            <a:off x="5713344" y="3752910"/>
            <a:ext cx="3395661" cy="369332"/>
          </a:xfrm>
          <a:prstGeom prst="rect">
            <a:avLst/>
          </a:prstGeom>
          <a:noFill/>
        </p:spPr>
        <p:txBody>
          <a:bodyPr wrap="square" rtlCol="0">
            <a:spAutoFit/>
          </a:bodyPr>
          <a:lstStyle/>
          <a:p>
            <a:r>
              <a:rPr lang="en-US" dirty="0">
                <a:solidFill>
                  <a:srgbClr val="FF0000"/>
                </a:solidFill>
              </a:rPr>
              <a:t>     0            Melting point     273</a:t>
            </a:r>
          </a:p>
        </p:txBody>
      </p:sp>
      <p:sp>
        <p:nvSpPr>
          <p:cNvPr id="9" name="TextBox 8">
            <a:extLst>
              <a:ext uri="{FF2B5EF4-FFF2-40B4-BE49-F238E27FC236}">
                <a16:creationId xmlns:a16="http://schemas.microsoft.com/office/drawing/2014/main" id="{D450B038-ACF3-4FE0-AF23-8E5873A7637A}"/>
              </a:ext>
            </a:extLst>
          </p:cNvPr>
          <p:cNvSpPr txBox="1"/>
          <p:nvPr/>
        </p:nvSpPr>
        <p:spPr>
          <a:xfrm>
            <a:off x="0" y="2699326"/>
            <a:ext cx="4571987" cy="3877985"/>
          </a:xfrm>
          <a:prstGeom prst="rect">
            <a:avLst/>
          </a:prstGeom>
          <a:noFill/>
        </p:spPr>
        <p:txBody>
          <a:bodyPr wrap="square" rtlCol="0">
            <a:spAutoFit/>
          </a:bodyPr>
          <a:lstStyle/>
          <a:p>
            <a:r>
              <a:rPr lang="en-US" sz="2400" dirty="0">
                <a:solidFill>
                  <a:srgbClr val="000099"/>
                </a:solidFill>
                <a:latin typeface="Times New Roman" panose="02020603050405020304" pitchFamily="18" charset="0"/>
                <a:cs typeface="Times New Roman" panose="02020603050405020304" pitchFamily="18" charset="0"/>
              </a:rPr>
              <a:t>44.  The ∆T in °C = ___________</a:t>
            </a:r>
          </a:p>
          <a:p>
            <a:r>
              <a:rPr lang="en-US" sz="2400" dirty="0">
                <a:solidFill>
                  <a:srgbClr val="000099"/>
                </a:solidFill>
                <a:latin typeface="Times New Roman" panose="02020603050405020304" pitchFamily="18" charset="0"/>
                <a:cs typeface="Times New Roman" panose="02020603050405020304" pitchFamily="18" charset="0"/>
              </a:rPr>
              <a:t> </a:t>
            </a:r>
            <a:br>
              <a:rPr lang="en-US" sz="2400" dirty="0">
                <a:solidFill>
                  <a:srgbClr val="000099"/>
                </a:solidFill>
                <a:latin typeface="Times New Roman" panose="02020603050405020304" pitchFamily="18" charset="0"/>
                <a:cs typeface="Times New Roman" panose="02020603050405020304" pitchFamily="18" charset="0"/>
              </a:rPr>
            </a:br>
            <a:endParaRPr lang="en-US" sz="2400" dirty="0">
              <a:solidFill>
                <a:srgbClr val="000099"/>
              </a:solidFill>
              <a:latin typeface="Times New Roman" panose="02020603050405020304" pitchFamily="18" charset="0"/>
              <a:cs typeface="Times New Roman" panose="02020603050405020304" pitchFamily="18" charset="0"/>
            </a:endParaRPr>
          </a:p>
          <a:p>
            <a:r>
              <a:rPr lang="en-US" sz="2400" dirty="0">
                <a:solidFill>
                  <a:srgbClr val="000099"/>
                </a:solidFill>
                <a:latin typeface="Times New Roman" panose="02020603050405020304" pitchFamily="18" charset="0"/>
                <a:cs typeface="Times New Roman" panose="02020603050405020304" pitchFamily="18" charset="0"/>
              </a:rPr>
              <a:t>45.  The ∆T in K = ___________</a:t>
            </a:r>
          </a:p>
          <a:p>
            <a:r>
              <a:rPr lang="en-US" sz="2400" dirty="0">
                <a:solidFill>
                  <a:srgbClr val="000099"/>
                </a:solidFill>
                <a:latin typeface="Times New Roman" panose="02020603050405020304" pitchFamily="18" charset="0"/>
                <a:cs typeface="Times New Roman" panose="02020603050405020304" pitchFamily="18" charset="0"/>
              </a:rPr>
              <a:t> </a:t>
            </a:r>
          </a:p>
          <a:p>
            <a:r>
              <a:rPr lang="en-US" sz="2400" dirty="0">
                <a:solidFill>
                  <a:srgbClr val="000099"/>
                </a:solidFill>
                <a:latin typeface="Times New Roman" panose="02020603050405020304" pitchFamily="18" charset="0"/>
                <a:cs typeface="Times New Roman" panose="02020603050405020304" pitchFamily="18" charset="0"/>
              </a:rPr>
              <a:t>46.  The hot temps have different numbers, and so do the cold temps, but the ∆T is always going to be</a:t>
            </a:r>
            <a:br>
              <a:rPr lang="en-US" dirty="0"/>
            </a:br>
            <a:br>
              <a:rPr lang="en-US" dirty="0"/>
            </a:br>
            <a:r>
              <a:rPr lang="en-US" dirty="0"/>
              <a:t> </a:t>
            </a:r>
          </a:p>
          <a:p>
            <a:endParaRPr lang="en-US" dirty="0"/>
          </a:p>
        </p:txBody>
      </p:sp>
    </p:spTree>
    <p:extLst>
      <p:ext uri="{BB962C8B-B14F-4D97-AF65-F5344CB8AC3E}">
        <p14:creationId xmlns:p14="http://schemas.microsoft.com/office/powerpoint/2010/main" val="4504614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16102D-60E4-459B-B3BF-A84ACD8606F0}"/>
              </a:ext>
            </a:extLst>
          </p:cNvPr>
          <p:cNvSpPr txBox="1"/>
          <p:nvPr/>
        </p:nvSpPr>
        <p:spPr>
          <a:xfrm>
            <a:off x="0" y="9106"/>
            <a:ext cx="9144000" cy="2092881"/>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43.  Let’s say you have a centigrade thermometer but need to do a temperature change </a:t>
            </a:r>
            <a:r>
              <a:rPr lang="en-US" sz="2800" dirty="0" err="1">
                <a:latin typeface="Times New Roman" panose="02020603050405020304" pitchFamily="18" charset="0"/>
                <a:cs typeface="Times New Roman" panose="02020603050405020304" pitchFamily="18" charset="0"/>
              </a:rPr>
              <a:t>thermochem</a:t>
            </a:r>
            <a:r>
              <a:rPr lang="en-US" sz="2800" dirty="0">
                <a:latin typeface="Times New Roman" panose="02020603050405020304" pitchFamily="18" charset="0"/>
                <a:cs typeface="Times New Roman" panose="02020603050405020304" pitchFamily="18" charset="0"/>
              </a:rPr>
              <a:t> problem.  What do you have to do?  Assume the temp change is 24.0°C to 95.0°C.  Convert these to Kelvin.  </a:t>
            </a:r>
          </a:p>
          <a:p>
            <a:endParaRPr lang="en-US" dirty="0"/>
          </a:p>
        </p:txBody>
      </p:sp>
      <p:cxnSp>
        <p:nvCxnSpPr>
          <p:cNvPr id="15362" name="AutoShape 2">
            <a:extLst>
              <a:ext uri="{FF2B5EF4-FFF2-40B4-BE49-F238E27FC236}">
                <a16:creationId xmlns:a16="http://schemas.microsoft.com/office/drawing/2014/main" id="{BAFE0F52-2057-4801-8A48-E163CC249D61}"/>
              </a:ext>
            </a:extLst>
          </p:cNvPr>
          <p:cNvCxnSpPr>
            <a:cxnSpLocks noChangeShapeType="1"/>
          </p:cNvCxnSpPr>
          <p:nvPr/>
        </p:nvCxnSpPr>
        <p:spPr bwMode="auto">
          <a:xfrm>
            <a:off x="6248401" y="1965901"/>
            <a:ext cx="0" cy="2790825"/>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5363" name="AutoShape 3">
            <a:extLst>
              <a:ext uri="{FF2B5EF4-FFF2-40B4-BE49-F238E27FC236}">
                <a16:creationId xmlns:a16="http://schemas.microsoft.com/office/drawing/2014/main" id="{6BC795A0-D11D-4574-B29E-77FBEB03EA89}"/>
              </a:ext>
            </a:extLst>
          </p:cNvPr>
          <p:cNvCxnSpPr>
            <a:cxnSpLocks noChangeShapeType="1"/>
          </p:cNvCxnSpPr>
          <p:nvPr/>
        </p:nvCxnSpPr>
        <p:spPr bwMode="auto">
          <a:xfrm>
            <a:off x="8724901" y="1965901"/>
            <a:ext cx="0" cy="27908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5364" name="AutoShape 4">
            <a:extLst>
              <a:ext uri="{FF2B5EF4-FFF2-40B4-BE49-F238E27FC236}">
                <a16:creationId xmlns:a16="http://schemas.microsoft.com/office/drawing/2014/main" id="{4C8ECE48-DFD3-42F4-B403-A5A49ACE8C0A}"/>
              </a:ext>
            </a:extLst>
          </p:cNvPr>
          <p:cNvCxnSpPr>
            <a:cxnSpLocks noChangeShapeType="1"/>
          </p:cNvCxnSpPr>
          <p:nvPr/>
        </p:nvCxnSpPr>
        <p:spPr bwMode="auto">
          <a:xfrm>
            <a:off x="5105400" y="2461201"/>
            <a:ext cx="3838576"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5365" name="AutoShape 5">
            <a:extLst>
              <a:ext uri="{FF2B5EF4-FFF2-40B4-BE49-F238E27FC236}">
                <a16:creationId xmlns:a16="http://schemas.microsoft.com/office/drawing/2014/main" id="{D0BC9C2D-19FE-45FF-8CCE-1D4385B01BDD}"/>
              </a:ext>
            </a:extLst>
          </p:cNvPr>
          <p:cNvCxnSpPr>
            <a:cxnSpLocks noChangeShapeType="1"/>
          </p:cNvCxnSpPr>
          <p:nvPr/>
        </p:nvCxnSpPr>
        <p:spPr bwMode="auto">
          <a:xfrm>
            <a:off x="5105400" y="4089976"/>
            <a:ext cx="3838576"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3" name="Text Box 6">
            <a:extLst>
              <a:ext uri="{FF2B5EF4-FFF2-40B4-BE49-F238E27FC236}">
                <a16:creationId xmlns:a16="http://schemas.microsoft.com/office/drawing/2014/main" id="{1BB79567-5C30-4BC1-9EA0-09B1603A0691}"/>
              </a:ext>
            </a:extLst>
          </p:cNvPr>
          <p:cNvSpPr txBox="1">
            <a:spLocks noChangeArrowheads="1"/>
          </p:cNvSpPr>
          <p:nvPr/>
        </p:nvSpPr>
        <p:spPr bwMode="auto">
          <a:xfrm>
            <a:off x="5676901" y="3556576"/>
            <a:ext cx="5143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rPr>
              <a:t>24.0</a:t>
            </a:r>
            <a:r>
              <a:rPr kumimoji="0" lang="en-US" altLang="en-US" sz="1200" b="0" i="0" u="none" strike="noStrike" cap="none" normalizeH="0" baseline="0" noProof="1">
                <a:ln>
                  <a:noFill/>
                </a:ln>
                <a:solidFill>
                  <a:srgbClr val="000000"/>
                </a:solidFill>
                <a:effectLst/>
                <a:latin typeface="Times New Roman" panose="02020603050405020304" pitchFamily="18" charset="0"/>
              </a:rPr>
              <a:t>°</a:t>
            </a:r>
            <a:r>
              <a:rPr kumimoji="0" lang="en-US" altLang="en-US" sz="1200" b="0" i="0" u="none" strike="noStrike" cap="none" normalizeH="0" baseline="0">
                <a:ln>
                  <a:noFill/>
                </a:ln>
                <a:solidFill>
                  <a:srgbClr val="000000"/>
                </a:solidFill>
                <a:effectLst/>
                <a:latin typeface="Times New Roman" panose="02020603050405020304" pitchFamily="18" charset="0"/>
              </a:rPr>
              <a:t>C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7">
            <a:extLst>
              <a:ext uri="{FF2B5EF4-FFF2-40B4-BE49-F238E27FC236}">
                <a16:creationId xmlns:a16="http://schemas.microsoft.com/office/drawing/2014/main" id="{246298AC-BF2A-4336-A17B-B2C308EBBF0E}"/>
              </a:ext>
            </a:extLst>
          </p:cNvPr>
          <p:cNvSpPr txBox="1">
            <a:spLocks noChangeArrowheads="1"/>
          </p:cNvSpPr>
          <p:nvPr/>
        </p:nvSpPr>
        <p:spPr bwMode="auto">
          <a:xfrm>
            <a:off x="5676901" y="2585026"/>
            <a:ext cx="5143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rPr>
              <a:t>95.0</a:t>
            </a:r>
            <a:r>
              <a:rPr kumimoji="0" lang="en-US" altLang="en-US" sz="1200" b="0" i="0" u="none" strike="noStrike" cap="none" normalizeH="0" baseline="0" noProof="1">
                <a:ln>
                  <a:noFill/>
                </a:ln>
                <a:solidFill>
                  <a:srgbClr val="000000"/>
                </a:solidFill>
                <a:effectLst/>
                <a:latin typeface="Times New Roman" panose="02020603050405020304" pitchFamily="18" charset="0"/>
              </a:rPr>
              <a:t>°</a:t>
            </a:r>
            <a:r>
              <a:rPr kumimoji="0" lang="en-US" altLang="en-US" sz="1200" b="0" i="0" u="none" strike="noStrike" cap="none" normalizeH="0" baseline="0" dirty="0">
                <a:ln>
                  <a:noFill/>
                </a:ln>
                <a:solidFill>
                  <a:srgbClr val="000000"/>
                </a:solidFill>
                <a:effectLst/>
                <a:latin typeface="Times New Roman" panose="02020603050405020304" pitchFamily="18" charset="0"/>
              </a:rPr>
              <a:t>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5368" name="AutoShape 8">
            <a:extLst>
              <a:ext uri="{FF2B5EF4-FFF2-40B4-BE49-F238E27FC236}">
                <a16:creationId xmlns:a16="http://schemas.microsoft.com/office/drawing/2014/main" id="{BC44F75C-CEB4-4BCA-8682-5A5BD3B31C18}"/>
              </a:ext>
            </a:extLst>
          </p:cNvPr>
          <p:cNvCxnSpPr>
            <a:cxnSpLocks noChangeShapeType="1"/>
          </p:cNvCxnSpPr>
          <p:nvPr/>
        </p:nvCxnSpPr>
        <p:spPr bwMode="auto">
          <a:xfrm>
            <a:off x="6191251" y="2699326"/>
            <a:ext cx="18097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15369" name="AutoShape 9">
            <a:extLst>
              <a:ext uri="{FF2B5EF4-FFF2-40B4-BE49-F238E27FC236}">
                <a16:creationId xmlns:a16="http://schemas.microsoft.com/office/drawing/2014/main" id="{BB4C6F0C-DFAD-4BDA-A4DC-E37B0D97EAB8}"/>
              </a:ext>
            </a:extLst>
          </p:cNvPr>
          <p:cNvCxnSpPr>
            <a:cxnSpLocks noChangeShapeType="1"/>
          </p:cNvCxnSpPr>
          <p:nvPr/>
        </p:nvCxnSpPr>
        <p:spPr bwMode="auto">
          <a:xfrm>
            <a:off x="6191251" y="3680401"/>
            <a:ext cx="180975"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7" name="TextBox 6">
            <a:extLst>
              <a:ext uri="{FF2B5EF4-FFF2-40B4-BE49-F238E27FC236}">
                <a16:creationId xmlns:a16="http://schemas.microsoft.com/office/drawing/2014/main" id="{AF07C36E-D5DE-4B9A-A717-3BA765C34C00}"/>
              </a:ext>
            </a:extLst>
          </p:cNvPr>
          <p:cNvSpPr txBox="1"/>
          <p:nvPr/>
        </p:nvSpPr>
        <p:spPr>
          <a:xfrm>
            <a:off x="8539162" y="1447800"/>
            <a:ext cx="533400" cy="584775"/>
          </a:xfrm>
          <a:prstGeom prst="rect">
            <a:avLst/>
          </a:prstGeom>
          <a:noFill/>
        </p:spPr>
        <p:txBody>
          <a:bodyPr wrap="square" rtlCol="0">
            <a:spAutoFit/>
          </a:bodyPr>
          <a:lstStyle/>
          <a:p>
            <a:r>
              <a:rPr lang="en-US" sz="3200" dirty="0">
                <a:solidFill>
                  <a:srgbClr val="000099"/>
                </a:solidFill>
              </a:rPr>
              <a:t>K</a:t>
            </a:r>
          </a:p>
        </p:txBody>
      </p:sp>
      <p:sp>
        <p:nvSpPr>
          <p:cNvPr id="16" name="TextBox 15">
            <a:extLst>
              <a:ext uri="{FF2B5EF4-FFF2-40B4-BE49-F238E27FC236}">
                <a16:creationId xmlns:a16="http://schemas.microsoft.com/office/drawing/2014/main" id="{3F25D1A2-2667-4E17-8449-0FFB10B83856}"/>
              </a:ext>
            </a:extLst>
          </p:cNvPr>
          <p:cNvSpPr txBox="1"/>
          <p:nvPr/>
        </p:nvSpPr>
        <p:spPr>
          <a:xfrm>
            <a:off x="6019800" y="1447801"/>
            <a:ext cx="533400" cy="584775"/>
          </a:xfrm>
          <a:prstGeom prst="rect">
            <a:avLst/>
          </a:prstGeom>
          <a:noFill/>
        </p:spPr>
        <p:txBody>
          <a:bodyPr wrap="square" rtlCol="0">
            <a:spAutoFit/>
          </a:bodyPr>
          <a:lstStyle/>
          <a:p>
            <a:r>
              <a:rPr lang="en-US" sz="3200" dirty="0">
                <a:solidFill>
                  <a:srgbClr val="000099"/>
                </a:solidFill>
              </a:rPr>
              <a:t>C</a:t>
            </a:r>
          </a:p>
        </p:txBody>
      </p:sp>
      <p:sp>
        <p:nvSpPr>
          <p:cNvPr id="8" name="TextBox 7">
            <a:extLst>
              <a:ext uri="{FF2B5EF4-FFF2-40B4-BE49-F238E27FC236}">
                <a16:creationId xmlns:a16="http://schemas.microsoft.com/office/drawing/2014/main" id="{E8471A77-382A-42EE-8F63-0C22DFFACAE5}"/>
              </a:ext>
            </a:extLst>
          </p:cNvPr>
          <p:cNvSpPr txBox="1"/>
          <p:nvPr/>
        </p:nvSpPr>
        <p:spPr>
          <a:xfrm>
            <a:off x="5676901" y="2145268"/>
            <a:ext cx="3395661" cy="369332"/>
          </a:xfrm>
          <a:prstGeom prst="rect">
            <a:avLst/>
          </a:prstGeom>
          <a:noFill/>
        </p:spPr>
        <p:txBody>
          <a:bodyPr wrap="square" rtlCol="0">
            <a:spAutoFit/>
          </a:bodyPr>
          <a:lstStyle/>
          <a:p>
            <a:r>
              <a:rPr lang="en-US" dirty="0">
                <a:solidFill>
                  <a:srgbClr val="FF0000"/>
                </a:solidFill>
              </a:rPr>
              <a:t>100            Boiling point       373</a:t>
            </a:r>
          </a:p>
        </p:txBody>
      </p:sp>
      <p:sp>
        <p:nvSpPr>
          <p:cNvPr id="18" name="TextBox 17">
            <a:extLst>
              <a:ext uri="{FF2B5EF4-FFF2-40B4-BE49-F238E27FC236}">
                <a16:creationId xmlns:a16="http://schemas.microsoft.com/office/drawing/2014/main" id="{8299BACA-8CEC-4E1E-96E1-56B0C5A82028}"/>
              </a:ext>
            </a:extLst>
          </p:cNvPr>
          <p:cNvSpPr txBox="1"/>
          <p:nvPr/>
        </p:nvSpPr>
        <p:spPr>
          <a:xfrm>
            <a:off x="5713344" y="3752910"/>
            <a:ext cx="3395661" cy="369332"/>
          </a:xfrm>
          <a:prstGeom prst="rect">
            <a:avLst/>
          </a:prstGeom>
          <a:noFill/>
        </p:spPr>
        <p:txBody>
          <a:bodyPr wrap="square" rtlCol="0">
            <a:spAutoFit/>
          </a:bodyPr>
          <a:lstStyle/>
          <a:p>
            <a:r>
              <a:rPr lang="en-US" dirty="0">
                <a:solidFill>
                  <a:srgbClr val="FF0000"/>
                </a:solidFill>
              </a:rPr>
              <a:t>     0            Melting point     273</a:t>
            </a:r>
          </a:p>
        </p:txBody>
      </p:sp>
      <p:sp>
        <p:nvSpPr>
          <p:cNvPr id="9" name="TextBox 8">
            <a:extLst>
              <a:ext uri="{FF2B5EF4-FFF2-40B4-BE49-F238E27FC236}">
                <a16:creationId xmlns:a16="http://schemas.microsoft.com/office/drawing/2014/main" id="{D450B038-ACF3-4FE0-AF23-8E5873A7637A}"/>
              </a:ext>
            </a:extLst>
          </p:cNvPr>
          <p:cNvSpPr txBox="1"/>
          <p:nvPr/>
        </p:nvSpPr>
        <p:spPr>
          <a:xfrm>
            <a:off x="0" y="2699326"/>
            <a:ext cx="4571987" cy="3785652"/>
          </a:xfrm>
          <a:prstGeom prst="rect">
            <a:avLst/>
          </a:prstGeom>
          <a:noFill/>
        </p:spPr>
        <p:txBody>
          <a:bodyPr wrap="square" rtlCol="0">
            <a:spAutoFit/>
          </a:bodyPr>
          <a:lstStyle/>
          <a:p>
            <a:r>
              <a:rPr lang="en-US" sz="2400" dirty="0">
                <a:solidFill>
                  <a:srgbClr val="000099"/>
                </a:solidFill>
                <a:latin typeface="Times New Roman" panose="02020603050405020304" pitchFamily="18" charset="0"/>
                <a:cs typeface="Times New Roman" panose="02020603050405020304" pitchFamily="18" charset="0"/>
              </a:rPr>
              <a:t>44.  The ∆T in °C = </a:t>
            </a:r>
            <a:r>
              <a:rPr lang="en-US" sz="2400" b="1" dirty="0">
                <a:solidFill>
                  <a:srgbClr val="800080"/>
                </a:solidFill>
                <a:latin typeface="Times New Roman" panose="02020603050405020304" pitchFamily="18" charset="0"/>
                <a:cs typeface="Times New Roman" panose="02020603050405020304" pitchFamily="18" charset="0"/>
              </a:rPr>
              <a:t>71</a:t>
            </a:r>
            <a:r>
              <a:rPr lang="en-US" sz="2400" b="1" dirty="0">
                <a:solidFill>
                  <a:srgbClr val="800080"/>
                </a:solidFill>
                <a:latin typeface="Times New Roman" panose="02020603050405020304" pitchFamily="18" charset="0"/>
                <a:ea typeface="Verdana" panose="020B0604030504040204" pitchFamily="34" charset="0"/>
                <a:cs typeface="Times New Roman" panose="02020603050405020304" pitchFamily="18" charset="0"/>
              </a:rPr>
              <a:t>°</a:t>
            </a:r>
            <a:r>
              <a:rPr lang="en-US" sz="2400" b="1" dirty="0">
                <a:solidFill>
                  <a:srgbClr val="800080"/>
                </a:solidFill>
                <a:latin typeface="Times New Roman" panose="02020603050405020304" pitchFamily="18" charset="0"/>
                <a:cs typeface="Times New Roman" panose="02020603050405020304" pitchFamily="18" charset="0"/>
              </a:rPr>
              <a:t>C</a:t>
            </a:r>
          </a:p>
          <a:p>
            <a:r>
              <a:rPr lang="en-US" sz="2400" dirty="0">
                <a:solidFill>
                  <a:srgbClr val="000099"/>
                </a:solidFill>
                <a:latin typeface="Times New Roman" panose="02020603050405020304" pitchFamily="18" charset="0"/>
                <a:cs typeface="Times New Roman" panose="02020603050405020304" pitchFamily="18" charset="0"/>
              </a:rPr>
              <a:t> </a:t>
            </a:r>
            <a:br>
              <a:rPr lang="en-US" sz="2400" dirty="0">
                <a:solidFill>
                  <a:srgbClr val="000099"/>
                </a:solidFill>
                <a:latin typeface="Times New Roman" panose="02020603050405020304" pitchFamily="18" charset="0"/>
                <a:cs typeface="Times New Roman" panose="02020603050405020304" pitchFamily="18" charset="0"/>
              </a:rPr>
            </a:br>
            <a:endParaRPr lang="en-US" sz="2400" dirty="0">
              <a:solidFill>
                <a:srgbClr val="000099"/>
              </a:solidFill>
              <a:latin typeface="Times New Roman" panose="02020603050405020304" pitchFamily="18" charset="0"/>
              <a:cs typeface="Times New Roman" panose="02020603050405020304" pitchFamily="18" charset="0"/>
            </a:endParaRPr>
          </a:p>
          <a:p>
            <a:r>
              <a:rPr lang="en-US" sz="2400" dirty="0">
                <a:solidFill>
                  <a:srgbClr val="000099"/>
                </a:solidFill>
                <a:latin typeface="Times New Roman" panose="02020603050405020304" pitchFamily="18" charset="0"/>
                <a:cs typeface="Times New Roman" panose="02020603050405020304" pitchFamily="18" charset="0"/>
              </a:rPr>
              <a:t>45.  The ∆T in K = </a:t>
            </a:r>
            <a:r>
              <a:rPr lang="en-US" sz="2400" b="1" dirty="0">
                <a:solidFill>
                  <a:srgbClr val="800080"/>
                </a:solidFill>
                <a:latin typeface="Times New Roman" panose="02020603050405020304" pitchFamily="18" charset="0"/>
                <a:cs typeface="Times New Roman" panose="02020603050405020304" pitchFamily="18" charset="0"/>
              </a:rPr>
              <a:t>71 </a:t>
            </a:r>
            <a:r>
              <a:rPr lang="en-US" sz="2400" b="1" dirty="0">
                <a:solidFill>
                  <a:srgbClr val="800080"/>
                </a:solidFill>
                <a:latin typeface="Times New Roman" panose="02020603050405020304" pitchFamily="18" charset="0"/>
                <a:ea typeface="Verdana" panose="020B0604030504040204" pitchFamily="34" charset="0"/>
                <a:cs typeface="Times New Roman" panose="02020603050405020304" pitchFamily="18" charset="0"/>
              </a:rPr>
              <a:t>K</a:t>
            </a:r>
            <a:endParaRPr lang="en-US" sz="2400" dirty="0">
              <a:solidFill>
                <a:srgbClr val="000099"/>
              </a:solidFill>
              <a:latin typeface="Times New Roman" panose="02020603050405020304" pitchFamily="18" charset="0"/>
              <a:cs typeface="Times New Roman" panose="02020603050405020304" pitchFamily="18" charset="0"/>
            </a:endParaRPr>
          </a:p>
          <a:p>
            <a:r>
              <a:rPr lang="en-US" sz="2400" dirty="0">
                <a:solidFill>
                  <a:srgbClr val="000099"/>
                </a:solidFill>
                <a:latin typeface="Times New Roman" panose="02020603050405020304" pitchFamily="18" charset="0"/>
                <a:cs typeface="Times New Roman" panose="02020603050405020304" pitchFamily="18" charset="0"/>
              </a:rPr>
              <a:t> </a:t>
            </a:r>
          </a:p>
          <a:p>
            <a:r>
              <a:rPr lang="en-US" sz="2400" dirty="0">
                <a:solidFill>
                  <a:srgbClr val="000099"/>
                </a:solidFill>
                <a:latin typeface="Times New Roman" panose="02020603050405020304" pitchFamily="18" charset="0"/>
                <a:cs typeface="Times New Roman" panose="02020603050405020304" pitchFamily="18" charset="0"/>
              </a:rPr>
              <a:t>46.  The hot temps have different numbers, and so do the cold temps, but the ∆T is always going to be</a:t>
            </a:r>
            <a:br>
              <a:rPr lang="en-US" sz="2400" dirty="0">
                <a:solidFill>
                  <a:srgbClr val="000099"/>
                </a:solidFill>
                <a:latin typeface="Times New Roman" panose="02020603050405020304" pitchFamily="18" charset="0"/>
                <a:cs typeface="Times New Roman" panose="02020603050405020304" pitchFamily="18" charset="0"/>
              </a:rPr>
            </a:br>
            <a:br>
              <a:rPr lang="en-US" sz="2400" dirty="0">
                <a:solidFill>
                  <a:srgbClr val="000099"/>
                </a:solidFill>
                <a:latin typeface="Times New Roman" panose="02020603050405020304" pitchFamily="18" charset="0"/>
                <a:cs typeface="Times New Roman" panose="02020603050405020304" pitchFamily="18" charset="0"/>
              </a:rPr>
            </a:br>
            <a:r>
              <a:rPr lang="en-US" sz="2400" b="1" dirty="0">
                <a:solidFill>
                  <a:srgbClr val="800080"/>
                </a:solidFill>
                <a:latin typeface="Times New Roman" panose="02020603050405020304" pitchFamily="18" charset="0"/>
                <a:cs typeface="Times New Roman" panose="02020603050405020304" pitchFamily="18" charset="0"/>
              </a:rPr>
              <a:t>The Same Value, different units.  </a:t>
            </a:r>
            <a:endParaRPr lang="en-US" dirty="0"/>
          </a:p>
        </p:txBody>
      </p:sp>
      <p:sp>
        <p:nvSpPr>
          <p:cNvPr id="20" name="Text Box 6">
            <a:extLst>
              <a:ext uri="{FF2B5EF4-FFF2-40B4-BE49-F238E27FC236}">
                <a16:creationId xmlns:a16="http://schemas.microsoft.com/office/drawing/2014/main" id="{C1D395FC-51C7-4657-9CEA-B47FD844F469}"/>
              </a:ext>
            </a:extLst>
          </p:cNvPr>
          <p:cNvSpPr txBox="1">
            <a:spLocks noChangeArrowheads="1"/>
          </p:cNvSpPr>
          <p:nvPr/>
        </p:nvSpPr>
        <p:spPr bwMode="auto">
          <a:xfrm>
            <a:off x="8143875" y="3567947"/>
            <a:ext cx="5143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Times New Roman" panose="02020603050405020304" pitchFamily="18" charset="0"/>
              </a:rPr>
              <a:t>297 K</a:t>
            </a:r>
            <a:r>
              <a:rPr kumimoji="0" lang="en-US" altLang="en-US" sz="1200" b="0" i="0" u="none" strike="noStrike" cap="none" normalizeH="0" baseline="0" dirty="0">
                <a:ln>
                  <a:noFill/>
                </a:ln>
                <a:solidFill>
                  <a:srgbClr val="000000"/>
                </a:solidFill>
                <a:effectLst/>
                <a:latin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7">
            <a:extLst>
              <a:ext uri="{FF2B5EF4-FFF2-40B4-BE49-F238E27FC236}">
                <a16:creationId xmlns:a16="http://schemas.microsoft.com/office/drawing/2014/main" id="{AF2A85BD-8333-42CB-9B2B-7846EA6FECF0}"/>
              </a:ext>
            </a:extLst>
          </p:cNvPr>
          <p:cNvSpPr txBox="1">
            <a:spLocks noChangeArrowheads="1"/>
          </p:cNvSpPr>
          <p:nvPr/>
        </p:nvSpPr>
        <p:spPr bwMode="auto">
          <a:xfrm>
            <a:off x="8172450" y="2596397"/>
            <a:ext cx="5143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Times New Roman" panose="02020603050405020304" pitchFamily="18" charset="0"/>
              </a:rPr>
              <a:t>368 K</a:t>
            </a:r>
            <a:endParaRPr kumimoji="0" lang="en-US" altLang="en-US" sz="1800" b="0" i="0" u="none" strike="noStrike" cap="none" normalizeH="0" baseline="0" dirty="0">
              <a:ln>
                <a:noFill/>
              </a:ln>
              <a:solidFill>
                <a:srgbClr val="000099"/>
              </a:solidFill>
              <a:effectLst/>
              <a:latin typeface="Arial" panose="020B0604020202020204" pitchFamily="34" charset="0"/>
            </a:endParaRPr>
          </a:p>
        </p:txBody>
      </p:sp>
      <p:cxnSp>
        <p:nvCxnSpPr>
          <p:cNvPr id="22" name="AutoShape 8">
            <a:extLst>
              <a:ext uri="{FF2B5EF4-FFF2-40B4-BE49-F238E27FC236}">
                <a16:creationId xmlns:a16="http://schemas.microsoft.com/office/drawing/2014/main" id="{E29F1FCA-FFF7-4D70-B158-5AC3753BAA12}"/>
              </a:ext>
            </a:extLst>
          </p:cNvPr>
          <p:cNvCxnSpPr>
            <a:cxnSpLocks noChangeShapeType="1"/>
          </p:cNvCxnSpPr>
          <p:nvPr/>
        </p:nvCxnSpPr>
        <p:spPr bwMode="auto">
          <a:xfrm>
            <a:off x="8658225" y="2710697"/>
            <a:ext cx="18097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3" name="AutoShape 9">
            <a:extLst>
              <a:ext uri="{FF2B5EF4-FFF2-40B4-BE49-F238E27FC236}">
                <a16:creationId xmlns:a16="http://schemas.microsoft.com/office/drawing/2014/main" id="{8906788A-782B-4C7C-82FC-21CDEF01A2A9}"/>
              </a:ext>
            </a:extLst>
          </p:cNvPr>
          <p:cNvCxnSpPr>
            <a:cxnSpLocks noChangeShapeType="1"/>
          </p:cNvCxnSpPr>
          <p:nvPr/>
        </p:nvCxnSpPr>
        <p:spPr bwMode="auto">
          <a:xfrm>
            <a:off x="8658225" y="3691772"/>
            <a:ext cx="180975"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5" name="TextBox 4">
            <a:extLst>
              <a:ext uri="{FF2B5EF4-FFF2-40B4-BE49-F238E27FC236}">
                <a16:creationId xmlns:a16="http://schemas.microsoft.com/office/drawing/2014/main" id="{0875432F-2397-48BE-8DDB-4689147DE64D}"/>
              </a:ext>
            </a:extLst>
          </p:cNvPr>
          <p:cNvSpPr txBox="1"/>
          <p:nvPr/>
        </p:nvSpPr>
        <p:spPr>
          <a:xfrm>
            <a:off x="5029201" y="5032951"/>
            <a:ext cx="4079804" cy="830997"/>
          </a:xfrm>
          <a:prstGeom prst="rect">
            <a:avLst/>
          </a:prstGeom>
          <a:noFill/>
        </p:spPr>
        <p:txBody>
          <a:bodyPr wrap="square" rtlCol="0">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∆T °C = ∆T K </a:t>
            </a:r>
            <a:endParaRPr lang="en-US" sz="4800" dirty="0">
              <a:solidFill>
                <a:srgbClr val="FF0000"/>
              </a:solidFill>
            </a:endParaRPr>
          </a:p>
        </p:txBody>
      </p:sp>
    </p:spTree>
    <p:extLst>
      <p:ext uri="{BB962C8B-B14F-4D97-AF65-F5344CB8AC3E}">
        <p14:creationId xmlns:p14="http://schemas.microsoft.com/office/powerpoint/2010/main" val="26266096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02065B-6037-4804-AB7C-250B116C921B}"/>
              </a:ext>
            </a:extLst>
          </p:cNvPr>
          <p:cNvSpPr txBox="1"/>
          <p:nvPr/>
        </p:nvSpPr>
        <p:spPr>
          <a:xfrm>
            <a:off x="0" y="152400"/>
            <a:ext cx="9144000" cy="563231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47.  There are ________ units of energy between freezing and boiling in Celsius: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48.  There are ______ units of energy between freezing and boiling in Kelvin: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49.  The _____________ = _____________  </a:t>
            </a:r>
          </a:p>
          <a:p>
            <a:r>
              <a:rPr lang="en-US" dirty="0"/>
              <a:t> </a:t>
            </a:r>
          </a:p>
          <a:p>
            <a:endParaRPr lang="en-US" dirty="0"/>
          </a:p>
        </p:txBody>
      </p:sp>
    </p:spTree>
    <p:extLst>
      <p:ext uri="{BB962C8B-B14F-4D97-AF65-F5344CB8AC3E}">
        <p14:creationId xmlns:p14="http://schemas.microsoft.com/office/powerpoint/2010/main" val="40202714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02065B-6037-4804-AB7C-250B116C921B}"/>
              </a:ext>
            </a:extLst>
          </p:cNvPr>
          <p:cNvSpPr txBox="1"/>
          <p:nvPr/>
        </p:nvSpPr>
        <p:spPr>
          <a:xfrm>
            <a:off x="0" y="152400"/>
            <a:ext cx="9144000" cy="6001643"/>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47.  There are </a:t>
            </a:r>
            <a:r>
              <a:rPr lang="en-US" sz="3600" b="1" dirty="0">
                <a:solidFill>
                  <a:srgbClr val="FF0000"/>
                </a:solidFill>
                <a:latin typeface="Times New Roman" panose="02020603050405020304" pitchFamily="18" charset="0"/>
                <a:cs typeface="Times New Roman" panose="02020603050405020304" pitchFamily="18" charset="0"/>
              </a:rPr>
              <a:t>100</a:t>
            </a:r>
            <a:r>
              <a:rPr lang="en-US" sz="3600" dirty="0">
                <a:latin typeface="Times New Roman" panose="02020603050405020304" pitchFamily="18" charset="0"/>
                <a:cs typeface="Times New Roman" panose="02020603050405020304" pitchFamily="18" charset="0"/>
              </a:rPr>
              <a:t> units of energy between freezing and boiling in Celsius: </a:t>
            </a:r>
            <a:r>
              <a:rPr lang="en-US" sz="3600" dirty="0">
                <a:solidFill>
                  <a:srgbClr val="FF0000"/>
                </a:solidFill>
                <a:latin typeface="Times New Roman" panose="02020603050405020304" pitchFamily="18" charset="0"/>
                <a:cs typeface="Times New Roman" panose="02020603050405020304" pitchFamily="18" charset="0"/>
              </a:rPr>
              <a:t>0</a:t>
            </a:r>
            <a:r>
              <a:rPr lang="en-US" sz="36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C → 100</a:t>
            </a:r>
            <a:r>
              <a:rPr lang="en-US" sz="36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C</a:t>
            </a:r>
            <a:br>
              <a:rPr lang="en-US" sz="3600" dirty="0">
                <a:solidFill>
                  <a:srgbClr val="FF0000"/>
                </a:solidFill>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48.  There are </a:t>
            </a:r>
            <a:r>
              <a:rPr lang="en-US" sz="3600" b="1" dirty="0">
                <a:solidFill>
                  <a:schemeClr val="bg1"/>
                </a:solidFill>
                <a:latin typeface="Times New Roman" panose="02020603050405020304" pitchFamily="18" charset="0"/>
                <a:cs typeface="Times New Roman" panose="02020603050405020304" pitchFamily="18" charset="0"/>
              </a:rPr>
              <a:t>100</a:t>
            </a:r>
            <a:r>
              <a:rPr lang="en-US" sz="3600" dirty="0">
                <a:latin typeface="Times New Roman" panose="02020603050405020304" pitchFamily="18" charset="0"/>
                <a:cs typeface="Times New Roman" panose="02020603050405020304" pitchFamily="18" charset="0"/>
              </a:rPr>
              <a:t> units of energy between freezing and boiling in Kelvin:  </a:t>
            </a:r>
            <a:r>
              <a:rPr lang="en-US" sz="3600" dirty="0">
                <a:solidFill>
                  <a:schemeClr val="bg1"/>
                </a:solidFill>
                <a:latin typeface="Times New Roman" panose="02020603050405020304" pitchFamily="18" charset="0"/>
                <a:cs typeface="Times New Roman" panose="02020603050405020304" pitchFamily="18" charset="0"/>
              </a:rPr>
              <a:t>273 K → 373 K</a:t>
            </a:r>
            <a:br>
              <a:rPr lang="en-US" sz="3600" dirty="0">
                <a:solidFill>
                  <a:schemeClr val="bg1"/>
                </a:solidFill>
                <a:latin typeface="Times New Roman" panose="02020603050405020304" pitchFamily="18" charset="0"/>
                <a:cs typeface="Times New Roman" panose="02020603050405020304" pitchFamily="18" charset="0"/>
              </a:rPr>
            </a:br>
            <a:br>
              <a:rPr lang="en-US" sz="3600" dirty="0">
                <a:solidFill>
                  <a:schemeClr val="bg1"/>
                </a:solidFill>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49.  </a:t>
            </a:r>
            <a:r>
              <a:rPr lang="en-US" sz="6000" dirty="0">
                <a:latin typeface="Times New Roman" panose="02020603050405020304" pitchFamily="18" charset="0"/>
                <a:cs typeface="Times New Roman" panose="02020603050405020304" pitchFamily="18" charset="0"/>
              </a:rPr>
              <a:t>The </a:t>
            </a:r>
            <a:r>
              <a:rPr lang="en-US" sz="6000" dirty="0">
                <a:solidFill>
                  <a:schemeClr val="bg1"/>
                </a:solidFill>
                <a:latin typeface="Times New Roman" panose="02020603050405020304" pitchFamily="18" charset="0"/>
                <a:cs typeface="Times New Roman" panose="02020603050405020304" pitchFamily="18" charset="0"/>
              </a:rPr>
              <a:t>∆T </a:t>
            </a:r>
            <a:r>
              <a:rPr lang="en-US" sz="60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a:t>
            </a:r>
            <a:r>
              <a:rPr lang="en-US" sz="6000" dirty="0">
                <a:solidFill>
                  <a:schemeClr val="bg1"/>
                </a:solidFill>
                <a:latin typeface="Times New Roman" panose="02020603050405020304" pitchFamily="18" charset="0"/>
                <a:cs typeface="Times New Roman" panose="02020603050405020304" pitchFamily="18" charset="0"/>
              </a:rPr>
              <a:t>C = ∆T </a:t>
            </a:r>
            <a:r>
              <a:rPr lang="en-US" sz="60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K</a:t>
            </a:r>
            <a:r>
              <a:rPr lang="en-US" sz="6000" dirty="0">
                <a:solidFill>
                  <a:schemeClr val="bg1"/>
                </a:solidFill>
                <a:latin typeface="Times New Roman" panose="02020603050405020304" pitchFamily="18" charset="0"/>
                <a:cs typeface="Times New Roman" panose="02020603050405020304" pitchFamily="18" charset="0"/>
              </a:rPr>
              <a:t> </a:t>
            </a:r>
            <a:endParaRPr lang="en-US" sz="3600" dirty="0">
              <a:solidFill>
                <a:schemeClr val="bg1"/>
              </a:solidFill>
              <a:latin typeface="Times New Roman" panose="02020603050405020304" pitchFamily="18" charset="0"/>
              <a:cs typeface="Times New Roman" panose="02020603050405020304" pitchFamily="18" charset="0"/>
            </a:endParaRPr>
          </a:p>
          <a:p>
            <a:r>
              <a:rPr lang="en-US" dirty="0"/>
              <a:t> </a:t>
            </a:r>
          </a:p>
          <a:p>
            <a:endParaRPr lang="en-US" dirty="0"/>
          </a:p>
        </p:txBody>
      </p:sp>
    </p:spTree>
    <p:extLst>
      <p:ext uri="{BB962C8B-B14F-4D97-AF65-F5344CB8AC3E}">
        <p14:creationId xmlns:p14="http://schemas.microsoft.com/office/powerpoint/2010/main" val="35418285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02065B-6037-4804-AB7C-250B116C921B}"/>
              </a:ext>
            </a:extLst>
          </p:cNvPr>
          <p:cNvSpPr txBox="1"/>
          <p:nvPr/>
        </p:nvSpPr>
        <p:spPr>
          <a:xfrm>
            <a:off x="0" y="152400"/>
            <a:ext cx="9144000" cy="6001643"/>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47.  There are </a:t>
            </a:r>
            <a:r>
              <a:rPr lang="en-US" sz="3600" b="1" dirty="0">
                <a:solidFill>
                  <a:srgbClr val="FF0000"/>
                </a:solidFill>
                <a:latin typeface="Times New Roman" panose="02020603050405020304" pitchFamily="18" charset="0"/>
                <a:cs typeface="Times New Roman" panose="02020603050405020304" pitchFamily="18" charset="0"/>
              </a:rPr>
              <a:t>100</a:t>
            </a:r>
            <a:r>
              <a:rPr lang="en-US" sz="3600" dirty="0">
                <a:latin typeface="Times New Roman" panose="02020603050405020304" pitchFamily="18" charset="0"/>
                <a:cs typeface="Times New Roman" panose="02020603050405020304" pitchFamily="18" charset="0"/>
              </a:rPr>
              <a:t> units of energy between freezing and boiling in Celsius: </a:t>
            </a:r>
            <a:r>
              <a:rPr lang="en-US" sz="3600" dirty="0">
                <a:solidFill>
                  <a:srgbClr val="FF0000"/>
                </a:solidFill>
                <a:latin typeface="Times New Roman" panose="02020603050405020304" pitchFamily="18" charset="0"/>
                <a:cs typeface="Times New Roman" panose="02020603050405020304" pitchFamily="18" charset="0"/>
              </a:rPr>
              <a:t>0</a:t>
            </a:r>
            <a:r>
              <a:rPr lang="en-US" sz="36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C → 100</a:t>
            </a:r>
            <a:r>
              <a:rPr lang="en-US" sz="36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C</a:t>
            </a:r>
            <a:br>
              <a:rPr lang="en-US" sz="3600" dirty="0">
                <a:solidFill>
                  <a:srgbClr val="FF0000"/>
                </a:solidFill>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48.  There are </a:t>
            </a:r>
            <a:r>
              <a:rPr lang="en-US" sz="3600" b="1" dirty="0">
                <a:solidFill>
                  <a:srgbClr val="0000FF"/>
                </a:solidFill>
                <a:latin typeface="Times New Roman" panose="02020603050405020304" pitchFamily="18" charset="0"/>
                <a:cs typeface="Times New Roman" panose="02020603050405020304" pitchFamily="18" charset="0"/>
              </a:rPr>
              <a:t>100</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u</a:t>
            </a:r>
            <a:r>
              <a:rPr lang="en-US" sz="3600" dirty="0">
                <a:latin typeface="Times New Roman" panose="02020603050405020304" pitchFamily="18" charset="0"/>
                <a:cs typeface="Times New Roman" panose="02020603050405020304" pitchFamily="18" charset="0"/>
              </a:rPr>
              <a:t>nits of energy between freezing and boiling in Kelvin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600" dirty="0">
                <a:solidFill>
                  <a:srgbClr val="0000FF"/>
                </a:solidFill>
                <a:latin typeface="Times New Roman" panose="02020603050405020304" pitchFamily="18" charset="0"/>
                <a:cs typeface="Times New Roman" panose="02020603050405020304" pitchFamily="18" charset="0"/>
              </a:rPr>
              <a:t>  273 K → 373 K</a:t>
            </a:r>
            <a:br>
              <a:rPr lang="en-US" sz="3600" dirty="0">
                <a:solidFill>
                  <a:srgbClr val="0000FF"/>
                </a:solidFill>
                <a:latin typeface="Times New Roman" panose="02020603050405020304" pitchFamily="18" charset="0"/>
                <a:cs typeface="Times New Roman" panose="02020603050405020304" pitchFamily="18" charset="0"/>
              </a:rPr>
            </a:br>
            <a:br>
              <a:rPr lang="en-US" sz="3600" dirty="0">
                <a:solidFill>
                  <a:schemeClr val="bg1"/>
                </a:solidFill>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49.  </a:t>
            </a:r>
            <a:r>
              <a:rPr lang="en-US" sz="6000" dirty="0">
                <a:latin typeface="Times New Roman" panose="02020603050405020304" pitchFamily="18" charset="0"/>
                <a:cs typeface="Times New Roman" panose="02020603050405020304" pitchFamily="18" charset="0"/>
              </a:rPr>
              <a:t>The </a:t>
            </a:r>
            <a:r>
              <a:rPr lang="en-US" sz="6000" dirty="0">
                <a:solidFill>
                  <a:schemeClr val="bg1"/>
                </a:solidFill>
                <a:latin typeface="Times New Roman" panose="02020603050405020304" pitchFamily="18" charset="0"/>
                <a:cs typeface="Times New Roman" panose="02020603050405020304" pitchFamily="18" charset="0"/>
              </a:rPr>
              <a:t>∆T </a:t>
            </a:r>
            <a:r>
              <a:rPr lang="en-US" sz="60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a:t>
            </a:r>
            <a:r>
              <a:rPr lang="en-US" sz="6000" dirty="0">
                <a:solidFill>
                  <a:schemeClr val="bg1"/>
                </a:solidFill>
                <a:latin typeface="Times New Roman" panose="02020603050405020304" pitchFamily="18" charset="0"/>
                <a:cs typeface="Times New Roman" panose="02020603050405020304" pitchFamily="18" charset="0"/>
              </a:rPr>
              <a:t>C = ∆T </a:t>
            </a:r>
            <a:r>
              <a:rPr lang="en-US" sz="60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K</a:t>
            </a:r>
            <a:r>
              <a:rPr lang="en-US" sz="6000" dirty="0">
                <a:solidFill>
                  <a:schemeClr val="bg1"/>
                </a:solidFill>
                <a:latin typeface="Times New Roman" panose="02020603050405020304" pitchFamily="18" charset="0"/>
                <a:cs typeface="Times New Roman" panose="02020603050405020304" pitchFamily="18" charset="0"/>
              </a:rPr>
              <a:t> </a:t>
            </a:r>
            <a:endParaRPr lang="en-US" sz="3600" dirty="0">
              <a:solidFill>
                <a:schemeClr val="bg1"/>
              </a:solidFill>
              <a:latin typeface="Times New Roman" panose="02020603050405020304" pitchFamily="18" charset="0"/>
              <a:cs typeface="Times New Roman" panose="02020603050405020304" pitchFamily="18" charset="0"/>
            </a:endParaRPr>
          </a:p>
          <a:p>
            <a:r>
              <a:rPr lang="en-US" dirty="0"/>
              <a:t> </a:t>
            </a:r>
          </a:p>
          <a:p>
            <a:endParaRPr lang="en-US" dirty="0"/>
          </a:p>
        </p:txBody>
      </p:sp>
    </p:spTree>
    <p:extLst>
      <p:ext uri="{BB962C8B-B14F-4D97-AF65-F5344CB8AC3E}">
        <p14:creationId xmlns:p14="http://schemas.microsoft.com/office/powerpoint/2010/main" val="2757971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7BC048-A640-4B53-A9C1-EA957C025102}"/>
              </a:ext>
            </a:extLst>
          </p:cNvPr>
          <p:cNvSpPr txBox="1"/>
          <p:nvPr/>
        </p:nvSpPr>
        <p:spPr>
          <a:xfrm>
            <a:off x="-16565" y="0"/>
            <a:ext cx="9144000" cy="535531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  Exothermic means to </a:t>
            </a:r>
            <a:r>
              <a:rPr lang="en-US" sz="3600" dirty="0">
                <a:solidFill>
                  <a:srgbClr val="FF0000"/>
                </a:solidFill>
                <a:latin typeface="Times New Roman" panose="02020603050405020304" pitchFamily="18" charset="0"/>
                <a:cs typeface="Times New Roman" panose="02020603050405020304" pitchFamily="18" charset="0"/>
              </a:rPr>
              <a:t>EMIT</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2. Endothermic means to </a:t>
            </a:r>
            <a:r>
              <a:rPr lang="en-US" sz="3600" dirty="0">
                <a:solidFill>
                  <a:srgbClr val="0000FF"/>
                </a:solidFill>
                <a:latin typeface="Times New Roman" panose="02020603050405020304" pitchFamily="18" charset="0"/>
                <a:cs typeface="Times New Roman" panose="02020603050405020304" pitchFamily="18" charset="0"/>
              </a:rPr>
              <a:t>ABSORB</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3. To melt solids into liquids you need to</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a:solidFill>
                  <a:srgbClr val="0000FF"/>
                </a:solidFill>
                <a:latin typeface="Times New Roman" panose="02020603050405020304" pitchFamily="18" charset="0"/>
                <a:cs typeface="Times New Roman" panose="02020603050405020304" pitchFamily="18" charset="0"/>
              </a:rPr>
              <a:t>ABSORB</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4.  To freeze liquids into solids you need to</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REMOVE or EMIT</a:t>
            </a:r>
            <a:r>
              <a:rPr lang="en-US" sz="3600" dirty="0">
                <a:latin typeface="Times New Roman" panose="02020603050405020304" pitchFamily="18" charset="0"/>
                <a:cs typeface="Times New Roman" panose="02020603050405020304" pitchFamily="18" charset="0"/>
              </a:rPr>
              <a:t> heat energy.  </a:t>
            </a:r>
          </a:p>
          <a:p>
            <a:endParaRPr lang="en-US" dirty="0"/>
          </a:p>
        </p:txBody>
      </p:sp>
    </p:spTree>
    <p:extLst>
      <p:ext uri="{BB962C8B-B14F-4D97-AF65-F5344CB8AC3E}">
        <p14:creationId xmlns:p14="http://schemas.microsoft.com/office/powerpoint/2010/main" val="42578949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02065B-6037-4804-AB7C-250B116C921B}"/>
              </a:ext>
            </a:extLst>
          </p:cNvPr>
          <p:cNvSpPr txBox="1"/>
          <p:nvPr/>
        </p:nvSpPr>
        <p:spPr>
          <a:xfrm>
            <a:off x="0" y="152400"/>
            <a:ext cx="9144000" cy="6001643"/>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47.  There are </a:t>
            </a:r>
            <a:r>
              <a:rPr lang="en-US" sz="3600" b="1" dirty="0">
                <a:solidFill>
                  <a:srgbClr val="FF0000"/>
                </a:solidFill>
                <a:latin typeface="Times New Roman" panose="02020603050405020304" pitchFamily="18" charset="0"/>
                <a:cs typeface="Times New Roman" panose="02020603050405020304" pitchFamily="18" charset="0"/>
              </a:rPr>
              <a:t>100</a:t>
            </a:r>
            <a:r>
              <a:rPr lang="en-US" sz="3600" dirty="0">
                <a:latin typeface="Times New Roman" panose="02020603050405020304" pitchFamily="18" charset="0"/>
                <a:cs typeface="Times New Roman" panose="02020603050405020304" pitchFamily="18" charset="0"/>
              </a:rPr>
              <a:t> units of energy between freezing and boiling in Celsius: </a:t>
            </a:r>
            <a:r>
              <a:rPr lang="en-US" sz="3600" dirty="0">
                <a:solidFill>
                  <a:srgbClr val="FF0000"/>
                </a:solidFill>
                <a:latin typeface="Times New Roman" panose="02020603050405020304" pitchFamily="18" charset="0"/>
                <a:cs typeface="Times New Roman" panose="02020603050405020304" pitchFamily="18" charset="0"/>
              </a:rPr>
              <a:t>0</a:t>
            </a:r>
            <a:r>
              <a:rPr lang="en-US" sz="36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C → 100</a:t>
            </a:r>
            <a:r>
              <a:rPr lang="en-US" sz="36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C</a:t>
            </a:r>
            <a:br>
              <a:rPr lang="en-US" sz="3600" dirty="0">
                <a:solidFill>
                  <a:srgbClr val="FF0000"/>
                </a:solidFill>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48.  There are </a:t>
            </a:r>
            <a:r>
              <a:rPr lang="en-US" sz="3600" b="1" dirty="0">
                <a:solidFill>
                  <a:srgbClr val="0000FF"/>
                </a:solidFill>
                <a:latin typeface="Times New Roman" panose="02020603050405020304" pitchFamily="18" charset="0"/>
                <a:cs typeface="Times New Roman" panose="02020603050405020304" pitchFamily="18" charset="0"/>
              </a:rPr>
              <a:t>100</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u</a:t>
            </a:r>
            <a:r>
              <a:rPr lang="en-US" sz="3600" dirty="0">
                <a:latin typeface="Times New Roman" panose="02020603050405020304" pitchFamily="18" charset="0"/>
                <a:cs typeface="Times New Roman" panose="02020603050405020304" pitchFamily="18" charset="0"/>
              </a:rPr>
              <a:t>nits of energy between freezing and boiling in Kelvin</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600" dirty="0">
                <a:solidFill>
                  <a:srgbClr val="0000FF"/>
                </a:solidFill>
                <a:latin typeface="Times New Roman" panose="02020603050405020304" pitchFamily="18" charset="0"/>
                <a:cs typeface="Times New Roman" panose="02020603050405020304" pitchFamily="18" charset="0"/>
              </a:rPr>
              <a:t>  273 K → 373 K</a:t>
            </a:r>
            <a:br>
              <a:rPr lang="en-US" sz="3600" dirty="0">
                <a:solidFill>
                  <a:srgbClr val="0000FF"/>
                </a:solidFill>
                <a:latin typeface="Times New Roman" panose="02020603050405020304" pitchFamily="18" charset="0"/>
                <a:cs typeface="Times New Roman" panose="02020603050405020304" pitchFamily="18" charset="0"/>
              </a:rPr>
            </a:br>
            <a:br>
              <a:rPr lang="en-US" sz="3600" dirty="0">
                <a:solidFill>
                  <a:schemeClr val="bg1"/>
                </a:solidFill>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49.  </a:t>
            </a:r>
            <a:r>
              <a:rPr lang="en-US" sz="6000" dirty="0">
                <a:latin typeface="Times New Roman" panose="02020603050405020304" pitchFamily="18" charset="0"/>
                <a:cs typeface="Times New Roman" panose="02020603050405020304" pitchFamily="18" charset="0"/>
              </a:rPr>
              <a:t>The </a:t>
            </a:r>
            <a:r>
              <a:rPr lang="en-US" sz="6000" dirty="0">
                <a:solidFill>
                  <a:srgbClr val="FF0000"/>
                </a:solidFill>
                <a:latin typeface="Times New Roman" panose="02020603050405020304" pitchFamily="18" charset="0"/>
                <a:cs typeface="Times New Roman" panose="02020603050405020304" pitchFamily="18" charset="0"/>
              </a:rPr>
              <a:t>∆T</a:t>
            </a:r>
            <a:r>
              <a:rPr lang="en-US" sz="60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a:t>
            </a:r>
            <a:r>
              <a:rPr lang="en-US" sz="6000" dirty="0">
                <a:solidFill>
                  <a:srgbClr val="FF0000"/>
                </a:solidFill>
                <a:latin typeface="Times New Roman" panose="02020603050405020304" pitchFamily="18" charset="0"/>
                <a:cs typeface="Times New Roman" panose="02020603050405020304" pitchFamily="18" charset="0"/>
              </a:rPr>
              <a:t>C = ∆T </a:t>
            </a:r>
            <a:r>
              <a:rPr lang="en-US" sz="60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K</a:t>
            </a:r>
            <a:r>
              <a:rPr lang="en-US" sz="6000" dirty="0">
                <a:solidFill>
                  <a:srgbClr val="FF0000"/>
                </a:solidFill>
                <a:latin typeface="Times New Roman" panose="02020603050405020304" pitchFamily="18" charset="0"/>
                <a:cs typeface="Times New Roman" panose="02020603050405020304" pitchFamily="18" charset="0"/>
              </a:rPr>
              <a:t> </a:t>
            </a:r>
            <a:endParaRPr lang="en-US" sz="3600" dirty="0">
              <a:solidFill>
                <a:srgbClr val="FF0000"/>
              </a:solidFill>
              <a:latin typeface="Times New Roman" panose="02020603050405020304" pitchFamily="18" charset="0"/>
              <a:cs typeface="Times New Roman" panose="02020603050405020304" pitchFamily="18" charset="0"/>
            </a:endParaRPr>
          </a:p>
          <a:p>
            <a:r>
              <a:rPr lang="en-US" dirty="0"/>
              <a:t> </a:t>
            </a:r>
          </a:p>
          <a:p>
            <a:endParaRPr lang="en-US" dirty="0"/>
          </a:p>
        </p:txBody>
      </p:sp>
    </p:spTree>
    <p:extLst>
      <p:ext uri="{BB962C8B-B14F-4D97-AF65-F5344CB8AC3E}">
        <p14:creationId xmlns:p14="http://schemas.microsoft.com/office/powerpoint/2010/main" val="42710517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79DBC9-B011-45B3-BD0D-B9680E29A2D9}"/>
              </a:ext>
            </a:extLst>
          </p:cNvPr>
          <p:cNvSpPr txBox="1"/>
          <p:nvPr/>
        </p:nvSpPr>
        <p:spPr>
          <a:xfrm>
            <a:off x="0" y="0"/>
            <a:ext cx="9144000" cy="295465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50.  A pot has 650. grams of water at room temp, or 24.0°C.  You think to make some mac &amp; cheese and turn on the stove to heat the water.  Your BFF shows up with pizza so you turn off the stove.  The water is at 95.0°C.  How much energy would your Dad say you </a:t>
            </a:r>
            <a:r>
              <a:rPr lang="en-US" sz="2800" u="sng" dirty="0">
                <a:latin typeface="Times New Roman" panose="02020603050405020304" pitchFamily="18" charset="0"/>
                <a:cs typeface="Times New Roman" panose="02020603050405020304" pitchFamily="18" charset="0"/>
              </a:rPr>
              <a:t>wasted</a:t>
            </a:r>
            <a:r>
              <a:rPr lang="en-US" sz="2800" dirty="0">
                <a:latin typeface="Times New Roman" panose="02020603050405020304" pitchFamily="18" charset="0"/>
                <a:cs typeface="Times New Roman" panose="02020603050405020304" pitchFamily="18" charset="0"/>
              </a:rPr>
              <a:t> heating up this water for nothing?</a:t>
            </a:r>
          </a:p>
          <a:p>
            <a:endParaRPr lang="en-US" dirty="0"/>
          </a:p>
        </p:txBody>
      </p:sp>
      <p:pic>
        <p:nvPicPr>
          <p:cNvPr id="4" name="Picture 3">
            <a:extLst>
              <a:ext uri="{FF2B5EF4-FFF2-40B4-BE49-F238E27FC236}">
                <a16:creationId xmlns:a16="http://schemas.microsoft.com/office/drawing/2014/main" id="{23AEBD8B-733B-4FF4-98A4-66CEA36259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44388" y="2209800"/>
            <a:ext cx="4899612" cy="2760345"/>
          </a:xfrm>
          <a:prstGeom prst="rect">
            <a:avLst/>
          </a:prstGeom>
        </p:spPr>
      </p:pic>
    </p:spTree>
    <p:extLst>
      <p:ext uri="{BB962C8B-B14F-4D97-AF65-F5344CB8AC3E}">
        <p14:creationId xmlns:p14="http://schemas.microsoft.com/office/powerpoint/2010/main" val="6889159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79DBC9-B011-45B3-BD0D-B9680E29A2D9}"/>
              </a:ext>
            </a:extLst>
          </p:cNvPr>
          <p:cNvSpPr txBox="1"/>
          <p:nvPr/>
        </p:nvSpPr>
        <p:spPr>
          <a:xfrm>
            <a:off x="0" y="0"/>
            <a:ext cx="9144000" cy="683264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50.  A pot has 650. grams of water at room temp, or 24.0°C.  You think to make some mac &amp; cheese and turn on the stove to heat the water.  Your BFF shows up with pizza so you turn off the stove.  The water is at 95.0°C.  How much energy would your Dad say you </a:t>
            </a:r>
            <a:r>
              <a:rPr lang="en-US" sz="2800" u="sng" dirty="0">
                <a:latin typeface="Times New Roman" panose="02020603050405020304" pitchFamily="18" charset="0"/>
                <a:cs typeface="Times New Roman" panose="02020603050405020304" pitchFamily="18" charset="0"/>
              </a:rPr>
              <a:t>wasted</a:t>
            </a:r>
            <a:r>
              <a:rPr lang="en-US" sz="2800" dirty="0">
                <a:latin typeface="Times New Roman" panose="02020603050405020304" pitchFamily="18" charset="0"/>
                <a:cs typeface="Times New Roman" panose="02020603050405020304" pitchFamily="18" charset="0"/>
              </a:rPr>
              <a:t> heating up this water for nothing?</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q = </a:t>
            </a:r>
            <a:r>
              <a:rPr lang="en-US" sz="2800" dirty="0" err="1">
                <a:solidFill>
                  <a:srgbClr val="FF0000"/>
                </a:solidFill>
                <a:latin typeface="Times New Roman" panose="02020603050405020304" pitchFamily="18" charset="0"/>
                <a:cs typeface="Times New Roman" panose="02020603050405020304" pitchFamily="18" charset="0"/>
              </a:rPr>
              <a:t>mCΔT</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q = (650. g)(4.18 J/</a:t>
            </a:r>
            <a:r>
              <a:rPr lang="en-US" sz="2800" dirty="0" err="1">
                <a:solidFill>
                  <a:schemeClr val="bg1"/>
                </a:solidFill>
                <a:latin typeface="Times New Roman" panose="02020603050405020304" pitchFamily="18" charset="0"/>
                <a:cs typeface="Times New Roman" panose="02020603050405020304" pitchFamily="18" charset="0"/>
              </a:rPr>
              <a:t>g·K</a:t>
            </a:r>
            <a:r>
              <a:rPr lang="en-US" sz="2800" dirty="0">
                <a:solidFill>
                  <a:schemeClr val="bg1"/>
                </a:solidFill>
                <a:latin typeface="Times New Roman" panose="02020603050405020304" pitchFamily="18" charset="0"/>
                <a:cs typeface="Times New Roman" panose="02020603050405020304" pitchFamily="18" charset="0"/>
              </a:rPr>
              <a:t>)(71.0 K)</a:t>
            </a:r>
            <a:br>
              <a:rPr lang="en-US" sz="2800" dirty="0">
                <a:solidFill>
                  <a:schemeClr val="bg1"/>
                </a:solidFill>
                <a:latin typeface="Times New Roman" panose="02020603050405020304" pitchFamily="18" charset="0"/>
                <a:cs typeface="Times New Roman" panose="02020603050405020304" pitchFamily="18" charset="0"/>
              </a:rPr>
            </a:b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       q = 192907 J  =  193,000 J  (3 SF)</a:t>
            </a:r>
          </a:p>
          <a:p>
            <a:endParaRPr lang="en-US" dirty="0"/>
          </a:p>
        </p:txBody>
      </p:sp>
      <p:pic>
        <p:nvPicPr>
          <p:cNvPr id="4" name="Picture 3">
            <a:extLst>
              <a:ext uri="{FF2B5EF4-FFF2-40B4-BE49-F238E27FC236}">
                <a16:creationId xmlns:a16="http://schemas.microsoft.com/office/drawing/2014/main" id="{23AEBD8B-733B-4FF4-98A4-66CEA36259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44388" y="2209800"/>
            <a:ext cx="4899612" cy="2760345"/>
          </a:xfrm>
          <a:prstGeom prst="rect">
            <a:avLst/>
          </a:prstGeom>
        </p:spPr>
      </p:pic>
    </p:spTree>
    <p:extLst>
      <p:ext uri="{BB962C8B-B14F-4D97-AF65-F5344CB8AC3E}">
        <p14:creationId xmlns:p14="http://schemas.microsoft.com/office/powerpoint/2010/main" val="34921171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79DBC9-B011-45B3-BD0D-B9680E29A2D9}"/>
              </a:ext>
            </a:extLst>
          </p:cNvPr>
          <p:cNvSpPr txBox="1"/>
          <p:nvPr/>
        </p:nvSpPr>
        <p:spPr>
          <a:xfrm>
            <a:off x="0" y="0"/>
            <a:ext cx="9144000" cy="683264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50.  A pot has 650. grams of water at room temp, or 24.0°C.  You think to make some mac &amp; cheese and turn on the stove to heat the water.  Your BFF shows up with pizza so you turn off the stove.  The water is at 95.0°C.  How much energy would your Dad say you </a:t>
            </a:r>
            <a:r>
              <a:rPr lang="en-US" sz="2800" u="sng" dirty="0">
                <a:latin typeface="Times New Roman" panose="02020603050405020304" pitchFamily="18" charset="0"/>
                <a:cs typeface="Times New Roman" panose="02020603050405020304" pitchFamily="18" charset="0"/>
              </a:rPr>
              <a:t>wasted</a:t>
            </a:r>
            <a:r>
              <a:rPr lang="en-US" sz="2800" dirty="0">
                <a:latin typeface="Times New Roman" panose="02020603050405020304" pitchFamily="18" charset="0"/>
                <a:cs typeface="Times New Roman" panose="02020603050405020304" pitchFamily="18" charset="0"/>
              </a:rPr>
              <a:t> heating up this water for nothing?</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q = </a:t>
            </a:r>
            <a:r>
              <a:rPr lang="en-US" sz="2800" dirty="0" err="1">
                <a:solidFill>
                  <a:srgbClr val="FF0000"/>
                </a:solidFill>
                <a:latin typeface="Times New Roman" panose="02020603050405020304" pitchFamily="18" charset="0"/>
                <a:cs typeface="Times New Roman" panose="02020603050405020304" pitchFamily="18" charset="0"/>
              </a:rPr>
              <a:t>mCΔT</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q = (650. g)(4.18 J/</a:t>
            </a:r>
            <a:r>
              <a:rPr lang="en-US" sz="2800" dirty="0" err="1">
                <a:solidFill>
                  <a:srgbClr val="FF0000"/>
                </a:solidFill>
                <a:latin typeface="Times New Roman" panose="02020603050405020304" pitchFamily="18" charset="0"/>
                <a:cs typeface="Times New Roman" panose="02020603050405020304" pitchFamily="18" charset="0"/>
              </a:rPr>
              <a:t>g·K</a:t>
            </a:r>
            <a:r>
              <a:rPr lang="en-US" sz="2800" dirty="0">
                <a:solidFill>
                  <a:srgbClr val="FF0000"/>
                </a:solidFill>
                <a:latin typeface="Times New Roman" panose="02020603050405020304" pitchFamily="18" charset="0"/>
                <a:cs typeface="Times New Roman" panose="02020603050405020304" pitchFamily="18" charset="0"/>
              </a:rPr>
              <a:t>)(71.0 K)</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q = 192907 J  =  193,000 J  (3 SF)</a:t>
            </a:r>
          </a:p>
          <a:p>
            <a:endParaRPr lang="en-US" dirty="0"/>
          </a:p>
        </p:txBody>
      </p:sp>
      <p:pic>
        <p:nvPicPr>
          <p:cNvPr id="4" name="Picture 3">
            <a:extLst>
              <a:ext uri="{FF2B5EF4-FFF2-40B4-BE49-F238E27FC236}">
                <a16:creationId xmlns:a16="http://schemas.microsoft.com/office/drawing/2014/main" id="{23AEBD8B-733B-4FF4-98A4-66CEA36259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44388" y="2209800"/>
            <a:ext cx="4899612" cy="2760345"/>
          </a:xfrm>
          <a:prstGeom prst="rect">
            <a:avLst/>
          </a:prstGeom>
        </p:spPr>
      </p:pic>
    </p:spTree>
    <p:extLst>
      <p:ext uri="{BB962C8B-B14F-4D97-AF65-F5344CB8AC3E}">
        <p14:creationId xmlns:p14="http://schemas.microsoft.com/office/powerpoint/2010/main" val="11785089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79DBC9-B011-45B3-BD0D-B9680E29A2D9}"/>
              </a:ext>
            </a:extLst>
          </p:cNvPr>
          <p:cNvSpPr txBox="1"/>
          <p:nvPr/>
        </p:nvSpPr>
        <p:spPr>
          <a:xfrm>
            <a:off x="0" y="0"/>
            <a:ext cx="9144000" cy="683264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50.  A pot has 650. grams of water at room temp, or 24.0°C.  You think to make some mac &amp; cheese and turn on the stove to heat the water.  Your BFF shows up with pizza so you turn off the stove.  The water is at 95.0°C.  How much energy would your Dad say you </a:t>
            </a:r>
            <a:r>
              <a:rPr lang="en-US" sz="2800" u="sng" dirty="0">
                <a:latin typeface="Times New Roman" panose="02020603050405020304" pitchFamily="18" charset="0"/>
                <a:cs typeface="Times New Roman" panose="02020603050405020304" pitchFamily="18" charset="0"/>
              </a:rPr>
              <a:t>wasted</a:t>
            </a:r>
            <a:r>
              <a:rPr lang="en-US" sz="2800" dirty="0">
                <a:latin typeface="Times New Roman" panose="02020603050405020304" pitchFamily="18" charset="0"/>
                <a:cs typeface="Times New Roman" panose="02020603050405020304" pitchFamily="18" charset="0"/>
              </a:rPr>
              <a:t> heating up this water for nothing?</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br>
              <a:rPr lang="en-US" sz="2800">
                <a:latin typeface="Times New Roman" panose="02020603050405020304" pitchFamily="18" charset="0"/>
                <a:cs typeface="Times New Roman" panose="02020603050405020304" pitchFamily="18" charset="0"/>
              </a:rPr>
            </a:br>
            <a:r>
              <a:rPr lang="en-US" sz="280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q = </a:t>
            </a:r>
            <a:r>
              <a:rPr lang="en-US" sz="2800" dirty="0" err="1">
                <a:solidFill>
                  <a:srgbClr val="FF0000"/>
                </a:solidFill>
                <a:latin typeface="Times New Roman" panose="02020603050405020304" pitchFamily="18" charset="0"/>
                <a:cs typeface="Times New Roman" panose="02020603050405020304" pitchFamily="18" charset="0"/>
              </a:rPr>
              <a:t>mCΔT</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q = (650. g)(4.18 J/</a:t>
            </a:r>
            <a:r>
              <a:rPr lang="en-US" sz="2800" dirty="0" err="1">
                <a:solidFill>
                  <a:srgbClr val="FF0000"/>
                </a:solidFill>
                <a:latin typeface="Times New Roman" panose="02020603050405020304" pitchFamily="18" charset="0"/>
                <a:cs typeface="Times New Roman" panose="02020603050405020304" pitchFamily="18" charset="0"/>
              </a:rPr>
              <a:t>g·K</a:t>
            </a:r>
            <a:r>
              <a:rPr lang="en-US" sz="2800" dirty="0">
                <a:solidFill>
                  <a:srgbClr val="FF0000"/>
                </a:solidFill>
                <a:latin typeface="Times New Roman" panose="02020603050405020304" pitchFamily="18" charset="0"/>
                <a:cs typeface="Times New Roman" panose="02020603050405020304" pitchFamily="18" charset="0"/>
              </a:rPr>
              <a:t>)(71.0 K)</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q = 192907 J  =  193,000 J  </a:t>
            </a:r>
            <a:r>
              <a:rPr lang="en-US" sz="2800" dirty="0">
                <a:solidFill>
                  <a:srgbClr val="000099"/>
                </a:solidFill>
                <a:latin typeface="Times New Roman" panose="02020603050405020304" pitchFamily="18" charset="0"/>
                <a:cs typeface="Times New Roman" panose="02020603050405020304" pitchFamily="18" charset="0"/>
              </a:rPr>
              <a:t>(3 SF)</a:t>
            </a:r>
            <a:endParaRPr lang="en-US" sz="2800" dirty="0">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23AEBD8B-733B-4FF4-98A4-66CEA36259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44388" y="2209800"/>
            <a:ext cx="4899612" cy="2760345"/>
          </a:xfrm>
          <a:prstGeom prst="rect">
            <a:avLst/>
          </a:prstGeom>
        </p:spPr>
      </p:pic>
    </p:spTree>
    <p:extLst>
      <p:ext uri="{BB962C8B-B14F-4D97-AF65-F5344CB8AC3E}">
        <p14:creationId xmlns:p14="http://schemas.microsoft.com/office/powerpoint/2010/main" val="8143290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611CF-42FD-46A8-A13B-264CA2FDE10D}"/>
              </a:ext>
            </a:extLst>
          </p:cNvPr>
          <p:cNvSpPr txBox="1"/>
          <p:nvPr/>
        </p:nvSpPr>
        <p:spPr>
          <a:xfrm>
            <a:off x="0" y="0"/>
            <a:ext cx="9144000" cy="338554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51.  You want some mac &amp; cheese so you put 650. grams of water at 24.0°C onto the stove top. You begin to text your BFF and “forget” about eating for a while.  Your Mom yells “Who left this pot on the stove?!”   You realize that you have vaporized 35.0 grams of your water while distracted.  You turn off the stove and decide to eat out instead.  How much energy did it take to all of this?</a:t>
            </a:r>
          </a:p>
          <a:p>
            <a:endParaRPr lang="en-US" dirty="0"/>
          </a:p>
        </p:txBody>
      </p:sp>
      <p:pic>
        <p:nvPicPr>
          <p:cNvPr id="4" name="Picture 3">
            <a:extLst>
              <a:ext uri="{FF2B5EF4-FFF2-40B4-BE49-F238E27FC236}">
                <a16:creationId xmlns:a16="http://schemas.microsoft.com/office/drawing/2014/main" id="{B5DA70D7-3712-46F0-B74C-0AEDA8C304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0" y="2590799"/>
            <a:ext cx="2214880" cy="4333461"/>
          </a:xfrm>
          <a:prstGeom prst="rect">
            <a:avLst/>
          </a:prstGeom>
        </p:spPr>
      </p:pic>
    </p:spTree>
    <p:extLst>
      <p:ext uri="{BB962C8B-B14F-4D97-AF65-F5344CB8AC3E}">
        <p14:creationId xmlns:p14="http://schemas.microsoft.com/office/powerpoint/2010/main" val="20241165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611CF-42FD-46A8-A13B-264CA2FDE10D}"/>
              </a:ext>
            </a:extLst>
          </p:cNvPr>
          <p:cNvSpPr txBox="1"/>
          <p:nvPr/>
        </p:nvSpPr>
        <p:spPr>
          <a:xfrm>
            <a:off x="0" y="0"/>
            <a:ext cx="9144000" cy="190821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51.  You want some mac &amp; cheese so you put 650. grams of water at 24.0°C onto the stove top. You begin to text your BFF and “forget” about eating for a while.  Your Mom yells “Who left this pot on the stove?!”   You realize that you have vaporized 35.0 grams of your water while distracted.  You turn off the stove and decide to eat out instead.  How much energy did it take to all of this?</a:t>
            </a:r>
          </a:p>
          <a:p>
            <a:endParaRPr lang="en-US" dirty="0"/>
          </a:p>
        </p:txBody>
      </p:sp>
      <p:sp>
        <p:nvSpPr>
          <p:cNvPr id="3" name="Rectangle 2">
            <a:extLst>
              <a:ext uri="{FF2B5EF4-FFF2-40B4-BE49-F238E27FC236}">
                <a16:creationId xmlns:a16="http://schemas.microsoft.com/office/drawing/2014/main" id="{F8C123B0-F41E-4248-B749-280646C266AF}"/>
              </a:ext>
            </a:extLst>
          </p:cNvPr>
          <p:cNvSpPr/>
          <p:nvPr/>
        </p:nvSpPr>
        <p:spPr>
          <a:xfrm>
            <a:off x="13252" y="1752600"/>
            <a:ext cx="6689256" cy="1569660"/>
          </a:xfrm>
          <a:prstGeom prst="rect">
            <a:avLst/>
          </a:prstGeom>
        </p:spPr>
        <p:txBody>
          <a:bodyPr wrap="square">
            <a:spAutoFit/>
          </a:bodyPr>
          <a:lstStyle/>
          <a:p>
            <a:r>
              <a:rPr lang="en-US" sz="2400" i="1" u="sng" dirty="0">
                <a:solidFill>
                  <a:srgbClr val="FF0000"/>
                </a:solidFill>
                <a:latin typeface="Times New Roman" panose="02020603050405020304" pitchFamily="18" charset="0"/>
                <a:cs typeface="Times New Roman" panose="02020603050405020304" pitchFamily="18" charset="0"/>
              </a:rPr>
              <a:t>FIRST</a:t>
            </a:r>
            <a:r>
              <a:rPr lang="en-US" sz="2400" dirty="0">
                <a:solidFill>
                  <a:srgbClr val="FF0000"/>
                </a:solidFill>
                <a:latin typeface="Times New Roman" panose="02020603050405020304" pitchFamily="18" charset="0"/>
                <a:cs typeface="Times New Roman" panose="02020603050405020304" pitchFamily="18" charset="0"/>
              </a:rPr>
              <a:t>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Use q = </a:t>
            </a:r>
            <a:r>
              <a:rPr lang="en-US" sz="2400" dirty="0" err="1">
                <a:solidFill>
                  <a:srgbClr val="FF0000"/>
                </a:solidFill>
                <a:latin typeface="Times New Roman" panose="02020603050405020304" pitchFamily="18" charset="0"/>
                <a:cs typeface="Times New Roman" panose="02020603050405020304" pitchFamily="18" charset="0"/>
              </a:rPr>
              <a:t>mCΔT</a:t>
            </a:r>
            <a:r>
              <a:rPr lang="en-US" sz="2400" dirty="0">
                <a:solidFill>
                  <a:srgbClr val="FF0000"/>
                </a:solidFill>
                <a:latin typeface="Times New Roman" panose="02020603050405020304" pitchFamily="18" charset="0"/>
                <a:cs typeface="Times New Roman" panose="02020603050405020304" pitchFamily="18" charset="0"/>
              </a:rPr>
              <a:t> to </a:t>
            </a:r>
            <a:r>
              <a:rPr lang="en-US" sz="2400" u="sng" dirty="0">
                <a:solidFill>
                  <a:srgbClr val="FF0000"/>
                </a:solidFill>
                <a:latin typeface="Times New Roman" panose="02020603050405020304" pitchFamily="18" charset="0"/>
                <a:cs typeface="Times New Roman" panose="02020603050405020304" pitchFamily="18" charset="0"/>
              </a:rPr>
              <a:t>WARM UP</a:t>
            </a:r>
            <a:r>
              <a:rPr lang="en-US" sz="2400" dirty="0">
                <a:solidFill>
                  <a:srgbClr val="FF0000"/>
                </a:solidFill>
                <a:latin typeface="Times New Roman" panose="02020603050405020304" pitchFamily="18" charset="0"/>
                <a:cs typeface="Times New Roman" panose="02020603050405020304" pitchFamily="18" charset="0"/>
              </a:rPr>
              <a:t> all of the water</a:t>
            </a:r>
            <a:br>
              <a:rPr lang="en-US" sz="2400" dirty="0">
                <a:solidFill>
                  <a:srgbClr val="FF0000"/>
                </a:solidFill>
                <a:latin typeface="Times New Roman" panose="02020603050405020304" pitchFamily="18" charset="0"/>
                <a:cs typeface="Times New Roman" panose="02020603050405020304" pitchFamily="18" charset="0"/>
              </a:rPr>
            </a:br>
            <a:br>
              <a:rPr lang="en-US" sz="2400" dirty="0">
                <a:solidFill>
                  <a:srgbClr val="FF0000"/>
                </a:solidFill>
                <a:latin typeface="Times New Roman" panose="02020603050405020304" pitchFamily="18" charset="0"/>
                <a:cs typeface="Times New Roman" panose="02020603050405020304" pitchFamily="18" charset="0"/>
              </a:rPr>
            </a:br>
            <a:endParaRPr lang="en-US" sz="2400" dirty="0">
              <a:solidFill>
                <a:srgbClr val="800080"/>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5F314167-0D2A-426F-A561-89A73FA0BF70}"/>
              </a:ext>
            </a:extLst>
          </p:cNvPr>
          <p:cNvSpPr/>
          <p:nvPr/>
        </p:nvSpPr>
        <p:spPr>
          <a:xfrm>
            <a:off x="6248400" y="2362201"/>
            <a:ext cx="2797976" cy="434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57150">
                <a:solidFill>
                  <a:schemeClr val="tx1"/>
                </a:solidFill>
              </a:ln>
            </a:endParaRPr>
          </a:p>
        </p:txBody>
      </p:sp>
    </p:spTree>
    <p:extLst>
      <p:ext uri="{BB962C8B-B14F-4D97-AF65-F5344CB8AC3E}">
        <p14:creationId xmlns:p14="http://schemas.microsoft.com/office/powerpoint/2010/main" val="41121209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611CF-42FD-46A8-A13B-264CA2FDE10D}"/>
              </a:ext>
            </a:extLst>
          </p:cNvPr>
          <p:cNvSpPr txBox="1"/>
          <p:nvPr/>
        </p:nvSpPr>
        <p:spPr>
          <a:xfrm>
            <a:off x="0" y="0"/>
            <a:ext cx="9144000" cy="190821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51.  You want some mac &amp; cheese so you put 650. grams of water at 24.0°C onto the stove top. You begin to text your BFF and “forget” about eating for a while.  Your Mom yells “Who left this pot on the stove?!”   You realize that you have vaporized 35.0 grams of your water while distracted.  You turn off the stove and decide to eat out instead.  How much energy did it take to all of this?</a:t>
            </a:r>
          </a:p>
          <a:p>
            <a:endParaRPr lang="en-US" dirty="0"/>
          </a:p>
        </p:txBody>
      </p:sp>
      <p:sp>
        <p:nvSpPr>
          <p:cNvPr id="3" name="Rectangle 2">
            <a:extLst>
              <a:ext uri="{FF2B5EF4-FFF2-40B4-BE49-F238E27FC236}">
                <a16:creationId xmlns:a16="http://schemas.microsoft.com/office/drawing/2014/main" id="{F8C123B0-F41E-4248-B749-280646C266AF}"/>
              </a:ext>
            </a:extLst>
          </p:cNvPr>
          <p:cNvSpPr/>
          <p:nvPr/>
        </p:nvSpPr>
        <p:spPr>
          <a:xfrm>
            <a:off x="13252" y="1752600"/>
            <a:ext cx="6689256" cy="4154984"/>
          </a:xfrm>
          <a:prstGeom prst="rect">
            <a:avLst/>
          </a:prstGeom>
        </p:spPr>
        <p:txBody>
          <a:bodyPr wrap="square">
            <a:spAutoFit/>
          </a:bodyPr>
          <a:lstStyle/>
          <a:p>
            <a:r>
              <a:rPr lang="en-US" sz="2400" i="1" u="sng" dirty="0">
                <a:solidFill>
                  <a:srgbClr val="FF0000"/>
                </a:solidFill>
                <a:latin typeface="Times New Roman" panose="02020603050405020304" pitchFamily="18" charset="0"/>
                <a:cs typeface="Times New Roman" panose="02020603050405020304" pitchFamily="18" charset="0"/>
              </a:rPr>
              <a:t>FIRST</a:t>
            </a:r>
            <a:r>
              <a:rPr lang="en-US" sz="2400" dirty="0">
                <a:solidFill>
                  <a:srgbClr val="FF0000"/>
                </a:solidFill>
                <a:latin typeface="Times New Roman" panose="02020603050405020304" pitchFamily="18" charset="0"/>
                <a:cs typeface="Times New Roman" panose="02020603050405020304" pitchFamily="18" charset="0"/>
              </a:rPr>
              <a:t>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Use q = </a:t>
            </a:r>
            <a:r>
              <a:rPr lang="en-US" sz="2400" dirty="0" err="1">
                <a:solidFill>
                  <a:srgbClr val="FF0000"/>
                </a:solidFill>
                <a:latin typeface="Times New Roman" panose="02020603050405020304" pitchFamily="18" charset="0"/>
                <a:cs typeface="Times New Roman" panose="02020603050405020304" pitchFamily="18" charset="0"/>
              </a:rPr>
              <a:t>mCΔT</a:t>
            </a:r>
            <a:r>
              <a:rPr lang="en-US" sz="2400" dirty="0">
                <a:solidFill>
                  <a:srgbClr val="FF0000"/>
                </a:solidFill>
                <a:latin typeface="Times New Roman" panose="02020603050405020304" pitchFamily="18" charset="0"/>
                <a:cs typeface="Times New Roman" panose="02020603050405020304" pitchFamily="18" charset="0"/>
              </a:rPr>
              <a:t> to </a:t>
            </a:r>
            <a:r>
              <a:rPr lang="en-US" sz="2400" u="sng" dirty="0">
                <a:solidFill>
                  <a:srgbClr val="FF0000"/>
                </a:solidFill>
                <a:latin typeface="Times New Roman" panose="02020603050405020304" pitchFamily="18" charset="0"/>
                <a:cs typeface="Times New Roman" panose="02020603050405020304" pitchFamily="18" charset="0"/>
              </a:rPr>
              <a:t>WARM UP</a:t>
            </a:r>
            <a:r>
              <a:rPr lang="en-US" sz="2400" dirty="0">
                <a:solidFill>
                  <a:srgbClr val="FF0000"/>
                </a:solidFill>
                <a:latin typeface="Times New Roman" panose="02020603050405020304" pitchFamily="18" charset="0"/>
                <a:cs typeface="Times New Roman" panose="02020603050405020304" pitchFamily="18" charset="0"/>
              </a:rPr>
              <a:t> all of the water</a:t>
            </a:r>
            <a:br>
              <a:rPr lang="en-US" sz="2400" dirty="0">
                <a:solidFill>
                  <a:srgbClr val="FF0000"/>
                </a:solidFill>
                <a:latin typeface="Times New Roman" panose="02020603050405020304" pitchFamily="18" charset="0"/>
                <a:cs typeface="Times New Roman" panose="02020603050405020304" pitchFamily="18" charset="0"/>
              </a:rPr>
            </a:b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q = (650. g)(4.18 J/</a:t>
            </a:r>
            <a:r>
              <a:rPr lang="en-US" sz="2400" dirty="0" err="1">
                <a:solidFill>
                  <a:srgbClr val="FF0000"/>
                </a:solidFill>
                <a:latin typeface="Times New Roman" panose="02020603050405020304" pitchFamily="18" charset="0"/>
                <a:cs typeface="Times New Roman" panose="02020603050405020304" pitchFamily="18" charset="0"/>
              </a:rPr>
              <a:t>g·K</a:t>
            </a:r>
            <a:r>
              <a:rPr lang="en-US" sz="2400" dirty="0">
                <a:solidFill>
                  <a:srgbClr val="FF0000"/>
                </a:solidFill>
                <a:latin typeface="Times New Roman" panose="02020603050405020304" pitchFamily="18" charset="0"/>
                <a:cs typeface="Times New Roman" panose="02020603050405020304" pitchFamily="18" charset="0"/>
              </a:rPr>
              <a:t>)(76.0 K)</a:t>
            </a:r>
            <a:br>
              <a:rPr lang="en-US" sz="2400" dirty="0">
                <a:solidFill>
                  <a:srgbClr val="FF0000"/>
                </a:solidFill>
                <a:latin typeface="Times New Roman" panose="02020603050405020304" pitchFamily="18" charset="0"/>
                <a:cs typeface="Times New Roman" panose="02020603050405020304" pitchFamily="18" charset="0"/>
              </a:rPr>
            </a:b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q = 206,492 J  =  206,000 J  </a:t>
            </a:r>
            <a:r>
              <a:rPr lang="en-US" sz="2400" dirty="0">
                <a:solidFill>
                  <a:srgbClr val="000099"/>
                </a:solidFill>
                <a:latin typeface="Times New Roman" panose="02020603050405020304" pitchFamily="18" charset="0"/>
                <a:cs typeface="Times New Roman" panose="02020603050405020304" pitchFamily="18" charset="0"/>
              </a:rPr>
              <a:t>(3 SF)</a:t>
            </a:r>
            <a:br>
              <a:rPr lang="en-US" sz="2400" dirty="0">
                <a:solidFill>
                  <a:srgbClr val="000099"/>
                </a:solidFill>
                <a:latin typeface="Times New Roman" panose="02020603050405020304" pitchFamily="18" charset="0"/>
                <a:cs typeface="Times New Roman" panose="02020603050405020304" pitchFamily="18" charset="0"/>
              </a:rPr>
            </a:br>
            <a:br>
              <a:rPr lang="en-US" sz="2400" dirty="0">
                <a:solidFill>
                  <a:srgbClr val="000099"/>
                </a:solidFill>
                <a:latin typeface="Times New Roman" panose="02020603050405020304" pitchFamily="18" charset="0"/>
                <a:cs typeface="Times New Roman" panose="02020603050405020304" pitchFamily="18" charset="0"/>
              </a:rPr>
            </a:br>
            <a:r>
              <a:rPr lang="en-US" sz="2400" i="1" u="sng" dirty="0">
                <a:solidFill>
                  <a:srgbClr val="800080"/>
                </a:solidFill>
                <a:latin typeface="Times New Roman" panose="02020603050405020304" pitchFamily="18" charset="0"/>
                <a:cs typeface="Times New Roman" panose="02020603050405020304" pitchFamily="18" charset="0"/>
              </a:rPr>
              <a:t>THEN</a:t>
            </a:r>
            <a:br>
              <a:rPr lang="en-US" sz="2400" dirty="0">
                <a:solidFill>
                  <a:srgbClr val="800080"/>
                </a:solidFill>
                <a:latin typeface="Times New Roman" panose="02020603050405020304" pitchFamily="18" charset="0"/>
                <a:cs typeface="Times New Roman" panose="02020603050405020304" pitchFamily="18" charset="0"/>
              </a:rPr>
            </a:br>
            <a:r>
              <a:rPr lang="en-US" sz="2400" dirty="0">
                <a:solidFill>
                  <a:srgbClr val="800080"/>
                </a:solidFill>
                <a:latin typeface="Times New Roman" panose="02020603050405020304" pitchFamily="18" charset="0"/>
                <a:cs typeface="Times New Roman" panose="02020603050405020304" pitchFamily="18" charset="0"/>
              </a:rPr>
              <a:t>Use q = </a:t>
            </a:r>
            <a:r>
              <a:rPr lang="en-US" sz="2400" dirty="0" err="1">
                <a:solidFill>
                  <a:srgbClr val="800080"/>
                </a:solidFill>
                <a:latin typeface="Times New Roman" panose="02020603050405020304" pitchFamily="18" charset="0"/>
                <a:cs typeface="Times New Roman" panose="02020603050405020304" pitchFamily="18" charset="0"/>
              </a:rPr>
              <a:t>mH</a:t>
            </a:r>
            <a:r>
              <a:rPr lang="en-US" sz="2400" baseline="-25000" dirty="0" err="1">
                <a:solidFill>
                  <a:srgbClr val="800080"/>
                </a:solidFill>
                <a:latin typeface="Times New Roman" panose="02020603050405020304" pitchFamily="18" charset="0"/>
                <a:cs typeface="Times New Roman" panose="02020603050405020304" pitchFamily="18" charset="0"/>
              </a:rPr>
              <a:t>V</a:t>
            </a:r>
            <a:r>
              <a:rPr lang="en-US" sz="2400" dirty="0">
                <a:solidFill>
                  <a:srgbClr val="800080"/>
                </a:solidFill>
                <a:latin typeface="Times New Roman" panose="02020603050405020304" pitchFamily="18" charset="0"/>
                <a:cs typeface="Times New Roman" panose="02020603050405020304" pitchFamily="18" charset="0"/>
              </a:rPr>
              <a:t> to VAPORIZE some of the water</a:t>
            </a:r>
            <a:br>
              <a:rPr lang="en-US" sz="2400" dirty="0">
                <a:solidFill>
                  <a:srgbClr val="800080"/>
                </a:solidFill>
                <a:latin typeface="Times New Roman" panose="02020603050405020304" pitchFamily="18" charset="0"/>
                <a:cs typeface="Times New Roman" panose="02020603050405020304" pitchFamily="18" charset="0"/>
              </a:rPr>
            </a:br>
            <a:br>
              <a:rPr lang="en-US" sz="2400" dirty="0">
                <a:solidFill>
                  <a:srgbClr val="80008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a:t>
            </a:r>
            <a:endParaRPr lang="en-US" sz="2400" dirty="0">
              <a:solidFill>
                <a:srgbClr val="800080"/>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5F314167-0D2A-426F-A561-89A73FA0BF70}"/>
              </a:ext>
            </a:extLst>
          </p:cNvPr>
          <p:cNvSpPr/>
          <p:nvPr/>
        </p:nvSpPr>
        <p:spPr>
          <a:xfrm>
            <a:off x="6248400" y="2362201"/>
            <a:ext cx="2797976" cy="434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57150">
                <a:solidFill>
                  <a:schemeClr val="tx1"/>
                </a:solidFill>
              </a:ln>
            </a:endParaRPr>
          </a:p>
        </p:txBody>
      </p:sp>
    </p:spTree>
    <p:extLst>
      <p:ext uri="{BB962C8B-B14F-4D97-AF65-F5344CB8AC3E}">
        <p14:creationId xmlns:p14="http://schemas.microsoft.com/office/powerpoint/2010/main" val="28015593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611CF-42FD-46A8-A13B-264CA2FDE10D}"/>
              </a:ext>
            </a:extLst>
          </p:cNvPr>
          <p:cNvSpPr txBox="1"/>
          <p:nvPr/>
        </p:nvSpPr>
        <p:spPr>
          <a:xfrm>
            <a:off x="0" y="0"/>
            <a:ext cx="9144000" cy="190821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51.  You want some mac &amp; cheese so you put 650. grams of water at 24.0°C onto the stove top. You begin to text your BFF and “forget” about eating for a while.  Your Mom yells “Who left this pot on the stove?!”   You realize that you have vaporized 35.0 grams of your water while distracted.  You turn off the stove and decide to eat out instead.  How much energy did it take to all of this?</a:t>
            </a:r>
          </a:p>
          <a:p>
            <a:endParaRPr lang="en-US" dirty="0"/>
          </a:p>
        </p:txBody>
      </p:sp>
      <p:sp>
        <p:nvSpPr>
          <p:cNvPr id="3" name="Rectangle 2">
            <a:extLst>
              <a:ext uri="{FF2B5EF4-FFF2-40B4-BE49-F238E27FC236}">
                <a16:creationId xmlns:a16="http://schemas.microsoft.com/office/drawing/2014/main" id="{F8C123B0-F41E-4248-B749-280646C266AF}"/>
              </a:ext>
            </a:extLst>
          </p:cNvPr>
          <p:cNvSpPr/>
          <p:nvPr/>
        </p:nvSpPr>
        <p:spPr>
          <a:xfrm>
            <a:off x="13252" y="1752600"/>
            <a:ext cx="6689256" cy="4893647"/>
          </a:xfrm>
          <a:prstGeom prst="rect">
            <a:avLst/>
          </a:prstGeom>
        </p:spPr>
        <p:txBody>
          <a:bodyPr wrap="square">
            <a:spAutoFit/>
          </a:bodyPr>
          <a:lstStyle/>
          <a:p>
            <a:r>
              <a:rPr lang="en-US" sz="2400" i="1" u="sng" dirty="0">
                <a:solidFill>
                  <a:srgbClr val="FF0000"/>
                </a:solidFill>
                <a:latin typeface="Times New Roman" panose="02020603050405020304" pitchFamily="18" charset="0"/>
                <a:cs typeface="Times New Roman" panose="02020603050405020304" pitchFamily="18" charset="0"/>
              </a:rPr>
              <a:t>FIRST</a:t>
            </a:r>
            <a:r>
              <a:rPr lang="en-US" sz="2400" dirty="0">
                <a:solidFill>
                  <a:srgbClr val="FF0000"/>
                </a:solidFill>
                <a:latin typeface="Times New Roman" panose="02020603050405020304" pitchFamily="18" charset="0"/>
                <a:cs typeface="Times New Roman" panose="02020603050405020304" pitchFamily="18" charset="0"/>
              </a:rPr>
              <a:t>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Use q = </a:t>
            </a:r>
            <a:r>
              <a:rPr lang="en-US" sz="2400" dirty="0" err="1">
                <a:solidFill>
                  <a:srgbClr val="FF0000"/>
                </a:solidFill>
                <a:latin typeface="Times New Roman" panose="02020603050405020304" pitchFamily="18" charset="0"/>
                <a:cs typeface="Times New Roman" panose="02020603050405020304" pitchFamily="18" charset="0"/>
              </a:rPr>
              <a:t>mCΔT</a:t>
            </a:r>
            <a:r>
              <a:rPr lang="en-US" sz="2400" dirty="0">
                <a:solidFill>
                  <a:srgbClr val="FF0000"/>
                </a:solidFill>
                <a:latin typeface="Times New Roman" panose="02020603050405020304" pitchFamily="18" charset="0"/>
                <a:cs typeface="Times New Roman" panose="02020603050405020304" pitchFamily="18" charset="0"/>
              </a:rPr>
              <a:t> to </a:t>
            </a:r>
            <a:r>
              <a:rPr lang="en-US" sz="2400" u="sng" dirty="0">
                <a:solidFill>
                  <a:srgbClr val="FF0000"/>
                </a:solidFill>
                <a:latin typeface="Times New Roman" panose="02020603050405020304" pitchFamily="18" charset="0"/>
                <a:cs typeface="Times New Roman" panose="02020603050405020304" pitchFamily="18" charset="0"/>
              </a:rPr>
              <a:t>WARM UP</a:t>
            </a:r>
            <a:r>
              <a:rPr lang="en-US" sz="2400" dirty="0">
                <a:solidFill>
                  <a:srgbClr val="FF0000"/>
                </a:solidFill>
                <a:latin typeface="Times New Roman" panose="02020603050405020304" pitchFamily="18" charset="0"/>
                <a:cs typeface="Times New Roman" panose="02020603050405020304" pitchFamily="18" charset="0"/>
              </a:rPr>
              <a:t> all of the water</a:t>
            </a:r>
            <a:br>
              <a:rPr lang="en-US" sz="2400" dirty="0">
                <a:solidFill>
                  <a:srgbClr val="FF0000"/>
                </a:solidFill>
                <a:latin typeface="Times New Roman" panose="02020603050405020304" pitchFamily="18" charset="0"/>
                <a:cs typeface="Times New Roman" panose="02020603050405020304" pitchFamily="18" charset="0"/>
              </a:rPr>
            </a:b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q = (650. g)(4.18 J/</a:t>
            </a:r>
            <a:r>
              <a:rPr lang="en-US" sz="2400" dirty="0" err="1">
                <a:solidFill>
                  <a:srgbClr val="FF0000"/>
                </a:solidFill>
                <a:latin typeface="Times New Roman" panose="02020603050405020304" pitchFamily="18" charset="0"/>
                <a:cs typeface="Times New Roman" panose="02020603050405020304" pitchFamily="18" charset="0"/>
              </a:rPr>
              <a:t>g·K</a:t>
            </a:r>
            <a:r>
              <a:rPr lang="en-US" sz="2400" dirty="0">
                <a:solidFill>
                  <a:srgbClr val="FF0000"/>
                </a:solidFill>
                <a:latin typeface="Times New Roman" panose="02020603050405020304" pitchFamily="18" charset="0"/>
                <a:cs typeface="Times New Roman" panose="02020603050405020304" pitchFamily="18" charset="0"/>
              </a:rPr>
              <a:t>)(76.0 K)</a:t>
            </a:r>
            <a:br>
              <a:rPr lang="en-US" sz="2400" dirty="0">
                <a:solidFill>
                  <a:srgbClr val="FF0000"/>
                </a:solidFill>
                <a:latin typeface="Times New Roman" panose="02020603050405020304" pitchFamily="18" charset="0"/>
                <a:cs typeface="Times New Roman" panose="02020603050405020304" pitchFamily="18" charset="0"/>
              </a:rPr>
            </a:b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q = 206,492 J  =  206,000 J  </a:t>
            </a:r>
            <a:r>
              <a:rPr lang="en-US" sz="2400" dirty="0">
                <a:solidFill>
                  <a:srgbClr val="000099"/>
                </a:solidFill>
                <a:latin typeface="Times New Roman" panose="02020603050405020304" pitchFamily="18" charset="0"/>
                <a:cs typeface="Times New Roman" panose="02020603050405020304" pitchFamily="18" charset="0"/>
              </a:rPr>
              <a:t>(3 SF)</a:t>
            </a:r>
            <a:br>
              <a:rPr lang="en-US" sz="2400" dirty="0">
                <a:solidFill>
                  <a:srgbClr val="000099"/>
                </a:solidFill>
                <a:latin typeface="Times New Roman" panose="02020603050405020304" pitchFamily="18" charset="0"/>
                <a:cs typeface="Times New Roman" panose="02020603050405020304" pitchFamily="18" charset="0"/>
              </a:rPr>
            </a:br>
            <a:br>
              <a:rPr lang="en-US" sz="2400" dirty="0">
                <a:solidFill>
                  <a:srgbClr val="000099"/>
                </a:solidFill>
                <a:latin typeface="Times New Roman" panose="02020603050405020304" pitchFamily="18" charset="0"/>
                <a:cs typeface="Times New Roman" panose="02020603050405020304" pitchFamily="18" charset="0"/>
              </a:rPr>
            </a:br>
            <a:r>
              <a:rPr lang="en-US" sz="2400" i="1" u="sng" dirty="0">
                <a:solidFill>
                  <a:srgbClr val="800080"/>
                </a:solidFill>
                <a:latin typeface="Times New Roman" panose="02020603050405020304" pitchFamily="18" charset="0"/>
                <a:cs typeface="Times New Roman" panose="02020603050405020304" pitchFamily="18" charset="0"/>
              </a:rPr>
              <a:t>THEN</a:t>
            </a:r>
            <a:br>
              <a:rPr lang="en-US" sz="2400" dirty="0">
                <a:solidFill>
                  <a:srgbClr val="800080"/>
                </a:solidFill>
                <a:latin typeface="Times New Roman" panose="02020603050405020304" pitchFamily="18" charset="0"/>
                <a:cs typeface="Times New Roman" panose="02020603050405020304" pitchFamily="18" charset="0"/>
              </a:rPr>
            </a:br>
            <a:r>
              <a:rPr lang="en-US" sz="2400" dirty="0">
                <a:solidFill>
                  <a:srgbClr val="800080"/>
                </a:solidFill>
                <a:latin typeface="Times New Roman" panose="02020603050405020304" pitchFamily="18" charset="0"/>
                <a:cs typeface="Times New Roman" panose="02020603050405020304" pitchFamily="18" charset="0"/>
              </a:rPr>
              <a:t>Use q = </a:t>
            </a:r>
            <a:r>
              <a:rPr lang="en-US" sz="2400" dirty="0" err="1">
                <a:solidFill>
                  <a:srgbClr val="800080"/>
                </a:solidFill>
                <a:latin typeface="Times New Roman" panose="02020603050405020304" pitchFamily="18" charset="0"/>
                <a:cs typeface="Times New Roman" panose="02020603050405020304" pitchFamily="18" charset="0"/>
              </a:rPr>
              <a:t>mH</a:t>
            </a:r>
            <a:r>
              <a:rPr lang="en-US" sz="2400" baseline="-25000" dirty="0" err="1">
                <a:solidFill>
                  <a:srgbClr val="800080"/>
                </a:solidFill>
                <a:latin typeface="Times New Roman" panose="02020603050405020304" pitchFamily="18" charset="0"/>
                <a:cs typeface="Times New Roman" panose="02020603050405020304" pitchFamily="18" charset="0"/>
              </a:rPr>
              <a:t>V</a:t>
            </a:r>
            <a:r>
              <a:rPr lang="en-US" sz="2400" dirty="0">
                <a:solidFill>
                  <a:srgbClr val="800080"/>
                </a:solidFill>
                <a:latin typeface="Times New Roman" panose="02020603050405020304" pitchFamily="18" charset="0"/>
                <a:cs typeface="Times New Roman" panose="02020603050405020304" pitchFamily="18" charset="0"/>
              </a:rPr>
              <a:t> to VAPORIZE some of the water</a:t>
            </a:r>
            <a:br>
              <a:rPr lang="en-US" sz="2400" dirty="0">
                <a:solidFill>
                  <a:srgbClr val="800080"/>
                </a:solidFill>
                <a:latin typeface="Times New Roman" panose="02020603050405020304" pitchFamily="18" charset="0"/>
                <a:cs typeface="Times New Roman" panose="02020603050405020304" pitchFamily="18" charset="0"/>
              </a:rPr>
            </a:br>
            <a:br>
              <a:rPr lang="en-US" sz="2400" dirty="0">
                <a:solidFill>
                  <a:srgbClr val="80008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q = (35.0 g)(2260 J/g)</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q = 79,100 J </a:t>
            </a:r>
            <a:r>
              <a:rPr lang="en-US" sz="2400" dirty="0">
                <a:solidFill>
                  <a:srgbClr val="000099"/>
                </a:solidFill>
                <a:latin typeface="Times New Roman" panose="02020603050405020304" pitchFamily="18" charset="0"/>
                <a:cs typeface="Times New Roman" panose="02020603050405020304" pitchFamily="18" charset="0"/>
              </a:rPr>
              <a:t>(3 SF)</a:t>
            </a:r>
            <a:endParaRPr lang="en-US" sz="2400" dirty="0">
              <a:solidFill>
                <a:srgbClr val="800080"/>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5F314167-0D2A-426F-A561-89A73FA0BF70}"/>
              </a:ext>
            </a:extLst>
          </p:cNvPr>
          <p:cNvSpPr/>
          <p:nvPr/>
        </p:nvSpPr>
        <p:spPr>
          <a:xfrm>
            <a:off x="6248400" y="2362201"/>
            <a:ext cx="2797976" cy="434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57150">
                <a:solidFill>
                  <a:schemeClr val="tx1"/>
                </a:solidFill>
              </a:ln>
            </a:endParaRPr>
          </a:p>
        </p:txBody>
      </p:sp>
      <p:sp>
        <p:nvSpPr>
          <p:cNvPr id="6" name="TextBox 5">
            <a:extLst>
              <a:ext uri="{FF2B5EF4-FFF2-40B4-BE49-F238E27FC236}">
                <a16:creationId xmlns:a16="http://schemas.microsoft.com/office/drawing/2014/main" id="{54ECBB1A-723F-41DB-895D-8B0768E94B39}"/>
              </a:ext>
            </a:extLst>
          </p:cNvPr>
          <p:cNvSpPr txBox="1"/>
          <p:nvPr/>
        </p:nvSpPr>
        <p:spPr>
          <a:xfrm>
            <a:off x="6400800" y="2533353"/>
            <a:ext cx="2493176"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Then SUM UP THE TOTAL for one answer….</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24164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611CF-42FD-46A8-A13B-264CA2FDE10D}"/>
              </a:ext>
            </a:extLst>
          </p:cNvPr>
          <p:cNvSpPr txBox="1"/>
          <p:nvPr/>
        </p:nvSpPr>
        <p:spPr>
          <a:xfrm>
            <a:off x="0" y="0"/>
            <a:ext cx="9144000" cy="190821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51.  You want some mac &amp; cheese so you put 650. grams of water at 24.0°C onto the stove top. You begin to text your BFF and “forget” about eating for a while.  Your Mom yells “Who left this pot on the stove?!”   You realize that you have vaporized 35.0 grams of your water while distracted.  You turn off the stove and decide to eat out instead.  How much energy did it take to all of this?</a:t>
            </a:r>
          </a:p>
          <a:p>
            <a:endParaRPr lang="en-US" dirty="0"/>
          </a:p>
        </p:txBody>
      </p:sp>
      <p:sp>
        <p:nvSpPr>
          <p:cNvPr id="3" name="Rectangle 2">
            <a:extLst>
              <a:ext uri="{FF2B5EF4-FFF2-40B4-BE49-F238E27FC236}">
                <a16:creationId xmlns:a16="http://schemas.microsoft.com/office/drawing/2014/main" id="{F8C123B0-F41E-4248-B749-280646C266AF}"/>
              </a:ext>
            </a:extLst>
          </p:cNvPr>
          <p:cNvSpPr/>
          <p:nvPr/>
        </p:nvSpPr>
        <p:spPr>
          <a:xfrm>
            <a:off x="13252" y="1752600"/>
            <a:ext cx="6689256" cy="4893647"/>
          </a:xfrm>
          <a:prstGeom prst="rect">
            <a:avLst/>
          </a:prstGeom>
        </p:spPr>
        <p:txBody>
          <a:bodyPr wrap="square">
            <a:spAutoFit/>
          </a:bodyPr>
          <a:lstStyle/>
          <a:p>
            <a:r>
              <a:rPr lang="en-US" sz="2400" i="1" u="sng" dirty="0">
                <a:solidFill>
                  <a:srgbClr val="FF0000"/>
                </a:solidFill>
                <a:latin typeface="Times New Roman" panose="02020603050405020304" pitchFamily="18" charset="0"/>
                <a:cs typeface="Times New Roman" panose="02020603050405020304" pitchFamily="18" charset="0"/>
              </a:rPr>
              <a:t>FIRST</a:t>
            </a:r>
            <a:r>
              <a:rPr lang="en-US" sz="2400" dirty="0">
                <a:solidFill>
                  <a:srgbClr val="FF0000"/>
                </a:solidFill>
                <a:latin typeface="Times New Roman" panose="02020603050405020304" pitchFamily="18" charset="0"/>
                <a:cs typeface="Times New Roman" panose="02020603050405020304" pitchFamily="18" charset="0"/>
              </a:rPr>
              <a:t>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Use q = </a:t>
            </a:r>
            <a:r>
              <a:rPr lang="en-US" sz="2400" dirty="0" err="1">
                <a:solidFill>
                  <a:srgbClr val="FF0000"/>
                </a:solidFill>
                <a:latin typeface="Times New Roman" panose="02020603050405020304" pitchFamily="18" charset="0"/>
                <a:cs typeface="Times New Roman" panose="02020603050405020304" pitchFamily="18" charset="0"/>
              </a:rPr>
              <a:t>mCΔT</a:t>
            </a:r>
            <a:r>
              <a:rPr lang="en-US" sz="2400" dirty="0">
                <a:solidFill>
                  <a:srgbClr val="FF0000"/>
                </a:solidFill>
                <a:latin typeface="Times New Roman" panose="02020603050405020304" pitchFamily="18" charset="0"/>
                <a:cs typeface="Times New Roman" panose="02020603050405020304" pitchFamily="18" charset="0"/>
              </a:rPr>
              <a:t> to </a:t>
            </a:r>
            <a:r>
              <a:rPr lang="en-US" sz="2400" u="sng" dirty="0">
                <a:solidFill>
                  <a:srgbClr val="FF0000"/>
                </a:solidFill>
                <a:latin typeface="Times New Roman" panose="02020603050405020304" pitchFamily="18" charset="0"/>
                <a:cs typeface="Times New Roman" panose="02020603050405020304" pitchFamily="18" charset="0"/>
              </a:rPr>
              <a:t>WARM UP</a:t>
            </a:r>
            <a:r>
              <a:rPr lang="en-US" sz="2400" dirty="0">
                <a:solidFill>
                  <a:srgbClr val="FF0000"/>
                </a:solidFill>
                <a:latin typeface="Times New Roman" panose="02020603050405020304" pitchFamily="18" charset="0"/>
                <a:cs typeface="Times New Roman" panose="02020603050405020304" pitchFamily="18" charset="0"/>
              </a:rPr>
              <a:t> all of the water</a:t>
            </a:r>
            <a:br>
              <a:rPr lang="en-US" sz="2400" dirty="0">
                <a:solidFill>
                  <a:srgbClr val="FF0000"/>
                </a:solidFill>
                <a:latin typeface="Times New Roman" panose="02020603050405020304" pitchFamily="18" charset="0"/>
                <a:cs typeface="Times New Roman" panose="02020603050405020304" pitchFamily="18" charset="0"/>
              </a:rPr>
            </a:b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q = (650. g)(4.18 J/</a:t>
            </a:r>
            <a:r>
              <a:rPr lang="en-US" sz="2400" dirty="0" err="1">
                <a:solidFill>
                  <a:srgbClr val="FF0000"/>
                </a:solidFill>
                <a:latin typeface="Times New Roman" panose="02020603050405020304" pitchFamily="18" charset="0"/>
                <a:cs typeface="Times New Roman" panose="02020603050405020304" pitchFamily="18" charset="0"/>
              </a:rPr>
              <a:t>g·K</a:t>
            </a:r>
            <a:r>
              <a:rPr lang="en-US" sz="2400" dirty="0">
                <a:solidFill>
                  <a:srgbClr val="FF0000"/>
                </a:solidFill>
                <a:latin typeface="Times New Roman" panose="02020603050405020304" pitchFamily="18" charset="0"/>
                <a:cs typeface="Times New Roman" panose="02020603050405020304" pitchFamily="18" charset="0"/>
              </a:rPr>
              <a:t>)(76.0 K)</a:t>
            </a:r>
            <a:br>
              <a:rPr lang="en-US" sz="2400" dirty="0">
                <a:solidFill>
                  <a:srgbClr val="FF0000"/>
                </a:solidFill>
                <a:latin typeface="Times New Roman" panose="02020603050405020304" pitchFamily="18" charset="0"/>
                <a:cs typeface="Times New Roman" panose="02020603050405020304" pitchFamily="18" charset="0"/>
              </a:rPr>
            </a:b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q = 206,492 J  =  206,000 J  </a:t>
            </a:r>
            <a:r>
              <a:rPr lang="en-US" sz="2400" dirty="0">
                <a:solidFill>
                  <a:srgbClr val="000099"/>
                </a:solidFill>
                <a:latin typeface="Times New Roman" panose="02020603050405020304" pitchFamily="18" charset="0"/>
                <a:cs typeface="Times New Roman" panose="02020603050405020304" pitchFamily="18" charset="0"/>
              </a:rPr>
              <a:t>(3 SF)</a:t>
            </a:r>
            <a:br>
              <a:rPr lang="en-US" sz="2400" dirty="0">
                <a:solidFill>
                  <a:srgbClr val="000099"/>
                </a:solidFill>
                <a:latin typeface="Times New Roman" panose="02020603050405020304" pitchFamily="18" charset="0"/>
                <a:cs typeface="Times New Roman" panose="02020603050405020304" pitchFamily="18" charset="0"/>
              </a:rPr>
            </a:br>
            <a:br>
              <a:rPr lang="en-US" sz="2400" dirty="0">
                <a:solidFill>
                  <a:srgbClr val="000099"/>
                </a:solidFill>
                <a:latin typeface="Times New Roman" panose="02020603050405020304" pitchFamily="18" charset="0"/>
                <a:cs typeface="Times New Roman" panose="02020603050405020304" pitchFamily="18" charset="0"/>
              </a:rPr>
            </a:br>
            <a:r>
              <a:rPr lang="en-US" sz="2400" i="1" u="sng" dirty="0">
                <a:solidFill>
                  <a:srgbClr val="800080"/>
                </a:solidFill>
                <a:latin typeface="Times New Roman" panose="02020603050405020304" pitchFamily="18" charset="0"/>
                <a:cs typeface="Times New Roman" panose="02020603050405020304" pitchFamily="18" charset="0"/>
              </a:rPr>
              <a:t>THEN</a:t>
            </a:r>
            <a:br>
              <a:rPr lang="en-US" sz="2400" dirty="0">
                <a:solidFill>
                  <a:srgbClr val="800080"/>
                </a:solidFill>
                <a:latin typeface="Times New Roman" panose="02020603050405020304" pitchFamily="18" charset="0"/>
                <a:cs typeface="Times New Roman" panose="02020603050405020304" pitchFamily="18" charset="0"/>
              </a:rPr>
            </a:br>
            <a:r>
              <a:rPr lang="en-US" sz="2400" dirty="0">
                <a:solidFill>
                  <a:srgbClr val="800080"/>
                </a:solidFill>
                <a:latin typeface="Times New Roman" panose="02020603050405020304" pitchFamily="18" charset="0"/>
                <a:cs typeface="Times New Roman" panose="02020603050405020304" pitchFamily="18" charset="0"/>
              </a:rPr>
              <a:t>Use q = </a:t>
            </a:r>
            <a:r>
              <a:rPr lang="en-US" sz="2400" dirty="0" err="1">
                <a:solidFill>
                  <a:srgbClr val="800080"/>
                </a:solidFill>
                <a:latin typeface="Times New Roman" panose="02020603050405020304" pitchFamily="18" charset="0"/>
                <a:cs typeface="Times New Roman" panose="02020603050405020304" pitchFamily="18" charset="0"/>
              </a:rPr>
              <a:t>mH</a:t>
            </a:r>
            <a:r>
              <a:rPr lang="en-US" sz="2400" baseline="-25000" dirty="0" err="1">
                <a:solidFill>
                  <a:srgbClr val="800080"/>
                </a:solidFill>
                <a:latin typeface="Times New Roman" panose="02020603050405020304" pitchFamily="18" charset="0"/>
                <a:cs typeface="Times New Roman" panose="02020603050405020304" pitchFamily="18" charset="0"/>
              </a:rPr>
              <a:t>V</a:t>
            </a:r>
            <a:r>
              <a:rPr lang="en-US" sz="2400" dirty="0">
                <a:solidFill>
                  <a:srgbClr val="800080"/>
                </a:solidFill>
                <a:latin typeface="Times New Roman" panose="02020603050405020304" pitchFamily="18" charset="0"/>
                <a:cs typeface="Times New Roman" panose="02020603050405020304" pitchFamily="18" charset="0"/>
              </a:rPr>
              <a:t> to VAPORIZE some of the water</a:t>
            </a:r>
            <a:br>
              <a:rPr lang="en-US" sz="2400" dirty="0">
                <a:solidFill>
                  <a:srgbClr val="800080"/>
                </a:solidFill>
                <a:latin typeface="Times New Roman" panose="02020603050405020304" pitchFamily="18" charset="0"/>
                <a:cs typeface="Times New Roman" panose="02020603050405020304" pitchFamily="18" charset="0"/>
              </a:rPr>
            </a:br>
            <a:br>
              <a:rPr lang="en-US" sz="2400" dirty="0">
                <a:solidFill>
                  <a:srgbClr val="80008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q = (35.0 g)(2260 J/g)</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q = 79,100 J </a:t>
            </a:r>
            <a:r>
              <a:rPr lang="en-US" sz="2400" dirty="0">
                <a:solidFill>
                  <a:srgbClr val="000099"/>
                </a:solidFill>
                <a:latin typeface="Times New Roman" panose="02020603050405020304" pitchFamily="18" charset="0"/>
                <a:cs typeface="Times New Roman" panose="02020603050405020304" pitchFamily="18" charset="0"/>
              </a:rPr>
              <a:t>(3 SF)</a:t>
            </a:r>
            <a:endParaRPr lang="en-US" sz="2400" dirty="0">
              <a:solidFill>
                <a:srgbClr val="800080"/>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5F314167-0D2A-426F-A561-89A73FA0BF70}"/>
              </a:ext>
            </a:extLst>
          </p:cNvPr>
          <p:cNvSpPr/>
          <p:nvPr/>
        </p:nvSpPr>
        <p:spPr>
          <a:xfrm>
            <a:off x="6248400" y="2362201"/>
            <a:ext cx="2797976" cy="434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57150">
                <a:solidFill>
                  <a:schemeClr val="tx1"/>
                </a:solidFill>
              </a:ln>
            </a:endParaRPr>
          </a:p>
        </p:txBody>
      </p:sp>
      <p:sp>
        <p:nvSpPr>
          <p:cNvPr id="6" name="TextBox 5">
            <a:extLst>
              <a:ext uri="{FF2B5EF4-FFF2-40B4-BE49-F238E27FC236}">
                <a16:creationId xmlns:a16="http://schemas.microsoft.com/office/drawing/2014/main" id="{54ECBB1A-723F-41DB-895D-8B0768E94B39}"/>
              </a:ext>
            </a:extLst>
          </p:cNvPr>
          <p:cNvSpPr txBox="1"/>
          <p:nvPr/>
        </p:nvSpPr>
        <p:spPr>
          <a:xfrm>
            <a:off x="6400800" y="2533353"/>
            <a:ext cx="2493176" cy="400109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Then SUM UP THE TOTAL for one answer….</a:t>
            </a:r>
          </a:p>
          <a:p>
            <a:endParaRPr lang="en-US" sz="2400" dirty="0">
              <a:latin typeface="Times New Roman" panose="02020603050405020304" pitchFamily="18" charset="0"/>
              <a:cs typeface="Times New Roman" panose="02020603050405020304" pitchFamily="18" charset="0"/>
            </a:endParaRPr>
          </a:p>
          <a:p>
            <a:pPr algn="r"/>
            <a:r>
              <a:rPr lang="en-US" sz="2400" dirty="0">
                <a:latin typeface="Times New Roman" panose="02020603050405020304" pitchFamily="18" charset="0"/>
                <a:cs typeface="Times New Roman" panose="02020603050405020304" pitchFamily="18" charset="0"/>
              </a:rPr>
              <a:t>206,000 J</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+ 79,100 J</a:t>
            </a:r>
          </a:p>
          <a:p>
            <a:pPr algn="r"/>
            <a:endParaRPr lang="en-US" sz="1000" dirty="0">
              <a:latin typeface="Times New Roman" panose="02020603050405020304" pitchFamily="18" charset="0"/>
              <a:cs typeface="Times New Roman" panose="02020603050405020304" pitchFamily="18" charset="0"/>
            </a:endParaRPr>
          </a:p>
          <a:p>
            <a:pPr algn="r"/>
            <a:r>
              <a:rPr lang="en-US" sz="2400" dirty="0">
                <a:latin typeface="Times New Roman" panose="02020603050405020304" pitchFamily="18" charset="0"/>
                <a:cs typeface="Times New Roman" panose="02020603050405020304" pitchFamily="18" charset="0"/>
              </a:rPr>
              <a:t>285,100 J</a:t>
            </a:r>
          </a:p>
          <a:p>
            <a:pPr algn="r"/>
            <a:endParaRPr lang="en-US" sz="1200" dirty="0">
              <a:latin typeface="Times New Roman" panose="02020603050405020304" pitchFamily="18" charset="0"/>
              <a:cs typeface="Times New Roman" panose="02020603050405020304" pitchFamily="18" charset="0"/>
            </a:endParaRPr>
          </a:p>
          <a:p>
            <a:pPr algn="r"/>
            <a:r>
              <a:rPr lang="en-US" sz="4000" dirty="0">
                <a:solidFill>
                  <a:srgbClr val="FF0000"/>
                </a:solidFill>
                <a:latin typeface="Times New Roman" panose="02020603050405020304" pitchFamily="18" charset="0"/>
                <a:cs typeface="Times New Roman" panose="02020603050405020304" pitchFamily="18" charset="0"/>
              </a:rPr>
              <a:t>285,000 J</a:t>
            </a:r>
            <a:r>
              <a:rPr lang="en-US" sz="2400" dirty="0">
                <a:solidFill>
                  <a:srgbClr val="FF0000"/>
                </a:solidFill>
                <a:latin typeface="Times New Roman" panose="02020603050405020304" pitchFamily="18" charset="0"/>
                <a:cs typeface="Times New Roman" panose="02020603050405020304" pitchFamily="18" charset="0"/>
              </a:rPr>
              <a:t>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800080"/>
                </a:solidFill>
                <a:latin typeface="Times New Roman" panose="02020603050405020304" pitchFamily="18" charset="0"/>
                <a:cs typeface="Times New Roman" panose="02020603050405020304" pitchFamily="18" charset="0"/>
              </a:rPr>
              <a:t> (3SF)</a:t>
            </a:r>
          </a:p>
        </p:txBody>
      </p:sp>
      <p:cxnSp>
        <p:nvCxnSpPr>
          <p:cNvPr id="8" name="Straight Connector 7">
            <a:extLst>
              <a:ext uri="{FF2B5EF4-FFF2-40B4-BE49-F238E27FC236}">
                <a16:creationId xmlns:a16="http://schemas.microsoft.com/office/drawing/2014/main" id="{3A7C1B6E-8763-418A-AF20-C3257F85C59C}"/>
              </a:ext>
            </a:extLst>
          </p:cNvPr>
          <p:cNvCxnSpPr/>
          <p:nvPr/>
        </p:nvCxnSpPr>
        <p:spPr>
          <a:xfrm>
            <a:off x="7239000" y="4876800"/>
            <a:ext cx="180737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3539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1E85A4-2F0B-49FA-B45E-C3960954A25D}"/>
              </a:ext>
            </a:extLst>
          </p:cNvPr>
          <p:cNvSpPr txBox="1"/>
          <p:nvPr/>
        </p:nvSpPr>
        <p:spPr>
          <a:xfrm>
            <a:off x="0" y="0"/>
            <a:ext cx="9144000" cy="535531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 To vaporize a liquid into a gas you need to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____</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6. To condense a gas into a liquid you need to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________</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7. For sublimation, when a solid turns directly into a gas you need to </a:t>
            </a:r>
            <a:r>
              <a:rPr lang="en-US" sz="3600" dirty="0">
                <a:solidFill>
                  <a:srgbClr val="FF0000"/>
                </a:solidFill>
                <a:latin typeface="Times New Roman" panose="02020603050405020304" pitchFamily="18" charset="0"/>
                <a:cs typeface="Times New Roman" panose="02020603050405020304" pitchFamily="18" charset="0"/>
              </a:rPr>
              <a:t>____</a:t>
            </a:r>
            <a:r>
              <a:rPr lang="en-US" sz="3600" dirty="0">
                <a:latin typeface="Times New Roman" panose="02020603050405020304" pitchFamily="18" charset="0"/>
                <a:cs typeface="Times New Roman" panose="02020603050405020304" pitchFamily="18" charset="0"/>
              </a:rPr>
              <a:t> heat energy.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7118399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CC7F1-73BB-4B93-8487-9EB0FBF7760C}"/>
              </a:ext>
            </a:extLst>
          </p:cNvPr>
          <p:cNvSpPr txBox="1"/>
          <p:nvPr/>
        </p:nvSpPr>
        <p:spPr>
          <a:xfrm>
            <a:off x="1772" y="0"/>
            <a:ext cx="9144000" cy="6417141"/>
          </a:xfrm>
          <a:prstGeom prst="rect">
            <a:avLst/>
          </a:prstGeom>
          <a:noFill/>
        </p:spPr>
        <p:txBody>
          <a:bodyPr wrap="square" rtlCol="0">
            <a:spAutoFit/>
          </a:bodyPr>
          <a:lstStyle/>
          <a:p>
            <a:pPr algn="ctr"/>
            <a:endParaRPr lang="en-US" sz="2800" dirty="0">
              <a:solidFill>
                <a:srgbClr val="FF0000"/>
              </a:solidFill>
            </a:endParaRPr>
          </a:p>
          <a:p>
            <a:pPr algn="ctr"/>
            <a:r>
              <a:rPr lang="en-US" sz="4800" dirty="0">
                <a:solidFill>
                  <a:srgbClr val="0000FF"/>
                </a:solidFill>
              </a:rPr>
              <a:t>Quick Class today - notes #52 - #60</a:t>
            </a:r>
          </a:p>
          <a:p>
            <a:pPr algn="ctr"/>
            <a:endParaRPr lang="en-US" sz="1600" dirty="0">
              <a:solidFill>
                <a:srgbClr val="FF0000"/>
              </a:solidFill>
            </a:endParaRPr>
          </a:p>
          <a:p>
            <a:pPr algn="ctr"/>
            <a:r>
              <a:rPr lang="en-US" sz="4800" b="1" dirty="0">
                <a:solidFill>
                  <a:srgbClr val="FF0000"/>
                </a:solidFill>
              </a:rPr>
              <a:t>You must have a calculator.  </a:t>
            </a:r>
            <a:br>
              <a:rPr lang="en-US" sz="4800" b="1" dirty="0">
                <a:solidFill>
                  <a:srgbClr val="FF0000"/>
                </a:solidFill>
              </a:rPr>
            </a:br>
            <a:r>
              <a:rPr lang="en-US" sz="4800" b="1" dirty="0">
                <a:solidFill>
                  <a:srgbClr val="FF0000"/>
                </a:solidFill>
              </a:rPr>
              <a:t>Get it out now.</a:t>
            </a:r>
          </a:p>
          <a:p>
            <a:pPr algn="ctr"/>
            <a:endParaRPr lang="en-US" sz="1600" dirty="0">
              <a:solidFill>
                <a:srgbClr val="FF0000"/>
              </a:solidFill>
            </a:endParaRPr>
          </a:p>
          <a:p>
            <a:pPr algn="ctr"/>
            <a:r>
              <a:rPr lang="en-US" sz="4700" dirty="0">
                <a:solidFill>
                  <a:schemeClr val="tx1">
                    <a:lumMod val="95000"/>
                    <a:lumOff val="5000"/>
                  </a:schemeClr>
                </a:solidFill>
              </a:rPr>
              <a:t>You must have your reference tables</a:t>
            </a:r>
            <a:br>
              <a:rPr lang="en-US" sz="4700" dirty="0">
                <a:solidFill>
                  <a:schemeClr val="tx1">
                    <a:lumMod val="95000"/>
                    <a:lumOff val="5000"/>
                  </a:schemeClr>
                </a:solidFill>
              </a:rPr>
            </a:br>
            <a:r>
              <a:rPr lang="en-US" sz="4700" dirty="0">
                <a:solidFill>
                  <a:schemeClr val="tx1">
                    <a:lumMod val="95000"/>
                    <a:lumOff val="5000"/>
                  </a:schemeClr>
                </a:solidFill>
              </a:rPr>
              <a:t> we will write on it now.</a:t>
            </a:r>
          </a:p>
          <a:p>
            <a:pPr algn="ctr"/>
            <a:endParaRPr lang="en-US" dirty="0">
              <a:solidFill>
                <a:schemeClr val="tx1">
                  <a:lumMod val="95000"/>
                  <a:lumOff val="5000"/>
                </a:schemeClr>
              </a:solidFill>
            </a:endParaRPr>
          </a:p>
          <a:p>
            <a:pPr algn="ctr"/>
            <a:r>
              <a:rPr lang="en-US" sz="4700" b="1" dirty="0">
                <a:solidFill>
                  <a:srgbClr val="800080"/>
                </a:solidFill>
              </a:rPr>
              <a:t>Friday: 3-question quiz, T-2 HW due</a:t>
            </a:r>
          </a:p>
          <a:p>
            <a:pPr algn="ctr"/>
            <a:r>
              <a:rPr lang="en-US" sz="4700" b="1" dirty="0">
                <a:solidFill>
                  <a:srgbClr val="FF0000"/>
                </a:solidFill>
              </a:rPr>
              <a:t>Miss </a:t>
            </a:r>
            <a:r>
              <a:rPr lang="en-US" sz="4800" b="1" i="0" dirty="0">
                <a:solidFill>
                  <a:srgbClr val="FF0000"/>
                </a:solidFill>
                <a:effectLst/>
                <a:latin typeface="Segoe UI" panose="020B0502040204020203" pitchFamily="34" charset="0"/>
              </a:rPr>
              <a:t>Grace </a:t>
            </a:r>
            <a:r>
              <a:rPr lang="en-US" sz="4800" b="1" i="0" dirty="0" err="1">
                <a:solidFill>
                  <a:srgbClr val="FF0000"/>
                </a:solidFill>
                <a:effectLst/>
                <a:latin typeface="Segoe UI" panose="020B0502040204020203" pitchFamily="34" charset="0"/>
              </a:rPr>
              <a:t>Nassimbwa</a:t>
            </a:r>
            <a:endParaRPr lang="en-US" sz="4800" b="1" i="0" dirty="0">
              <a:solidFill>
                <a:srgbClr val="FF0000"/>
              </a:solidFill>
              <a:effectLst/>
              <a:latin typeface="Segoe UI" panose="020B0502040204020203" pitchFamily="34" charset="0"/>
            </a:endParaRPr>
          </a:p>
        </p:txBody>
      </p:sp>
    </p:spTree>
    <p:extLst>
      <p:ext uri="{BB962C8B-B14F-4D97-AF65-F5344CB8AC3E}">
        <p14:creationId xmlns:p14="http://schemas.microsoft.com/office/powerpoint/2010/main" val="16908016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3254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42493A2-3F1D-4381-B6E7-E61DB4810F2C}"/>
              </a:ext>
            </a:extLst>
          </p:cNvPr>
          <p:cNvSpPr txBox="1">
            <a:spLocks noChangeArrowheads="1"/>
          </p:cNvSpPr>
          <p:nvPr/>
        </p:nvSpPr>
        <p:spPr bwMode="auto">
          <a:xfrm>
            <a:off x="0" y="2209808"/>
            <a:ext cx="9144000" cy="42671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US" altLang="en-US" sz="900" b="0" i="1" u="sng" strike="noStrike" kern="1200" cap="none" spc="0" normalizeH="0" baseline="0" noProof="0" dirty="0">
                <a:ln>
                  <a:noFill/>
                </a:ln>
                <a:solidFill>
                  <a:srgbClr val="FF0000"/>
                </a:solidFill>
                <a:effectLst/>
                <a:uLnTx/>
                <a:uFillTx/>
                <a:latin typeface="Times New Roman" pitchFamily="18" charset="0"/>
                <a:ea typeface="+mn-ea"/>
                <a:cs typeface="+mn-cs"/>
              </a:rPr>
            </a:br>
            <a:r>
              <a:rPr kumimoji="0" lang="en-US" altLang="en-US" sz="2800" b="0" i="1" u="sng" strike="noStrike" kern="1200" cap="none" spc="0" normalizeH="0" baseline="0" noProof="0" dirty="0">
                <a:ln>
                  <a:noFill/>
                </a:ln>
                <a:solidFill>
                  <a:srgbClr val="FF0000"/>
                </a:solidFill>
                <a:effectLst/>
                <a:uLnTx/>
                <a:uFillTx/>
                <a:latin typeface="Times New Roman" pitchFamily="18" charset="0"/>
                <a:ea typeface="+mn-ea"/>
                <a:cs typeface="+mn-cs"/>
              </a:rPr>
              <a:t>Water Constants and Formulas</a:t>
            </a:r>
            <a:br>
              <a:rPr kumimoji="0" lang="en-US" altLang="en-US" sz="800" b="0" i="1" u="sng" strike="noStrike" kern="1200" cap="none" spc="0" normalizeH="0" baseline="0" noProof="0" dirty="0">
                <a:ln>
                  <a:noFill/>
                </a:ln>
                <a:solidFill>
                  <a:srgbClr val="FF0000"/>
                </a:solidFill>
                <a:effectLst/>
                <a:uLnTx/>
                <a:uFillTx/>
                <a:latin typeface="Times New Roman" pitchFamily="18" charset="0"/>
                <a:ea typeface="+mn-ea"/>
                <a:cs typeface="+mn-cs"/>
              </a:rPr>
            </a:br>
            <a:endParaRPr kumimoji="0" lang="en-US"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H</a:t>
            </a:r>
            <a:r>
              <a:rPr kumimoji="0" lang="en-US" altLang="en-US" sz="1600" i="0" u="none" strike="noStrike" kern="1200" cap="none" spc="0" normalizeH="0" baseline="-25000" noProof="0" dirty="0">
                <a:ln>
                  <a:noFill/>
                </a:ln>
                <a:solidFill>
                  <a:srgbClr val="000000"/>
                </a:solidFill>
                <a:effectLst/>
                <a:uLnTx/>
                <a:uFillTx/>
                <a:latin typeface="Times New Roman" panose="02020603050405020304" pitchFamily="18" charset="0"/>
                <a:cs typeface="Times New Roman" panose="02020603050405020304" pitchFamily="18" charset="0"/>
              </a:rPr>
              <a:t>F</a:t>
            </a:r>
            <a: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 334 J/g                                             H</a:t>
            </a:r>
            <a:r>
              <a:rPr kumimoji="0" lang="en-US" altLang="en-US" sz="1600" i="0" u="none" strike="noStrike" kern="1200" cap="none" spc="0" normalizeH="0" baseline="-25000" noProof="0" dirty="0">
                <a:ln>
                  <a:noFill/>
                </a:ln>
                <a:solidFill>
                  <a:srgbClr val="000000"/>
                </a:solidFill>
                <a:effectLst/>
                <a:uLnTx/>
                <a:uFillTx/>
                <a:latin typeface="Times New Roman" panose="02020603050405020304" pitchFamily="18" charset="0"/>
                <a:cs typeface="Times New Roman" panose="02020603050405020304" pitchFamily="18" charset="0"/>
              </a:rPr>
              <a:t>V</a:t>
            </a:r>
            <a: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 2260 J/g</a:t>
            </a:r>
            <a:b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 = </a:t>
            </a:r>
            <a:r>
              <a:rPr kumimoji="0" lang="en-US" altLang="en-US" sz="160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mH</a:t>
            </a:r>
            <a:r>
              <a:rPr kumimoji="0" lang="en-US" altLang="en-US" sz="1600" i="0" u="none" strike="noStrike" kern="1200" cap="none" spc="0" normalizeH="0" baseline="-25000" noProof="0" dirty="0" err="1">
                <a:ln>
                  <a:noFill/>
                </a:ln>
                <a:solidFill>
                  <a:srgbClr val="000000"/>
                </a:solidFill>
                <a:effectLst/>
                <a:uLnTx/>
                <a:uFillTx/>
                <a:latin typeface="Times New Roman" panose="02020603050405020304" pitchFamily="18" charset="0"/>
                <a:cs typeface="Times New Roman" panose="02020603050405020304" pitchFamily="18" charset="0"/>
              </a:rPr>
              <a:t>F</a:t>
            </a:r>
            <a:r>
              <a:rPr kumimoji="0" lang="en-US" altLang="en-US" sz="1600" i="0" u="none" strike="noStrike" kern="1200" cap="none" spc="0" normalizeH="0" baseline="-2500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q = mH</a:t>
            </a:r>
            <a:r>
              <a:rPr kumimoji="0" lang="en-US" altLang="en-US" sz="1600" i="0" u="none" strike="noStrike" kern="1200" cap="none" spc="0" normalizeH="0" baseline="-25000" noProof="0" dirty="0">
                <a:ln>
                  <a:noFill/>
                </a:ln>
                <a:solidFill>
                  <a:srgbClr val="000000"/>
                </a:solidFill>
                <a:effectLst/>
                <a:uLnTx/>
                <a:uFillTx/>
                <a:latin typeface="Times New Roman" panose="02020603050405020304" pitchFamily="18" charset="0"/>
                <a:cs typeface="Times New Roman" panose="02020603050405020304" pitchFamily="18" charset="0"/>
              </a:rPr>
              <a:t>V</a:t>
            </a:r>
            <a:br>
              <a:rPr kumimoji="0" lang="en-US" altLang="en-US" sz="1600" i="0" u="none" strike="noStrike" kern="1200" cap="none" spc="0" normalizeH="0" baseline="-25000" noProof="0" dirty="0">
                <a:ln>
                  <a:noFill/>
                </a:ln>
                <a:solidFill>
                  <a:srgbClr val="000000"/>
                </a:solidFill>
                <a:effectLst/>
                <a:uLnTx/>
                <a:uFillTx/>
                <a:latin typeface="Times New Roman" panose="02020603050405020304" pitchFamily="18" charset="0"/>
                <a:cs typeface="Times New Roman" panose="02020603050405020304" pitchFamily="18" charset="0"/>
              </a:rPr>
            </a:br>
            <a:b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 = 2.10 J/g</a:t>
            </a:r>
            <a:r>
              <a:rPr kumimoji="0" lang="en-US" altLang="en-US" sz="160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                                C = 4.18 J/g</a:t>
            </a:r>
            <a:r>
              <a:rPr kumimoji="0" lang="en-US" altLang="en-US" sz="160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                                           C = 1.90 J/g</a:t>
            </a:r>
            <a:r>
              <a:rPr kumimoji="0" lang="en-US" altLang="en-US" sz="160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a:t>
            </a:r>
            <a:b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 = </a:t>
            </a:r>
            <a:r>
              <a:rPr kumimoji="0" lang="en-US" altLang="en-US" sz="160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mC</a:t>
            </a:r>
            <a:r>
              <a:rPr kumimoji="0" lang="el-GR" altLang="en-US" sz="160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Δ</a:t>
            </a:r>
            <a: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                                       q = </a:t>
            </a:r>
            <a:r>
              <a:rPr kumimoji="0" lang="en-US" altLang="en-US" sz="160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mC</a:t>
            </a:r>
            <a:r>
              <a:rPr kumimoji="0" lang="el-GR" altLang="en-US" sz="160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Δ</a:t>
            </a:r>
            <a: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                                                 q = </a:t>
            </a:r>
            <a:r>
              <a:rPr kumimoji="0" lang="en-US" altLang="en-US" sz="160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mC</a:t>
            </a:r>
            <a:r>
              <a:rPr kumimoji="0" lang="el-GR" altLang="en-US" sz="160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Δ</a:t>
            </a:r>
            <a: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b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MP/FP                                                          BP/CP</a:t>
            </a:r>
            <a:b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273 K/0</a:t>
            </a:r>
            <a:r>
              <a:rPr kumimoji="0" lang="en-US" altLang="en-US" sz="160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⁰</a:t>
            </a:r>
            <a: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                                                373 K/100</a:t>
            </a:r>
            <a:r>
              <a:rPr kumimoji="0" lang="en-US" altLang="en-US" sz="1600" i="0" u="none" strike="noStrike" kern="1200" cap="none" spc="0" normalizeH="0" baseline="0" noProof="1">
                <a:ln>
                  <a:noFill/>
                </a:ln>
                <a:solidFill>
                  <a:srgbClr val="000000"/>
                </a:solidFill>
                <a:effectLst/>
                <a:uLnTx/>
                <a:uFillTx/>
                <a:latin typeface="Times New Roman" panose="02020603050405020304" pitchFamily="18" charset="0"/>
                <a:cs typeface="Times New Roman" panose="02020603050405020304" pitchFamily="18" charset="0"/>
              </a:rPr>
              <a:t>⁰</a:t>
            </a:r>
            <a:r>
              <a:rPr kumimoji="0" lang="en-US" altLang="en-US" sz="160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a:t>
            </a:r>
            <a:endParaRPr kumimoji="0" lang="en-US" altLang="en-US" sz="1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3" name="AutoShape 3">
            <a:extLst>
              <a:ext uri="{FF2B5EF4-FFF2-40B4-BE49-F238E27FC236}">
                <a16:creationId xmlns:a16="http://schemas.microsoft.com/office/drawing/2014/main" id="{E6100FFE-116B-42B3-8859-85390DA7B4EE}"/>
              </a:ext>
            </a:extLst>
          </p:cNvPr>
          <p:cNvCxnSpPr>
            <a:cxnSpLocks noChangeShapeType="1"/>
          </p:cNvCxnSpPr>
          <p:nvPr/>
        </p:nvCxnSpPr>
        <p:spPr bwMode="auto">
          <a:xfrm>
            <a:off x="28689" y="4297362"/>
            <a:ext cx="8734311" cy="0"/>
          </a:xfrm>
          <a:prstGeom prst="straightConnector1">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4" name="AutoShape 4">
            <a:extLst>
              <a:ext uri="{FF2B5EF4-FFF2-40B4-BE49-F238E27FC236}">
                <a16:creationId xmlns:a16="http://schemas.microsoft.com/office/drawing/2014/main" id="{C2528C8B-221E-49AE-8422-402BC6651849}"/>
              </a:ext>
            </a:extLst>
          </p:cNvPr>
          <p:cNvCxnSpPr>
            <a:cxnSpLocks noChangeShapeType="1"/>
          </p:cNvCxnSpPr>
          <p:nvPr/>
        </p:nvCxnSpPr>
        <p:spPr bwMode="auto">
          <a:xfrm flipH="1" flipV="1">
            <a:off x="1858126" y="3440112"/>
            <a:ext cx="450850" cy="85725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5" name="AutoShape 5">
            <a:extLst>
              <a:ext uri="{FF2B5EF4-FFF2-40B4-BE49-F238E27FC236}">
                <a16:creationId xmlns:a16="http://schemas.microsoft.com/office/drawing/2014/main" id="{6B1CD88E-DBF6-4075-8469-39E0CDB55D0B}"/>
              </a:ext>
            </a:extLst>
          </p:cNvPr>
          <p:cNvCxnSpPr>
            <a:cxnSpLocks noChangeShapeType="1"/>
          </p:cNvCxnSpPr>
          <p:nvPr/>
        </p:nvCxnSpPr>
        <p:spPr bwMode="auto">
          <a:xfrm flipH="1">
            <a:off x="2308976" y="3478212"/>
            <a:ext cx="431800" cy="819150"/>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6" name="AutoShape 6">
            <a:extLst>
              <a:ext uri="{FF2B5EF4-FFF2-40B4-BE49-F238E27FC236}">
                <a16:creationId xmlns:a16="http://schemas.microsoft.com/office/drawing/2014/main" id="{0E82F164-4E9F-4AAC-A9AE-1D7C4C27C0AB}"/>
              </a:ext>
            </a:extLst>
          </p:cNvPr>
          <p:cNvCxnSpPr>
            <a:cxnSpLocks noChangeShapeType="1"/>
          </p:cNvCxnSpPr>
          <p:nvPr/>
        </p:nvCxnSpPr>
        <p:spPr bwMode="auto">
          <a:xfrm flipH="1" flipV="1">
            <a:off x="5298239" y="3429000"/>
            <a:ext cx="450850" cy="855662"/>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AutoShape 7">
            <a:extLst>
              <a:ext uri="{FF2B5EF4-FFF2-40B4-BE49-F238E27FC236}">
                <a16:creationId xmlns:a16="http://schemas.microsoft.com/office/drawing/2014/main" id="{BAFD59F5-CB46-40CF-A581-699053BAD9C9}"/>
              </a:ext>
            </a:extLst>
          </p:cNvPr>
          <p:cNvCxnSpPr>
            <a:cxnSpLocks noChangeShapeType="1"/>
          </p:cNvCxnSpPr>
          <p:nvPr/>
        </p:nvCxnSpPr>
        <p:spPr bwMode="auto">
          <a:xfrm flipH="1">
            <a:off x="5747501" y="3478212"/>
            <a:ext cx="431800" cy="819150"/>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8" name="TextBox 7">
            <a:extLst>
              <a:ext uri="{FF2B5EF4-FFF2-40B4-BE49-F238E27FC236}">
                <a16:creationId xmlns:a16="http://schemas.microsoft.com/office/drawing/2014/main" id="{1C14F13C-E8D3-4D9D-8BAB-B79288F341C2}"/>
              </a:ext>
            </a:extLst>
          </p:cNvPr>
          <p:cNvSpPr txBox="1"/>
          <p:nvPr/>
        </p:nvSpPr>
        <p:spPr>
          <a:xfrm>
            <a:off x="0" y="0"/>
            <a:ext cx="9144000" cy="230832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52. Take out table T (on the bottom of the back</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page of your reference table).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a:solidFill>
                  <a:srgbClr val="0000FF"/>
                </a:solidFill>
                <a:latin typeface="Times New Roman" panose="02020603050405020304" pitchFamily="18" charset="0"/>
                <a:cs typeface="Times New Roman" panose="02020603050405020304" pitchFamily="18" charset="0"/>
              </a:rPr>
              <a:t>Copy this:</a:t>
            </a:r>
          </a:p>
          <a:p>
            <a:r>
              <a:rPr lang="en-US" dirty="0"/>
              <a:t> </a:t>
            </a:r>
          </a:p>
          <a:p>
            <a:endParaRPr lang="en-US" dirty="0"/>
          </a:p>
        </p:txBody>
      </p:sp>
      <p:sp>
        <p:nvSpPr>
          <p:cNvPr id="9" name="TextBox 8">
            <a:extLst>
              <a:ext uri="{FF2B5EF4-FFF2-40B4-BE49-F238E27FC236}">
                <a16:creationId xmlns:a16="http://schemas.microsoft.com/office/drawing/2014/main" id="{43FA6C48-FD0C-4AF2-A2DE-4CAA762FF307}"/>
              </a:ext>
            </a:extLst>
          </p:cNvPr>
          <p:cNvSpPr txBox="1"/>
          <p:nvPr/>
        </p:nvSpPr>
        <p:spPr>
          <a:xfrm>
            <a:off x="0" y="5418107"/>
            <a:ext cx="9144000" cy="584775"/>
          </a:xfrm>
          <a:prstGeom prst="rect">
            <a:avLst/>
          </a:prstGeom>
          <a:noFill/>
        </p:spPr>
        <p:txBody>
          <a:bodyPr wrap="square" rtlCol="0">
            <a:spAutoFit/>
          </a:bodyPr>
          <a:lstStyle/>
          <a:p>
            <a:pPr algn="ctr"/>
            <a:r>
              <a:rPr lang="en-US" sz="3200" dirty="0">
                <a:solidFill>
                  <a:srgbClr val="0000FF"/>
                </a:solidFill>
                <a:latin typeface="Times New Roman" panose="02020603050405020304" pitchFamily="18" charset="0"/>
                <a:cs typeface="Times New Roman" panose="02020603050405020304" pitchFamily="18" charset="0"/>
              </a:rPr>
              <a:t>Then we should talk about it for one minute, okay?</a:t>
            </a:r>
          </a:p>
        </p:txBody>
      </p:sp>
      <p:sp>
        <p:nvSpPr>
          <p:cNvPr id="10" name="Isosceles Triangle 9">
            <a:extLst>
              <a:ext uri="{FF2B5EF4-FFF2-40B4-BE49-F238E27FC236}">
                <a16:creationId xmlns:a16="http://schemas.microsoft.com/office/drawing/2014/main" id="{00662A20-7ACF-4179-9DA3-0063B841ECF9}"/>
              </a:ext>
            </a:extLst>
          </p:cNvPr>
          <p:cNvSpPr/>
          <p:nvPr/>
        </p:nvSpPr>
        <p:spPr>
          <a:xfrm rot="5400000">
            <a:off x="8476691" y="4132265"/>
            <a:ext cx="280152" cy="30479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E7BE128A-A936-49FA-AB24-1E71675C5E6A}"/>
              </a:ext>
            </a:extLst>
          </p:cNvPr>
          <p:cNvSpPr/>
          <p:nvPr/>
        </p:nvSpPr>
        <p:spPr>
          <a:xfrm rot="16200000">
            <a:off x="34846" y="4132265"/>
            <a:ext cx="280152" cy="30479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3734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77F26-17C2-47E5-81EE-B7865CDE7E9B}"/>
              </a:ext>
            </a:extLst>
          </p:cNvPr>
          <p:cNvSpPr txBox="1"/>
          <p:nvPr/>
        </p:nvSpPr>
        <p:spPr>
          <a:xfrm>
            <a:off x="0" y="0"/>
            <a:ext cx="9144000" cy="147732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53.  How many joules of energy are required to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freeze </a:t>
            </a:r>
            <a:r>
              <a:rPr lang="en-US" sz="3600" u="sng" dirty="0">
                <a:latin typeface="Times New Roman" panose="02020603050405020304" pitchFamily="18" charset="0"/>
                <a:cs typeface="Times New Roman" panose="02020603050405020304" pitchFamily="18" charset="0"/>
              </a:rPr>
              <a:t>355 mL</a:t>
            </a:r>
            <a:r>
              <a:rPr lang="en-US" sz="3600" dirty="0">
                <a:latin typeface="Times New Roman" panose="02020603050405020304" pitchFamily="18" charset="0"/>
                <a:cs typeface="Times New Roman" panose="02020603050405020304" pitchFamily="18" charset="0"/>
              </a:rPr>
              <a:t> of water at 273K?   </a:t>
            </a:r>
          </a:p>
          <a:p>
            <a:endParaRPr lang="en-US" dirty="0"/>
          </a:p>
        </p:txBody>
      </p:sp>
    </p:spTree>
    <p:extLst>
      <p:ext uri="{BB962C8B-B14F-4D97-AF65-F5344CB8AC3E}">
        <p14:creationId xmlns:p14="http://schemas.microsoft.com/office/powerpoint/2010/main" val="25229319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77F26-17C2-47E5-81EE-B7865CDE7E9B}"/>
              </a:ext>
            </a:extLst>
          </p:cNvPr>
          <p:cNvSpPr txBox="1"/>
          <p:nvPr/>
        </p:nvSpPr>
        <p:spPr>
          <a:xfrm>
            <a:off x="0" y="0"/>
            <a:ext cx="9144000" cy="421653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53.  How many joules of energy are required to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freeze </a:t>
            </a:r>
            <a:r>
              <a:rPr lang="en-US" sz="3600" u="sng" dirty="0">
                <a:latin typeface="Times New Roman" panose="02020603050405020304" pitchFamily="18" charset="0"/>
                <a:cs typeface="Times New Roman" panose="02020603050405020304" pitchFamily="18" charset="0"/>
              </a:rPr>
              <a:t>355 mL</a:t>
            </a:r>
            <a:r>
              <a:rPr lang="en-US" sz="3600" dirty="0">
                <a:latin typeface="Times New Roman" panose="02020603050405020304" pitchFamily="18" charset="0"/>
                <a:cs typeface="Times New Roman" panose="02020603050405020304" pitchFamily="18" charset="0"/>
              </a:rPr>
              <a:t> of water at 273K?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FREEZING IS THE COLD PHASE CHANGE</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one mL of water = one gram of water</a:t>
            </a:r>
            <a:endParaRPr lang="en-US" sz="3200" dirty="0">
              <a:solidFill>
                <a:srgbClr val="0000FF"/>
              </a:solidFill>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Use q = </a:t>
            </a:r>
            <a:r>
              <a:rPr lang="en-US" sz="3200" dirty="0" err="1">
                <a:solidFill>
                  <a:srgbClr val="0000FF"/>
                </a:solidFill>
                <a:latin typeface="Times New Roman" panose="02020603050405020304" pitchFamily="18" charset="0"/>
                <a:cs typeface="Times New Roman" panose="02020603050405020304" pitchFamily="18" charset="0"/>
              </a:rPr>
              <a:t>mH</a:t>
            </a:r>
            <a:r>
              <a:rPr lang="en-US" sz="3200" baseline="-25000" dirty="0" err="1">
                <a:solidFill>
                  <a:srgbClr val="0000FF"/>
                </a:solidFill>
                <a:latin typeface="Times New Roman" panose="02020603050405020304" pitchFamily="18" charset="0"/>
                <a:cs typeface="Times New Roman" panose="02020603050405020304" pitchFamily="18" charset="0"/>
              </a:rPr>
              <a:t>F</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7538407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77F26-17C2-47E5-81EE-B7865CDE7E9B}"/>
              </a:ext>
            </a:extLst>
          </p:cNvPr>
          <p:cNvSpPr txBox="1"/>
          <p:nvPr/>
        </p:nvSpPr>
        <p:spPr>
          <a:xfrm>
            <a:off x="0" y="0"/>
            <a:ext cx="9144000" cy="4985980"/>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53.  How many joules of energy are required to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freeze </a:t>
            </a:r>
            <a:r>
              <a:rPr lang="en-US" sz="3600" u="sng" dirty="0">
                <a:latin typeface="Times New Roman" panose="02020603050405020304" pitchFamily="18" charset="0"/>
                <a:cs typeface="Times New Roman" panose="02020603050405020304" pitchFamily="18" charset="0"/>
              </a:rPr>
              <a:t>355 mL</a:t>
            </a:r>
            <a:r>
              <a:rPr lang="en-US" sz="3600" dirty="0">
                <a:latin typeface="Times New Roman" panose="02020603050405020304" pitchFamily="18" charset="0"/>
                <a:cs typeface="Times New Roman" panose="02020603050405020304" pitchFamily="18" charset="0"/>
              </a:rPr>
              <a:t> of water at 273K?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FREEZING IS THE COLD PHASE CHANGE</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one mL of water = one gram of water</a:t>
            </a:r>
            <a:endParaRPr lang="en-US" sz="3200" dirty="0">
              <a:solidFill>
                <a:srgbClr val="0000FF"/>
              </a:solidFill>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Use q = </a:t>
            </a:r>
            <a:r>
              <a:rPr lang="en-US" sz="3200" dirty="0" err="1">
                <a:solidFill>
                  <a:srgbClr val="0000FF"/>
                </a:solidFill>
                <a:latin typeface="Times New Roman" panose="02020603050405020304" pitchFamily="18" charset="0"/>
                <a:cs typeface="Times New Roman" panose="02020603050405020304" pitchFamily="18" charset="0"/>
              </a:rPr>
              <a:t>mH</a:t>
            </a:r>
            <a:r>
              <a:rPr lang="en-US" sz="3200" baseline="-25000" dirty="0" err="1">
                <a:solidFill>
                  <a:srgbClr val="0000FF"/>
                </a:solidFill>
                <a:latin typeface="Times New Roman" panose="02020603050405020304" pitchFamily="18" charset="0"/>
                <a:cs typeface="Times New Roman" panose="02020603050405020304" pitchFamily="18" charset="0"/>
              </a:rPr>
              <a:t>F</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q = (355 g)(334 J/g)</a:t>
            </a:r>
            <a:br>
              <a:rPr lang="en-US" sz="3200" dirty="0">
                <a:solidFill>
                  <a:srgbClr val="0000FF"/>
                </a:solidFill>
                <a:latin typeface="Times New Roman" panose="02020603050405020304" pitchFamily="18" charset="0"/>
                <a:cs typeface="Times New Roman" panose="02020603050405020304" pitchFamily="18" charset="0"/>
              </a:rPr>
            </a:br>
            <a:endParaRPr lang="en-US" sz="3200" dirty="0">
              <a:solidFill>
                <a:srgbClr val="0000FF"/>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166346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77F26-17C2-47E5-81EE-B7865CDE7E9B}"/>
              </a:ext>
            </a:extLst>
          </p:cNvPr>
          <p:cNvSpPr txBox="1"/>
          <p:nvPr/>
        </p:nvSpPr>
        <p:spPr>
          <a:xfrm>
            <a:off x="0" y="0"/>
            <a:ext cx="9144000" cy="4985980"/>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53.  How many joules of energy are required to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freeze </a:t>
            </a:r>
            <a:r>
              <a:rPr lang="en-US" sz="3600" u="sng" dirty="0">
                <a:latin typeface="Times New Roman" panose="02020603050405020304" pitchFamily="18" charset="0"/>
                <a:cs typeface="Times New Roman" panose="02020603050405020304" pitchFamily="18" charset="0"/>
              </a:rPr>
              <a:t>355 mL</a:t>
            </a:r>
            <a:r>
              <a:rPr lang="en-US" sz="3600" dirty="0">
                <a:latin typeface="Times New Roman" panose="02020603050405020304" pitchFamily="18" charset="0"/>
                <a:cs typeface="Times New Roman" panose="02020603050405020304" pitchFamily="18" charset="0"/>
              </a:rPr>
              <a:t> of water at 273K?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FREEZING IS THE COLD PHASE CHANGE</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one mL of water = one gram of water</a:t>
            </a:r>
            <a:endParaRPr lang="en-US" sz="3200" dirty="0">
              <a:solidFill>
                <a:srgbClr val="0000FF"/>
              </a:solidFill>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Use q = </a:t>
            </a:r>
            <a:r>
              <a:rPr lang="en-US" sz="3200" dirty="0" err="1">
                <a:solidFill>
                  <a:srgbClr val="0000FF"/>
                </a:solidFill>
                <a:latin typeface="Times New Roman" panose="02020603050405020304" pitchFamily="18" charset="0"/>
                <a:cs typeface="Times New Roman" panose="02020603050405020304" pitchFamily="18" charset="0"/>
              </a:rPr>
              <a:t>mH</a:t>
            </a:r>
            <a:r>
              <a:rPr lang="en-US" sz="3200" baseline="-25000" dirty="0" err="1">
                <a:solidFill>
                  <a:srgbClr val="0000FF"/>
                </a:solidFill>
                <a:latin typeface="Times New Roman" panose="02020603050405020304" pitchFamily="18" charset="0"/>
                <a:cs typeface="Times New Roman" panose="02020603050405020304" pitchFamily="18" charset="0"/>
              </a:rPr>
              <a:t>F</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q = (355 g)(334 J/g)</a:t>
            </a:r>
            <a:br>
              <a:rPr lang="en-US" sz="3200" dirty="0">
                <a:solidFill>
                  <a:srgbClr val="0000FF"/>
                </a:solidFill>
                <a:latin typeface="Times New Roman" panose="02020603050405020304" pitchFamily="18" charset="0"/>
                <a:cs typeface="Times New Roman" panose="02020603050405020304" pitchFamily="18" charset="0"/>
              </a:rPr>
            </a:br>
            <a:endParaRPr lang="en-US" sz="3200" dirty="0">
              <a:solidFill>
                <a:srgbClr val="0000FF"/>
              </a:solidFill>
              <a:latin typeface="Times New Roman" panose="02020603050405020304" pitchFamily="18" charset="0"/>
              <a:cs typeface="Times New Roman" panose="02020603050405020304" pitchFamily="18" charset="0"/>
            </a:endParaRPr>
          </a:p>
          <a:p>
            <a:endParaRPr lang="en-US" dirty="0"/>
          </a:p>
        </p:txBody>
      </p:sp>
      <p:cxnSp>
        <p:nvCxnSpPr>
          <p:cNvPr id="4" name="Straight Connector 3">
            <a:extLst>
              <a:ext uri="{FF2B5EF4-FFF2-40B4-BE49-F238E27FC236}">
                <a16:creationId xmlns:a16="http://schemas.microsoft.com/office/drawing/2014/main" id="{DAE7199F-AE89-4C5C-ACD0-1005B7155EDA}"/>
              </a:ext>
            </a:extLst>
          </p:cNvPr>
          <p:cNvCxnSpPr/>
          <p:nvPr/>
        </p:nvCxnSpPr>
        <p:spPr>
          <a:xfrm>
            <a:off x="2286000" y="3733800"/>
            <a:ext cx="22860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1D5FC8B0-B330-46F5-93ED-FA1C65EA8656}"/>
              </a:ext>
            </a:extLst>
          </p:cNvPr>
          <p:cNvCxnSpPr/>
          <p:nvPr/>
        </p:nvCxnSpPr>
        <p:spPr>
          <a:xfrm>
            <a:off x="3733800" y="3733800"/>
            <a:ext cx="228600" cy="38100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426084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77F26-17C2-47E5-81EE-B7865CDE7E9B}"/>
              </a:ext>
            </a:extLst>
          </p:cNvPr>
          <p:cNvSpPr txBox="1"/>
          <p:nvPr/>
        </p:nvSpPr>
        <p:spPr>
          <a:xfrm>
            <a:off x="0" y="0"/>
            <a:ext cx="9144000" cy="5970865"/>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53.  How many joules of energy are required to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freeze </a:t>
            </a:r>
            <a:r>
              <a:rPr lang="en-US" sz="3600" u="sng" dirty="0">
                <a:latin typeface="Times New Roman" panose="02020603050405020304" pitchFamily="18" charset="0"/>
                <a:cs typeface="Times New Roman" panose="02020603050405020304" pitchFamily="18" charset="0"/>
              </a:rPr>
              <a:t>355 mL</a:t>
            </a:r>
            <a:r>
              <a:rPr lang="en-US" sz="3600" dirty="0">
                <a:latin typeface="Times New Roman" panose="02020603050405020304" pitchFamily="18" charset="0"/>
                <a:cs typeface="Times New Roman" panose="02020603050405020304" pitchFamily="18" charset="0"/>
              </a:rPr>
              <a:t> of water at 273K?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FREEZING IS THE COLD PHASE CHANGE</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one mL of water = one gram of water</a:t>
            </a:r>
            <a:endParaRPr lang="en-US" sz="3200" dirty="0">
              <a:solidFill>
                <a:srgbClr val="0000FF"/>
              </a:solidFill>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Use q = </a:t>
            </a:r>
            <a:r>
              <a:rPr lang="en-US" sz="3200" dirty="0" err="1">
                <a:solidFill>
                  <a:srgbClr val="0000FF"/>
                </a:solidFill>
                <a:latin typeface="Times New Roman" panose="02020603050405020304" pitchFamily="18" charset="0"/>
                <a:cs typeface="Times New Roman" panose="02020603050405020304" pitchFamily="18" charset="0"/>
              </a:rPr>
              <a:t>mH</a:t>
            </a:r>
            <a:r>
              <a:rPr lang="en-US" sz="3200" baseline="-25000" dirty="0" err="1">
                <a:solidFill>
                  <a:srgbClr val="0000FF"/>
                </a:solidFill>
                <a:latin typeface="Times New Roman" panose="02020603050405020304" pitchFamily="18" charset="0"/>
                <a:cs typeface="Times New Roman" panose="02020603050405020304" pitchFamily="18" charset="0"/>
              </a:rPr>
              <a:t>F</a:t>
            </a:r>
            <a:br>
              <a:rPr lang="en-US" sz="3200" dirty="0">
                <a:solidFill>
                  <a:srgbClr val="FF0000"/>
                </a:solidFill>
                <a:latin typeface="Times New Roman" panose="02020603050405020304" pitchFamily="18" charset="0"/>
                <a:cs typeface="Times New Roman" panose="02020603050405020304" pitchFamily="18" charset="0"/>
              </a:rPr>
            </a:b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q = (355 g)(334 J/g)</a:t>
            </a:r>
            <a:br>
              <a:rPr lang="en-US" sz="3200" dirty="0">
                <a:solidFill>
                  <a:srgbClr val="0000FF"/>
                </a:solidFill>
                <a:latin typeface="Times New Roman" panose="02020603050405020304" pitchFamily="18" charset="0"/>
                <a:cs typeface="Times New Roman" panose="02020603050405020304" pitchFamily="18" charset="0"/>
              </a:rPr>
            </a:br>
            <a:endParaRPr lang="en-US" sz="3200" dirty="0">
              <a:solidFill>
                <a:srgbClr val="0000FF"/>
              </a:solidFill>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       q = 118570 J = </a:t>
            </a:r>
            <a:r>
              <a:rPr lang="en-US" sz="3200" dirty="0">
                <a:solidFill>
                  <a:srgbClr val="FF0000"/>
                </a:solidFill>
                <a:latin typeface="Times New Roman" panose="02020603050405020304" pitchFamily="18" charset="0"/>
                <a:cs typeface="Times New Roman" panose="02020603050405020304" pitchFamily="18" charset="0"/>
              </a:rPr>
              <a:t>119,000 Joules with 3 SF</a:t>
            </a:r>
            <a:br>
              <a:rPr lang="en-US" sz="3200" dirty="0">
                <a:solidFill>
                  <a:srgbClr val="0000FF"/>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endParaRPr lang="en-US" dirty="0"/>
          </a:p>
        </p:txBody>
      </p:sp>
      <p:cxnSp>
        <p:nvCxnSpPr>
          <p:cNvPr id="3" name="Straight Connector 2">
            <a:extLst>
              <a:ext uri="{FF2B5EF4-FFF2-40B4-BE49-F238E27FC236}">
                <a16:creationId xmlns:a16="http://schemas.microsoft.com/office/drawing/2014/main" id="{8DE93C36-9B9D-492F-BD2E-FCC7E8767FFF}"/>
              </a:ext>
            </a:extLst>
          </p:cNvPr>
          <p:cNvCxnSpPr/>
          <p:nvPr/>
        </p:nvCxnSpPr>
        <p:spPr>
          <a:xfrm>
            <a:off x="2286000" y="3733800"/>
            <a:ext cx="22860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5E5E62D9-C984-4F27-B4E3-8B5380692CBE}"/>
              </a:ext>
            </a:extLst>
          </p:cNvPr>
          <p:cNvCxnSpPr/>
          <p:nvPr/>
        </p:nvCxnSpPr>
        <p:spPr>
          <a:xfrm>
            <a:off x="3733800" y="3733800"/>
            <a:ext cx="228600" cy="38100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88276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1F392F-DCD9-4918-9518-94ED1BEC3943}"/>
              </a:ext>
            </a:extLst>
          </p:cNvPr>
          <p:cNvSpPr txBox="1"/>
          <p:nvPr/>
        </p:nvSpPr>
        <p:spPr>
          <a:xfrm>
            <a:off x="0" y="9939"/>
            <a:ext cx="9144000" cy="80021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54. How many joules required to melt a snow ball of 415 g?</a:t>
            </a:r>
          </a:p>
          <a:p>
            <a:endParaRPr lang="en-US" dirty="0"/>
          </a:p>
        </p:txBody>
      </p:sp>
      <p:pic>
        <p:nvPicPr>
          <p:cNvPr id="4" name="Picture 3">
            <a:extLst>
              <a:ext uri="{FF2B5EF4-FFF2-40B4-BE49-F238E27FC236}">
                <a16:creationId xmlns:a16="http://schemas.microsoft.com/office/drawing/2014/main" id="{F17FFFEB-22AC-402B-9275-12FC29C44E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1257" y="609600"/>
            <a:ext cx="4686300" cy="3124200"/>
          </a:xfrm>
          <a:prstGeom prst="rect">
            <a:avLst/>
          </a:prstGeom>
        </p:spPr>
      </p:pic>
    </p:spTree>
    <p:extLst>
      <p:ext uri="{BB962C8B-B14F-4D97-AF65-F5344CB8AC3E}">
        <p14:creationId xmlns:p14="http://schemas.microsoft.com/office/powerpoint/2010/main" val="29620601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1F392F-DCD9-4918-9518-94ED1BEC3943}"/>
              </a:ext>
            </a:extLst>
          </p:cNvPr>
          <p:cNvSpPr txBox="1"/>
          <p:nvPr/>
        </p:nvSpPr>
        <p:spPr>
          <a:xfrm>
            <a:off x="0" y="9939"/>
            <a:ext cx="9144000" cy="80021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54. How many joules required to melt a snow ball of 415 g?</a:t>
            </a:r>
          </a:p>
          <a:p>
            <a:endParaRPr lang="en-US" dirty="0"/>
          </a:p>
        </p:txBody>
      </p:sp>
      <p:pic>
        <p:nvPicPr>
          <p:cNvPr id="4" name="Picture 3">
            <a:extLst>
              <a:ext uri="{FF2B5EF4-FFF2-40B4-BE49-F238E27FC236}">
                <a16:creationId xmlns:a16="http://schemas.microsoft.com/office/drawing/2014/main" id="{F17FFFEB-22AC-402B-9275-12FC29C44E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1257" y="609600"/>
            <a:ext cx="4686300" cy="3124200"/>
          </a:xfrm>
          <a:prstGeom prst="rect">
            <a:avLst/>
          </a:prstGeom>
        </p:spPr>
      </p:pic>
      <p:sp>
        <p:nvSpPr>
          <p:cNvPr id="3" name="Rectangle 2">
            <a:extLst>
              <a:ext uri="{FF2B5EF4-FFF2-40B4-BE49-F238E27FC236}">
                <a16:creationId xmlns:a16="http://schemas.microsoft.com/office/drawing/2014/main" id="{B7E8B784-7BF6-4CFB-BB8E-ADA13DC2C943}"/>
              </a:ext>
            </a:extLst>
          </p:cNvPr>
          <p:cNvSpPr/>
          <p:nvPr/>
        </p:nvSpPr>
        <p:spPr>
          <a:xfrm>
            <a:off x="89450" y="2590800"/>
            <a:ext cx="9071115" cy="1446550"/>
          </a:xfrm>
          <a:prstGeom prst="rect">
            <a:avLst/>
          </a:prstGeom>
        </p:spPr>
        <p:txBody>
          <a:bodyPr wrap="square">
            <a:spAutoFit/>
          </a:bodyPr>
          <a:lstStyle/>
          <a:p>
            <a:r>
              <a:rPr lang="en-US" sz="4400" dirty="0">
                <a:solidFill>
                  <a:srgbClr val="0000FF"/>
                </a:solidFill>
                <a:latin typeface="Times New Roman" panose="02020603050405020304" pitchFamily="18" charset="0"/>
                <a:cs typeface="Times New Roman" panose="02020603050405020304" pitchFamily="18" charset="0"/>
              </a:rPr>
              <a:t>Use q = </a:t>
            </a:r>
            <a:r>
              <a:rPr lang="en-US" sz="4400" dirty="0" err="1">
                <a:solidFill>
                  <a:srgbClr val="0000FF"/>
                </a:solidFill>
                <a:latin typeface="Times New Roman" panose="02020603050405020304" pitchFamily="18" charset="0"/>
                <a:cs typeface="Times New Roman" panose="02020603050405020304" pitchFamily="18" charset="0"/>
              </a:rPr>
              <a:t>mH</a:t>
            </a:r>
            <a:r>
              <a:rPr lang="en-US" sz="4400" baseline="-25000" dirty="0" err="1">
                <a:solidFill>
                  <a:srgbClr val="0000FF"/>
                </a:solidFill>
                <a:latin typeface="Times New Roman" panose="02020603050405020304" pitchFamily="18" charset="0"/>
                <a:cs typeface="Times New Roman" panose="02020603050405020304" pitchFamily="18" charset="0"/>
              </a:rPr>
              <a:t>F</a:t>
            </a:r>
            <a:br>
              <a:rPr lang="en-US" sz="4400" dirty="0">
                <a:solidFill>
                  <a:srgbClr val="FF0000"/>
                </a:solidFill>
                <a:latin typeface="Times New Roman" panose="02020603050405020304" pitchFamily="18" charset="0"/>
                <a:cs typeface="Times New Roman" panose="02020603050405020304" pitchFamily="18" charset="0"/>
              </a:rPr>
            </a:br>
            <a:r>
              <a:rPr lang="en-US" sz="44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14450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3954</TotalTime>
  <Words>20040</Words>
  <Application>Microsoft Office PowerPoint</Application>
  <PresentationFormat>On-screen Show (4:3)</PresentationFormat>
  <Paragraphs>1760</Paragraphs>
  <Slides>307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307</vt:i4>
      </vt:variant>
    </vt:vector>
  </HeadingPairs>
  <TitlesOfParts>
    <vt:vector size="317" baseType="lpstr">
      <vt:lpstr>Arial</vt:lpstr>
      <vt:lpstr>Calibri</vt:lpstr>
      <vt:lpstr>Cavolini</vt:lpstr>
      <vt:lpstr>Comic Sans MS</vt:lpstr>
      <vt:lpstr>Segoe UI</vt:lpstr>
      <vt:lpstr>Tahoma</vt:lpstr>
      <vt:lpstr>Times New Roman</vt:lpstr>
      <vt:lpstr>Wingdings</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dc:creator>
  <cp:lastModifiedBy>ARBUISO, CHARLES B</cp:lastModifiedBy>
  <cp:revision>386</cp:revision>
  <cp:lastPrinted>2015-06-05T23:17:47Z</cp:lastPrinted>
  <dcterms:created xsi:type="dcterms:W3CDTF">2012-11-04T18:37:25Z</dcterms:created>
  <dcterms:modified xsi:type="dcterms:W3CDTF">2024-01-12T02:06:00Z</dcterms:modified>
</cp:coreProperties>
</file>