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Lst>
  <p:notesMasterIdLst>
    <p:notesMasterId r:id="rId140"/>
  </p:notesMasterIdLst>
  <p:sldIdLst>
    <p:sldId id="256" r:id="rId4"/>
    <p:sldId id="257" r:id="rId5"/>
    <p:sldId id="258" r:id="rId6"/>
    <p:sldId id="414" r:id="rId7"/>
    <p:sldId id="369" r:id="rId8"/>
    <p:sldId id="271" r:id="rId9"/>
    <p:sldId id="259" r:id="rId10"/>
    <p:sldId id="260" r:id="rId11"/>
    <p:sldId id="314" r:id="rId12"/>
    <p:sldId id="415" r:id="rId13"/>
    <p:sldId id="333" r:id="rId14"/>
    <p:sldId id="416" r:id="rId15"/>
    <p:sldId id="335" r:id="rId16"/>
    <p:sldId id="417" r:id="rId17"/>
    <p:sldId id="262" r:id="rId18"/>
    <p:sldId id="336" r:id="rId19"/>
    <p:sldId id="371" r:id="rId20"/>
    <p:sldId id="418" r:id="rId21"/>
    <p:sldId id="264" r:id="rId22"/>
    <p:sldId id="374" r:id="rId23"/>
    <p:sldId id="419" r:id="rId24"/>
    <p:sldId id="376" r:id="rId25"/>
    <p:sldId id="420" r:id="rId26"/>
    <p:sldId id="377" r:id="rId27"/>
    <p:sldId id="421" r:id="rId28"/>
    <p:sldId id="422" r:id="rId29"/>
    <p:sldId id="378" r:id="rId30"/>
    <p:sldId id="423" r:id="rId31"/>
    <p:sldId id="339" r:id="rId32"/>
    <p:sldId id="379" r:id="rId33"/>
    <p:sldId id="424" r:id="rId34"/>
    <p:sldId id="380" r:id="rId35"/>
    <p:sldId id="425" r:id="rId36"/>
    <p:sldId id="426" r:id="rId37"/>
    <p:sldId id="382" r:id="rId38"/>
    <p:sldId id="427" r:id="rId39"/>
    <p:sldId id="272" r:id="rId40"/>
    <p:sldId id="273" r:id="rId41"/>
    <p:sldId id="285" r:id="rId42"/>
    <p:sldId id="284" r:id="rId43"/>
    <p:sldId id="430" r:id="rId44"/>
    <p:sldId id="274" r:id="rId45"/>
    <p:sldId id="344" r:id="rId46"/>
    <p:sldId id="431" r:id="rId47"/>
    <p:sldId id="345" r:id="rId48"/>
    <p:sldId id="432" r:id="rId49"/>
    <p:sldId id="433" r:id="rId50"/>
    <p:sldId id="434" r:id="rId51"/>
    <p:sldId id="387" r:id="rId52"/>
    <p:sldId id="472" r:id="rId53"/>
    <p:sldId id="475" r:id="rId54"/>
    <p:sldId id="476" r:id="rId55"/>
    <p:sldId id="477" r:id="rId56"/>
    <p:sldId id="283" r:id="rId57"/>
    <p:sldId id="478" r:id="rId58"/>
    <p:sldId id="479" r:id="rId59"/>
    <p:sldId id="480" r:id="rId60"/>
    <p:sldId id="275" r:id="rId61"/>
    <p:sldId id="439" r:id="rId62"/>
    <p:sldId id="290" r:id="rId63"/>
    <p:sldId id="390" r:id="rId64"/>
    <p:sldId id="440" r:id="rId65"/>
    <p:sldId id="391" r:id="rId66"/>
    <p:sldId id="392" r:id="rId67"/>
    <p:sldId id="318" r:id="rId68"/>
    <p:sldId id="393" r:id="rId69"/>
    <p:sldId id="278" r:id="rId70"/>
    <p:sldId id="394" r:id="rId71"/>
    <p:sldId id="293" r:id="rId72"/>
    <p:sldId id="395" r:id="rId73"/>
    <p:sldId id="281" r:id="rId74"/>
    <p:sldId id="396" r:id="rId75"/>
    <p:sldId id="483" r:id="rId76"/>
    <p:sldId id="484" r:id="rId77"/>
    <p:sldId id="444" r:id="rId78"/>
    <p:sldId id="445" r:id="rId79"/>
    <p:sldId id="481" r:id="rId80"/>
    <p:sldId id="482" r:id="rId81"/>
    <p:sldId id="442" r:id="rId82"/>
    <p:sldId id="443" r:id="rId83"/>
    <p:sldId id="296" r:id="rId84"/>
    <p:sldId id="398" r:id="rId85"/>
    <p:sldId id="321" r:id="rId86"/>
    <p:sldId id="485" r:id="rId87"/>
    <p:sldId id="400" r:id="rId88"/>
    <p:sldId id="447" r:id="rId89"/>
    <p:sldId id="448" r:id="rId90"/>
    <p:sldId id="449" r:id="rId91"/>
    <p:sldId id="322" r:id="rId92"/>
    <p:sldId id="402" r:id="rId93"/>
    <p:sldId id="450" r:id="rId94"/>
    <p:sldId id="303" r:id="rId95"/>
    <p:sldId id="358" r:id="rId96"/>
    <p:sldId id="404" r:id="rId97"/>
    <p:sldId id="405" r:id="rId98"/>
    <p:sldId id="406" r:id="rId99"/>
    <p:sldId id="403" r:id="rId100"/>
    <p:sldId id="407" r:id="rId101"/>
    <p:sldId id="298" r:id="rId102"/>
    <p:sldId id="359" r:id="rId103"/>
    <p:sldId id="360" r:id="rId104"/>
    <p:sldId id="451" r:id="rId105"/>
    <p:sldId id="469" r:id="rId106"/>
    <p:sldId id="470" r:id="rId107"/>
    <p:sldId id="361" r:id="rId108"/>
    <p:sldId id="453" r:id="rId109"/>
    <p:sldId id="452" r:id="rId110"/>
    <p:sldId id="408" r:id="rId111"/>
    <p:sldId id="305" r:id="rId112"/>
    <p:sldId id="362" r:id="rId113"/>
    <p:sldId id="306" r:id="rId114"/>
    <p:sldId id="454" r:id="rId115"/>
    <p:sldId id="486" r:id="rId116"/>
    <p:sldId id="471" r:id="rId117"/>
    <p:sldId id="363" r:id="rId118"/>
    <p:sldId id="455" r:id="rId119"/>
    <p:sldId id="364" r:id="rId120"/>
    <p:sldId id="456" r:id="rId121"/>
    <p:sldId id="457" r:id="rId122"/>
    <p:sldId id="326" r:id="rId123"/>
    <p:sldId id="365" r:id="rId124"/>
    <p:sldId id="487" r:id="rId125"/>
    <p:sldId id="458" r:id="rId126"/>
    <p:sldId id="413" r:id="rId127"/>
    <p:sldId id="459" r:id="rId128"/>
    <p:sldId id="460" r:id="rId129"/>
    <p:sldId id="461" r:id="rId130"/>
    <p:sldId id="462" r:id="rId131"/>
    <p:sldId id="367" r:id="rId132"/>
    <p:sldId id="463" r:id="rId133"/>
    <p:sldId id="368" r:id="rId134"/>
    <p:sldId id="464" r:id="rId135"/>
    <p:sldId id="330" r:id="rId136"/>
    <p:sldId id="468" r:id="rId137"/>
    <p:sldId id="466" r:id="rId138"/>
    <p:sldId id="467" r:id="rId1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1411"/>
    <a:srgbClr val="0000FF"/>
    <a:srgbClr val="F2F2F2"/>
    <a:srgbClr val="FFFFB9"/>
    <a:srgbClr val="003399"/>
    <a:srgbClr val="242422"/>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88693" autoAdjust="0"/>
  </p:normalViewPr>
  <p:slideViewPr>
    <p:cSldViewPr>
      <p:cViewPr varScale="1">
        <p:scale>
          <a:sx n="76" d="100"/>
          <a:sy n="76" d="100"/>
        </p:scale>
        <p:origin x="1670"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38" Type="http://schemas.openxmlformats.org/officeDocument/2006/relationships/slide" Target="slides/slide135.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144" Type="http://schemas.openxmlformats.org/officeDocument/2006/relationships/tableStyles" Target="tableStyle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134" Type="http://schemas.openxmlformats.org/officeDocument/2006/relationships/slide" Target="slides/slide131.xml"/><Relationship Id="rId139" Type="http://schemas.openxmlformats.org/officeDocument/2006/relationships/slide" Target="slides/slide13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slide" Target="slides/slide126.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4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slide" Target="slides/slide127.xml"/><Relationship Id="rId135" Type="http://schemas.openxmlformats.org/officeDocument/2006/relationships/slide" Target="slides/slide132.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141"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slide" Target="slides/slide128.xml"/><Relationship Id="rId136" Type="http://schemas.openxmlformats.org/officeDocument/2006/relationships/slide" Target="slides/slide133.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142" Type="http://schemas.openxmlformats.org/officeDocument/2006/relationships/viewProps" Target="viewProps.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137" Type="http://schemas.openxmlformats.org/officeDocument/2006/relationships/slide" Target="slides/slide134.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slide" Target="slides/slide129.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143"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slide" Target="slides/slide130.xml"/><Relationship Id="rId16"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FC0EE2-9E8B-4047-ABBE-0C67F91D5532}" type="datetimeFigureOut">
              <a:rPr lang="en-US" smtClean="0"/>
              <a:t>3/12/2023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157567-A5D5-44EE-8F18-CB271B9B3C3E}" type="slidenum">
              <a:rPr lang="en-US" smtClean="0"/>
              <a:t>‹#›</a:t>
            </a:fld>
            <a:endParaRPr lang="en-US"/>
          </a:p>
        </p:txBody>
      </p:sp>
    </p:spTree>
    <p:extLst>
      <p:ext uri="{BB962C8B-B14F-4D97-AF65-F5344CB8AC3E}">
        <p14:creationId xmlns:p14="http://schemas.microsoft.com/office/powerpoint/2010/main" val="1805130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157567-A5D5-44EE-8F18-CB271B9B3C3E}" type="slidenum">
              <a:rPr lang="en-US" smtClean="0"/>
              <a:t>83</a:t>
            </a:fld>
            <a:endParaRPr lang="en-US"/>
          </a:p>
        </p:txBody>
      </p:sp>
    </p:spTree>
    <p:extLst>
      <p:ext uri="{BB962C8B-B14F-4D97-AF65-F5344CB8AC3E}">
        <p14:creationId xmlns:p14="http://schemas.microsoft.com/office/powerpoint/2010/main" val="3091696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157567-A5D5-44EE-8F18-CB271B9B3C3E}" type="slidenum">
              <a:rPr lang="en-US" smtClean="0"/>
              <a:t>84</a:t>
            </a:fld>
            <a:endParaRPr lang="en-US"/>
          </a:p>
        </p:txBody>
      </p:sp>
    </p:spTree>
    <p:extLst>
      <p:ext uri="{BB962C8B-B14F-4D97-AF65-F5344CB8AC3E}">
        <p14:creationId xmlns:p14="http://schemas.microsoft.com/office/powerpoint/2010/main" val="3108668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57567-A5D5-44EE-8F18-CB271B9B3C3E}" type="slidenum">
              <a:rPr lang="en-US" smtClean="0"/>
              <a:t>115</a:t>
            </a:fld>
            <a:endParaRPr lang="en-US"/>
          </a:p>
        </p:txBody>
      </p:sp>
    </p:spTree>
    <p:extLst>
      <p:ext uri="{BB962C8B-B14F-4D97-AF65-F5344CB8AC3E}">
        <p14:creationId xmlns:p14="http://schemas.microsoft.com/office/powerpoint/2010/main" val="293038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157567-A5D5-44EE-8F18-CB271B9B3C3E}" type="slidenum">
              <a:rPr lang="en-US" smtClean="0"/>
              <a:t>116</a:t>
            </a:fld>
            <a:endParaRPr lang="en-US"/>
          </a:p>
        </p:txBody>
      </p:sp>
    </p:spTree>
    <p:extLst>
      <p:ext uri="{BB962C8B-B14F-4D97-AF65-F5344CB8AC3E}">
        <p14:creationId xmlns:p14="http://schemas.microsoft.com/office/powerpoint/2010/main" val="29841498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D8596D3-B091-44C6-A152-9503B8691B01}" type="datetimeFigureOut">
              <a:rPr lang="en-US" smtClean="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349528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3540120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1030357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70CA0C6-04E0-4E1B-B9B0-523B8B96BE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1854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B21EB52-81EC-433A-8868-E9FE2D01E51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003899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D57E45-E74F-4D3A-9E45-FB7024502E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791901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2CA270A-3456-4955-9DBF-8FFFFFD445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244133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85137FE-74E1-424A-B6DA-A5622DDC499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68745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16D556-EF5E-4D50-83DF-972C30DE36B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49371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9782954-4A82-43C9-A577-17337FC17FE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52479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0047944-917E-46CE-BB82-E408490869B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715254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D8596D3-B091-44C6-A152-9503B8691B01}" type="datetimeFigureOut">
              <a:rPr lang="en-US" smtClean="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4274870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9BB2E05-4DE3-487A-BE53-819C0E8F61B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2093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C6C96C3-672A-4153-BB89-E0D5DF52759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07867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7BFC61B-1162-41BC-AF66-B43A2BC09D9A}"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69593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78CA9DC-13ED-41E1-A90B-2A9E8D4BC34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963821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067EEA9-BF96-4255-94E9-FE7961B0636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94828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82B721-A81E-42D8-B4F2-CCD5389A2DE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64667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EEFB171-E326-4473-AA42-CC4C0C17DF1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12518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9404CF1-AC2E-49B9-892E-18334E6A2D3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106820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161950E-9DB8-481B-BB59-0FCAB09B63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132125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F695E8F2-5085-4130-B58E-04F64B13FCC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5190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D8596D3-B091-44C6-A152-9503B8691B01}" type="datetimeFigureOut">
              <a:rPr lang="en-US" smtClean="0"/>
              <a:t>3/12/2023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1474452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1CE06FC-F30A-49AE-B93D-7B49F71AD37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127335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F8DAF49-6402-4AB3-8062-E9FB85798D9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06967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8C498B0-5B71-4588-AA8F-7EDFAB6C609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40432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2F37C869-C8ED-4B5C-93EC-CD2767F110E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5642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D8596D3-B091-44C6-A152-9503B8691B01}" type="datetimeFigureOut">
              <a:rPr lang="en-US" smtClean="0"/>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3852517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D8596D3-B091-44C6-A152-9503B8691B01}" type="datetimeFigureOut">
              <a:rPr lang="en-US" smtClean="0"/>
              <a:t>3/12/2023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7048433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D8596D3-B091-44C6-A152-9503B8691B01}" type="datetimeFigureOut">
              <a:rPr lang="en-US" smtClean="0"/>
              <a:t>3/12/2023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1509260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8596D3-B091-44C6-A152-9503B8691B01}" type="datetimeFigureOut">
              <a:rPr lang="en-US" smtClean="0"/>
              <a:t>3/12/2023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56325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96D3-B091-44C6-A152-9503B8691B01}" type="datetimeFigureOut">
              <a:rPr lang="en-US" smtClean="0"/>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30180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D8596D3-B091-44C6-A152-9503B8691B01}" type="datetimeFigureOut">
              <a:rPr lang="en-US" smtClean="0"/>
              <a:t>3/12/2023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EE6E503-8A2F-4673-8AC6-A9342E52247D}" type="slidenum">
              <a:rPr lang="en-US" smtClean="0"/>
              <a:t>‹#›</a:t>
            </a:fld>
            <a:endParaRPr lang="en-US" dirty="0"/>
          </a:p>
        </p:txBody>
      </p:sp>
    </p:spTree>
    <p:extLst>
      <p:ext uri="{BB962C8B-B14F-4D97-AF65-F5344CB8AC3E}">
        <p14:creationId xmlns:p14="http://schemas.microsoft.com/office/powerpoint/2010/main" val="249145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8596D3-B091-44C6-A152-9503B8691B01}" type="datetimeFigureOut">
              <a:rPr lang="en-US" smtClean="0"/>
              <a:t>3/12/2023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E6E503-8A2F-4673-8AC6-A9342E52247D}" type="slidenum">
              <a:rPr lang="en-US" smtClean="0"/>
              <a:t>‹#›</a:t>
            </a:fld>
            <a:endParaRPr lang="en-US" dirty="0"/>
          </a:p>
        </p:txBody>
      </p:sp>
    </p:spTree>
    <p:extLst>
      <p:ext uri="{BB962C8B-B14F-4D97-AF65-F5344CB8AC3E}">
        <p14:creationId xmlns:p14="http://schemas.microsoft.com/office/powerpoint/2010/main" val="2923327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smtClean="0">
                <a:latin typeface="Arial" charset="0"/>
              </a:defRPr>
            </a:lvl1pPr>
          </a:lstStyle>
          <a:p>
            <a:pPr fontAlgn="base">
              <a:spcBef>
                <a:spcPct val="0"/>
              </a:spcBef>
              <a:spcAft>
                <a:spcPct val="0"/>
              </a:spcAft>
              <a:defRPr/>
            </a:pPr>
            <a:fld id="{67BF9A97-78DF-4915-8EBA-3CD16C9FC4E6}"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8083988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lt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316769C6-1C77-4BF7-AF58-ED72588C192F}"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Tree>
    <p:extLst>
      <p:ext uri="{BB962C8B-B14F-4D97-AF65-F5344CB8AC3E}">
        <p14:creationId xmlns:p14="http://schemas.microsoft.com/office/powerpoint/2010/main" val="69654411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34" charset="0"/>
        </a:defRPr>
      </a:lvl2pPr>
      <a:lvl3pPr algn="ctr" rtl="0" fontAlgn="base">
        <a:spcBef>
          <a:spcPct val="0"/>
        </a:spcBef>
        <a:spcAft>
          <a:spcPct val="0"/>
        </a:spcAft>
        <a:defRPr sz="4400">
          <a:solidFill>
            <a:schemeClr val="tx2"/>
          </a:solidFill>
          <a:latin typeface="Arial" pitchFamily="34" charset="0"/>
        </a:defRPr>
      </a:lvl3pPr>
      <a:lvl4pPr algn="ctr" rtl="0" fontAlgn="base">
        <a:spcBef>
          <a:spcPct val="0"/>
        </a:spcBef>
        <a:spcAft>
          <a:spcPct val="0"/>
        </a:spcAft>
        <a:defRPr sz="4400">
          <a:solidFill>
            <a:schemeClr val="tx2"/>
          </a:solidFill>
          <a:latin typeface="Arial" pitchFamily="34" charset="0"/>
        </a:defRPr>
      </a:lvl4pPr>
      <a:lvl5pPr algn="ctr" rtl="0" fontAlgn="base">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740307"/>
          </a:xfrm>
          <a:prstGeom prst="rect">
            <a:avLst/>
          </a:prstGeom>
          <a:noFill/>
        </p:spPr>
        <p:txBody>
          <a:bodyPr wrap="square" rtlCol="0">
            <a:spAutoFit/>
          </a:bodyPr>
          <a:lstStyle/>
          <a:p>
            <a:pPr algn="ctr"/>
            <a:r>
              <a:rPr lang="en-US" sz="13800" dirty="0">
                <a:latin typeface="Broadway" panose="04040905080B02020502" pitchFamily="82" charset="0"/>
              </a:rPr>
              <a:t>WATER</a:t>
            </a:r>
          </a:p>
          <a:p>
            <a:endParaRPr lang="en-US" dirty="0"/>
          </a:p>
          <a:p>
            <a:r>
              <a:rPr lang="en-US" sz="3200" dirty="0">
                <a:latin typeface="Times New Roman" panose="02020603050405020304" pitchFamily="18" charset="0"/>
                <a:cs typeface="Times New Roman" panose="02020603050405020304" pitchFamily="18" charset="0"/>
              </a:rPr>
              <a:t>This slide show covers everything that you have to know about water.</a:t>
            </a:r>
          </a:p>
          <a:p>
            <a:endParaRPr lang="en-US" sz="3200" dirty="0">
              <a:latin typeface="Times New Roman" panose="02020603050405020304" pitchFamily="18" charset="0"/>
              <a:cs typeface="Times New Roman" panose="02020603050405020304" pitchFamily="18" charset="0"/>
            </a:endParaRPr>
          </a:p>
          <a:p>
            <a:r>
              <a:rPr lang="en-US" sz="3200" b="1" dirty="0">
                <a:solidFill>
                  <a:srgbClr val="FF0000"/>
                </a:solidFill>
                <a:latin typeface="Times New Roman" panose="02020603050405020304" pitchFamily="18" charset="0"/>
                <a:cs typeface="Times New Roman" panose="02020603050405020304" pitchFamily="18" charset="0"/>
              </a:rPr>
              <a:t>Power down your cell phones – batteries work by redox, which we won’t cover for at least 30 days.  </a:t>
            </a:r>
          </a:p>
          <a:p>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Let’s start today with just pens/pencils, reference tables, and the water notes.</a:t>
            </a:r>
          </a:p>
          <a:p>
            <a:endParaRPr lang="en-US" sz="2000" dirty="0"/>
          </a:p>
        </p:txBody>
      </p:sp>
    </p:spTree>
    <p:extLst>
      <p:ext uri="{BB962C8B-B14F-4D97-AF65-F5344CB8AC3E}">
        <p14:creationId xmlns:p14="http://schemas.microsoft.com/office/powerpoint/2010/main" val="1773848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524863"/>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6. If you squish the magnets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(water molecules) in your hands and</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move them slowly they take up less</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space than when in the ring shape.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The density of pure water is </a:t>
            </a:r>
            <a:r>
              <a:rPr lang="en-US" sz="4000" dirty="0">
                <a:solidFill>
                  <a:srgbClr val="FF0000"/>
                </a:solidFill>
                <a:latin typeface="Times New Roman" panose="02020603050405020304" pitchFamily="18" charset="0"/>
                <a:cs typeface="Times New Roman" panose="02020603050405020304" pitchFamily="18" charset="0"/>
              </a:rPr>
              <a:t>1 g/cm</a:t>
            </a:r>
            <a:r>
              <a:rPr lang="en-US" sz="4000" baseline="30000" dirty="0">
                <a:solidFill>
                  <a:srgbClr val="FF0000"/>
                </a:solidFill>
                <a:latin typeface="Times New Roman" panose="02020603050405020304" pitchFamily="18" charset="0"/>
                <a:cs typeface="Times New Roman" panose="02020603050405020304" pitchFamily="18" charset="0"/>
              </a:rPr>
              <a:t>3</a:t>
            </a:r>
            <a:r>
              <a:rPr lang="en-US" sz="4000" dirty="0">
                <a:latin typeface="Times New Roman" panose="02020603050405020304" pitchFamily="18" charset="0"/>
                <a:cs typeface="Times New Roman" panose="02020603050405020304" pitchFamily="18" charset="0"/>
              </a:rPr>
              <a:t> </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or you could say it this way </a:t>
            </a:r>
            <a:r>
              <a:rPr lang="en-US" sz="4000" dirty="0">
                <a:solidFill>
                  <a:srgbClr val="FF0000"/>
                </a:solidFill>
                <a:latin typeface="Times New Roman" panose="02020603050405020304" pitchFamily="18" charset="0"/>
                <a:cs typeface="Times New Roman" panose="02020603050405020304" pitchFamily="18" charset="0"/>
              </a:rPr>
              <a:t>1 g/mL</a:t>
            </a:r>
            <a:br>
              <a:rPr lang="en-US" sz="4000" dirty="0">
                <a:solidFill>
                  <a:srgbClr val="FF0000"/>
                </a:solidFill>
                <a:latin typeface="Times New Roman" panose="02020603050405020304" pitchFamily="18" charset="0"/>
                <a:cs typeface="Times New Roman" panose="02020603050405020304" pitchFamily="18" charset="0"/>
              </a:rPr>
            </a:br>
            <a:br>
              <a:rPr lang="en-US" sz="4000" dirty="0">
                <a:solidFill>
                  <a:srgbClr val="FF0000"/>
                </a:solidFill>
                <a:latin typeface="Times New Roman" panose="02020603050405020304" pitchFamily="18" charset="0"/>
                <a:cs typeface="Times New Roman" panose="02020603050405020304" pitchFamily="18" charset="0"/>
              </a:rPr>
            </a:br>
            <a:r>
              <a:rPr lang="en-US" sz="4000" dirty="0">
                <a:solidFill>
                  <a:srgbClr val="0000FF"/>
                </a:solidFill>
                <a:latin typeface="Times New Roman" panose="02020603050405020304" pitchFamily="18" charset="0"/>
                <a:cs typeface="Times New Roman" panose="02020603050405020304" pitchFamily="18" charset="0"/>
              </a:rPr>
              <a:t>                 1 mL = 1cm</a:t>
            </a:r>
            <a:r>
              <a:rPr lang="en-US" sz="4000" baseline="30000" dirty="0">
                <a:solidFill>
                  <a:srgbClr val="0000FF"/>
                </a:solidFill>
                <a:latin typeface="Times New Roman" panose="02020603050405020304" pitchFamily="18" charset="0"/>
                <a:cs typeface="Times New Roman" panose="02020603050405020304" pitchFamily="18" charset="0"/>
              </a:rPr>
              <a:t>3</a:t>
            </a:r>
            <a:r>
              <a:rPr lang="en-US" sz="4000" dirty="0">
                <a:solidFill>
                  <a:srgbClr val="0000FF"/>
                </a:solidFill>
                <a:latin typeface="Times New Roman" panose="02020603050405020304" pitchFamily="18" charset="0"/>
                <a:cs typeface="Times New Roman" panose="02020603050405020304" pitchFamily="18" charset="0"/>
              </a:rPr>
              <a:t> of volume </a:t>
            </a:r>
            <a:r>
              <a:rPr lang="en-US" dirty="0">
                <a:solidFill>
                  <a:srgbClr val="0000FF"/>
                </a:solidFill>
              </a:rPr>
              <a:t> </a:t>
            </a:r>
          </a:p>
          <a:p>
            <a:endParaRPr lang="en-US" dirty="0"/>
          </a:p>
        </p:txBody>
      </p:sp>
    </p:spTree>
    <p:extLst>
      <p:ext uri="{BB962C8B-B14F-4D97-AF65-F5344CB8AC3E}">
        <p14:creationId xmlns:p14="http://schemas.microsoft.com/office/powerpoint/2010/main" val="252896805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152400"/>
            <a:ext cx="8915400" cy="4853957"/>
          </a:xfrm>
          <a:prstGeom prst="rect">
            <a:avLst/>
          </a:prstGeom>
          <a:noFill/>
        </p:spPr>
        <p:txBody>
          <a:bodyPr wrap="square" rtlCol="0">
            <a:spAutoFit/>
          </a:bodyPr>
          <a:lstStyle/>
          <a:p>
            <a:r>
              <a:rPr lang="en-US" dirty="0">
                <a:latin typeface="Tahoma" panose="020B0604030504040204" pitchFamily="34" charset="0"/>
                <a:cs typeface="Tahoma" panose="020B0604030504040204" pitchFamily="34" charset="0"/>
              </a:rPr>
              <a:t>75.   </a:t>
            </a:r>
          </a:p>
          <a:p>
            <a:r>
              <a:rPr lang="en-US" dirty="0">
                <a:latin typeface="Tahoma" panose="020B0604030504040204" pitchFamily="34" charset="0"/>
                <a:cs typeface="Tahoma" panose="020B0604030504040204" pitchFamily="34" charset="0"/>
              </a:rPr>
              <a:t> </a:t>
            </a:r>
          </a:p>
          <a:p>
            <a:r>
              <a:rPr lang="en-US" dirty="0">
                <a:latin typeface="Tahoma" panose="020B0604030504040204" pitchFamily="34" charset="0"/>
                <a:cs typeface="Tahoma" panose="020B0604030504040204" pitchFamily="34" charset="0"/>
              </a:rPr>
              <a:t> </a:t>
            </a:r>
          </a:p>
          <a:p>
            <a:r>
              <a:rPr lang="en-US" dirty="0">
                <a:latin typeface="Tahoma" panose="020B0604030504040204" pitchFamily="34" charset="0"/>
                <a:cs typeface="Tahoma" panose="020B0604030504040204" pitchFamily="34" charset="0"/>
              </a:rPr>
              <a:t> </a:t>
            </a:r>
          </a:p>
          <a:p>
            <a:pPr algn="ctr">
              <a:lnSpc>
                <a:spcPct val="119000"/>
              </a:lnSpc>
            </a:pPr>
            <a:r>
              <a:rPr lang="en-US" kern="1400" dirty="0">
                <a:solidFill>
                  <a:srgbClr val="000000"/>
                </a:solidFill>
              </a:rPr>
              <a:t> </a:t>
            </a:r>
            <a:endParaRPr lang="en-US" sz="1050" kern="1400" dirty="0">
              <a:solidFill>
                <a:srgbClr val="000000"/>
              </a:solidFill>
            </a:endParaRPr>
          </a:p>
          <a:p>
            <a:endParaRPr lang="en-US" dirty="0">
              <a:latin typeface="Tahoma" panose="020B0604030504040204" pitchFamily="34" charset="0"/>
              <a:cs typeface="Tahoma" panose="020B0604030504040204" pitchFamily="34" charset="0"/>
            </a:endParaRPr>
          </a:p>
          <a:p>
            <a:endParaRPr lang="en-US" dirty="0">
              <a:latin typeface="Tahoma" panose="020B0604030504040204" pitchFamily="34" charset="0"/>
              <a:cs typeface="Tahoma" panose="020B0604030504040204" pitchFamily="34" charset="0"/>
            </a:endParaRPr>
          </a:p>
          <a:p>
            <a:endParaRPr lang="en-US" dirty="0">
              <a:latin typeface="Tahoma" panose="020B0604030504040204" pitchFamily="34" charset="0"/>
              <a:cs typeface="Tahoma" panose="020B0604030504040204" pitchFamily="34" charset="0"/>
            </a:endParaRPr>
          </a:p>
          <a:p>
            <a:endParaRPr lang="en-US" dirty="0">
              <a:latin typeface="Tahoma" panose="020B0604030504040204" pitchFamily="34" charset="0"/>
              <a:cs typeface="Tahoma" panose="020B0604030504040204" pitchFamily="34" charset="0"/>
            </a:endParaRPr>
          </a:p>
          <a:p>
            <a:endParaRPr lang="en-US" dirty="0">
              <a:latin typeface="Tahoma" panose="020B0604030504040204" pitchFamily="34" charset="0"/>
              <a:cs typeface="Tahoma" panose="020B0604030504040204" pitchFamily="34" charset="0"/>
            </a:endParaRPr>
          </a:p>
          <a:p>
            <a:endParaRPr lang="en-US" dirty="0">
              <a:latin typeface="Tahoma" panose="020B0604030504040204" pitchFamily="34" charset="0"/>
              <a:cs typeface="Tahoma" panose="020B0604030504040204" pitchFamily="34" charset="0"/>
            </a:endParaRPr>
          </a:p>
          <a:p>
            <a:endParaRPr lang="en-US" dirty="0">
              <a:latin typeface="Tahoma" panose="020B0604030504040204" pitchFamily="34" charset="0"/>
              <a:cs typeface="Tahoma" panose="020B0604030504040204" pitchFamily="34" charset="0"/>
            </a:endParaRPr>
          </a:p>
          <a:p>
            <a:endParaRPr lang="en-US" dirty="0">
              <a:latin typeface="Tahoma" panose="020B0604030504040204" pitchFamily="34" charset="0"/>
              <a:cs typeface="Tahoma" panose="020B0604030504040204" pitchFamily="34" charset="0"/>
            </a:endParaRPr>
          </a:p>
          <a:p>
            <a:endParaRPr lang="en-US" dirty="0">
              <a:latin typeface="Tahoma" panose="020B0604030504040204" pitchFamily="34" charset="0"/>
              <a:cs typeface="Tahoma" panose="020B0604030504040204" pitchFamily="34" charset="0"/>
            </a:endParaRPr>
          </a:p>
          <a:p>
            <a:endParaRPr lang="en-US" dirty="0">
              <a:latin typeface="Tahoma" panose="020B0604030504040204" pitchFamily="34" charset="0"/>
              <a:cs typeface="Tahoma" panose="020B0604030504040204" pitchFamily="34" charset="0"/>
            </a:endParaRPr>
          </a:p>
          <a:p>
            <a:endParaRPr lang="en-US" dirty="0">
              <a:latin typeface="Tahoma" panose="020B0604030504040204" pitchFamily="34" charset="0"/>
              <a:cs typeface="Tahoma" panose="020B0604030504040204" pitchFamily="34" charset="0"/>
            </a:endParaRPr>
          </a:p>
          <a:p>
            <a:r>
              <a:rPr lang="en-US" dirty="0">
                <a:latin typeface="Tahoma" panose="020B0604030504040204" pitchFamily="34" charset="0"/>
                <a:cs typeface="Tahoma" panose="020B0604030504040204" pitchFamily="34" charset="0"/>
              </a:rPr>
              <a:t> </a:t>
            </a:r>
          </a:p>
        </p:txBody>
      </p:sp>
      <p:sp>
        <p:nvSpPr>
          <p:cNvPr id="9" name="Oval 8"/>
          <p:cNvSpPr/>
          <p:nvPr/>
        </p:nvSpPr>
        <p:spPr>
          <a:xfrm>
            <a:off x="1023326" y="1701721"/>
            <a:ext cx="1132254" cy="11016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223080">
            <a:off x="1094153" y="1909636"/>
            <a:ext cx="990600" cy="584775"/>
          </a:xfrm>
          <a:prstGeom prst="rect">
            <a:avLst/>
          </a:prstGeom>
          <a:noFill/>
        </p:spPr>
        <p:txBody>
          <a:bodyPr wrap="square" rtlCol="0">
            <a:spAutoFit/>
          </a:bodyPr>
          <a:lstStyle/>
          <a:p>
            <a:r>
              <a:rPr lang="en-US" dirty="0">
                <a:latin typeface="Tahoma" panose="020B0604030504040204" pitchFamily="34" charset="0"/>
                <a:cs typeface="Tahoma" panose="020B0604030504040204" pitchFamily="34" charset="0"/>
              </a:rPr>
              <a:t> </a:t>
            </a:r>
            <a:r>
              <a:rPr lang="en-US" sz="3200" kern="1400" dirty="0">
                <a:solidFill>
                  <a:srgbClr val="000000"/>
                </a:solidFill>
              </a:rPr>
              <a:t>Na</a:t>
            </a:r>
            <a:r>
              <a:rPr lang="en-US" sz="3200" kern="1400" baseline="30000" dirty="0">
                <a:solidFill>
                  <a:srgbClr val="000000"/>
                </a:solidFill>
              </a:rPr>
              <a:t>+1</a:t>
            </a:r>
            <a:endParaRPr lang="en-US" sz="3200" kern="1400" dirty="0">
              <a:solidFill>
                <a:srgbClr val="000000"/>
              </a:solidFill>
            </a:endParaRPr>
          </a:p>
        </p:txBody>
      </p:sp>
      <p:sp>
        <p:nvSpPr>
          <p:cNvPr id="11" name="Oval 10"/>
          <p:cNvSpPr/>
          <p:nvPr/>
        </p:nvSpPr>
        <p:spPr>
          <a:xfrm>
            <a:off x="5105400" y="1402118"/>
            <a:ext cx="1132254" cy="11016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934200" y="3124200"/>
            <a:ext cx="1132254" cy="11016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07463" y="3192574"/>
            <a:ext cx="1132254" cy="11016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269344">
            <a:off x="7005026" y="3356031"/>
            <a:ext cx="990600" cy="584775"/>
          </a:xfrm>
          <a:prstGeom prst="rect">
            <a:avLst/>
          </a:prstGeom>
          <a:noFill/>
        </p:spPr>
        <p:txBody>
          <a:bodyPr wrap="square" rtlCol="0">
            <a:spAutoFit/>
          </a:bodyPr>
          <a:lstStyle/>
          <a:p>
            <a:r>
              <a:rPr lang="en-US" dirty="0">
                <a:latin typeface="Tahoma" panose="020B0604030504040204" pitchFamily="34" charset="0"/>
                <a:cs typeface="Tahoma" panose="020B0604030504040204" pitchFamily="34" charset="0"/>
              </a:rPr>
              <a:t> </a:t>
            </a:r>
            <a:r>
              <a:rPr lang="en-US" sz="3200" kern="1400" dirty="0">
                <a:solidFill>
                  <a:srgbClr val="000000"/>
                </a:solidFill>
              </a:rPr>
              <a:t>Na</a:t>
            </a:r>
            <a:r>
              <a:rPr lang="en-US" sz="3200" kern="1400" baseline="30000" dirty="0">
                <a:solidFill>
                  <a:srgbClr val="000000"/>
                </a:solidFill>
              </a:rPr>
              <a:t>+1</a:t>
            </a:r>
            <a:endParaRPr lang="en-US" sz="3200" kern="1400" dirty="0">
              <a:solidFill>
                <a:srgbClr val="000000"/>
              </a:solidFill>
            </a:endParaRPr>
          </a:p>
        </p:txBody>
      </p:sp>
      <p:sp>
        <p:nvSpPr>
          <p:cNvPr id="15" name="TextBox 14"/>
          <p:cNvSpPr txBox="1"/>
          <p:nvPr/>
        </p:nvSpPr>
        <p:spPr>
          <a:xfrm rot="20865311">
            <a:off x="2492605" y="3356763"/>
            <a:ext cx="1219200" cy="861774"/>
          </a:xfrm>
          <a:prstGeom prst="rect">
            <a:avLst/>
          </a:prstGeom>
          <a:noFill/>
        </p:spPr>
        <p:txBody>
          <a:bodyPr wrap="square" rtlCol="0">
            <a:spAutoFit/>
          </a:bodyPr>
          <a:lstStyle/>
          <a:p>
            <a:r>
              <a:rPr lang="en-US" sz="3200" kern="1400" dirty="0">
                <a:solidFill>
                  <a:srgbClr val="000000"/>
                </a:solidFill>
              </a:rPr>
              <a:t>Cl</a:t>
            </a:r>
            <a:r>
              <a:rPr lang="en-US" sz="3200" kern="1400" baseline="30000" dirty="0">
                <a:solidFill>
                  <a:srgbClr val="000000"/>
                </a:solidFill>
              </a:rPr>
              <a:t>-1</a:t>
            </a:r>
            <a:endParaRPr lang="en-US" sz="3200" kern="1400" dirty="0">
              <a:solidFill>
                <a:srgbClr val="000000"/>
              </a:solidFill>
            </a:endParaRPr>
          </a:p>
          <a:p>
            <a:endParaRPr lang="en-US" dirty="0"/>
          </a:p>
        </p:txBody>
      </p:sp>
      <p:sp>
        <p:nvSpPr>
          <p:cNvPr id="16" name="TextBox 15"/>
          <p:cNvSpPr txBox="1"/>
          <p:nvPr/>
        </p:nvSpPr>
        <p:spPr>
          <a:xfrm rot="617417">
            <a:off x="5357693" y="1684884"/>
            <a:ext cx="1219200" cy="861774"/>
          </a:xfrm>
          <a:prstGeom prst="rect">
            <a:avLst/>
          </a:prstGeom>
          <a:noFill/>
        </p:spPr>
        <p:txBody>
          <a:bodyPr wrap="square" rtlCol="0">
            <a:spAutoFit/>
          </a:bodyPr>
          <a:lstStyle/>
          <a:p>
            <a:r>
              <a:rPr lang="en-US" sz="3200" kern="1400" dirty="0">
                <a:solidFill>
                  <a:srgbClr val="000000"/>
                </a:solidFill>
              </a:rPr>
              <a:t>Cl</a:t>
            </a:r>
            <a:r>
              <a:rPr lang="en-US" sz="3200" kern="1400" baseline="30000" dirty="0">
                <a:solidFill>
                  <a:srgbClr val="000000"/>
                </a:solidFill>
              </a:rPr>
              <a:t>-1</a:t>
            </a:r>
            <a:endParaRPr lang="en-US" sz="3200" kern="1400" dirty="0">
              <a:solidFill>
                <a:srgbClr val="000000"/>
              </a:solidFill>
            </a:endParaRPr>
          </a:p>
          <a:p>
            <a:endParaRPr lang="en-US" dirty="0"/>
          </a:p>
        </p:txBody>
      </p:sp>
      <p:sp>
        <p:nvSpPr>
          <p:cNvPr id="3" name="TextBox 2">
            <a:extLst>
              <a:ext uri="{FF2B5EF4-FFF2-40B4-BE49-F238E27FC236}">
                <a16:creationId xmlns:a16="http://schemas.microsoft.com/office/drawing/2014/main" id="{3EF924F5-BF8E-42D8-ADE9-4EBE4A82FB60}"/>
              </a:ext>
            </a:extLst>
          </p:cNvPr>
          <p:cNvSpPr txBox="1"/>
          <p:nvPr/>
        </p:nvSpPr>
        <p:spPr>
          <a:xfrm rot="12807378">
            <a:off x="231333" y="2540950"/>
            <a:ext cx="1327580" cy="1200329"/>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H      </a:t>
            </a:r>
            <a:r>
              <a:rPr lang="en-US" sz="2400" dirty="0" err="1">
                <a:solidFill>
                  <a:srgbClr val="FF0000"/>
                </a:solidFill>
                <a:latin typeface="Comic Sans MS" panose="030F0702030302020204" pitchFamily="66" charset="0"/>
              </a:rPr>
              <a:t>H</a:t>
            </a:r>
            <a:endParaRPr lang="en-US" sz="2400" dirty="0">
              <a:solidFill>
                <a:srgbClr val="FF0000"/>
              </a:solidFill>
              <a:latin typeface="Comic Sans MS" panose="030F0702030302020204" pitchFamily="66" charset="0"/>
            </a:endParaRPr>
          </a:p>
          <a:p>
            <a:endParaRPr lang="en-US" sz="2400" dirty="0">
              <a:solidFill>
                <a:srgbClr val="FF0000"/>
              </a:solidFill>
              <a:latin typeface="Comic Sans MS" panose="030F0702030302020204" pitchFamily="66" charset="0"/>
            </a:endParaRPr>
          </a:p>
          <a:p>
            <a:r>
              <a:rPr lang="en-US" sz="2400" dirty="0">
                <a:solidFill>
                  <a:srgbClr val="FF0000"/>
                </a:solidFill>
                <a:latin typeface="Comic Sans MS" panose="030F0702030302020204" pitchFamily="66" charset="0"/>
              </a:rPr>
              <a:t>     O</a:t>
            </a:r>
          </a:p>
        </p:txBody>
      </p:sp>
      <p:cxnSp>
        <p:nvCxnSpPr>
          <p:cNvPr id="5" name="Straight Connector 4">
            <a:extLst>
              <a:ext uri="{FF2B5EF4-FFF2-40B4-BE49-F238E27FC236}">
                <a16:creationId xmlns:a16="http://schemas.microsoft.com/office/drawing/2014/main" id="{81A6840D-FEA7-45F0-962C-8D3C056B1CAE}"/>
              </a:ext>
            </a:extLst>
          </p:cNvPr>
          <p:cNvCxnSpPr>
            <a:cxnSpLocks/>
          </p:cNvCxnSpPr>
          <p:nvPr/>
        </p:nvCxnSpPr>
        <p:spPr>
          <a:xfrm rot="2161627">
            <a:off x="971337" y="3048236"/>
            <a:ext cx="304800" cy="47347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510EB9D9-5BFF-4D55-BEEB-84DB859765B2}"/>
              </a:ext>
            </a:extLst>
          </p:cNvPr>
          <p:cNvCxnSpPr>
            <a:cxnSpLocks/>
          </p:cNvCxnSpPr>
          <p:nvPr/>
        </p:nvCxnSpPr>
        <p:spPr>
          <a:xfrm rot="2161627" flipH="1">
            <a:off x="607947" y="2805126"/>
            <a:ext cx="199556" cy="44670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18" name="TextBox 17">
            <a:extLst>
              <a:ext uri="{FF2B5EF4-FFF2-40B4-BE49-F238E27FC236}">
                <a16:creationId xmlns:a16="http://schemas.microsoft.com/office/drawing/2014/main" id="{6F47898F-DE2A-4ADC-9FAE-FEA096AD1640}"/>
              </a:ext>
            </a:extLst>
          </p:cNvPr>
          <p:cNvSpPr txBox="1"/>
          <p:nvPr/>
        </p:nvSpPr>
        <p:spPr>
          <a:xfrm rot="2352343">
            <a:off x="1454170" y="3942078"/>
            <a:ext cx="1327580" cy="1200329"/>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H      </a:t>
            </a:r>
            <a:r>
              <a:rPr lang="en-US" sz="2400" dirty="0" err="1">
                <a:solidFill>
                  <a:srgbClr val="FF0000"/>
                </a:solidFill>
                <a:latin typeface="Comic Sans MS" panose="030F0702030302020204" pitchFamily="66" charset="0"/>
              </a:rPr>
              <a:t>H</a:t>
            </a:r>
            <a:endParaRPr lang="en-US" sz="2400" dirty="0">
              <a:solidFill>
                <a:srgbClr val="FF0000"/>
              </a:solidFill>
              <a:latin typeface="Comic Sans MS" panose="030F0702030302020204" pitchFamily="66" charset="0"/>
            </a:endParaRPr>
          </a:p>
          <a:p>
            <a:endParaRPr lang="en-US" sz="2400" dirty="0">
              <a:solidFill>
                <a:srgbClr val="FF0000"/>
              </a:solidFill>
              <a:latin typeface="Comic Sans MS" panose="030F0702030302020204" pitchFamily="66" charset="0"/>
            </a:endParaRPr>
          </a:p>
          <a:p>
            <a:r>
              <a:rPr lang="en-US" sz="2400" dirty="0">
                <a:solidFill>
                  <a:srgbClr val="FF0000"/>
                </a:solidFill>
                <a:latin typeface="Comic Sans MS" panose="030F0702030302020204" pitchFamily="66" charset="0"/>
              </a:rPr>
              <a:t>     O</a:t>
            </a:r>
          </a:p>
        </p:txBody>
      </p:sp>
      <p:cxnSp>
        <p:nvCxnSpPr>
          <p:cNvPr id="19" name="Straight Connector 18">
            <a:extLst>
              <a:ext uri="{FF2B5EF4-FFF2-40B4-BE49-F238E27FC236}">
                <a16:creationId xmlns:a16="http://schemas.microsoft.com/office/drawing/2014/main" id="{451B6AED-0515-4BCC-95CC-D7AFE943559E}"/>
              </a:ext>
            </a:extLst>
          </p:cNvPr>
          <p:cNvCxnSpPr>
            <a:cxnSpLocks/>
          </p:cNvCxnSpPr>
          <p:nvPr/>
        </p:nvCxnSpPr>
        <p:spPr>
          <a:xfrm rot="2352343">
            <a:off x="1738545" y="4248486"/>
            <a:ext cx="304800" cy="47347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F78E63DC-8879-41F7-B9B4-748CDC07E4BB}"/>
              </a:ext>
            </a:extLst>
          </p:cNvPr>
          <p:cNvCxnSpPr>
            <a:cxnSpLocks/>
          </p:cNvCxnSpPr>
          <p:nvPr/>
        </p:nvCxnSpPr>
        <p:spPr>
          <a:xfrm rot="2352343" flipH="1">
            <a:off x="2187106" y="4445613"/>
            <a:ext cx="199556" cy="44670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0A19B179-BAAB-48FC-91F2-A739A3A31F1F}"/>
              </a:ext>
            </a:extLst>
          </p:cNvPr>
          <p:cNvSpPr txBox="1"/>
          <p:nvPr/>
        </p:nvSpPr>
        <p:spPr>
          <a:xfrm rot="5400000">
            <a:off x="3841445" y="1384670"/>
            <a:ext cx="1327580" cy="1200329"/>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H      </a:t>
            </a:r>
            <a:r>
              <a:rPr lang="en-US" sz="2400" dirty="0" err="1">
                <a:solidFill>
                  <a:srgbClr val="FF0000"/>
                </a:solidFill>
                <a:latin typeface="Comic Sans MS" panose="030F0702030302020204" pitchFamily="66" charset="0"/>
              </a:rPr>
              <a:t>H</a:t>
            </a:r>
            <a:endParaRPr lang="en-US" sz="2400" dirty="0">
              <a:solidFill>
                <a:srgbClr val="FF0000"/>
              </a:solidFill>
              <a:latin typeface="Comic Sans MS" panose="030F0702030302020204" pitchFamily="66" charset="0"/>
            </a:endParaRPr>
          </a:p>
          <a:p>
            <a:endParaRPr lang="en-US" sz="2400" dirty="0">
              <a:solidFill>
                <a:srgbClr val="FF0000"/>
              </a:solidFill>
              <a:latin typeface="Comic Sans MS" panose="030F0702030302020204" pitchFamily="66" charset="0"/>
            </a:endParaRPr>
          </a:p>
          <a:p>
            <a:r>
              <a:rPr lang="en-US" sz="2400" dirty="0">
                <a:solidFill>
                  <a:srgbClr val="FF0000"/>
                </a:solidFill>
                <a:latin typeface="Comic Sans MS" panose="030F0702030302020204" pitchFamily="66" charset="0"/>
              </a:rPr>
              <a:t>     O</a:t>
            </a:r>
          </a:p>
        </p:txBody>
      </p:sp>
      <p:cxnSp>
        <p:nvCxnSpPr>
          <p:cNvPr id="23" name="Straight Connector 22">
            <a:extLst>
              <a:ext uri="{FF2B5EF4-FFF2-40B4-BE49-F238E27FC236}">
                <a16:creationId xmlns:a16="http://schemas.microsoft.com/office/drawing/2014/main" id="{ACBDE686-AA60-4CE0-A55C-9C74644D51AE}"/>
              </a:ext>
            </a:extLst>
          </p:cNvPr>
          <p:cNvCxnSpPr>
            <a:cxnSpLocks/>
          </p:cNvCxnSpPr>
          <p:nvPr/>
        </p:nvCxnSpPr>
        <p:spPr>
          <a:xfrm rot="5400000">
            <a:off x="4249684" y="1464983"/>
            <a:ext cx="304800" cy="47347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FE51BA7B-E6D2-4405-9272-3DCF5937B24C}"/>
              </a:ext>
            </a:extLst>
          </p:cNvPr>
          <p:cNvCxnSpPr>
            <a:cxnSpLocks/>
          </p:cNvCxnSpPr>
          <p:nvPr/>
        </p:nvCxnSpPr>
        <p:spPr>
          <a:xfrm rot="5400000" flipH="1">
            <a:off x="4375863" y="2003820"/>
            <a:ext cx="199556" cy="44670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27" name="TextBox 26">
            <a:extLst>
              <a:ext uri="{FF2B5EF4-FFF2-40B4-BE49-F238E27FC236}">
                <a16:creationId xmlns:a16="http://schemas.microsoft.com/office/drawing/2014/main" id="{F874C103-F466-456F-A7C7-0ABE25ED187B}"/>
              </a:ext>
            </a:extLst>
          </p:cNvPr>
          <p:cNvSpPr txBox="1"/>
          <p:nvPr/>
        </p:nvSpPr>
        <p:spPr>
          <a:xfrm>
            <a:off x="7154040" y="2072594"/>
            <a:ext cx="1327580" cy="1200329"/>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H      </a:t>
            </a:r>
            <a:r>
              <a:rPr lang="en-US" sz="2400" dirty="0" err="1">
                <a:solidFill>
                  <a:srgbClr val="FF0000"/>
                </a:solidFill>
                <a:latin typeface="Comic Sans MS" panose="030F0702030302020204" pitchFamily="66" charset="0"/>
              </a:rPr>
              <a:t>H</a:t>
            </a:r>
            <a:endParaRPr lang="en-US" sz="2400" dirty="0">
              <a:solidFill>
                <a:srgbClr val="FF0000"/>
              </a:solidFill>
              <a:latin typeface="Comic Sans MS" panose="030F0702030302020204" pitchFamily="66" charset="0"/>
            </a:endParaRPr>
          </a:p>
          <a:p>
            <a:endParaRPr lang="en-US" sz="2400" dirty="0">
              <a:solidFill>
                <a:srgbClr val="FF0000"/>
              </a:solidFill>
              <a:latin typeface="Comic Sans MS" panose="030F0702030302020204" pitchFamily="66" charset="0"/>
            </a:endParaRPr>
          </a:p>
          <a:p>
            <a:r>
              <a:rPr lang="en-US" sz="2400" dirty="0">
                <a:solidFill>
                  <a:srgbClr val="FF0000"/>
                </a:solidFill>
                <a:latin typeface="Comic Sans MS" panose="030F0702030302020204" pitchFamily="66" charset="0"/>
              </a:rPr>
              <a:t>     O</a:t>
            </a:r>
          </a:p>
        </p:txBody>
      </p:sp>
      <p:cxnSp>
        <p:nvCxnSpPr>
          <p:cNvPr id="28" name="Straight Connector 27">
            <a:extLst>
              <a:ext uri="{FF2B5EF4-FFF2-40B4-BE49-F238E27FC236}">
                <a16:creationId xmlns:a16="http://schemas.microsoft.com/office/drawing/2014/main" id="{CA71FB8F-5C7D-47EC-ADD3-72029D8C8B7D}"/>
              </a:ext>
            </a:extLst>
          </p:cNvPr>
          <p:cNvCxnSpPr>
            <a:cxnSpLocks/>
          </p:cNvCxnSpPr>
          <p:nvPr/>
        </p:nvCxnSpPr>
        <p:spPr>
          <a:xfrm>
            <a:off x="7382640" y="2453594"/>
            <a:ext cx="304800" cy="47347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F43733CB-BDA7-4C06-8C0E-5D4F54819409}"/>
              </a:ext>
            </a:extLst>
          </p:cNvPr>
          <p:cNvCxnSpPr>
            <a:cxnSpLocks/>
          </p:cNvCxnSpPr>
          <p:nvPr/>
        </p:nvCxnSpPr>
        <p:spPr>
          <a:xfrm flipH="1">
            <a:off x="7932130" y="2436020"/>
            <a:ext cx="199556" cy="44670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E36424FD-038F-48DA-A1A9-4288CFB9BC6C}"/>
              </a:ext>
            </a:extLst>
          </p:cNvPr>
          <p:cNvSpPr txBox="1"/>
          <p:nvPr/>
        </p:nvSpPr>
        <p:spPr>
          <a:xfrm>
            <a:off x="480244" y="653792"/>
            <a:ext cx="1327580" cy="1200329"/>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H      </a:t>
            </a:r>
            <a:r>
              <a:rPr lang="en-US" sz="2400" dirty="0" err="1">
                <a:solidFill>
                  <a:srgbClr val="FF0000"/>
                </a:solidFill>
                <a:latin typeface="Comic Sans MS" panose="030F0702030302020204" pitchFamily="66" charset="0"/>
              </a:rPr>
              <a:t>H</a:t>
            </a:r>
            <a:endParaRPr lang="en-US" sz="2400" dirty="0">
              <a:solidFill>
                <a:srgbClr val="FF0000"/>
              </a:solidFill>
              <a:latin typeface="Comic Sans MS" panose="030F0702030302020204" pitchFamily="66" charset="0"/>
            </a:endParaRPr>
          </a:p>
          <a:p>
            <a:endParaRPr lang="en-US" sz="2400" dirty="0">
              <a:solidFill>
                <a:srgbClr val="FF0000"/>
              </a:solidFill>
              <a:latin typeface="Comic Sans MS" panose="030F0702030302020204" pitchFamily="66" charset="0"/>
            </a:endParaRPr>
          </a:p>
          <a:p>
            <a:r>
              <a:rPr lang="en-US" sz="2400" dirty="0">
                <a:solidFill>
                  <a:srgbClr val="FF0000"/>
                </a:solidFill>
                <a:latin typeface="Comic Sans MS" panose="030F0702030302020204" pitchFamily="66" charset="0"/>
              </a:rPr>
              <a:t>     O</a:t>
            </a:r>
          </a:p>
        </p:txBody>
      </p:sp>
      <p:cxnSp>
        <p:nvCxnSpPr>
          <p:cNvPr id="31" name="Straight Connector 30">
            <a:extLst>
              <a:ext uri="{FF2B5EF4-FFF2-40B4-BE49-F238E27FC236}">
                <a16:creationId xmlns:a16="http://schemas.microsoft.com/office/drawing/2014/main" id="{8960B413-488A-4F82-921C-571342932E90}"/>
              </a:ext>
            </a:extLst>
          </p:cNvPr>
          <p:cNvCxnSpPr>
            <a:cxnSpLocks/>
          </p:cNvCxnSpPr>
          <p:nvPr/>
        </p:nvCxnSpPr>
        <p:spPr>
          <a:xfrm>
            <a:off x="708844" y="1034792"/>
            <a:ext cx="304800" cy="47347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3EFAC79E-94A5-43FF-963C-EF20A561D865}"/>
              </a:ext>
            </a:extLst>
          </p:cNvPr>
          <p:cNvCxnSpPr>
            <a:cxnSpLocks/>
          </p:cNvCxnSpPr>
          <p:nvPr/>
        </p:nvCxnSpPr>
        <p:spPr>
          <a:xfrm flipH="1">
            <a:off x="1258334" y="1017218"/>
            <a:ext cx="199556" cy="44670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818AA5FE-BF67-4CBE-AD42-C8DA408F63BD}"/>
              </a:ext>
            </a:extLst>
          </p:cNvPr>
          <p:cNvSpPr txBox="1"/>
          <p:nvPr/>
        </p:nvSpPr>
        <p:spPr>
          <a:xfrm rot="2628026">
            <a:off x="1892506" y="1067325"/>
            <a:ext cx="1327580" cy="1200329"/>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H      </a:t>
            </a:r>
            <a:r>
              <a:rPr lang="en-US" sz="2400" dirty="0" err="1">
                <a:solidFill>
                  <a:srgbClr val="FF0000"/>
                </a:solidFill>
                <a:latin typeface="Comic Sans MS" panose="030F0702030302020204" pitchFamily="66" charset="0"/>
              </a:rPr>
              <a:t>H</a:t>
            </a:r>
            <a:endParaRPr lang="en-US" sz="2400" dirty="0">
              <a:solidFill>
                <a:srgbClr val="FF0000"/>
              </a:solidFill>
              <a:latin typeface="Comic Sans MS" panose="030F0702030302020204" pitchFamily="66" charset="0"/>
            </a:endParaRPr>
          </a:p>
          <a:p>
            <a:endParaRPr lang="en-US" sz="2400" dirty="0">
              <a:solidFill>
                <a:srgbClr val="FF0000"/>
              </a:solidFill>
              <a:latin typeface="Comic Sans MS" panose="030F0702030302020204" pitchFamily="66" charset="0"/>
            </a:endParaRPr>
          </a:p>
          <a:p>
            <a:r>
              <a:rPr lang="en-US" sz="2400" dirty="0">
                <a:solidFill>
                  <a:srgbClr val="FF0000"/>
                </a:solidFill>
                <a:latin typeface="Comic Sans MS" panose="030F0702030302020204" pitchFamily="66" charset="0"/>
              </a:rPr>
              <a:t>     O</a:t>
            </a:r>
          </a:p>
        </p:txBody>
      </p:sp>
      <p:cxnSp>
        <p:nvCxnSpPr>
          <p:cNvPr id="34" name="Straight Connector 33">
            <a:extLst>
              <a:ext uri="{FF2B5EF4-FFF2-40B4-BE49-F238E27FC236}">
                <a16:creationId xmlns:a16="http://schemas.microsoft.com/office/drawing/2014/main" id="{F6C26FBB-133B-4928-BF42-C244A5F9DE8B}"/>
              </a:ext>
            </a:extLst>
          </p:cNvPr>
          <p:cNvCxnSpPr>
            <a:cxnSpLocks/>
          </p:cNvCxnSpPr>
          <p:nvPr/>
        </p:nvCxnSpPr>
        <p:spPr>
          <a:xfrm rot="2628026">
            <a:off x="2189818" y="1271529"/>
            <a:ext cx="304800" cy="47347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35" name="Straight Connector 34">
            <a:extLst>
              <a:ext uri="{FF2B5EF4-FFF2-40B4-BE49-F238E27FC236}">
                <a16:creationId xmlns:a16="http://schemas.microsoft.com/office/drawing/2014/main" id="{6B3CFFAB-AD67-41FC-A321-A38769A2E741}"/>
              </a:ext>
            </a:extLst>
          </p:cNvPr>
          <p:cNvCxnSpPr>
            <a:cxnSpLocks/>
          </p:cNvCxnSpPr>
          <p:nvPr/>
        </p:nvCxnSpPr>
        <p:spPr>
          <a:xfrm rot="2628026" flipH="1">
            <a:off x="2632214" y="1639029"/>
            <a:ext cx="199556" cy="44670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404E2BF7-94F4-4CFC-A17D-1BF14FC09170}"/>
              </a:ext>
            </a:extLst>
          </p:cNvPr>
          <p:cNvSpPr txBox="1"/>
          <p:nvPr/>
        </p:nvSpPr>
        <p:spPr>
          <a:xfrm rot="20759402">
            <a:off x="5400160" y="2519351"/>
            <a:ext cx="1327580" cy="1200329"/>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H      </a:t>
            </a:r>
            <a:r>
              <a:rPr lang="en-US" sz="2400" dirty="0" err="1">
                <a:solidFill>
                  <a:srgbClr val="FF0000"/>
                </a:solidFill>
                <a:latin typeface="Comic Sans MS" panose="030F0702030302020204" pitchFamily="66" charset="0"/>
              </a:rPr>
              <a:t>H</a:t>
            </a:r>
            <a:endParaRPr lang="en-US" sz="2400" dirty="0">
              <a:solidFill>
                <a:srgbClr val="FF0000"/>
              </a:solidFill>
              <a:latin typeface="Comic Sans MS" panose="030F0702030302020204" pitchFamily="66" charset="0"/>
            </a:endParaRPr>
          </a:p>
          <a:p>
            <a:endParaRPr lang="en-US" sz="2400" dirty="0">
              <a:solidFill>
                <a:srgbClr val="FF0000"/>
              </a:solidFill>
              <a:latin typeface="Comic Sans MS" panose="030F0702030302020204" pitchFamily="66" charset="0"/>
            </a:endParaRPr>
          </a:p>
          <a:p>
            <a:r>
              <a:rPr lang="en-US" sz="2400" dirty="0">
                <a:solidFill>
                  <a:srgbClr val="FF0000"/>
                </a:solidFill>
                <a:latin typeface="Comic Sans MS" panose="030F0702030302020204" pitchFamily="66" charset="0"/>
              </a:rPr>
              <a:t>     O</a:t>
            </a:r>
          </a:p>
        </p:txBody>
      </p:sp>
      <p:cxnSp>
        <p:nvCxnSpPr>
          <p:cNvPr id="41" name="Straight Connector 40">
            <a:extLst>
              <a:ext uri="{FF2B5EF4-FFF2-40B4-BE49-F238E27FC236}">
                <a16:creationId xmlns:a16="http://schemas.microsoft.com/office/drawing/2014/main" id="{6F2EE991-046D-4180-97AC-2C448AC41F41}"/>
              </a:ext>
            </a:extLst>
          </p:cNvPr>
          <p:cNvCxnSpPr>
            <a:cxnSpLocks/>
          </p:cNvCxnSpPr>
          <p:nvPr/>
        </p:nvCxnSpPr>
        <p:spPr>
          <a:xfrm rot="20759402">
            <a:off x="5617565" y="2941445"/>
            <a:ext cx="304800" cy="47347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2" name="Straight Connector 41">
            <a:extLst>
              <a:ext uri="{FF2B5EF4-FFF2-40B4-BE49-F238E27FC236}">
                <a16:creationId xmlns:a16="http://schemas.microsoft.com/office/drawing/2014/main" id="{7B793A75-F6E3-41DE-9820-870EA8C0318D}"/>
              </a:ext>
            </a:extLst>
          </p:cNvPr>
          <p:cNvCxnSpPr>
            <a:cxnSpLocks/>
          </p:cNvCxnSpPr>
          <p:nvPr/>
        </p:nvCxnSpPr>
        <p:spPr>
          <a:xfrm rot="20759402" flipH="1">
            <a:off x="6177624" y="2846144"/>
            <a:ext cx="199556" cy="44670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F0022121-07DD-469A-AE91-E347768E2AD3}"/>
              </a:ext>
            </a:extLst>
          </p:cNvPr>
          <p:cNvSpPr txBox="1"/>
          <p:nvPr/>
        </p:nvSpPr>
        <p:spPr>
          <a:xfrm rot="13104388">
            <a:off x="5615381" y="417052"/>
            <a:ext cx="1327580" cy="1200329"/>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H      </a:t>
            </a:r>
            <a:r>
              <a:rPr lang="en-US" sz="2400" dirty="0" err="1">
                <a:solidFill>
                  <a:srgbClr val="FF0000"/>
                </a:solidFill>
                <a:latin typeface="Comic Sans MS" panose="030F0702030302020204" pitchFamily="66" charset="0"/>
              </a:rPr>
              <a:t>H</a:t>
            </a:r>
            <a:endParaRPr lang="en-US" sz="2400" dirty="0">
              <a:solidFill>
                <a:srgbClr val="FF0000"/>
              </a:solidFill>
              <a:latin typeface="Comic Sans MS" panose="030F0702030302020204" pitchFamily="66" charset="0"/>
            </a:endParaRPr>
          </a:p>
          <a:p>
            <a:endParaRPr lang="en-US" sz="2400" dirty="0">
              <a:solidFill>
                <a:srgbClr val="FF0000"/>
              </a:solidFill>
              <a:latin typeface="Comic Sans MS" panose="030F0702030302020204" pitchFamily="66" charset="0"/>
            </a:endParaRPr>
          </a:p>
          <a:p>
            <a:r>
              <a:rPr lang="en-US" sz="2400" dirty="0">
                <a:solidFill>
                  <a:srgbClr val="FF0000"/>
                </a:solidFill>
                <a:latin typeface="Comic Sans MS" panose="030F0702030302020204" pitchFamily="66" charset="0"/>
              </a:rPr>
              <a:t>     O</a:t>
            </a:r>
          </a:p>
        </p:txBody>
      </p:sp>
      <p:cxnSp>
        <p:nvCxnSpPr>
          <p:cNvPr id="46" name="Straight Connector 45">
            <a:extLst>
              <a:ext uri="{FF2B5EF4-FFF2-40B4-BE49-F238E27FC236}">
                <a16:creationId xmlns:a16="http://schemas.microsoft.com/office/drawing/2014/main" id="{E245DB65-46B8-4646-865F-864C42CCBEF2}"/>
              </a:ext>
            </a:extLst>
          </p:cNvPr>
          <p:cNvCxnSpPr>
            <a:cxnSpLocks/>
          </p:cNvCxnSpPr>
          <p:nvPr/>
        </p:nvCxnSpPr>
        <p:spPr>
          <a:xfrm rot="13104388">
            <a:off x="6297983" y="912794"/>
            <a:ext cx="304800" cy="47347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66263C08-7AEF-46E3-A9A5-5BD18392A8D8}"/>
              </a:ext>
            </a:extLst>
          </p:cNvPr>
          <p:cNvCxnSpPr>
            <a:cxnSpLocks/>
          </p:cNvCxnSpPr>
          <p:nvPr/>
        </p:nvCxnSpPr>
        <p:spPr>
          <a:xfrm rot="13104388" flipH="1">
            <a:off x="6027535" y="635361"/>
            <a:ext cx="199556" cy="44670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CC353FDA-3803-450E-8799-ACBD6AA05743}"/>
              </a:ext>
            </a:extLst>
          </p:cNvPr>
          <p:cNvSpPr txBox="1"/>
          <p:nvPr/>
        </p:nvSpPr>
        <p:spPr>
          <a:xfrm rot="12751899">
            <a:off x="6214230" y="4023276"/>
            <a:ext cx="1327580" cy="1200329"/>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H      </a:t>
            </a:r>
            <a:r>
              <a:rPr lang="en-US" sz="2400" dirty="0" err="1">
                <a:solidFill>
                  <a:srgbClr val="FF0000"/>
                </a:solidFill>
                <a:latin typeface="Comic Sans MS" panose="030F0702030302020204" pitchFamily="66" charset="0"/>
              </a:rPr>
              <a:t>H</a:t>
            </a:r>
            <a:endParaRPr lang="en-US" sz="2400" dirty="0">
              <a:solidFill>
                <a:srgbClr val="FF0000"/>
              </a:solidFill>
              <a:latin typeface="Comic Sans MS" panose="030F0702030302020204" pitchFamily="66" charset="0"/>
            </a:endParaRPr>
          </a:p>
          <a:p>
            <a:endParaRPr lang="en-US" sz="2400" dirty="0">
              <a:solidFill>
                <a:srgbClr val="FF0000"/>
              </a:solidFill>
              <a:latin typeface="Comic Sans MS" panose="030F0702030302020204" pitchFamily="66" charset="0"/>
            </a:endParaRPr>
          </a:p>
          <a:p>
            <a:r>
              <a:rPr lang="en-US" sz="2400" dirty="0">
                <a:solidFill>
                  <a:srgbClr val="FF0000"/>
                </a:solidFill>
                <a:latin typeface="Comic Sans MS" panose="030F0702030302020204" pitchFamily="66" charset="0"/>
              </a:rPr>
              <a:t>     O</a:t>
            </a:r>
          </a:p>
        </p:txBody>
      </p:sp>
      <p:cxnSp>
        <p:nvCxnSpPr>
          <p:cNvPr id="51" name="Straight Connector 50">
            <a:extLst>
              <a:ext uri="{FF2B5EF4-FFF2-40B4-BE49-F238E27FC236}">
                <a16:creationId xmlns:a16="http://schemas.microsoft.com/office/drawing/2014/main" id="{6CCE762C-D98D-469B-B580-7541DCD602F8}"/>
              </a:ext>
            </a:extLst>
          </p:cNvPr>
          <p:cNvCxnSpPr>
            <a:cxnSpLocks/>
          </p:cNvCxnSpPr>
          <p:nvPr/>
        </p:nvCxnSpPr>
        <p:spPr>
          <a:xfrm rot="12751899">
            <a:off x="6910687" y="4572247"/>
            <a:ext cx="304800" cy="47347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B231944A-C802-46AB-83B4-4E0768BCE51A}"/>
              </a:ext>
            </a:extLst>
          </p:cNvPr>
          <p:cNvCxnSpPr>
            <a:cxnSpLocks/>
          </p:cNvCxnSpPr>
          <p:nvPr/>
        </p:nvCxnSpPr>
        <p:spPr>
          <a:xfrm rot="12751899" flipH="1">
            <a:off x="6574008" y="4263968"/>
            <a:ext cx="199556" cy="44670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38" name="Straight Connector 37">
            <a:extLst>
              <a:ext uri="{FF2B5EF4-FFF2-40B4-BE49-F238E27FC236}">
                <a16:creationId xmlns:a16="http://schemas.microsoft.com/office/drawing/2014/main" id="{429B4B7B-E77E-44D2-986D-1BB8092F3663}"/>
              </a:ext>
            </a:extLst>
          </p:cNvPr>
          <p:cNvCxnSpPr>
            <a:cxnSpLocks/>
          </p:cNvCxnSpPr>
          <p:nvPr/>
        </p:nvCxnSpPr>
        <p:spPr>
          <a:xfrm rot="13104388">
            <a:off x="3561866" y="2845549"/>
            <a:ext cx="304800" cy="47347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cxnSp>
        <p:nvCxnSpPr>
          <p:cNvPr id="39" name="Straight Connector 38">
            <a:extLst>
              <a:ext uri="{FF2B5EF4-FFF2-40B4-BE49-F238E27FC236}">
                <a16:creationId xmlns:a16="http://schemas.microsoft.com/office/drawing/2014/main" id="{01E5AEAF-208F-4B91-9415-12A1B27CAED7}"/>
              </a:ext>
            </a:extLst>
          </p:cNvPr>
          <p:cNvCxnSpPr>
            <a:cxnSpLocks/>
          </p:cNvCxnSpPr>
          <p:nvPr/>
        </p:nvCxnSpPr>
        <p:spPr>
          <a:xfrm rot="13104388" flipH="1">
            <a:off x="3291418" y="2568116"/>
            <a:ext cx="199556" cy="446706"/>
          </a:xfrm>
          <a:prstGeom prst="line">
            <a:avLst/>
          </a:prstGeom>
          <a:ln>
            <a:solidFill>
              <a:srgbClr val="FF0000"/>
            </a:solidFill>
          </a:ln>
        </p:spPr>
        <p:style>
          <a:lnRef idx="1">
            <a:schemeClr val="dk1"/>
          </a:lnRef>
          <a:fillRef idx="0">
            <a:schemeClr val="dk1"/>
          </a:fillRef>
          <a:effectRef idx="0">
            <a:schemeClr val="dk1"/>
          </a:effectRef>
          <a:fontRef idx="minor">
            <a:schemeClr val="tx1"/>
          </a:fontRef>
        </p:style>
      </p:cxnSp>
      <p:sp>
        <p:nvSpPr>
          <p:cNvPr id="43" name="TextBox 42">
            <a:extLst>
              <a:ext uri="{FF2B5EF4-FFF2-40B4-BE49-F238E27FC236}">
                <a16:creationId xmlns:a16="http://schemas.microsoft.com/office/drawing/2014/main" id="{B429051D-A63F-4382-858B-5C2248D75101}"/>
              </a:ext>
            </a:extLst>
          </p:cNvPr>
          <p:cNvSpPr txBox="1"/>
          <p:nvPr/>
        </p:nvSpPr>
        <p:spPr>
          <a:xfrm rot="13104388">
            <a:off x="2910590" y="2326905"/>
            <a:ext cx="1327580" cy="1200329"/>
          </a:xfrm>
          <a:prstGeom prst="rect">
            <a:avLst/>
          </a:prstGeom>
          <a:noFill/>
        </p:spPr>
        <p:txBody>
          <a:bodyPr wrap="square" rtlCol="0">
            <a:spAutoFit/>
          </a:bodyPr>
          <a:lstStyle/>
          <a:p>
            <a:r>
              <a:rPr lang="en-US" sz="2400" dirty="0">
                <a:solidFill>
                  <a:srgbClr val="FF0000"/>
                </a:solidFill>
                <a:latin typeface="Comic Sans MS" panose="030F0702030302020204" pitchFamily="66" charset="0"/>
              </a:rPr>
              <a:t>H      </a:t>
            </a:r>
            <a:r>
              <a:rPr lang="en-US" sz="2400" dirty="0" err="1">
                <a:solidFill>
                  <a:srgbClr val="FF0000"/>
                </a:solidFill>
                <a:latin typeface="Comic Sans MS" panose="030F0702030302020204" pitchFamily="66" charset="0"/>
              </a:rPr>
              <a:t>H</a:t>
            </a:r>
            <a:endParaRPr lang="en-US" sz="2400" dirty="0">
              <a:solidFill>
                <a:srgbClr val="FF0000"/>
              </a:solidFill>
              <a:latin typeface="Comic Sans MS" panose="030F0702030302020204" pitchFamily="66" charset="0"/>
            </a:endParaRPr>
          </a:p>
          <a:p>
            <a:endParaRPr lang="en-US" sz="2400" dirty="0">
              <a:solidFill>
                <a:srgbClr val="FF0000"/>
              </a:solidFill>
              <a:latin typeface="Comic Sans MS" panose="030F0702030302020204" pitchFamily="66" charset="0"/>
            </a:endParaRPr>
          </a:p>
          <a:p>
            <a:r>
              <a:rPr lang="en-US" sz="2400" dirty="0">
                <a:solidFill>
                  <a:srgbClr val="FF0000"/>
                </a:solidFill>
                <a:latin typeface="Comic Sans MS" panose="030F0702030302020204" pitchFamily="66" charset="0"/>
              </a:rPr>
              <a:t>     O</a:t>
            </a:r>
          </a:p>
        </p:txBody>
      </p:sp>
    </p:spTree>
    <p:extLst>
      <p:ext uri="{BB962C8B-B14F-4D97-AF65-F5344CB8AC3E}">
        <p14:creationId xmlns:p14="http://schemas.microsoft.com/office/powerpoint/2010/main" val="369156783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FE396E-5FF9-41CF-B301-ACBF60DA7F61}"/>
              </a:ext>
            </a:extLst>
          </p:cNvPr>
          <p:cNvSpPr txBox="1"/>
          <p:nvPr/>
        </p:nvSpPr>
        <p:spPr>
          <a:xfrm>
            <a:off x="0" y="0"/>
            <a:ext cx="9144000" cy="304698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76.  Explain in one sentence why the water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molecules are going to orient themselves to the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ions in solution.</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32695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FE396E-5FF9-41CF-B301-ACBF60DA7F61}"/>
              </a:ext>
            </a:extLst>
          </p:cNvPr>
          <p:cNvSpPr txBox="1"/>
          <p:nvPr/>
        </p:nvSpPr>
        <p:spPr>
          <a:xfrm>
            <a:off x="0" y="0"/>
            <a:ext cx="9144000" cy="600164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76.  Explain in one sentence why the water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molecules are going to orient themselves to the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ions in solution.</a:t>
            </a:r>
          </a:p>
          <a:p>
            <a:endParaRPr lang="en-US" sz="3200"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The water molecules have a + side (hydrogen)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and a  ̶  side (oxygen).  </a:t>
            </a:r>
          </a:p>
          <a:p>
            <a:endParaRPr lang="en-US" sz="3200" dirty="0">
              <a:solidFill>
                <a:srgbClr val="0000FF"/>
              </a:solidFill>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The ions have charges too, positive and negative.  </a:t>
            </a:r>
          </a:p>
          <a:p>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It’s expected that the positives would be attracted to the negatives, and vice versa.  </a:t>
            </a:r>
          </a:p>
        </p:txBody>
      </p:sp>
    </p:spTree>
    <p:extLst>
      <p:ext uri="{BB962C8B-B14F-4D97-AF65-F5344CB8AC3E}">
        <p14:creationId xmlns:p14="http://schemas.microsoft.com/office/powerpoint/2010/main" val="156254940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6D192B-F95D-65B4-92A1-24FFC091045A}"/>
              </a:ext>
            </a:extLst>
          </p:cNvPr>
          <p:cNvSpPr txBox="1"/>
          <p:nvPr/>
        </p:nvSpPr>
        <p:spPr>
          <a:xfrm>
            <a:off x="0" y="0"/>
            <a:ext cx="9144000" cy="4431983"/>
          </a:xfrm>
          <a:prstGeom prst="rect">
            <a:avLst/>
          </a:prstGeom>
          <a:noFill/>
        </p:spPr>
        <p:txBody>
          <a:bodyPr wrap="square" rtlCol="0">
            <a:spAutoFit/>
          </a:bodyPr>
          <a:lstStyle/>
          <a:p>
            <a:pPr algn="ctr"/>
            <a:r>
              <a:rPr lang="en-US" sz="4400" dirty="0">
                <a:latin typeface="Times New Roman" panose="02020603050405020304" pitchFamily="18" charset="0"/>
                <a:cs typeface="Times New Roman" panose="02020603050405020304" pitchFamily="18" charset="0"/>
              </a:rPr>
              <a:t>Surfactants</a:t>
            </a:r>
          </a:p>
          <a:p>
            <a:pPr algn="ctr"/>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77.  Soap is a surfactant.  It can break</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the </a:t>
            </a:r>
            <a:r>
              <a:rPr lang="en-US" sz="4400" u="sng" dirty="0">
                <a:latin typeface="Times New Roman" panose="02020603050405020304" pitchFamily="18" charset="0"/>
                <a:cs typeface="Times New Roman" panose="02020603050405020304" pitchFamily="18" charset="0"/>
              </a:rPr>
              <a:t>surface tension of water</a:t>
            </a:r>
            <a:r>
              <a:rPr lang="en-US" sz="4400" dirty="0">
                <a:latin typeface="Times New Roman" panose="02020603050405020304" pitchFamily="18" charset="0"/>
                <a:cs typeface="Times New Roman" panose="02020603050405020304" pitchFamily="18" charset="0"/>
              </a:rPr>
              <a:t>.  </a:t>
            </a:r>
          </a:p>
          <a:p>
            <a:endParaRPr lang="en-US" sz="4400" dirty="0">
              <a:latin typeface="Times New Roman" panose="02020603050405020304" pitchFamily="18" charset="0"/>
              <a:cs typeface="Times New Roman" panose="02020603050405020304" pitchFamily="18" charset="0"/>
            </a:endParaRPr>
          </a:p>
          <a:p>
            <a:r>
              <a:rPr lang="en-US" sz="4400" dirty="0">
                <a:latin typeface="Times New Roman" panose="02020603050405020304" pitchFamily="18" charset="0"/>
                <a:cs typeface="Times New Roman" panose="02020603050405020304" pitchFamily="18" charset="0"/>
              </a:rPr>
              <a:t>78.  Surfactant = </a:t>
            </a:r>
            <a:r>
              <a:rPr lang="en-US" sz="4400" u="sng" dirty="0">
                <a:latin typeface="Times New Roman" panose="02020603050405020304" pitchFamily="18" charset="0"/>
                <a:cs typeface="Times New Roman" panose="02020603050405020304" pitchFamily="18" charset="0"/>
              </a:rPr>
              <a:t>surface acting agent</a:t>
            </a:r>
            <a:r>
              <a:rPr lang="en-US" sz="4400" dirty="0">
                <a:latin typeface="Times New Roman" panose="02020603050405020304" pitchFamily="18" charset="0"/>
                <a:cs typeface="Times New Roman" panose="02020603050405020304" pitchFamily="18" charset="0"/>
              </a:rPr>
              <a:t>.</a:t>
            </a:r>
          </a:p>
          <a:p>
            <a:endParaRPr lang="en-US" dirty="0"/>
          </a:p>
        </p:txBody>
      </p:sp>
    </p:spTree>
    <p:extLst>
      <p:ext uri="{BB962C8B-B14F-4D97-AF65-F5344CB8AC3E}">
        <p14:creationId xmlns:p14="http://schemas.microsoft.com/office/powerpoint/2010/main" val="375213363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D6D192B-F95D-65B4-92A1-24FFC091045A}"/>
              </a:ext>
            </a:extLst>
          </p:cNvPr>
          <p:cNvSpPr txBox="1"/>
          <p:nvPr/>
        </p:nvSpPr>
        <p:spPr>
          <a:xfrm>
            <a:off x="0" y="0"/>
            <a:ext cx="9144000" cy="7725192"/>
          </a:xfrm>
          <a:prstGeom prst="rect">
            <a:avLst/>
          </a:prstGeom>
          <a:noFill/>
        </p:spPr>
        <p:txBody>
          <a:bodyPr wrap="square" rtlCol="0">
            <a:spAutoFit/>
          </a:bodyPr>
          <a:lstStyle/>
          <a:p>
            <a:r>
              <a:rPr lang="en-US" sz="2600" dirty="0">
                <a:solidFill>
                  <a:srgbClr val="FF0000"/>
                </a:solidFill>
                <a:latin typeface="Times New Roman" panose="02020603050405020304" pitchFamily="18" charset="0"/>
                <a:cs typeface="Times New Roman" panose="02020603050405020304" pitchFamily="18" charset="0"/>
              </a:rPr>
              <a:t>79.  Soap is partially </a:t>
            </a:r>
            <a:r>
              <a:rPr lang="en-US" sz="2600" u="sng" dirty="0">
                <a:solidFill>
                  <a:srgbClr val="FF0000"/>
                </a:solidFill>
                <a:latin typeface="Times New Roman" panose="02020603050405020304" pitchFamily="18" charset="0"/>
                <a:cs typeface="Times New Roman" panose="02020603050405020304" pitchFamily="18" charset="0"/>
              </a:rPr>
              <a:t>soluble (polar)</a:t>
            </a:r>
            <a:r>
              <a:rPr lang="en-US" sz="2600" dirty="0">
                <a:solidFill>
                  <a:srgbClr val="FF0000"/>
                </a:solidFill>
                <a:latin typeface="Times New Roman" panose="02020603050405020304" pitchFamily="18" charset="0"/>
                <a:cs typeface="Times New Roman" panose="02020603050405020304" pitchFamily="18" charset="0"/>
              </a:rPr>
              <a:t> + partially </a:t>
            </a:r>
            <a:r>
              <a:rPr lang="en-US" sz="2600" u="sng" dirty="0">
                <a:solidFill>
                  <a:srgbClr val="FF0000"/>
                </a:solidFill>
                <a:latin typeface="Times New Roman" panose="02020603050405020304" pitchFamily="18" charset="0"/>
                <a:cs typeface="Times New Roman" panose="02020603050405020304" pitchFamily="18" charset="0"/>
              </a:rPr>
              <a:t>insoluble (nonpolar)</a:t>
            </a: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80.  The polar “head” gets dissolved;  the </a:t>
            </a:r>
            <a:r>
              <a:rPr lang="en-US" sz="2800" u="sng" dirty="0">
                <a:solidFill>
                  <a:srgbClr val="FF0000"/>
                </a:solidFill>
                <a:latin typeface="Times New Roman" panose="02020603050405020304" pitchFamily="18" charset="0"/>
                <a:cs typeface="Times New Roman" panose="02020603050405020304" pitchFamily="18" charset="0"/>
              </a:rPr>
              <a:t>nonpolar “tail”</a:t>
            </a:r>
            <a:br>
              <a:rPr lang="en-US" sz="2800" u="sng"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r>
              <a:rPr lang="en-US" sz="2800" u="sng" dirty="0">
                <a:solidFill>
                  <a:srgbClr val="FF0000"/>
                </a:solidFill>
                <a:latin typeface="Times New Roman" panose="02020603050405020304" pitchFamily="18" charset="0"/>
                <a:cs typeface="Times New Roman" panose="02020603050405020304" pitchFamily="18" charset="0"/>
              </a:rPr>
              <a:t>creates gaps in the surface hydrogen bonding</a:t>
            </a:r>
            <a:r>
              <a:rPr lang="en-US" sz="2800" dirty="0">
                <a:solidFill>
                  <a:srgbClr val="FF0000"/>
                </a:solidFill>
                <a:latin typeface="Times New Roman" panose="02020603050405020304" pitchFamily="18" charset="0"/>
                <a:cs typeface="Times New Roman" panose="02020603050405020304" pitchFamily="18" charset="0"/>
              </a:rPr>
              <a:t>. </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This allows water to escape “out of” the surface, or stuff to “fall through” the surface of the water.</a:t>
            </a:r>
          </a:p>
          <a:p>
            <a:endParaRPr lang="en-US" sz="28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81.  </a:t>
            </a:r>
            <a:r>
              <a:rPr lang="en-US" sz="3200" u="sng" dirty="0">
                <a:solidFill>
                  <a:srgbClr val="0000FF"/>
                </a:solidFill>
                <a:latin typeface="Times New Roman" panose="02020603050405020304" pitchFamily="18" charset="0"/>
                <a:cs typeface="Times New Roman" panose="02020603050405020304" pitchFamily="18" charset="0"/>
              </a:rPr>
              <a:t>Surfactants</a:t>
            </a:r>
            <a:r>
              <a:rPr lang="en-US" sz="3200" dirty="0">
                <a:solidFill>
                  <a:srgbClr val="0000FF"/>
                </a:solidFill>
                <a:latin typeface="Times New Roman" panose="02020603050405020304" pitchFamily="18" charset="0"/>
                <a:cs typeface="Times New Roman" panose="02020603050405020304" pitchFamily="18" charset="0"/>
              </a:rPr>
              <a:t>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create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gaps in the</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surface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hydrogen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bonding.</a:t>
            </a:r>
          </a:p>
          <a:p>
            <a:endParaRPr lang="en-US" sz="3200" dirty="0">
              <a:solidFill>
                <a:srgbClr val="0000FF"/>
              </a:solidFill>
              <a:latin typeface="Times New Roman" panose="02020603050405020304" pitchFamily="18" charset="0"/>
              <a:cs typeface="Times New Roman" panose="02020603050405020304" pitchFamily="18" charset="0"/>
            </a:endParaRPr>
          </a:p>
          <a:p>
            <a:r>
              <a:rPr lang="en-US" sz="3200" dirty="0">
                <a:solidFill>
                  <a:srgbClr val="0000FF"/>
                </a:solidFill>
                <a:latin typeface="Times New Roman" panose="02020603050405020304" pitchFamily="18" charset="0"/>
                <a:cs typeface="Times New Roman" panose="02020603050405020304" pitchFamily="18" charset="0"/>
              </a:rPr>
              <a:t> </a:t>
            </a:r>
          </a:p>
          <a:p>
            <a:endParaRPr lang="en-US" dirty="0"/>
          </a:p>
        </p:txBody>
      </p:sp>
      <p:pic>
        <p:nvPicPr>
          <p:cNvPr id="8194" name="Picture 2" descr="15 June 2019 Soap, DOC, and Foamy Streams | PolarTREC">
            <a:extLst>
              <a:ext uri="{FF2B5EF4-FFF2-40B4-BE49-F238E27FC236}">
                <a16:creationId xmlns:a16="http://schemas.microsoft.com/office/drawing/2014/main" id="{97758ABC-434D-9B26-3CD3-D55B0E3452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3283" y="3124200"/>
            <a:ext cx="6110717" cy="3590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58500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3187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82.  Oil molecules (vegetable oil, motor oil, mineral oil, etc.)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are all nonpolar.  When oil is put into (polar) water,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why can’t the oil dissolve into the water like salts, or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polar sugar molecules?</a:t>
            </a:r>
          </a:p>
          <a:p>
            <a:endParaRPr lang="en-US" sz="2400" dirty="0">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LIKE DISSOLVES LIKE, the water is polar, the oil is nonpolar.  The water “can’t catch” the oil droplets, they slip through the waters grasp.</a:t>
            </a:r>
          </a:p>
          <a:p>
            <a:endParaRPr lang="en-US" sz="2400" dirty="0">
              <a:solidFill>
                <a:schemeClr val="bg1"/>
              </a:solidFill>
              <a:latin typeface="Times New Roman" panose="02020603050405020304" pitchFamily="18" charset="0"/>
              <a:cs typeface="Times New Roman" panose="02020603050405020304" pitchFamily="18" charset="0"/>
            </a:endParaRPr>
          </a:p>
          <a:p>
            <a:r>
              <a:rPr lang="en-US" sz="2400" dirty="0">
                <a:solidFill>
                  <a:schemeClr val="bg1"/>
                </a:solidFill>
                <a:latin typeface="Times New Roman" panose="02020603050405020304" pitchFamily="18" charset="0"/>
                <a:cs typeface="Times New Roman" panose="02020603050405020304" pitchFamily="18" charset="0"/>
              </a:rPr>
              <a:t>The oil floats because it has lower density than the water.  </a:t>
            </a:r>
          </a:p>
          <a:p>
            <a:r>
              <a:rPr lang="en-US" sz="2400" dirty="0">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3" name="Picture 2" descr="http://www.uh.edu/engines/450px-Water_and_oil.jpg">
            <a:extLst>
              <a:ext uri="{FF2B5EF4-FFF2-40B4-BE49-F238E27FC236}">
                <a16:creationId xmlns:a16="http://schemas.microsoft.com/office/drawing/2014/main" id="{53BF0B23-F615-E3AB-E36C-189129A4EA9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67848" y="3687285"/>
            <a:ext cx="2376152" cy="316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61111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01424"/>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82.  Oil molecules (vegetable oil, motor oil, mineral oil, etc.)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are all nonpolar.  When oil is put into (polar) water,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why can’t the oil dissolve into the water like salts, or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polar sugar molecules?</a:t>
            </a:r>
          </a:p>
          <a:p>
            <a:endParaRPr lang="en-US" sz="2800" dirty="0">
              <a:solidFill>
                <a:srgbClr val="0000FF"/>
              </a:solidFill>
              <a:latin typeface="Times New Roman" panose="02020603050405020304" pitchFamily="18" charset="0"/>
              <a:cs typeface="Times New Roman" panose="02020603050405020304" pitchFamily="18" charset="0"/>
            </a:endParaRPr>
          </a:p>
          <a:p>
            <a:r>
              <a:rPr lang="en-US" sz="2800" u="sng" dirty="0">
                <a:solidFill>
                  <a:srgbClr val="0000FF"/>
                </a:solidFill>
                <a:latin typeface="Times New Roman" panose="02020603050405020304" pitchFamily="18" charset="0"/>
                <a:cs typeface="Times New Roman" panose="02020603050405020304" pitchFamily="18" charset="0"/>
              </a:rPr>
              <a:t>LIKE DISSOLVES LIK</a:t>
            </a:r>
            <a:r>
              <a:rPr lang="en-US" sz="2800" dirty="0">
                <a:solidFill>
                  <a:srgbClr val="0000FF"/>
                </a:solidFill>
                <a:latin typeface="Times New Roman" panose="02020603050405020304" pitchFamily="18" charset="0"/>
                <a:cs typeface="Times New Roman" panose="02020603050405020304" pitchFamily="18" charset="0"/>
              </a:rPr>
              <a:t>E, the water is polar, the oil is nonpolar.  The water “can’t catch” the oil droplets, they slip through the water’s grasp.</a:t>
            </a:r>
          </a:p>
          <a:p>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The oil floats because oil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has </a:t>
            </a:r>
            <a:r>
              <a:rPr lang="en-US" sz="2800" u="sng" dirty="0">
                <a:solidFill>
                  <a:srgbClr val="FF0000"/>
                </a:solidFill>
                <a:latin typeface="Times New Roman" panose="02020603050405020304" pitchFamily="18" charset="0"/>
                <a:cs typeface="Times New Roman" panose="02020603050405020304" pitchFamily="18" charset="0"/>
              </a:rPr>
              <a:t>lower density</a:t>
            </a:r>
            <a:r>
              <a:rPr lang="en-US" sz="2800" dirty="0">
                <a:solidFill>
                  <a:srgbClr val="FF0000"/>
                </a:solidFill>
                <a:latin typeface="Times New Roman" panose="02020603050405020304" pitchFamily="18" charset="0"/>
                <a:cs typeface="Times New Roman" panose="02020603050405020304" pitchFamily="18" charset="0"/>
              </a:rPr>
              <a:t> than the water.  </a:t>
            </a:r>
          </a:p>
          <a:p>
            <a:r>
              <a:rPr lang="en-US" sz="2400" dirty="0">
                <a:solidFill>
                  <a:srgbClr val="FF0000"/>
                </a:solidFill>
                <a:latin typeface="Times New Roman" panose="02020603050405020304" pitchFamily="18" charset="0"/>
                <a:cs typeface="Times New Roman" panose="02020603050405020304" pitchFamily="18" charset="0"/>
              </a:rPr>
              <a:t> </a:t>
            </a:r>
          </a:p>
        </p:txBody>
      </p:sp>
      <p:pic>
        <p:nvPicPr>
          <p:cNvPr id="3" name="Picture 2" descr="http://www.uh.edu/engines/450px-Water_and_oil.jpg">
            <a:extLst>
              <a:ext uri="{FF2B5EF4-FFF2-40B4-BE49-F238E27FC236}">
                <a16:creationId xmlns:a16="http://schemas.microsoft.com/office/drawing/2014/main" id="{AE2D07FF-17D6-7B18-B87D-1C380BBA0DC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767848" y="3687285"/>
            <a:ext cx="2376152" cy="31682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32221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569660"/>
          </a:xfrm>
          <a:prstGeom prst="rect">
            <a:avLst/>
          </a:prstGeom>
          <a:noFill/>
        </p:spPr>
        <p:txBody>
          <a:bodyPr wrap="squar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83.  How many grams of KClO</a:t>
            </a:r>
            <a:r>
              <a:rPr lang="en-US" sz="2400" baseline="-25000" dirty="0">
                <a:solidFill>
                  <a:srgbClr val="002060"/>
                </a:solidFill>
                <a:latin typeface="Times New Roman" panose="02020603050405020304" pitchFamily="18" charset="0"/>
                <a:cs typeface="Times New Roman" panose="02020603050405020304" pitchFamily="18" charset="0"/>
              </a:rPr>
              <a:t>3</a:t>
            </a:r>
            <a:r>
              <a:rPr lang="en-US" sz="2400" dirty="0">
                <a:solidFill>
                  <a:srgbClr val="002060"/>
                </a:solidFill>
                <a:latin typeface="Times New Roman" panose="02020603050405020304" pitchFamily="18" charset="0"/>
                <a:cs typeface="Times New Roman" panose="02020603050405020304" pitchFamily="18" charset="0"/>
              </a:rPr>
              <a:t> fits into 100 mL of water at 90°C?  </a:t>
            </a:r>
            <a:r>
              <a:rPr lang="en-US" sz="2400" dirty="0">
                <a:solidFill>
                  <a:srgbClr val="FF0000"/>
                </a:solidFill>
                <a:latin typeface="Times New Roman" panose="02020603050405020304" pitchFamily="18" charset="0"/>
                <a:cs typeface="Times New Roman" panose="02020603050405020304" pitchFamily="18" charset="0"/>
              </a:rPr>
              <a:t> </a:t>
            </a:r>
          </a:p>
          <a:p>
            <a:endParaRPr lang="en-US" sz="2400"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 </a:t>
            </a:r>
          </a:p>
          <a:p>
            <a:r>
              <a:rPr lang="en-US" sz="2400" dirty="0">
                <a:solidFill>
                  <a:srgbClr val="002060"/>
                </a:solidFill>
                <a:latin typeface="Times New Roman" panose="02020603050405020304" pitchFamily="18" charset="0"/>
                <a:cs typeface="Times New Roman" panose="02020603050405020304" pitchFamily="18" charset="0"/>
              </a:rPr>
              <a:t>84.  How many grams of KClO</a:t>
            </a:r>
            <a:r>
              <a:rPr lang="en-US" sz="2400" baseline="-25000" dirty="0">
                <a:solidFill>
                  <a:srgbClr val="002060"/>
                </a:solidFill>
                <a:latin typeface="Times New Roman" panose="02020603050405020304" pitchFamily="18" charset="0"/>
                <a:cs typeface="Times New Roman" panose="02020603050405020304" pitchFamily="18" charset="0"/>
              </a:rPr>
              <a:t>3 </a:t>
            </a:r>
            <a:r>
              <a:rPr lang="en-US" sz="2400" dirty="0">
                <a:solidFill>
                  <a:srgbClr val="002060"/>
                </a:solidFill>
                <a:latin typeface="Times New Roman" panose="02020603050405020304" pitchFamily="18" charset="0"/>
                <a:cs typeface="Times New Roman" panose="02020603050405020304" pitchFamily="18" charset="0"/>
              </a:rPr>
              <a:t>fits into 100 mL of water at 40°C? </a:t>
            </a:r>
            <a:r>
              <a:rPr lang="en-US" sz="24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08042265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569660"/>
          </a:xfrm>
          <a:prstGeom prst="rect">
            <a:avLst/>
          </a:prstGeom>
          <a:noFill/>
        </p:spPr>
        <p:txBody>
          <a:bodyPr wrap="square" rtlCol="0">
            <a:spAutoFit/>
          </a:bodyPr>
          <a:lstStyle/>
          <a:p>
            <a:r>
              <a:rPr lang="en-US" sz="2400" dirty="0">
                <a:solidFill>
                  <a:srgbClr val="002060"/>
                </a:solidFill>
                <a:latin typeface="Times New Roman" panose="02020603050405020304" pitchFamily="18" charset="0"/>
                <a:cs typeface="Times New Roman" panose="02020603050405020304" pitchFamily="18" charset="0"/>
              </a:rPr>
              <a:t>83.  How many grams of KClO</a:t>
            </a:r>
            <a:r>
              <a:rPr lang="en-US" sz="2400" baseline="-25000" dirty="0">
                <a:solidFill>
                  <a:srgbClr val="002060"/>
                </a:solidFill>
                <a:latin typeface="Times New Roman" panose="02020603050405020304" pitchFamily="18" charset="0"/>
                <a:cs typeface="Times New Roman" panose="02020603050405020304" pitchFamily="18" charset="0"/>
              </a:rPr>
              <a:t>3</a:t>
            </a:r>
            <a:r>
              <a:rPr lang="en-US" sz="2400" dirty="0">
                <a:solidFill>
                  <a:srgbClr val="002060"/>
                </a:solidFill>
                <a:latin typeface="Times New Roman" panose="02020603050405020304" pitchFamily="18" charset="0"/>
                <a:cs typeface="Times New Roman" panose="02020603050405020304" pitchFamily="18" charset="0"/>
              </a:rPr>
              <a:t> fits into 100 mL of water at 90°C?  </a:t>
            </a:r>
            <a:r>
              <a:rPr lang="en-US" sz="2400" dirty="0">
                <a:solidFill>
                  <a:srgbClr val="FF0000"/>
                </a:solidFill>
                <a:latin typeface="Times New Roman" panose="02020603050405020304" pitchFamily="18" charset="0"/>
                <a:cs typeface="Times New Roman" panose="02020603050405020304" pitchFamily="18" charset="0"/>
              </a:rPr>
              <a:t>52 g</a:t>
            </a:r>
          </a:p>
          <a:p>
            <a:endParaRPr lang="en-US" sz="2400" dirty="0">
              <a:solidFill>
                <a:srgbClr val="002060"/>
              </a:solidFill>
              <a:latin typeface="Times New Roman" panose="02020603050405020304" pitchFamily="18" charset="0"/>
              <a:cs typeface="Times New Roman" panose="02020603050405020304" pitchFamily="18" charset="0"/>
            </a:endParaRPr>
          </a:p>
          <a:p>
            <a:r>
              <a:rPr lang="en-US" sz="2400" dirty="0">
                <a:solidFill>
                  <a:srgbClr val="002060"/>
                </a:solidFill>
                <a:latin typeface="Times New Roman" panose="02020603050405020304" pitchFamily="18" charset="0"/>
                <a:cs typeface="Times New Roman" panose="02020603050405020304" pitchFamily="18" charset="0"/>
              </a:rPr>
              <a:t> </a:t>
            </a:r>
          </a:p>
          <a:p>
            <a:r>
              <a:rPr lang="en-US" sz="2400" dirty="0">
                <a:solidFill>
                  <a:srgbClr val="002060"/>
                </a:solidFill>
                <a:latin typeface="Times New Roman" panose="02020603050405020304" pitchFamily="18" charset="0"/>
                <a:cs typeface="Times New Roman" panose="02020603050405020304" pitchFamily="18" charset="0"/>
              </a:rPr>
              <a:t>84.  How many grams of KClO</a:t>
            </a:r>
            <a:r>
              <a:rPr lang="en-US" sz="2400" baseline="-25000" dirty="0">
                <a:solidFill>
                  <a:srgbClr val="002060"/>
                </a:solidFill>
                <a:latin typeface="Times New Roman" panose="02020603050405020304" pitchFamily="18" charset="0"/>
                <a:cs typeface="Times New Roman" panose="02020603050405020304" pitchFamily="18" charset="0"/>
              </a:rPr>
              <a:t>3 </a:t>
            </a:r>
            <a:r>
              <a:rPr lang="en-US" sz="2400" dirty="0">
                <a:solidFill>
                  <a:srgbClr val="002060"/>
                </a:solidFill>
                <a:latin typeface="Times New Roman" panose="02020603050405020304" pitchFamily="18" charset="0"/>
                <a:cs typeface="Times New Roman" panose="02020603050405020304" pitchFamily="18" charset="0"/>
              </a:rPr>
              <a:t>fits into 100 mL of water at 40°C? </a:t>
            </a:r>
            <a:r>
              <a:rPr lang="en-US" sz="2400" dirty="0">
                <a:solidFill>
                  <a:srgbClr val="FF0000"/>
                </a:solidFill>
                <a:latin typeface="Times New Roman" panose="02020603050405020304" pitchFamily="18" charset="0"/>
                <a:cs typeface="Times New Roman" panose="02020603050405020304" pitchFamily="18" charset="0"/>
              </a:rPr>
              <a:t>35 g</a:t>
            </a:r>
          </a:p>
        </p:txBody>
      </p:sp>
    </p:spTree>
    <p:extLst>
      <p:ext uri="{BB962C8B-B14F-4D97-AF65-F5344CB8AC3E}">
        <p14:creationId xmlns:p14="http://schemas.microsoft.com/office/powerpoint/2010/main" val="254994463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170099"/>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THINK HARD NOW… </a:t>
            </a:r>
          </a:p>
          <a:p>
            <a:r>
              <a:rPr lang="en-US" sz="2800" b="1" dirty="0">
                <a:solidFill>
                  <a:srgbClr val="7030A0"/>
                </a:solidFill>
                <a:latin typeface="Times New Roman" panose="02020603050405020304" pitchFamily="18" charset="0"/>
                <a:cs typeface="Times New Roman" panose="02020603050405020304" pitchFamily="18" charset="0"/>
              </a:rPr>
              <a:t>85.  </a:t>
            </a:r>
            <a:r>
              <a:rPr lang="en-US" sz="2800" dirty="0">
                <a:solidFill>
                  <a:srgbClr val="7030A0"/>
                </a:solidFill>
                <a:latin typeface="Times New Roman" panose="02020603050405020304" pitchFamily="18" charset="0"/>
                <a:cs typeface="Times New Roman" panose="02020603050405020304" pitchFamily="18" charset="0"/>
              </a:rPr>
              <a:t>If you have a saturated KClO</a:t>
            </a:r>
            <a:r>
              <a:rPr lang="en-US" sz="2800" baseline="-25000" dirty="0">
                <a:solidFill>
                  <a:srgbClr val="7030A0"/>
                </a:solidFill>
                <a:latin typeface="Times New Roman" panose="02020603050405020304" pitchFamily="18" charset="0"/>
                <a:cs typeface="Times New Roman" panose="02020603050405020304" pitchFamily="18" charset="0"/>
              </a:rPr>
              <a:t>3(AQ) </a:t>
            </a:r>
            <a:r>
              <a:rPr lang="en-US" sz="2800" dirty="0">
                <a:solidFill>
                  <a:srgbClr val="7030A0"/>
                </a:solidFill>
                <a:latin typeface="Times New Roman" panose="02020603050405020304" pitchFamily="18" charset="0"/>
                <a:cs typeface="Times New Roman" panose="02020603050405020304" pitchFamily="18" charset="0"/>
              </a:rPr>
              <a:t>at 90°C and put it</a:t>
            </a:r>
            <a:br>
              <a:rPr lang="en-US" sz="2800" dirty="0">
                <a:solidFill>
                  <a:srgbClr val="7030A0"/>
                </a:solidFill>
                <a:latin typeface="Times New Roman" panose="02020603050405020304" pitchFamily="18" charset="0"/>
                <a:cs typeface="Times New Roman" panose="02020603050405020304" pitchFamily="18" charset="0"/>
              </a:rPr>
            </a:br>
            <a:r>
              <a:rPr lang="en-US" sz="2800" dirty="0">
                <a:solidFill>
                  <a:srgbClr val="7030A0"/>
                </a:solidFill>
                <a:latin typeface="Times New Roman" panose="02020603050405020304" pitchFamily="18" charset="0"/>
                <a:cs typeface="Times New Roman" panose="02020603050405020304" pitchFamily="18" charset="0"/>
              </a:rPr>
              <a:t>       into a cooler and the temperature drops to just 40°C,   </a:t>
            </a:r>
            <a:br>
              <a:rPr lang="en-US" sz="2800" dirty="0">
                <a:solidFill>
                  <a:srgbClr val="7030A0"/>
                </a:solidFill>
                <a:latin typeface="Times New Roman" panose="02020603050405020304" pitchFamily="18" charset="0"/>
                <a:cs typeface="Times New Roman" panose="02020603050405020304" pitchFamily="18" charset="0"/>
              </a:rPr>
            </a:br>
            <a:r>
              <a:rPr lang="en-US" sz="2800" dirty="0">
                <a:solidFill>
                  <a:srgbClr val="7030A0"/>
                </a:solidFill>
                <a:latin typeface="Times New Roman" panose="02020603050405020304" pitchFamily="18" charset="0"/>
                <a:cs typeface="Times New Roman" panose="02020603050405020304" pitchFamily="18" charset="0"/>
              </a:rPr>
              <a:t>       what could possibly happen to all that KClO</a:t>
            </a:r>
            <a:r>
              <a:rPr lang="en-US" sz="2800" baseline="-25000" dirty="0">
                <a:solidFill>
                  <a:srgbClr val="7030A0"/>
                </a:solidFill>
                <a:latin typeface="Times New Roman" panose="02020603050405020304" pitchFamily="18" charset="0"/>
                <a:cs typeface="Times New Roman" panose="02020603050405020304" pitchFamily="18" charset="0"/>
              </a:rPr>
              <a:t>3</a:t>
            </a:r>
            <a:r>
              <a:rPr lang="en-US" sz="2800" dirty="0">
                <a:solidFill>
                  <a:srgbClr val="7030A0"/>
                </a:solidFill>
                <a:latin typeface="Times New Roman" panose="02020603050405020304" pitchFamily="18" charset="0"/>
                <a:cs typeface="Times New Roman" panose="02020603050405020304" pitchFamily="18" charset="0"/>
              </a:rPr>
              <a:t> that</a:t>
            </a:r>
            <a:br>
              <a:rPr lang="en-US" sz="2800" dirty="0">
                <a:solidFill>
                  <a:srgbClr val="7030A0"/>
                </a:solidFill>
                <a:latin typeface="Times New Roman" panose="02020603050405020304" pitchFamily="18" charset="0"/>
                <a:cs typeface="Times New Roman" panose="02020603050405020304" pitchFamily="18" charset="0"/>
              </a:rPr>
            </a:br>
            <a:r>
              <a:rPr lang="en-US" sz="2800" dirty="0">
                <a:solidFill>
                  <a:srgbClr val="7030A0"/>
                </a:solidFill>
                <a:latin typeface="Times New Roman" panose="02020603050405020304" pitchFamily="18" charset="0"/>
                <a:cs typeface="Times New Roman" panose="02020603050405020304" pitchFamily="18" charset="0"/>
              </a:rPr>
              <a:t>       was in solution?</a:t>
            </a:r>
          </a:p>
          <a:p>
            <a:r>
              <a:rPr lang="en-US" sz="2400" dirty="0"/>
              <a:t> </a:t>
            </a:r>
          </a:p>
          <a:p>
            <a:r>
              <a:rPr lang="en-US" dirty="0"/>
              <a:t> </a:t>
            </a:r>
          </a:p>
          <a:p>
            <a:endParaRPr lang="en-US" dirty="0"/>
          </a:p>
        </p:txBody>
      </p:sp>
    </p:spTree>
    <p:extLst>
      <p:ext uri="{BB962C8B-B14F-4D97-AF65-F5344CB8AC3E}">
        <p14:creationId xmlns:p14="http://schemas.microsoft.com/office/powerpoint/2010/main" val="25609924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09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7. The density of ICE is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___________________________________</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since ice floats in liquid water.</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8.  The hole in the ring creates a slightly greater</a:t>
            </a:r>
            <a:br>
              <a:rPr lang="en-US" sz="3200" dirty="0">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________</a:t>
            </a:r>
            <a:r>
              <a:rPr lang="en-US" sz="4000"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for the six molecules of water that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 liquid water just doesn’t have.   </a:t>
            </a:r>
          </a:p>
          <a:p>
            <a:endParaRPr lang="en-US" dirty="0"/>
          </a:p>
        </p:txBody>
      </p:sp>
      <p:pic>
        <p:nvPicPr>
          <p:cNvPr id="1026" name="Picture 2" descr="http://www.icebergwatereurope.com/wp-content/uploads/2013/02/iceberg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8411" y="3886200"/>
            <a:ext cx="446558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9510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7" y="-36844"/>
            <a:ext cx="4343400" cy="5509200"/>
          </a:xfrm>
          <a:prstGeom prst="rect">
            <a:avLst/>
          </a:prstGeom>
          <a:noFill/>
        </p:spPr>
        <p:txBody>
          <a:bodyPr wrap="square" rtlCol="0">
            <a:spAutoFit/>
          </a:bodyPr>
          <a:lstStyle/>
          <a:p>
            <a:pPr marL="457200" indent="-457200">
              <a:buAutoNum type="arabicPeriod" startAt="85"/>
            </a:pPr>
            <a:r>
              <a:rPr lang="en-US" sz="2000" dirty="0">
                <a:solidFill>
                  <a:srgbClr val="7030A0"/>
                </a:solidFill>
                <a:latin typeface="Times New Roman" panose="02020603050405020304" pitchFamily="18" charset="0"/>
                <a:cs typeface="Times New Roman" panose="02020603050405020304" pitchFamily="18" charset="0"/>
              </a:rPr>
              <a:t>If you have a saturated KClO</a:t>
            </a:r>
            <a:r>
              <a:rPr lang="en-US" sz="2000" baseline="-25000" dirty="0">
                <a:solidFill>
                  <a:srgbClr val="7030A0"/>
                </a:solidFill>
                <a:latin typeface="Times New Roman" panose="02020603050405020304" pitchFamily="18" charset="0"/>
                <a:cs typeface="Times New Roman" panose="02020603050405020304" pitchFamily="18" charset="0"/>
              </a:rPr>
              <a:t>3(AQ)</a:t>
            </a:r>
            <a:br>
              <a:rPr lang="en-US" sz="2000" baseline="-25000" dirty="0">
                <a:solidFill>
                  <a:srgbClr val="7030A0"/>
                </a:solidFill>
                <a:latin typeface="Times New Roman" panose="02020603050405020304" pitchFamily="18" charset="0"/>
                <a:cs typeface="Times New Roman" panose="02020603050405020304" pitchFamily="18" charset="0"/>
              </a:rPr>
            </a:br>
            <a:r>
              <a:rPr lang="en-US" sz="2000" dirty="0">
                <a:solidFill>
                  <a:srgbClr val="7030A0"/>
                </a:solidFill>
                <a:latin typeface="Times New Roman" panose="02020603050405020304" pitchFamily="18" charset="0"/>
                <a:cs typeface="Times New Roman" panose="02020603050405020304" pitchFamily="18" charset="0"/>
              </a:rPr>
              <a:t>at 90°C and put it into a cooler and</a:t>
            </a:r>
            <a:br>
              <a:rPr lang="en-US" sz="2000" dirty="0">
                <a:solidFill>
                  <a:srgbClr val="7030A0"/>
                </a:solidFill>
                <a:latin typeface="Times New Roman" panose="02020603050405020304" pitchFamily="18" charset="0"/>
                <a:cs typeface="Times New Roman" panose="02020603050405020304" pitchFamily="18" charset="0"/>
              </a:rPr>
            </a:br>
            <a:r>
              <a:rPr lang="en-US" sz="2000" dirty="0">
                <a:solidFill>
                  <a:srgbClr val="7030A0"/>
                </a:solidFill>
                <a:latin typeface="Times New Roman" panose="02020603050405020304" pitchFamily="18" charset="0"/>
                <a:cs typeface="Times New Roman" panose="02020603050405020304" pitchFamily="18" charset="0"/>
              </a:rPr>
              <a:t>the temperature drops to just 40°C,</a:t>
            </a:r>
            <a:br>
              <a:rPr lang="en-US" sz="2000" dirty="0">
                <a:solidFill>
                  <a:srgbClr val="7030A0"/>
                </a:solidFill>
                <a:latin typeface="Times New Roman" panose="02020603050405020304" pitchFamily="18" charset="0"/>
                <a:cs typeface="Times New Roman" panose="02020603050405020304" pitchFamily="18" charset="0"/>
              </a:rPr>
            </a:br>
            <a:r>
              <a:rPr lang="en-US" sz="2000" dirty="0">
                <a:solidFill>
                  <a:srgbClr val="7030A0"/>
                </a:solidFill>
                <a:latin typeface="Times New Roman" panose="02020603050405020304" pitchFamily="18" charset="0"/>
                <a:cs typeface="Times New Roman" panose="02020603050405020304" pitchFamily="18" charset="0"/>
              </a:rPr>
              <a:t>what could possibly happen to all</a:t>
            </a:r>
            <a:br>
              <a:rPr lang="en-US" sz="2000" dirty="0">
                <a:solidFill>
                  <a:srgbClr val="7030A0"/>
                </a:solidFill>
                <a:latin typeface="Times New Roman" panose="02020603050405020304" pitchFamily="18" charset="0"/>
                <a:cs typeface="Times New Roman" panose="02020603050405020304" pitchFamily="18" charset="0"/>
              </a:rPr>
            </a:br>
            <a:r>
              <a:rPr lang="en-US" sz="2000" dirty="0">
                <a:solidFill>
                  <a:srgbClr val="7030A0"/>
                </a:solidFill>
                <a:latin typeface="Times New Roman" panose="02020603050405020304" pitchFamily="18" charset="0"/>
                <a:cs typeface="Times New Roman" panose="02020603050405020304" pitchFamily="18" charset="0"/>
              </a:rPr>
              <a:t>that KClO</a:t>
            </a:r>
            <a:r>
              <a:rPr lang="en-US" sz="2000" baseline="-25000" dirty="0">
                <a:solidFill>
                  <a:srgbClr val="7030A0"/>
                </a:solidFill>
                <a:latin typeface="Times New Roman" panose="02020603050405020304" pitchFamily="18" charset="0"/>
                <a:cs typeface="Times New Roman" panose="02020603050405020304" pitchFamily="18" charset="0"/>
              </a:rPr>
              <a:t>3</a:t>
            </a:r>
            <a:r>
              <a:rPr lang="en-US" sz="2000" dirty="0">
                <a:solidFill>
                  <a:srgbClr val="7030A0"/>
                </a:solidFill>
                <a:latin typeface="Times New Roman" panose="02020603050405020304" pitchFamily="18" charset="0"/>
                <a:cs typeface="Times New Roman" panose="02020603050405020304" pitchFamily="18" charset="0"/>
              </a:rPr>
              <a:t> that was in solution?</a:t>
            </a:r>
          </a:p>
          <a:p>
            <a:pPr marL="457200" indent="-457200">
              <a:buAutoNum type="arabicPeriod" startAt="85"/>
            </a:pPr>
            <a:endParaRPr lang="en-US" sz="2000" dirty="0">
              <a:solidFill>
                <a:srgbClr val="7030A0"/>
              </a:solidFill>
              <a:latin typeface="Times New Roman" panose="02020603050405020304" pitchFamily="18" charset="0"/>
              <a:cs typeface="Times New Roman" panose="02020603050405020304" pitchFamily="18" charset="0"/>
            </a:endParaRPr>
          </a:p>
          <a:p>
            <a:br>
              <a:rPr lang="en-US" sz="2000" dirty="0">
                <a:solidFill>
                  <a:srgbClr val="0000FF"/>
                </a:solidFill>
                <a:latin typeface="Tahoma" panose="020B0604030504040204" pitchFamily="34" charset="0"/>
                <a:cs typeface="Tahoma" panose="020B0604030504040204" pitchFamily="34" charset="0"/>
              </a:rPr>
            </a:br>
            <a:r>
              <a:rPr lang="en-US" sz="2000" dirty="0">
                <a:solidFill>
                  <a:srgbClr val="0000FF"/>
                </a:solidFill>
                <a:latin typeface="Tahoma" panose="020B0604030504040204" pitchFamily="34" charset="0"/>
                <a:cs typeface="Tahoma" panose="020B0604030504040204" pitchFamily="34" charset="0"/>
              </a:rPr>
              <a:t>     </a:t>
            </a:r>
            <a:r>
              <a:rPr lang="en-US" sz="2000" dirty="0">
                <a:solidFill>
                  <a:srgbClr val="FF0000"/>
                </a:solidFill>
                <a:latin typeface="Tahoma" panose="020B0604030504040204" pitchFamily="34" charset="0"/>
                <a:cs typeface="Tahoma" panose="020B0604030504040204" pitchFamily="34" charset="0"/>
              </a:rPr>
              <a:t>About 52 grams of KClO</a:t>
            </a:r>
            <a:r>
              <a:rPr lang="en-US" sz="2000" baseline="-25000" dirty="0">
                <a:solidFill>
                  <a:srgbClr val="FF0000"/>
                </a:solidFill>
                <a:latin typeface="Tahoma" panose="020B0604030504040204" pitchFamily="34" charset="0"/>
                <a:cs typeface="Tahoma" panose="020B0604030504040204" pitchFamily="34" charset="0"/>
              </a:rPr>
              <a:t>3</a:t>
            </a:r>
            <a:r>
              <a:rPr lang="en-US" sz="2000" dirty="0">
                <a:solidFill>
                  <a:srgbClr val="FF0000"/>
                </a:solidFill>
                <a:latin typeface="Tahoma" panose="020B0604030504040204" pitchFamily="34" charset="0"/>
                <a:cs typeface="Tahoma" panose="020B0604030504040204" pitchFamily="34" charset="0"/>
              </a:rPr>
              <a:t>would</a:t>
            </a:r>
            <a:br>
              <a:rPr lang="en-US" sz="2000" dirty="0">
                <a:solidFill>
                  <a:srgbClr val="FF0000"/>
                </a:solidFill>
                <a:latin typeface="Tahoma" panose="020B0604030504040204" pitchFamily="34" charset="0"/>
                <a:cs typeface="Tahoma" panose="020B0604030504040204" pitchFamily="34" charset="0"/>
              </a:rPr>
            </a:br>
            <a:r>
              <a:rPr lang="en-US" sz="2000" dirty="0">
                <a:solidFill>
                  <a:srgbClr val="FF0000"/>
                </a:solidFill>
                <a:latin typeface="Tahoma" panose="020B0604030504040204" pitchFamily="34" charset="0"/>
                <a:cs typeface="Tahoma" panose="020B0604030504040204" pitchFamily="34" charset="0"/>
              </a:rPr>
              <a:t>     be in solution when 90°C </a:t>
            </a:r>
            <a:br>
              <a:rPr lang="en-US" sz="2000" dirty="0">
                <a:solidFill>
                  <a:srgbClr val="0000FF"/>
                </a:solidFill>
                <a:latin typeface="Tahoma" panose="020B0604030504040204" pitchFamily="34" charset="0"/>
                <a:cs typeface="Tahoma" panose="020B0604030504040204" pitchFamily="34" charset="0"/>
              </a:rPr>
            </a:br>
            <a:br>
              <a:rPr lang="en-US" sz="2000" dirty="0">
                <a:solidFill>
                  <a:srgbClr val="0000FF"/>
                </a:solidFill>
                <a:latin typeface="Tahoma" panose="020B0604030504040204" pitchFamily="34" charset="0"/>
                <a:cs typeface="Tahoma" panose="020B0604030504040204" pitchFamily="34" charset="0"/>
              </a:rPr>
            </a:br>
            <a:r>
              <a:rPr lang="en-US" sz="2000" dirty="0">
                <a:solidFill>
                  <a:srgbClr val="0000FF"/>
                </a:solidFill>
                <a:latin typeface="Tahoma" panose="020B0604030504040204" pitchFamily="34" charset="0"/>
                <a:cs typeface="Tahoma" panose="020B0604030504040204" pitchFamily="34" charset="0"/>
              </a:rPr>
              <a:t>     but only about 15 grams fits in</a:t>
            </a:r>
            <a:br>
              <a:rPr lang="en-US" sz="2000" dirty="0">
                <a:solidFill>
                  <a:srgbClr val="0000FF"/>
                </a:solidFill>
                <a:latin typeface="Tahoma" panose="020B0604030504040204" pitchFamily="34" charset="0"/>
                <a:cs typeface="Tahoma" panose="020B0604030504040204" pitchFamily="34" charset="0"/>
              </a:rPr>
            </a:br>
            <a:r>
              <a:rPr lang="en-US" sz="2000" dirty="0">
                <a:solidFill>
                  <a:srgbClr val="0000FF"/>
                </a:solidFill>
                <a:latin typeface="Tahoma" panose="020B0604030504040204" pitchFamily="34" charset="0"/>
                <a:cs typeface="Tahoma" panose="020B0604030504040204" pitchFamily="34" charset="0"/>
              </a:rPr>
              <a:t>     solution at 40°C .  </a:t>
            </a:r>
          </a:p>
          <a:p>
            <a:endParaRPr lang="en-US" sz="2000" dirty="0">
              <a:solidFill>
                <a:srgbClr val="0000FF"/>
              </a:solidFill>
              <a:latin typeface="Tahoma" panose="020B0604030504040204" pitchFamily="34" charset="0"/>
              <a:cs typeface="Tahoma" panose="020B0604030504040204" pitchFamily="34" charset="0"/>
            </a:endParaRPr>
          </a:p>
          <a:p>
            <a:br>
              <a:rPr lang="en-US" sz="2000" dirty="0">
                <a:solidFill>
                  <a:srgbClr val="0000FF"/>
                </a:solidFill>
                <a:latin typeface="Tahoma" panose="020B0604030504040204" pitchFamily="34" charset="0"/>
                <a:cs typeface="Tahoma" panose="020B0604030504040204" pitchFamily="34" charset="0"/>
              </a:rPr>
            </a:br>
            <a:r>
              <a:rPr lang="en-US" sz="2000" dirty="0">
                <a:solidFill>
                  <a:srgbClr val="0000FF"/>
                </a:solidFill>
                <a:latin typeface="Tahoma" panose="020B0604030504040204" pitchFamily="34" charset="0"/>
                <a:cs typeface="Tahoma" panose="020B0604030504040204" pitchFamily="34" charset="0"/>
              </a:rPr>
              <a:t>         </a:t>
            </a:r>
            <a:r>
              <a:rPr lang="en-US" sz="2400" dirty="0">
                <a:solidFill>
                  <a:srgbClr val="FF0000"/>
                </a:solidFill>
                <a:latin typeface="Tahoma" panose="020B0604030504040204" pitchFamily="34" charset="0"/>
                <a:cs typeface="Tahoma" panose="020B0604030504040204" pitchFamily="34" charset="0"/>
              </a:rPr>
              <a:t>52 grams</a:t>
            </a:r>
            <a:br>
              <a:rPr lang="en-US" sz="2400" dirty="0">
                <a:solidFill>
                  <a:srgbClr val="FF0000"/>
                </a:solidFill>
                <a:latin typeface="Tahoma" panose="020B0604030504040204" pitchFamily="34" charset="0"/>
                <a:cs typeface="Tahoma" panose="020B0604030504040204" pitchFamily="34" charset="0"/>
              </a:rPr>
            </a:br>
            <a:r>
              <a:rPr lang="en-US" sz="2400" dirty="0">
                <a:solidFill>
                  <a:srgbClr val="FF0000"/>
                </a:solidFill>
                <a:latin typeface="Tahoma" panose="020B0604030504040204" pitchFamily="34" charset="0"/>
                <a:cs typeface="Tahoma" panose="020B0604030504040204" pitchFamily="34" charset="0"/>
              </a:rPr>
              <a:t>     - 15 grams</a:t>
            </a:r>
            <a:br>
              <a:rPr lang="en-US" sz="2400" dirty="0">
                <a:solidFill>
                  <a:srgbClr val="FF0000"/>
                </a:solidFill>
                <a:latin typeface="Tahoma" panose="020B0604030504040204" pitchFamily="34" charset="0"/>
                <a:cs typeface="Tahoma" panose="020B0604030504040204" pitchFamily="34" charset="0"/>
              </a:rPr>
            </a:br>
            <a:r>
              <a:rPr lang="en-US" sz="2400" dirty="0">
                <a:solidFill>
                  <a:srgbClr val="FF0000"/>
                </a:solidFill>
                <a:latin typeface="Tahoma" panose="020B0604030504040204" pitchFamily="34" charset="0"/>
                <a:cs typeface="Tahoma" panose="020B0604030504040204" pitchFamily="34" charset="0"/>
              </a:rPr>
              <a:t>        37 grams precipitates</a:t>
            </a:r>
            <a:endParaRPr lang="en-US" sz="2000" dirty="0">
              <a:solidFill>
                <a:srgbClr val="FF0000"/>
              </a:solidFill>
              <a:latin typeface="Tahoma" panose="020B0604030504040204" pitchFamily="34" charset="0"/>
              <a:cs typeface="Tahoma" panose="020B0604030504040204" pitchFamily="34" charset="0"/>
            </a:endParaRPr>
          </a:p>
        </p:txBody>
      </p:sp>
      <p:pic>
        <p:nvPicPr>
          <p:cNvPr id="3" name="Picture 6" descr="chem%20table%20g">
            <a:extLst>
              <a:ext uri="{FF2B5EF4-FFF2-40B4-BE49-F238E27FC236}">
                <a16:creationId xmlns:a16="http://schemas.microsoft.com/office/drawing/2014/main" id="{A8CADF38-27CA-4000-BD08-10B2C61185D7}"/>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95800" y="76200"/>
            <a:ext cx="4648200" cy="656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AD5598C3-A0E7-442E-A5C9-224EFA729BCA}"/>
              </a:ext>
            </a:extLst>
          </p:cNvPr>
          <p:cNvSpPr/>
          <p:nvPr/>
        </p:nvSpPr>
        <p:spPr>
          <a:xfrm rot="3462863">
            <a:off x="7415404" y="3307896"/>
            <a:ext cx="1524000" cy="24220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0C78DD9B-C73E-42B7-9276-EA46527CCF14}"/>
              </a:ext>
            </a:extLst>
          </p:cNvPr>
          <p:cNvSpPr/>
          <p:nvPr/>
        </p:nvSpPr>
        <p:spPr>
          <a:xfrm rot="3462863">
            <a:off x="5386196" y="4725653"/>
            <a:ext cx="1524000" cy="242208"/>
          </a:xfrm>
          <a:prstGeom prst="rightArrow">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Connector 7">
            <a:extLst>
              <a:ext uri="{FF2B5EF4-FFF2-40B4-BE49-F238E27FC236}">
                <a16:creationId xmlns:a16="http://schemas.microsoft.com/office/drawing/2014/main" id="{0F2ED657-E59F-4BB9-9BFC-8D7DD218E2BD}"/>
              </a:ext>
            </a:extLst>
          </p:cNvPr>
          <p:cNvCxnSpPr/>
          <p:nvPr/>
        </p:nvCxnSpPr>
        <p:spPr>
          <a:xfrm>
            <a:off x="381000" y="5029200"/>
            <a:ext cx="19050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6621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1771"/>
            <a:ext cx="9144000" cy="2123658"/>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86.</a:t>
            </a:r>
            <a:r>
              <a:rPr lang="en-US" sz="3200" dirty="0">
                <a:latin typeface="Times New Roman" panose="02020603050405020304" pitchFamily="18" charset="0"/>
                <a:cs typeface="Times New Roman" panose="02020603050405020304" pitchFamily="18" charset="0"/>
              </a:rPr>
              <a:t>  A 100 mL saturated solution of KNO</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is at 60°C.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It is cooled to 20°C.  Describe what happens.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Do the math too </a:t>
            </a:r>
          </a:p>
          <a:p>
            <a:r>
              <a:rPr lang="en-US" dirty="0"/>
              <a:t> </a:t>
            </a:r>
          </a:p>
          <a:p>
            <a:endParaRPr lang="en-US" dirty="0"/>
          </a:p>
        </p:txBody>
      </p:sp>
    </p:spTree>
    <p:extLst>
      <p:ext uri="{BB962C8B-B14F-4D97-AF65-F5344CB8AC3E}">
        <p14:creationId xmlns:p14="http://schemas.microsoft.com/office/powerpoint/2010/main" val="19041382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432530"/>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86.</a:t>
            </a:r>
            <a:r>
              <a:rPr lang="en-US" sz="3200" dirty="0">
                <a:latin typeface="Times New Roman" panose="02020603050405020304" pitchFamily="18" charset="0"/>
                <a:cs typeface="Times New Roman" panose="02020603050405020304" pitchFamily="18" charset="0"/>
              </a:rPr>
              <a:t>  A 100 mL saturated solution of KNO</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is at 60°C.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It is cooled to 20°C.  Describe what happens.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Do the math too </a:t>
            </a:r>
          </a:p>
          <a:p>
            <a:r>
              <a:rPr lang="en-US" dirty="0"/>
              <a:t> </a:t>
            </a:r>
          </a:p>
          <a:p>
            <a:endParaRPr lang="en-US" dirty="0"/>
          </a:p>
          <a:p>
            <a:r>
              <a:rPr lang="en-US" sz="2800" dirty="0">
                <a:solidFill>
                  <a:srgbClr val="FF0000"/>
                </a:solidFill>
                <a:latin typeface="Comic Sans MS" panose="030F0702030302020204" pitchFamily="66" charset="0"/>
              </a:rPr>
              <a:t>At </a:t>
            </a:r>
            <a:r>
              <a:rPr lang="en-US" sz="2800" dirty="0">
                <a:solidFill>
                  <a:srgbClr val="FF0000"/>
                </a:solidFill>
                <a:latin typeface="Comic Sans MS" panose="030F0702030302020204" pitchFamily="66" charset="0"/>
                <a:cs typeface="Tahoma" panose="020B0604030504040204" pitchFamily="34" charset="0"/>
              </a:rPr>
              <a:t>60°C the solution holds 105 grams of this solute.</a:t>
            </a:r>
          </a:p>
          <a:p>
            <a:endParaRPr lang="en-US" sz="2800" dirty="0">
              <a:solidFill>
                <a:srgbClr val="FF0000"/>
              </a:solidFill>
              <a:latin typeface="Comic Sans MS" panose="030F0702030302020204" pitchFamily="66" charset="0"/>
              <a:cs typeface="Tahoma" panose="020B0604030504040204" pitchFamily="34" charset="0"/>
            </a:endParaRPr>
          </a:p>
          <a:p>
            <a:r>
              <a:rPr lang="en-US" sz="2800" dirty="0">
                <a:solidFill>
                  <a:srgbClr val="242422"/>
                </a:solidFill>
                <a:latin typeface="Comic Sans MS" panose="030F0702030302020204" pitchFamily="66" charset="0"/>
              </a:rPr>
              <a:t>At </a:t>
            </a:r>
            <a:r>
              <a:rPr lang="en-US" sz="2800" dirty="0">
                <a:solidFill>
                  <a:srgbClr val="242422"/>
                </a:solidFill>
                <a:latin typeface="Comic Sans MS" panose="030F0702030302020204" pitchFamily="66" charset="0"/>
                <a:cs typeface="Tahoma" panose="020B0604030504040204" pitchFamily="34" charset="0"/>
              </a:rPr>
              <a:t>20°C the solution holds 35 grams of this solute.</a:t>
            </a:r>
          </a:p>
          <a:p>
            <a:endParaRPr lang="en-US" sz="2800" dirty="0">
              <a:solidFill>
                <a:srgbClr val="242422"/>
              </a:solidFill>
              <a:latin typeface="Comic Sans MS" panose="030F0702030302020204" pitchFamily="66" charset="0"/>
              <a:cs typeface="Tahoma" panose="020B0604030504040204" pitchFamily="34" charset="0"/>
            </a:endParaRPr>
          </a:p>
          <a:p>
            <a:r>
              <a:rPr lang="en-US" sz="2800" dirty="0">
                <a:solidFill>
                  <a:srgbClr val="242422"/>
                </a:solidFill>
                <a:latin typeface="Comic Sans MS" panose="030F0702030302020204" pitchFamily="66" charset="0"/>
                <a:cs typeface="Tahoma" panose="020B0604030504040204" pitchFamily="34" charset="0"/>
              </a:rPr>
              <a:t>The difference (</a:t>
            </a:r>
            <a:r>
              <a:rPr lang="en-US" sz="2800" dirty="0">
                <a:solidFill>
                  <a:srgbClr val="FF0000"/>
                </a:solidFill>
                <a:latin typeface="Comic Sans MS" panose="030F0702030302020204" pitchFamily="66" charset="0"/>
                <a:cs typeface="Tahoma" panose="020B0604030504040204" pitchFamily="34" charset="0"/>
              </a:rPr>
              <a:t>105</a:t>
            </a:r>
            <a:r>
              <a:rPr lang="en-US" sz="2800" dirty="0">
                <a:solidFill>
                  <a:srgbClr val="242422"/>
                </a:solidFill>
                <a:latin typeface="Comic Sans MS" panose="030F0702030302020204" pitchFamily="66" charset="0"/>
                <a:cs typeface="Tahoma" panose="020B0604030504040204" pitchFamily="34" charset="0"/>
              </a:rPr>
              <a:t> – 35 = </a:t>
            </a:r>
            <a:r>
              <a:rPr lang="en-US" sz="2800" dirty="0">
                <a:solidFill>
                  <a:srgbClr val="0000FF"/>
                </a:solidFill>
                <a:latin typeface="Comic Sans MS" panose="030F0702030302020204" pitchFamily="66" charset="0"/>
                <a:cs typeface="Tahoma" panose="020B0604030504040204" pitchFamily="34" charset="0"/>
              </a:rPr>
              <a:t>70 grams</a:t>
            </a:r>
            <a:r>
              <a:rPr lang="en-US" sz="2800" dirty="0">
                <a:solidFill>
                  <a:srgbClr val="242422"/>
                </a:solidFill>
                <a:latin typeface="Comic Sans MS" panose="030F0702030302020204" pitchFamily="66" charset="0"/>
                <a:cs typeface="Tahoma" panose="020B0604030504040204" pitchFamily="34" charset="0"/>
              </a:rPr>
              <a:t>) </a:t>
            </a:r>
          </a:p>
          <a:p>
            <a:endParaRPr lang="en-US" sz="2800" dirty="0">
              <a:solidFill>
                <a:srgbClr val="242422"/>
              </a:solidFill>
              <a:latin typeface="Comic Sans MS" panose="030F0702030302020204" pitchFamily="66" charset="0"/>
              <a:cs typeface="Tahoma" panose="020B0604030504040204" pitchFamily="34" charset="0"/>
            </a:endParaRPr>
          </a:p>
          <a:p>
            <a:r>
              <a:rPr lang="en-US" sz="2800" b="1" dirty="0">
                <a:solidFill>
                  <a:srgbClr val="0000FF"/>
                </a:solidFill>
                <a:latin typeface="Times New Roman" panose="02020603050405020304" pitchFamily="18" charset="0"/>
                <a:cs typeface="Times New Roman" panose="02020603050405020304" pitchFamily="18" charset="0"/>
              </a:rPr>
              <a:t>70 grams precipitates</a:t>
            </a:r>
            <a:r>
              <a:rPr lang="en-US" sz="2800" b="1" dirty="0">
                <a:solidFill>
                  <a:srgbClr val="242422"/>
                </a:solidFill>
                <a:latin typeface="Times New Roman" panose="02020603050405020304" pitchFamily="18" charset="0"/>
                <a:cs typeface="Times New Roman" panose="02020603050405020304" pitchFamily="18" charset="0"/>
              </a:rPr>
              <a:t> out of solution because this cold solution can’t hold all of those grams.  </a:t>
            </a:r>
          </a:p>
          <a:p>
            <a:endParaRPr lang="en-US" sz="2800" b="1" dirty="0">
              <a:solidFill>
                <a:srgbClr val="242422"/>
              </a:solidFill>
              <a:latin typeface="Times New Roman" panose="02020603050405020304" pitchFamily="18" charset="0"/>
              <a:cs typeface="Times New Roman" panose="02020603050405020304" pitchFamily="18" charset="0"/>
            </a:endParaRPr>
          </a:p>
          <a:p>
            <a:pPr algn="ctr"/>
            <a:endParaRPr lang="en-US" sz="2800" b="1" dirty="0">
              <a:solidFill>
                <a:srgbClr val="2424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20011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9144000" cy="6863417"/>
          </a:xfrm>
          <a:prstGeom prst="rect">
            <a:avLst/>
          </a:prstGeom>
          <a:noFill/>
        </p:spPr>
        <p:txBody>
          <a:bodyPr wrap="square" rtlCol="0">
            <a:spAutoFit/>
          </a:bodyPr>
          <a:lstStyle/>
          <a:p>
            <a:r>
              <a:rPr lang="en-US" sz="3200" dirty="0">
                <a:solidFill>
                  <a:srgbClr val="FF0000"/>
                </a:solidFill>
                <a:latin typeface="Times New Roman" panose="02020603050405020304" pitchFamily="18" charset="0"/>
                <a:cs typeface="Times New Roman" panose="02020603050405020304" pitchFamily="18" charset="0"/>
              </a:rPr>
              <a:t>86.</a:t>
            </a:r>
            <a:r>
              <a:rPr lang="en-US" sz="3200" dirty="0">
                <a:latin typeface="Times New Roman" panose="02020603050405020304" pitchFamily="18" charset="0"/>
                <a:cs typeface="Times New Roman" panose="02020603050405020304" pitchFamily="18" charset="0"/>
              </a:rPr>
              <a:t>  A 100 mL saturated solution of KNO</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is at 60°C.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It is cooled to 20°C.  Describe what happens.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200" dirty="0">
                <a:solidFill>
                  <a:srgbClr val="0000FF"/>
                </a:solidFill>
                <a:latin typeface="Times New Roman" panose="02020603050405020304" pitchFamily="18" charset="0"/>
                <a:cs typeface="Times New Roman" panose="02020603050405020304" pitchFamily="18" charset="0"/>
              </a:rPr>
              <a:t>Do the math too </a:t>
            </a:r>
          </a:p>
          <a:p>
            <a:r>
              <a:rPr lang="en-US" dirty="0"/>
              <a:t> </a:t>
            </a:r>
          </a:p>
          <a:p>
            <a:endParaRPr lang="en-US" dirty="0"/>
          </a:p>
          <a:p>
            <a:r>
              <a:rPr lang="en-US" sz="2800" dirty="0">
                <a:solidFill>
                  <a:srgbClr val="FF0000"/>
                </a:solidFill>
                <a:latin typeface="Comic Sans MS" panose="030F0702030302020204" pitchFamily="66" charset="0"/>
              </a:rPr>
              <a:t>At </a:t>
            </a:r>
            <a:r>
              <a:rPr lang="en-US" sz="2800" dirty="0">
                <a:solidFill>
                  <a:srgbClr val="FF0000"/>
                </a:solidFill>
                <a:latin typeface="Comic Sans MS" panose="030F0702030302020204" pitchFamily="66" charset="0"/>
                <a:cs typeface="Tahoma" panose="020B0604030504040204" pitchFamily="34" charset="0"/>
              </a:rPr>
              <a:t>60°C the solution holds 105 grams of this solute.</a:t>
            </a:r>
          </a:p>
          <a:p>
            <a:endParaRPr lang="en-US" sz="2800" dirty="0">
              <a:solidFill>
                <a:srgbClr val="FF0000"/>
              </a:solidFill>
              <a:latin typeface="Comic Sans MS" panose="030F0702030302020204" pitchFamily="66" charset="0"/>
              <a:cs typeface="Tahoma" panose="020B0604030504040204" pitchFamily="34" charset="0"/>
            </a:endParaRPr>
          </a:p>
          <a:p>
            <a:r>
              <a:rPr lang="en-US" sz="2800" dirty="0">
                <a:solidFill>
                  <a:srgbClr val="242422"/>
                </a:solidFill>
                <a:latin typeface="Comic Sans MS" panose="030F0702030302020204" pitchFamily="66" charset="0"/>
              </a:rPr>
              <a:t>At </a:t>
            </a:r>
            <a:r>
              <a:rPr lang="en-US" sz="2800" dirty="0">
                <a:solidFill>
                  <a:srgbClr val="242422"/>
                </a:solidFill>
                <a:latin typeface="Comic Sans MS" panose="030F0702030302020204" pitchFamily="66" charset="0"/>
                <a:cs typeface="Tahoma" panose="020B0604030504040204" pitchFamily="34" charset="0"/>
              </a:rPr>
              <a:t>20°C the solution holds 35 grams of this solute.</a:t>
            </a:r>
          </a:p>
          <a:p>
            <a:endParaRPr lang="en-US" sz="2800" dirty="0">
              <a:solidFill>
                <a:srgbClr val="242422"/>
              </a:solidFill>
              <a:latin typeface="Comic Sans MS" panose="030F0702030302020204" pitchFamily="66" charset="0"/>
              <a:cs typeface="Tahoma" panose="020B0604030504040204" pitchFamily="34" charset="0"/>
            </a:endParaRPr>
          </a:p>
          <a:p>
            <a:r>
              <a:rPr lang="en-US" sz="2800" dirty="0">
                <a:solidFill>
                  <a:srgbClr val="242422"/>
                </a:solidFill>
                <a:latin typeface="Comic Sans MS" panose="030F0702030302020204" pitchFamily="66" charset="0"/>
                <a:cs typeface="Tahoma" panose="020B0604030504040204" pitchFamily="34" charset="0"/>
              </a:rPr>
              <a:t>The difference (</a:t>
            </a:r>
            <a:r>
              <a:rPr lang="en-US" sz="2800" dirty="0">
                <a:solidFill>
                  <a:srgbClr val="FF0000"/>
                </a:solidFill>
                <a:latin typeface="Comic Sans MS" panose="030F0702030302020204" pitchFamily="66" charset="0"/>
                <a:cs typeface="Tahoma" panose="020B0604030504040204" pitchFamily="34" charset="0"/>
              </a:rPr>
              <a:t>105</a:t>
            </a:r>
            <a:r>
              <a:rPr lang="en-US" sz="2800" dirty="0">
                <a:solidFill>
                  <a:srgbClr val="242422"/>
                </a:solidFill>
                <a:latin typeface="Comic Sans MS" panose="030F0702030302020204" pitchFamily="66" charset="0"/>
                <a:cs typeface="Tahoma" panose="020B0604030504040204" pitchFamily="34" charset="0"/>
              </a:rPr>
              <a:t> – 35 = </a:t>
            </a:r>
            <a:r>
              <a:rPr lang="en-US" sz="2800" dirty="0">
                <a:solidFill>
                  <a:srgbClr val="0000FF"/>
                </a:solidFill>
                <a:latin typeface="Comic Sans MS" panose="030F0702030302020204" pitchFamily="66" charset="0"/>
                <a:cs typeface="Tahoma" panose="020B0604030504040204" pitchFamily="34" charset="0"/>
              </a:rPr>
              <a:t>70 grams</a:t>
            </a:r>
            <a:r>
              <a:rPr lang="en-US" sz="2800" dirty="0">
                <a:solidFill>
                  <a:srgbClr val="242422"/>
                </a:solidFill>
                <a:latin typeface="Comic Sans MS" panose="030F0702030302020204" pitchFamily="66" charset="0"/>
                <a:cs typeface="Tahoma" panose="020B0604030504040204" pitchFamily="34" charset="0"/>
              </a:rPr>
              <a:t>) </a:t>
            </a:r>
          </a:p>
          <a:p>
            <a:endParaRPr lang="en-US" sz="2800" dirty="0">
              <a:solidFill>
                <a:srgbClr val="242422"/>
              </a:solidFill>
              <a:latin typeface="Comic Sans MS" panose="030F0702030302020204" pitchFamily="66" charset="0"/>
              <a:cs typeface="Tahoma" panose="020B0604030504040204" pitchFamily="34" charset="0"/>
            </a:endParaRPr>
          </a:p>
          <a:p>
            <a:r>
              <a:rPr lang="en-US" sz="2800" b="1" dirty="0">
                <a:solidFill>
                  <a:srgbClr val="0000FF"/>
                </a:solidFill>
                <a:latin typeface="Times New Roman" panose="02020603050405020304" pitchFamily="18" charset="0"/>
                <a:cs typeface="Times New Roman" panose="02020603050405020304" pitchFamily="18" charset="0"/>
              </a:rPr>
              <a:t>70 grams precipitates</a:t>
            </a:r>
            <a:r>
              <a:rPr lang="en-US" sz="2800" b="1" dirty="0">
                <a:solidFill>
                  <a:srgbClr val="242422"/>
                </a:solidFill>
                <a:latin typeface="Times New Roman" panose="02020603050405020304" pitchFamily="18" charset="0"/>
                <a:cs typeface="Times New Roman" panose="02020603050405020304" pitchFamily="18" charset="0"/>
              </a:rPr>
              <a:t> out of solution because this cold solution can’t hold all of those grams.  </a:t>
            </a:r>
          </a:p>
          <a:p>
            <a:endParaRPr lang="en-US" sz="2800" b="1" dirty="0">
              <a:solidFill>
                <a:srgbClr val="242422"/>
              </a:solidFill>
              <a:latin typeface="Times New Roman" panose="02020603050405020304" pitchFamily="18" charset="0"/>
              <a:cs typeface="Times New Roman" panose="02020603050405020304" pitchFamily="18" charset="0"/>
            </a:endParaRPr>
          </a:p>
          <a:p>
            <a:pPr algn="ctr"/>
            <a:r>
              <a:rPr lang="en-US" sz="2800" b="1" dirty="0">
                <a:solidFill>
                  <a:srgbClr val="242422"/>
                </a:solidFill>
                <a:latin typeface="Times New Roman" panose="02020603050405020304" pitchFamily="18" charset="0"/>
                <a:cs typeface="Times New Roman" panose="02020603050405020304" pitchFamily="18" charset="0"/>
              </a:rPr>
              <a:t>The rate of </a:t>
            </a:r>
            <a:r>
              <a:rPr lang="en-US" sz="2800" b="1" u="sng" dirty="0">
                <a:solidFill>
                  <a:srgbClr val="242422"/>
                </a:solidFill>
                <a:latin typeface="Times New Roman" panose="02020603050405020304" pitchFamily="18" charset="0"/>
                <a:cs typeface="Times New Roman" panose="02020603050405020304" pitchFamily="18" charset="0"/>
              </a:rPr>
              <a:t>precipitation</a:t>
            </a:r>
            <a:r>
              <a:rPr lang="en-US" sz="2800" b="1" dirty="0">
                <a:solidFill>
                  <a:srgbClr val="242422"/>
                </a:solidFill>
                <a:latin typeface="Times New Roman" panose="02020603050405020304" pitchFamily="18" charset="0"/>
                <a:cs typeface="Times New Roman" panose="02020603050405020304" pitchFamily="18" charset="0"/>
              </a:rPr>
              <a:t> = the rate of </a:t>
            </a:r>
            <a:r>
              <a:rPr lang="en-US" sz="2800" b="1" u="sng" dirty="0">
                <a:solidFill>
                  <a:srgbClr val="242422"/>
                </a:solidFill>
                <a:latin typeface="Times New Roman" panose="02020603050405020304" pitchFamily="18" charset="0"/>
                <a:cs typeface="Times New Roman" panose="02020603050405020304" pitchFamily="18" charset="0"/>
              </a:rPr>
              <a:t>solvation</a:t>
            </a:r>
            <a:r>
              <a:rPr lang="en-US" sz="2800" b="1" dirty="0">
                <a:solidFill>
                  <a:srgbClr val="242422"/>
                </a:solidFill>
                <a:latin typeface="Times New Roman" panose="02020603050405020304" pitchFamily="18" charset="0"/>
                <a:cs typeface="Times New Roman" panose="02020603050405020304" pitchFamily="18" charset="0"/>
              </a:rPr>
              <a:t>  </a:t>
            </a:r>
            <a:br>
              <a:rPr lang="en-US" sz="2800" b="1" dirty="0">
                <a:solidFill>
                  <a:srgbClr val="242422"/>
                </a:solidFill>
                <a:latin typeface="Times New Roman" panose="02020603050405020304" pitchFamily="18" charset="0"/>
                <a:cs typeface="Times New Roman" panose="02020603050405020304" pitchFamily="18" charset="0"/>
              </a:rPr>
            </a:br>
            <a:r>
              <a:rPr lang="en-US" sz="2800" b="1" dirty="0">
                <a:solidFill>
                  <a:srgbClr val="242422"/>
                </a:solidFill>
                <a:latin typeface="Times New Roman" panose="02020603050405020304" pitchFamily="18" charset="0"/>
                <a:cs typeface="Times New Roman" panose="02020603050405020304" pitchFamily="18" charset="0"/>
              </a:rPr>
              <a:t>This is dynamic equilibrium</a:t>
            </a:r>
            <a:endParaRPr lang="en-US" b="1" dirty="0">
              <a:solidFill>
                <a:srgbClr val="24242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58702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762C9D8-4ADE-7C75-1165-DF4F145DB9EB}"/>
              </a:ext>
            </a:extLst>
          </p:cNvPr>
          <p:cNvSpPr txBox="1"/>
          <p:nvPr/>
        </p:nvSpPr>
        <p:spPr>
          <a:xfrm>
            <a:off x="0" y="0"/>
            <a:ext cx="9144000" cy="5139869"/>
          </a:xfrm>
          <a:prstGeom prst="rect">
            <a:avLst/>
          </a:prstGeom>
          <a:noFill/>
        </p:spPr>
        <p:txBody>
          <a:bodyPr wrap="square" rtlCol="0">
            <a:spAutoFit/>
          </a:bodyPr>
          <a:lstStyle/>
          <a:p>
            <a:pPr algn="ctr"/>
            <a:r>
              <a:rPr lang="en-US" sz="5400" dirty="0"/>
              <a:t>The Last Water Class</a:t>
            </a:r>
          </a:p>
          <a:p>
            <a:endParaRPr lang="en-US" sz="5400" dirty="0"/>
          </a:p>
          <a:p>
            <a:r>
              <a:rPr lang="en-US" sz="4400" b="1" dirty="0"/>
              <a:t>Objective:  a final review of water   </a:t>
            </a:r>
            <a:br>
              <a:rPr lang="en-US" sz="4400" b="1" dirty="0"/>
            </a:br>
            <a:r>
              <a:rPr lang="en-US" sz="4400" b="1" dirty="0"/>
              <a:t>                     including some vocabulary</a:t>
            </a:r>
            <a:br>
              <a:rPr lang="en-US" sz="4400" b="1" dirty="0"/>
            </a:br>
            <a:r>
              <a:rPr lang="en-US" sz="4400" b="1" dirty="0"/>
              <a:t>                     and some symbolic</a:t>
            </a:r>
            <a:br>
              <a:rPr lang="en-US" sz="4400" b="1" dirty="0"/>
            </a:br>
            <a:r>
              <a:rPr lang="en-US" sz="4400" b="1" dirty="0"/>
              <a:t>                     representations of </a:t>
            </a:r>
            <a:br>
              <a:rPr lang="en-US" sz="4400" b="1" dirty="0"/>
            </a:br>
            <a:r>
              <a:rPr lang="en-US" sz="4400" b="1" dirty="0"/>
              <a:t>                     deep thinking.  </a:t>
            </a:r>
          </a:p>
        </p:txBody>
      </p:sp>
    </p:spTree>
    <p:extLst>
      <p:ext uri="{BB962C8B-B14F-4D97-AF65-F5344CB8AC3E}">
        <p14:creationId xmlns:p14="http://schemas.microsoft.com/office/powerpoint/2010/main" val="24948325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73975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87.  What happens when you put 140 g KI into 100 mL water</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10°C?  </a:t>
            </a:r>
            <a:r>
              <a:rPr lang="en-US" sz="2800" dirty="0">
                <a:solidFill>
                  <a:srgbClr val="FF0000"/>
                </a:solidFill>
                <a:latin typeface="Times New Roman" panose="02020603050405020304" pitchFamily="18" charset="0"/>
                <a:cs typeface="Times New Roman" panose="02020603050405020304" pitchFamily="18" charset="0"/>
              </a:rPr>
              <a:t>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88.  Does this “STOP”?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89.  What does happen? </a:t>
            </a:r>
            <a:r>
              <a:rPr lang="en-US" sz="2800" dirty="0">
                <a:solidFill>
                  <a:srgbClr val="FF0000"/>
                </a:solidFill>
                <a:latin typeface="Times New Roman" panose="02020603050405020304" pitchFamily="18" charset="0"/>
                <a:cs typeface="Times New Roman" panose="02020603050405020304" pitchFamily="18" charset="0"/>
              </a:rPr>
              <a:t>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Draw a picture of this and label it all properly too.</a:t>
            </a:r>
          </a:p>
          <a:p>
            <a:r>
              <a:rPr lang="en-US" sz="2000" dirty="0">
                <a:latin typeface="Times New Roman" panose="02020603050405020304" pitchFamily="18" charset="0"/>
                <a:cs typeface="Times New Roman" panose="02020603050405020304" pitchFamily="18" charset="0"/>
              </a:rPr>
              <a:t> </a:t>
            </a:r>
          </a:p>
          <a:p>
            <a:endParaRPr lang="en-US" dirty="0"/>
          </a:p>
        </p:txBody>
      </p:sp>
      <p:sp>
        <p:nvSpPr>
          <p:cNvPr id="3" name="AutoShape 2"/>
          <p:cNvSpPr>
            <a:spLocks noChangeArrowheads="1"/>
          </p:cNvSpPr>
          <p:nvPr/>
        </p:nvSpPr>
        <p:spPr bwMode="auto">
          <a:xfrm rot="16200000">
            <a:off x="6157018" y="3566219"/>
            <a:ext cx="2697366" cy="2666998"/>
          </a:xfrm>
          <a:prstGeom prst="flowChartMagneticDrum">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AutoShape 3"/>
          <p:cNvSpPr>
            <a:spLocks noChangeArrowheads="1"/>
          </p:cNvSpPr>
          <p:nvPr/>
        </p:nvSpPr>
        <p:spPr bwMode="auto">
          <a:xfrm>
            <a:off x="6799374" y="5643611"/>
            <a:ext cx="1184055" cy="604790"/>
          </a:xfrm>
          <a:prstGeom prst="irregularSeal1">
            <a:avLst/>
          </a:prstGeom>
          <a:noFill/>
          <a:ln w="9525" algn="in">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Freeform 4"/>
          <p:cNvSpPr>
            <a:spLocks/>
          </p:cNvSpPr>
          <p:nvPr/>
        </p:nvSpPr>
        <p:spPr bwMode="auto">
          <a:xfrm>
            <a:off x="6111504" y="4742471"/>
            <a:ext cx="2724476" cy="314491"/>
          </a:xfrm>
          <a:custGeom>
            <a:avLst/>
            <a:gdLst>
              <a:gd name="T0" fmla="*/ 48190 w 2257990"/>
              <a:gd name="T1" fmla="*/ 28575 h 247650"/>
              <a:gd name="T2" fmla="*/ 152965 w 2257990"/>
              <a:gd name="T3" fmla="*/ 57150 h 247650"/>
              <a:gd name="T4" fmla="*/ 324415 w 2257990"/>
              <a:gd name="T5" fmla="*/ 85725 h 247650"/>
              <a:gd name="T6" fmla="*/ 400615 w 2257990"/>
              <a:gd name="T7" fmla="*/ 114300 h 247650"/>
              <a:gd name="T8" fmla="*/ 467290 w 2257990"/>
              <a:gd name="T9" fmla="*/ 133350 h 247650"/>
              <a:gd name="T10" fmla="*/ 600640 w 2257990"/>
              <a:gd name="T11" fmla="*/ 142875 h 247650"/>
              <a:gd name="T12" fmla="*/ 714940 w 2257990"/>
              <a:gd name="T13" fmla="*/ 180975 h 247650"/>
              <a:gd name="T14" fmla="*/ 800665 w 2257990"/>
              <a:gd name="T15" fmla="*/ 209550 h 247650"/>
              <a:gd name="T16" fmla="*/ 886390 w 2257990"/>
              <a:gd name="T17" fmla="*/ 228600 h 247650"/>
              <a:gd name="T18" fmla="*/ 1076890 w 2257990"/>
              <a:gd name="T19" fmla="*/ 247650 h 247650"/>
              <a:gd name="T20" fmla="*/ 1391215 w 2257990"/>
              <a:gd name="T21" fmla="*/ 238125 h 247650"/>
              <a:gd name="T22" fmla="*/ 1438840 w 2257990"/>
              <a:gd name="T23" fmla="*/ 228600 h 247650"/>
              <a:gd name="T24" fmla="*/ 1553140 w 2257990"/>
              <a:gd name="T25" fmla="*/ 219075 h 247650"/>
              <a:gd name="T26" fmla="*/ 1610290 w 2257990"/>
              <a:gd name="T27" fmla="*/ 209550 h 247650"/>
              <a:gd name="T28" fmla="*/ 1867465 w 2257990"/>
              <a:gd name="T29" fmla="*/ 200025 h 247650"/>
              <a:gd name="T30" fmla="*/ 1962715 w 2257990"/>
              <a:gd name="T31" fmla="*/ 180975 h 247650"/>
              <a:gd name="T32" fmla="*/ 2019865 w 2257990"/>
              <a:gd name="T33" fmla="*/ 161925 h 247650"/>
              <a:gd name="T34" fmla="*/ 2048440 w 2257990"/>
              <a:gd name="T35" fmla="*/ 152400 h 247650"/>
              <a:gd name="T36" fmla="*/ 2077015 w 2257990"/>
              <a:gd name="T37" fmla="*/ 133350 h 247650"/>
              <a:gd name="T38" fmla="*/ 2115115 w 2257990"/>
              <a:gd name="T39" fmla="*/ 123825 h 247650"/>
              <a:gd name="T40" fmla="*/ 2143690 w 2257990"/>
              <a:gd name="T41" fmla="*/ 104775 h 247650"/>
              <a:gd name="T42" fmla="*/ 2172265 w 2257990"/>
              <a:gd name="T43" fmla="*/ 95250 h 247650"/>
              <a:gd name="T44" fmla="*/ 2181790 w 2257990"/>
              <a:gd name="T45" fmla="*/ 66675 h 247650"/>
              <a:gd name="T46" fmla="*/ 2210365 w 2257990"/>
              <a:gd name="T47" fmla="*/ 47625 h 247650"/>
              <a:gd name="T48" fmla="*/ 2229415 w 2257990"/>
              <a:gd name="T49" fmla="*/ 19050 h 247650"/>
              <a:gd name="T50" fmla="*/ 2257990 w 2257990"/>
              <a:gd name="T51" fmla="*/ 0 h 247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57990" h="247650">
                <a:moveTo>
                  <a:pt x="48190" y="28575"/>
                </a:moveTo>
                <a:cubicBezTo>
                  <a:pt x="220937" y="57366"/>
                  <a:pt x="0" y="16359"/>
                  <a:pt x="152965" y="57150"/>
                </a:cubicBezTo>
                <a:cubicBezTo>
                  <a:pt x="216680" y="74141"/>
                  <a:pt x="260861" y="77781"/>
                  <a:pt x="324415" y="85725"/>
                </a:cubicBezTo>
                <a:cubicBezTo>
                  <a:pt x="383602" y="115318"/>
                  <a:pt x="340094" y="97008"/>
                  <a:pt x="400615" y="114300"/>
                </a:cubicBezTo>
                <a:cubicBezTo>
                  <a:pt x="423603" y="120868"/>
                  <a:pt x="442927" y="130643"/>
                  <a:pt x="467290" y="133350"/>
                </a:cubicBezTo>
                <a:cubicBezTo>
                  <a:pt x="511581" y="138271"/>
                  <a:pt x="556190" y="139700"/>
                  <a:pt x="600640" y="142875"/>
                </a:cubicBezTo>
                <a:cubicBezTo>
                  <a:pt x="778089" y="209418"/>
                  <a:pt x="607578" y="148766"/>
                  <a:pt x="714940" y="180975"/>
                </a:cubicBezTo>
                <a:cubicBezTo>
                  <a:pt x="714940" y="180975"/>
                  <a:pt x="786377" y="204787"/>
                  <a:pt x="800665" y="209550"/>
                </a:cubicBezTo>
                <a:cubicBezTo>
                  <a:pt x="816264" y="214750"/>
                  <a:pt x="873179" y="226713"/>
                  <a:pt x="886390" y="228600"/>
                </a:cubicBezTo>
                <a:cubicBezTo>
                  <a:pt x="933282" y="235299"/>
                  <a:pt x="1033363" y="243693"/>
                  <a:pt x="1076890" y="247650"/>
                </a:cubicBezTo>
                <a:cubicBezTo>
                  <a:pt x="1181665" y="244475"/>
                  <a:pt x="1286537" y="243634"/>
                  <a:pt x="1391215" y="238125"/>
                </a:cubicBezTo>
                <a:cubicBezTo>
                  <a:pt x="1407382" y="237274"/>
                  <a:pt x="1422762" y="230492"/>
                  <a:pt x="1438840" y="228600"/>
                </a:cubicBezTo>
                <a:cubicBezTo>
                  <a:pt x="1476810" y="224133"/>
                  <a:pt x="1515142" y="223297"/>
                  <a:pt x="1553140" y="219075"/>
                </a:cubicBezTo>
                <a:cubicBezTo>
                  <a:pt x="1572335" y="216942"/>
                  <a:pt x="1591013" y="210718"/>
                  <a:pt x="1610290" y="209550"/>
                </a:cubicBezTo>
                <a:cubicBezTo>
                  <a:pt x="1695917" y="204361"/>
                  <a:pt x="1781740" y="203200"/>
                  <a:pt x="1867465" y="200025"/>
                </a:cubicBezTo>
                <a:cubicBezTo>
                  <a:pt x="1946707" y="173611"/>
                  <a:pt x="1820431" y="213810"/>
                  <a:pt x="1962715" y="180975"/>
                </a:cubicBezTo>
                <a:cubicBezTo>
                  <a:pt x="1982281" y="176460"/>
                  <a:pt x="2000815" y="168275"/>
                  <a:pt x="2019865" y="161925"/>
                </a:cubicBezTo>
                <a:cubicBezTo>
                  <a:pt x="2029390" y="158750"/>
                  <a:pt x="2038915" y="155575"/>
                  <a:pt x="2048440" y="152400"/>
                </a:cubicBezTo>
                <a:cubicBezTo>
                  <a:pt x="2059300" y="148780"/>
                  <a:pt x="2066493" y="137859"/>
                  <a:pt x="2077015" y="133350"/>
                </a:cubicBezTo>
                <a:cubicBezTo>
                  <a:pt x="2089047" y="128193"/>
                  <a:pt x="2102415" y="127000"/>
                  <a:pt x="2115115" y="123825"/>
                </a:cubicBezTo>
                <a:cubicBezTo>
                  <a:pt x="2124640" y="117475"/>
                  <a:pt x="2133451" y="109895"/>
                  <a:pt x="2143690" y="104775"/>
                </a:cubicBezTo>
                <a:cubicBezTo>
                  <a:pt x="2152670" y="100285"/>
                  <a:pt x="2165165" y="102350"/>
                  <a:pt x="2172265" y="95250"/>
                </a:cubicBezTo>
                <a:cubicBezTo>
                  <a:pt x="2179365" y="88150"/>
                  <a:pt x="2175518" y="74515"/>
                  <a:pt x="2181790" y="66675"/>
                </a:cubicBezTo>
                <a:cubicBezTo>
                  <a:pt x="2188941" y="57736"/>
                  <a:pt x="2200840" y="53975"/>
                  <a:pt x="2210365" y="47625"/>
                </a:cubicBezTo>
                <a:cubicBezTo>
                  <a:pt x="2216715" y="38100"/>
                  <a:pt x="2221320" y="27145"/>
                  <a:pt x="2229415" y="19050"/>
                </a:cubicBezTo>
                <a:cubicBezTo>
                  <a:pt x="2237510" y="10955"/>
                  <a:pt x="2257990" y="0"/>
                  <a:pt x="2257990" y="0"/>
                </a:cubicBezTo>
              </a:path>
            </a:pathLst>
          </a:cu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cxnSp>
        <p:nvCxnSpPr>
          <p:cNvPr id="51205" name="AutoShape 5"/>
          <p:cNvCxnSpPr>
            <a:cxnSpLocks noChangeShapeType="1"/>
          </p:cNvCxnSpPr>
          <p:nvPr/>
        </p:nvCxnSpPr>
        <p:spPr bwMode="auto">
          <a:xfrm flipV="1">
            <a:off x="4990065" y="5999532"/>
            <a:ext cx="1772857" cy="183969"/>
          </a:xfrm>
          <a:prstGeom prst="straightConnector1">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 name="Straight Arrow Connector 7"/>
          <p:cNvCxnSpPr>
            <a:cxnSpLocks/>
          </p:cNvCxnSpPr>
          <p:nvPr/>
        </p:nvCxnSpPr>
        <p:spPr>
          <a:xfrm flipV="1">
            <a:off x="2971800" y="5181600"/>
            <a:ext cx="35052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4495800"/>
            <a:ext cx="5410200" cy="1815882"/>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90. SATURATED SOLUTION</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KI</a:t>
            </a:r>
            <a:r>
              <a:rPr lang="en-US" sz="2800" baseline="-25000" dirty="0">
                <a:solidFill>
                  <a:srgbClr val="FF0000"/>
                </a:solidFill>
                <a:latin typeface="Times New Roman" panose="02020603050405020304" pitchFamily="18" charset="0"/>
                <a:cs typeface="Times New Roman" panose="02020603050405020304" pitchFamily="18" charset="0"/>
              </a:rPr>
              <a:t>(AQ)   </a:t>
            </a:r>
          </a:p>
          <a:p>
            <a:endParaRPr lang="en-US" sz="2800" dirty="0">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91. EXCESS SOLUTE KI</a:t>
            </a:r>
            <a:r>
              <a:rPr lang="en-US" sz="2800" baseline="-25000" dirty="0">
                <a:solidFill>
                  <a:srgbClr val="0000FF"/>
                </a:solidFill>
                <a:latin typeface="Times New Roman" panose="02020603050405020304" pitchFamily="18" charset="0"/>
                <a:cs typeface="Times New Roman" panose="02020603050405020304" pitchFamily="18" charset="0"/>
              </a:rPr>
              <a:t>(S)   </a:t>
            </a:r>
          </a:p>
        </p:txBody>
      </p:sp>
    </p:spTree>
    <p:extLst>
      <p:ext uri="{BB962C8B-B14F-4D97-AF65-F5344CB8AC3E}">
        <p14:creationId xmlns:p14="http://schemas.microsoft.com/office/powerpoint/2010/main" val="34562022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73975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87.  What happens when you put 140 g KI into 100 mL water</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10°C?  </a:t>
            </a:r>
            <a:r>
              <a:rPr lang="en-US" sz="2800" dirty="0">
                <a:solidFill>
                  <a:srgbClr val="FF0000"/>
                </a:solidFill>
                <a:latin typeface="Times New Roman" panose="02020603050405020304" pitchFamily="18" charset="0"/>
                <a:cs typeface="Times New Roman" panose="02020603050405020304" pitchFamily="18" charset="0"/>
              </a:rPr>
              <a:t>135 grams dissolves into the water</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5 grams falls to the bottom of the beaker.  </a:t>
            </a:r>
          </a:p>
          <a:p>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88.  Does this “STOP”?    </a:t>
            </a:r>
            <a:r>
              <a:rPr lang="en-US" sz="2800" dirty="0">
                <a:solidFill>
                  <a:srgbClr val="FF0000"/>
                </a:solidFill>
                <a:latin typeface="Times New Roman" panose="02020603050405020304" pitchFamily="18" charset="0"/>
                <a:cs typeface="Times New Roman" panose="02020603050405020304" pitchFamily="18" charset="0"/>
              </a:rPr>
              <a:t>NO!</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89.  What does happen?  </a:t>
            </a:r>
            <a:r>
              <a:rPr lang="en-US" sz="2800" dirty="0">
                <a:solidFill>
                  <a:srgbClr val="FF0000"/>
                </a:solidFill>
                <a:latin typeface="Times New Roman" panose="02020603050405020304" pitchFamily="18" charset="0"/>
                <a:cs typeface="Times New Roman" panose="02020603050405020304" pitchFamily="18" charset="0"/>
              </a:rPr>
              <a:t>It keeps dissolving into solution and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precipitating out of solution.  </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Draw a picture of this and label it all properly too.</a:t>
            </a:r>
          </a:p>
          <a:p>
            <a:r>
              <a:rPr lang="en-US" sz="2000" dirty="0">
                <a:latin typeface="Times New Roman" panose="02020603050405020304" pitchFamily="18" charset="0"/>
                <a:cs typeface="Times New Roman" panose="02020603050405020304" pitchFamily="18" charset="0"/>
              </a:rPr>
              <a:t> </a:t>
            </a:r>
          </a:p>
          <a:p>
            <a:endParaRPr lang="en-US" dirty="0"/>
          </a:p>
        </p:txBody>
      </p:sp>
      <p:sp>
        <p:nvSpPr>
          <p:cNvPr id="3" name="AutoShape 2"/>
          <p:cNvSpPr>
            <a:spLocks noChangeArrowheads="1"/>
          </p:cNvSpPr>
          <p:nvPr/>
        </p:nvSpPr>
        <p:spPr bwMode="auto">
          <a:xfrm rot="16200000">
            <a:off x="6157018" y="3566219"/>
            <a:ext cx="2697366" cy="2666998"/>
          </a:xfrm>
          <a:prstGeom prst="flowChartMagneticDrum">
            <a:avLst/>
          </a:prstGeom>
          <a:noFill/>
          <a:ln w="9525">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4" name="AutoShape 3"/>
          <p:cNvSpPr>
            <a:spLocks noChangeArrowheads="1"/>
          </p:cNvSpPr>
          <p:nvPr/>
        </p:nvSpPr>
        <p:spPr bwMode="auto">
          <a:xfrm>
            <a:off x="6799374" y="5643611"/>
            <a:ext cx="1184055" cy="604790"/>
          </a:xfrm>
          <a:prstGeom prst="irregularSeal1">
            <a:avLst/>
          </a:prstGeom>
          <a:noFill/>
          <a:ln w="9525" algn="in">
            <a:solidFill>
              <a:srgbClr val="0000FF"/>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sp>
        <p:nvSpPr>
          <p:cNvPr id="5" name="Freeform 4"/>
          <p:cNvSpPr>
            <a:spLocks/>
          </p:cNvSpPr>
          <p:nvPr/>
        </p:nvSpPr>
        <p:spPr bwMode="auto">
          <a:xfrm>
            <a:off x="6111504" y="4742471"/>
            <a:ext cx="2724476" cy="314491"/>
          </a:xfrm>
          <a:custGeom>
            <a:avLst/>
            <a:gdLst>
              <a:gd name="T0" fmla="*/ 48190 w 2257990"/>
              <a:gd name="T1" fmla="*/ 28575 h 247650"/>
              <a:gd name="T2" fmla="*/ 152965 w 2257990"/>
              <a:gd name="T3" fmla="*/ 57150 h 247650"/>
              <a:gd name="T4" fmla="*/ 324415 w 2257990"/>
              <a:gd name="T5" fmla="*/ 85725 h 247650"/>
              <a:gd name="T6" fmla="*/ 400615 w 2257990"/>
              <a:gd name="T7" fmla="*/ 114300 h 247650"/>
              <a:gd name="T8" fmla="*/ 467290 w 2257990"/>
              <a:gd name="T9" fmla="*/ 133350 h 247650"/>
              <a:gd name="T10" fmla="*/ 600640 w 2257990"/>
              <a:gd name="T11" fmla="*/ 142875 h 247650"/>
              <a:gd name="T12" fmla="*/ 714940 w 2257990"/>
              <a:gd name="T13" fmla="*/ 180975 h 247650"/>
              <a:gd name="T14" fmla="*/ 800665 w 2257990"/>
              <a:gd name="T15" fmla="*/ 209550 h 247650"/>
              <a:gd name="T16" fmla="*/ 886390 w 2257990"/>
              <a:gd name="T17" fmla="*/ 228600 h 247650"/>
              <a:gd name="T18" fmla="*/ 1076890 w 2257990"/>
              <a:gd name="T19" fmla="*/ 247650 h 247650"/>
              <a:gd name="T20" fmla="*/ 1391215 w 2257990"/>
              <a:gd name="T21" fmla="*/ 238125 h 247650"/>
              <a:gd name="T22" fmla="*/ 1438840 w 2257990"/>
              <a:gd name="T23" fmla="*/ 228600 h 247650"/>
              <a:gd name="T24" fmla="*/ 1553140 w 2257990"/>
              <a:gd name="T25" fmla="*/ 219075 h 247650"/>
              <a:gd name="T26" fmla="*/ 1610290 w 2257990"/>
              <a:gd name="T27" fmla="*/ 209550 h 247650"/>
              <a:gd name="T28" fmla="*/ 1867465 w 2257990"/>
              <a:gd name="T29" fmla="*/ 200025 h 247650"/>
              <a:gd name="T30" fmla="*/ 1962715 w 2257990"/>
              <a:gd name="T31" fmla="*/ 180975 h 247650"/>
              <a:gd name="T32" fmla="*/ 2019865 w 2257990"/>
              <a:gd name="T33" fmla="*/ 161925 h 247650"/>
              <a:gd name="T34" fmla="*/ 2048440 w 2257990"/>
              <a:gd name="T35" fmla="*/ 152400 h 247650"/>
              <a:gd name="T36" fmla="*/ 2077015 w 2257990"/>
              <a:gd name="T37" fmla="*/ 133350 h 247650"/>
              <a:gd name="T38" fmla="*/ 2115115 w 2257990"/>
              <a:gd name="T39" fmla="*/ 123825 h 247650"/>
              <a:gd name="T40" fmla="*/ 2143690 w 2257990"/>
              <a:gd name="T41" fmla="*/ 104775 h 247650"/>
              <a:gd name="T42" fmla="*/ 2172265 w 2257990"/>
              <a:gd name="T43" fmla="*/ 95250 h 247650"/>
              <a:gd name="T44" fmla="*/ 2181790 w 2257990"/>
              <a:gd name="T45" fmla="*/ 66675 h 247650"/>
              <a:gd name="T46" fmla="*/ 2210365 w 2257990"/>
              <a:gd name="T47" fmla="*/ 47625 h 247650"/>
              <a:gd name="T48" fmla="*/ 2229415 w 2257990"/>
              <a:gd name="T49" fmla="*/ 19050 h 247650"/>
              <a:gd name="T50" fmla="*/ 2257990 w 2257990"/>
              <a:gd name="T51" fmla="*/ 0 h 247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57990" h="247650">
                <a:moveTo>
                  <a:pt x="48190" y="28575"/>
                </a:moveTo>
                <a:cubicBezTo>
                  <a:pt x="220937" y="57366"/>
                  <a:pt x="0" y="16359"/>
                  <a:pt x="152965" y="57150"/>
                </a:cubicBezTo>
                <a:cubicBezTo>
                  <a:pt x="216680" y="74141"/>
                  <a:pt x="260861" y="77781"/>
                  <a:pt x="324415" y="85725"/>
                </a:cubicBezTo>
                <a:cubicBezTo>
                  <a:pt x="383602" y="115318"/>
                  <a:pt x="340094" y="97008"/>
                  <a:pt x="400615" y="114300"/>
                </a:cubicBezTo>
                <a:cubicBezTo>
                  <a:pt x="423603" y="120868"/>
                  <a:pt x="442927" y="130643"/>
                  <a:pt x="467290" y="133350"/>
                </a:cubicBezTo>
                <a:cubicBezTo>
                  <a:pt x="511581" y="138271"/>
                  <a:pt x="556190" y="139700"/>
                  <a:pt x="600640" y="142875"/>
                </a:cubicBezTo>
                <a:cubicBezTo>
                  <a:pt x="778089" y="209418"/>
                  <a:pt x="607578" y="148766"/>
                  <a:pt x="714940" y="180975"/>
                </a:cubicBezTo>
                <a:cubicBezTo>
                  <a:pt x="714940" y="180975"/>
                  <a:pt x="786377" y="204787"/>
                  <a:pt x="800665" y="209550"/>
                </a:cubicBezTo>
                <a:cubicBezTo>
                  <a:pt x="816264" y="214750"/>
                  <a:pt x="873179" y="226713"/>
                  <a:pt x="886390" y="228600"/>
                </a:cubicBezTo>
                <a:cubicBezTo>
                  <a:pt x="933282" y="235299"/>
                  <a:pt x="1033363" y="243693"/>
                  <a:pt x="1076890" y="247650"/>
                </a:cubicBezTo>
                <a:cubicBezTo>
                  <a:pt x="1181665" y="244475"/>
                  <a:pt x="1286537" y="243634"/>
                  <a:pt x="1391215" y="238125"/>
                </a:cubicBezTo>
                <a:cubicBezTo>
                  <a:pt x="1407382" y="237274"/>
                  <a:pt x="1422762" y="230492"/>
                  <a:pt x="1438840" y="228600"/>
                </a:cubicBezTo>
                <a:cubicBezTo>
                  <a:pt x="1476810" y="224133"/>
                  <a:pt x="1515142" y="223297"/>
                  <a:pt x="1553140" y="219075"/>
                </a:cubicBezTo>
                <a:cubicBezTo>
                  <a:pt x="1572335" y="216942"/>
                  <a:pt x="1591013" y="210718"/>
                  <a:pt x="1610290" y="209550"/>
                </a:cubicBezTo>
                <a:cubicBezTo>
                  <a:pt x="1695917" y="204361"/>
                  <a:pt x="1781740" y="203200"/>
                  <a:pt x="1867465" y="200025"/>
                </a:cubicBezTo>
                <a:cubicBezTo>
                  <a:pt x="1946707" y="173611"/>
                  <a:pt x="1820431" y="213810"/>
                  <a:pt x="1962715" y="180975"/>
                </a:cubicBezTo>
                <a:cubicBezTo>
                  <a:pt x="1982281" y="176460"/>
                  <a:pt x="2000815" y="168275"/>
                  <a:pt x="2019865" y="161925"/>
                </a:cubicBezTo>
                <a:cubicBezTo>
                  <a:pt x="2029390" y="158750"/>
                  <a:pt x="2038915" y="155575"/>
                  <a:pt x="2048440" y="152400"/>
                </a:cubicBezTo>
                <a:cubicBezTo>
                  <a:pt x="2059300" y="148780"/>
                  <a:pt x="2066493" y="137859"/>
                  <a:pt x="2077015" y="133350"/>
                </a:cubicBezTo>
                <a:cubicBezTo>
                  <a:pt x="2089047" y="128193"/>
                  <a:pt x="2102415" y="127000"/>
                  <a:pt x="2115115" y="123825"/>
                </a:cubicBezTo>
                <a:cubicBezTo>
                  <a:pt x="2124640" y="117475"/>
                  <a:pt x="2133451" y="109895"/>
                  <a:pt x="2143690" y="104775"/>
                </a:cubicBezTo>
                <a:cubicBezTo>
                  <a:pt x="2152670" y="100285"/>
                  <a:pt x="2165165" y="102350"/>
                  <a:pt x="2172265" y="95250"/>
                </a:cubicBezTo>
                <a:cubicBezTo>
                  <a:pt x="2179365" y="88150"/>
                  <a:pt x="2175518" y="74515"/>
                  <a:pt x="2181790" y="66675"/>
                </a:cubicBezTo>
                <a:cubicBezTo>
                  <a:pt x="2188941" y="57736"/>
                  <a:pt x="2200840" y="53975"/>
                  <a:pt x="2210365" y="47625"/>
                </a:cubicBezTo>
                <a:cubicBezTo>
                  <a:pt x="2216715" y="38100"/>
                  <a:pt x="2221320" y="27145"/>
                  <a:pt x="2229415" y="19050"/>
                </a:cubicBezTo>
                <a:cubicBezTo>
                  <a:pt x="2237510" y="10955"/>
                  <a:pt x="2257990" y="0"/>
                  <a:pt x="2257990" y="0"/>
                </a:cubicBezTo>
              </a:path>
            </a:pathLst>
          </a:custGeom>
          <a:noFill/>
          <a:ln w="9525" cap="flat">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EEECE1"/>
                  </a:outerShdw>
                </a:effectLst>
              </a14:hiddenEffects>
            </a:ext>
          </a:extLst>
        </p:spPr>
        <p:txBody>
          <a:bodyPr vert="horz" wrap="square" lIns="36576" tIns="36576" rIns="36576" bIns="36576" numCol="1" anchor="t" anchorCtr="0" compatLnSpc="1">
            <a:prstTxWarp prst="textNoShape">
              <a:avLst/>
            </a:prstTxWarp>
          </a:bodyPr>
          <a:lstStyle/>
          <a:p>
            <a:endParaRPr lang="en-US" dirty="0"/>
          </a:p>
        </p:txBody>
      </p:sp>
      <p:cxnSp>
        <p:nvCxnSpPr>
          <p:cNvPr id="51205" name="AutoShape 5"/>
          <p:cNvCxnSpPr>
            <a:cxnSpLocks noChangeShapeType="1"/>
          </p:cNvCxnSpPr>
          <p:nvPr/>
        </p:nvCxnSpPr>
        <p:spPr bwMode="auto">
          <a:xfrm flipV="1">
            <a:off x="4990065" y="5999532"/>
            <a:ext cx="1772857" cy="183969"/>
          </a:xfrm>
          <a:prstGeom prst="straightConnector1">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EEECE1"/>
                  </a:outerShdw>
                </a:effectLst>
              </a14:hiddenEffects>
            </a:ext>
          </a:extLst>
        </p:spPr>
      </p:cxnSp>
      <p:cxnSp>
        <p:nvCxnSpPr>
          <p:cNvPr id="8" name="Straight Arrow Connector 7"/>
          <p:cNvCxnSpPr>
            <a:cxnSpLocks/>
          </p:cNvCxnSpPr>
          <p:nvPr/>
        </p:nvCxnSpPr>
        <p:spPr>
          <a:xfrm flipV="1">
            <a:off x="2971800" y="5181600"/>
            <a:ext cx="3505200" cy="1524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0" y="4495800"/>
            <a:ext cx="5410200" cy="1815882"/>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90. SATURATED SOLUTION</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KI</a:t>
            </a:r>
            <a:r>
              <a:rPr lang="en-US" sz="2800" baseline="-25000" dirty="0">
                <a:solidFill>
                  <a:srgbClr val="FF0000"/>
                </a:solidFill>
                <a:latin typeface="Times New Roman" panose="02020603050405020304" pitchFamily="18" charset="0"/>
                <a:cs typeface="Times New Roman" panose="02020603050405020304" pitchFamily="18" charset="0"/>
              </a:rPr>
              <a:t>(AQ)  135 g AQ</a:t>
            </a:r>
          </a:p>
          <a:p>
            <a:endParaRPr lang="en-US" sz="2800" dirty="0">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91. EXCESS SOLUTE KI</a:t>
            </a:r>
            <a:r>
              <a:rPr lang="en-US" sz="2800" baseline="-25000" dirty="0">
                <a:solidFill>
                  <a:srgbClr val="0000FF"/>
                </a:solidFill>
                <a:latin typeface="Times New Roman" panose="02020603050405020304" pitchFamily="18" charset="0"/>
                <a:cs typeface="Times New Roman" panose="02020603050405020304" pitchFamily="18" charset="0"/>
              </a:rPr>
              <a:t>(S)  5 g S</a:t>
            </a:r>
          </a:p>
        </p:txBody>
      </p:sp>
    </p:spTree>
    <p:extLst>
      <p:ext uri="{BB962C8B-B14F-4D97-AF65-F5344CB8AC3E}">
        <p14:creationId xmlns:p14="http://schemas.microsoft.com/office/powerpoint/2010/main" val="236718178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877985"/>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92.  In a </a:t>
            </a:r>
            <a:r>
              <a:rPr lang="en-US" sz="6000" b="1" dirty="0">
                <a:solidFill>
                  <a:srgbClr val="0000FF"/>
                </a:solidFill>
                <a:latin typeface="Times New Roman" panose="02020603050405020304" pitchFamily="18" charset="0"/>
                <a:cs typeface="Times New Roman" panose="02020603050405020304" pitchFamily="18" charset="0"/>
              </a:rPr>
              <a:t>________________</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the rate of the </a:t>
            </a:r>
            <a:r>
              <a:rPr lang="en-US" sz="2800" b="1" dirty="0">
                <a:solidFill>
                  <a:srgbClr val="0000FF"/>
                </a:solidFill>
                <a:latin typeface="Times New Roman" panose="02020603050405020304" pitchFamily="18" charset="0"/>
                <a:cs typeface="Times New Roman" panose="02020603050405020304" pitchFamily="18" charset="0"/>
              </a:rPr>
              <a:t>________</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reaction is equal to the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rate of the </a:t>
            </a:r>
            <a:r>
              <a:rPr lang="en-US" sz="2800" b="1" dirty="0">
                <a:solidFill>
                  <a:srgbClr val="0000FF"/>
                </a:solidFill>
                <a:latin typeface="Times New Roman" panose="02020603050405020304" pitchFamily="18" charset="0"/>
                <a:cs typeface="Times New Roman" panose="02020603050405020304" pitchFamily="18" charset="0"/>
              </a:rPr>
              <a:t>_______</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reaction. </a:t>
            </a: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10034681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01533"/>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92.  In a </a:t>
            </a:r>
            <a:r>
              <a:rPr lang="en-US" sz="6000" b="1" dirty="0">
                <a:solidFill>
                  <a:srgbClr val="0000FF"/>
                </a:solidFill>
                <a:latin typeface="Times New Roman" panose="02020603050405020304" pitchFamily="18" charset="0"/>
                <a:cs typeface="Times New Roman" panose="02020603050405020304" pitchFamily="18" charset="0"/>
              </a:rPr>
              <a:t>dynamic equilibrium</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the rate of the </a:t>
            </a:r>
            <a:r>
              <a:rPr lang="en-US" sz="2800" b="1" dirty="0">
                <a:solidFill>
                  <a:srgbClr val="0000FF"/>
                </a:solidFill>
                <a:latin typeface="Times New Roman" panose="02020603050405020304" pitchFamily="18" charset="0"/>
                <a:cs typeface="Times New Roman" panose="02020603050405020304" pitchFamily="18" charset="0"/>
              </a:rPr>
              <a:t>forward</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reaction is equal to the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rate of the </a:t>
            </a:r>
            <a:r>
              <a:rPr lang="en-US" sz="2800" b="1" dirty="0">
                <a:solidFill>
                  <a:srgbClr val="0000FF"/>
                </a:solidFill>
                <a:latin typeface="Times New Roman" panose="02020603050405020304" pitchFamily="18" charset="0"/>
                <a:cs typeface="Times New Roman" panose="02020603050405020304" pitchFamily="18" charset="0"/>
              </a:rPr>
              <a:t>reverse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reaction. </a:t>
            </a: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93.  In this case we could say that the</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endParaRPr lang="en-US" dirty="0"/>
          </a:p>
        </p:txBody>
      </p:sp>
    </p:spTree>
    <p:extLst>
      <p:ext uri="{BB962C8B-B14F-4D97-AF65-F5344CB8AC3E}">
        <p14:creationId xmlns:p14="http://schemas.microsoft.com/office/powerpoint/2010/main" val="96892897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45687"/>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92.  In a </a:t>
            </a:r>
            <a:r>
              <a:rPr lang="en-US" sz="6000" b="1" dirty="0">
                <a:solidFill>
                  <a:srgbClr val="0000FF"/>
                </a:solidFill>
                <a:latin typeface="Times New Roman" panose="02020603050405020304" pitchFamily="18" charset="0"/>
                <a:cs typeface="Times New Roman" panose="02020603050405020304" pitchFamily="18" charset="0"/>
              </a:rPr>
              <a:t>dynamic equilibrium</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the rate of the </a:t>
            </a:r>
            <a:r>
              <a:rPr lang="en-US" sz="2800" b="1" dirty="0">
                <a:solidFill>
                  <a:srgbClr val="0000FF"/>
                </a:solidFill>
                <a:latin typeface="Times New Roman" panose="02020603050405020304" pitchFamily="18" charset="0"/>
                <a:cs typeface="Times New Roman" panose="02020603050405020304" pitchFamily="18" charset="0"/>
              </a:rPr>
              <a:t>forward</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reaction is equal to the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rate of the </a:t>
            </a:r>
            <a:r>
              <a:rPr lang="en-US" sz="2800" b="1" dirty="0">
                <a:solidFill>
                  <a:srgbClr val="0000FF"/>
                </a:solidFill>
                <a:latin typeface="Times New Roman" panose="02020603050405020304" pitchFamily="18" charset="0"/>
                <a:cs typeface="Times New Roman" panose="02020603050405020304" pitchFamily="18" charset="0"/>
              </a:rPr>
              <a:t>reverse</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reaction. </a:t>
            </a: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93.  In this case we could say that the</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rate of                                            rate of </a:t>
            </a:r>
            <a:br>
              <a:rPr lang="en-US" sz="2800" dirty="0">
                <a:solidFill>
                  <a:srgbClr val="FF0000"/>
                </a:solidFill>
                <a:latin typeface="Times New Roman" panose="02020603050405020304" pitchFamily="18" charset="0"/>
                <a:cs typeface="Times New Roman" panose="02020603050405020304" pitchFamily="18" charset="0"/>
              </a:rPr>
            </a:br>
            <a:r>
              <a:rPr lang="en-US" sz="4000" b="1" dirty="0">
                <a:solidFill>
                  <a:srgbClr val="FF0000"/>
                </a:solidFill>
                <a:latin typeface="Times New Roman" panose="02020603050405020304" pitchFamily="18" charset="0"/>
                <a:cs typeface="Times New Roman" panose="02020603050405020304" pitchFamily="18" charset="0"/>
              </a:rPr>
              <a:t>SOLVATION             PRECIPITATION</a:t>
            </a:r>
            <a:endParaRPr lang="en-US" sz="2800" kern="1400" dirty="0">
              <a:solidFill>
                <a:srgbClr val="FF0000"/>
              </a:solidFill>
              <a:latin typeface="Times New Roman" panose="02020603050405020304" pitchFamily="18" charset="0"/>
              <a:cs typeface="Times New Roman" panose="02020603050405020304" pitchFamily="18" charset="0"/>
            </a:endParaRPr>
          </a:p>
          <a:p>
            <a:endParaRPr lang="en-US" dirty="0"/>
          </a:p>
        </p:txBody>
      </p:sp>
      <p:sp>
        <p:nvSpPr>
          <p:cNvPr id="3" name="TextBox 2"/>
          <p:cNvSpPr txBox="1"/>
          <p:nvPr/>
        </p:nvSpPr>
        <p:spPr>
          <a:xfrm>
            <a:off x="3505200" y="4876799"/>
            <a:ext cx="1143000" cy="1200329"/>
          </a:xfrm>
          <a:prstGeom prst="rect">
            <a:avLst/>
          </a:prstGeom>
          <a:noFill/>
        </p:spPr>
        <p:txBody>
          <a:bodyPr wrap="square" rtlCol="0">
            <a:spAutoFit/>
          </a:bodyPr>
          <a:lstStyle/>
          <a:p>
            <a:r>
              <a:rPr lang="en-US" sz="7200" dirty="0">
                <a:solidFill>
                  <a:srgbClr val="FF0000"/>
                </a:solidFill>
              </a:rPr>
              <a:t>=</a:t>
            </a:r>
          </a:p>
        </p:txBody>
      </p:sp>
      <p:sp>
        <p:nvSpPr>
          <p:cNvPr id="4" name="Oval 3">
            <a:extLst>
              <a:ext uri="{FF2B5EF4-FFF2-40B4-BE49-F238E27FC236}">
                <a16:creationId xmlns:a16="http://schemas.microsoft.com/office/drawing/2014/main" id="{CCEB6817-BEEF-8547-1BD3-1FBB49A0E843}"/>
              </a:ext>
            </a:extLst>
          </p:cNvPr>
          <p:cNvSpPr/>
          <p:nvPr/>
        </p:nvSpPr>
        <p:spPr>
          <a:xfrm>
            <a:off x="3352800" y="5029199"/>
            <a:ext cx="990600" cy="1047929"/>
          </a:xfrm>
          <a:prstGeom prst="ellipse">
            <a:avLst/>
          </a:prstGeom>
          <a:noFill/>
          <a:ln>
            <a:solidFill>
              <a:srgbClr val="1814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50840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0109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7. The density of ICE is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LESS THAN THE DENSITY OF WATER</a:t>
            </a:r>
            <a:r>
              <a:rPr lang="en-US" sz="3600" dirty="0">
                <a:latin typeface="Times New Roman" panose="02020603050405020304" pitchFamily="18" charset="0"/>
                <a:cs typeface="Times New Roman" panose="02020603050405020304" pitchFamily="18" charset="0"/>
              </a:rPr>
              <a:t>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since ice floats in liquid water.</a:t>
            </a:r>
            <a:br>
              <a:rPr lang="en-US" sz="3200" dirty="0">
                <a:latin typeface="Times New Roman" panose="02020603050405020304" pitchFamily="18" charset="0"/>
                <a:cs typeface="Times New Roman" panose="02020603050405020304" pitchFamily="18" charset="0"/>
              </a:rPr>
            </a:b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8.  The hole in the ring creates a slightly greater</a:t>
            </a:r>
            <a:br>
              <a:rPr lang="en-US" sz="3200" dirty="0">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VOLUME</a:t>
            </a:r>
            <a:r>
              <a:rPr lang="en-US" sz="4000" dirty="0">
                <a:solidFill>
                  <a:srgbClr val="FF0000"/>
                </a:solidFill>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for the six molecules of water that</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the liquid water just doesn’t have.   </a:t>
            </a:r>
          </a:p>
          <a:p>
            <a:endParaRPr lang="en-US" dirty="0"/>
          </a:p>
        </p:txBody>
      </p:sp>
      <p:pic>
        <p:nvPicPr>
          <p:cNvPr id="1026" name="Picture 2" descr="http://www.icebergwatereurope.com/wp-content/uploads/2013/02/iceberg2.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78411" y="3886200"/>
            <a:ext cx="4465589"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46150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50778"/>
          </a:xfrm>
          <a:prstGeom prst="rect">
            <a:avLst/>
          </a:prstGeom>
          <a:noFill/>
        </p:spPr>
        <p:txBody>
          <a:bodyPr wrap="square" rtlCol="0">
            <a:spAutoFit/>
          </a:bodyPr>
          <a:lstStyle/>
          <a:p>
            <a:pPr>
              <a:lnSpc>
                <a:spcPct val="119000"/>
              </a:lnSpc>
              <a:spcAft>
                <a:spcPts val="600"/>
              </a:spcAft>
            </a:pPr>
            <a:r>
              <a:rPr lang="en-US" sz="4000" kern="1400" dirty="0">
                <a:solidFill>
                  <a:srgbClr val="000000"/>
                </a:solidFill>
                <a:latin typeface="Times New Roman" panose="02020603050405020304" pitchFamily="18" charset="0"/>
                <a:cs typeface="Times New Roman" panose="02020603050405020304" pitchFamily="18" charset="0"/>
              </a:rPr>
              <a:t>94.  When NaCl</a:t>
            </a:r>
            <a:r>
              <a:rPr lang="en-US" sz="4000" kern="1400" baseline="-25000" dirty="0">
                <a:solidFill>
                  <a:srgbClr val="000000"/>
                </a:solidFill>
                <a:latin typeface="Times New Roman" panose="02020603050405020304" pitchFamily="18" charset="0"/>
                <a:cs typeface="Times New Roman" panose="02020603050405020304" pitchFamily="18" charset="0"/>
              </a:rPr>
              <a:t>(S) </a:t>
            </a:r>
            <a:r>
              <a:rPr lang="en-US" sz="4000" kern="1400" dirty="0">
                <a:solidFill>
                  <a:srgbClr val="000000"/>
                </a:solidFill>
                <a:latin typeface="Times New Roman" panose="02020603050405020304" pitchFamily="18" charset="0"/>
                <a:cs typeface="Times New Roman" panose="02020603050405020304" pitchFamily="18" charset="0"/>
              </a:rPr>
              <a:t>→ Na</a:t>
            </a:r>
            <a:r>
              <a:rPr lang="en-US" sz="4000" kern="1400" baseline="30000" dirty="0">
                <a:solidFill>
                  <a:srgbClr val="000000"/>
                </a:solidFill>
                <a:latin typeface="Times New Roman" panose="02020603050405020304" pitchFamily="18" charset="0"/>
                <a:cs typeface="Times New Roman" panose="02020603050405020304" pitchFamily="18" charset="0"/>
              </a:rPr>
              <a:t>+1</a:t>
            </a:r>
            <a:r>
              <a:rPr lang="en-US" sz="4000" kern="1400" baseline="-25000" dirty="0">
                <a:solidFill>
                  <a:srgbClr val="000000"/>
                </a:solidFill>
                <a:latin typeface="Times New Roman" panose="02020603050405020304" pitchFamily="18" charset="0"/>
                <a:cs typeface="Times New Roman" panose="02020603050405020304" pitchFamily="18" charset="0"/>
              </a:rPr>
              <a:t>(AQ) </a:t>
            </a:r>
            <a:r>
              <a:rPr lang="en-US" sz="4000" kern="1400" dirty="0">
                <a:solidFill>
                  <a:srgbClr val="000000"/>
                </a:solidFill>
                <a:latin typeface="Times New Roman" panose="02020603050405020304" pitchFamily="18" charset="0"/>
                <a:cs typeface="Times New Roman" panose="02020603050405020304" pitchFamily="18" charset="0"/>
              </a:rPr>
              <a:t>+ Cl</a:t>
            </a:r>
            <a:r>
              <a:rPr lang="en-US" sz="4000" kern="1400" baseline="30000" dirty="0">
                <a:solidFill>
                  <a:srgbClr val="000000"/>
                </a:solidFill>
                <a:latin typeface="Times New Roman" panose="02020603050405020304" pitchFamily="18" charset="0"/>
                <a:cs typeface="Times New Roman" panose="02020603050405020304" pitchFamily="18" charset="0"/>
              </a:rPr>
              <a:t>-1</a:t>
            </a:r>
            <a:r>
              <a:rPr lang="en-US" sz="4000" kern="1400" baseline="-25000" dirty="0">
                <a:solidFill>
                  <a:srgbClr val="000000"/>
                </a:solidFill>
                <a:latin typeface="Times New Roman" panose="02020603050405020304" pitchFamily="18" charset="0"/>
                <a:cs typeface="Times New Roman" panose="02020603050405020304" pitchFamily="18" charset="0"/>
              </a:rPr>
              <a:t>(AQ)</a:t>
            </a:r>
            <a:r>
              <a:rPr lang="en-US" sz="4000" kern="1400" dirty="0">
                <a:solidFill>
                  <a:srgbClr val="000000"/>
                </a:solidFill>
                <a:latin typeface="Times New Roman" panose="02020603050405020304" pitchFamily="18" charset="0"/>
                <a:cs typeface="Times New Roman" panose="02020603050405020304" pitchFamily="18" charset="0"/>
              </a:rPr>
              <a:t>   </a:t>
            </a:r>
            <a:br>
              <a:rPr lang="en-US" sz="4000" kern="1400" dirty="0">
                <a:solidFill>
                  <a:srgbClr val="000000"/>
                </a:solidFill>
                <a:latin typeface="Times New Roman" panose="02020603050405020304" pitchFamily="18" charset="0"/>
                <a:cs typeface="Times New Roman" panose="02020603050405020304" pitchFamily="18" charset="0"/>
              </a:rPr>
            </a:br>
            <a:br>
              <a:rPr lang="en-US" sz="4000" kern="1400" dirty="0">
                <a:solidFill>
                  <a:srgbClr val="000000"/>
                </a:solidFill>
                <a:latin typeface="Times New Roman" panose="02020603050405020304" pitchFamily="18" charset="0"/>
                <a:cs typeface="Times New Roman" panose="02020603050405020304" pitchFamily="18" charset="0"/>
              </a:rPr>
            </a:br>
            <a:r>
              <a:rPr lang="en-US" sz="4000" kern="1400" dirty="0">
                <a:solidFill>
                  <a:srgbClr val="000000"/>
                </a:solidFill>
                <a:latin typeface="Times New Roman" panose="02020603050405020304" pitchFamily="18" charset="0"/>
                <a:cs typeface="Times New Roman" panose="02020603050405020304" pitchFamily="18" charset="0"/>
              </a:rPr>
              <a:t>this is called _________________</a:t>
            </a:r>
            <a:br>
              <a:rPr lang="en-US" sz="4000" kern="1400" dirty="0">
                <a:solidFill>
                  <a:srgbClr val="000000"/>
                </a:solidFill>
                <a:latin typeface="Times New Roman" panose="02020603050405020304" pitchFamily="18" charset="0"/>
                <a:cs typeface="Times New Roman" panose="02020603050405020304" pitchFamily="18" charset="0"/>
              </a:rPr>
            </a:br>
            <a:r>
              <a:rPr lang="en-US" sz="4000" kern="1400" dirty="0">
                <a:solidFill>
                  <a:srgbClr val="000000"/>
                </a:solidFill>
                <a:latin typeface="Times New Roman" panose="02020603050405020304" pitchFamily="18" charset="0"/>
                <a:cs typeface="Times New Roman" panose="02020603050405020304" pitchFamily="18" charset="0"/>
              </a:rPr>
              <a:t>                or _______________</a:t>
            </a:r>
          </a:p>
          <a:p>
            <a:pPr>
              <a:lnSpc>
                <a:spcPct val="119000"/>
              </a:lnSpc>
              <a:spcAft>
                <a:spcPts val="600"/>
              </a:spcAft>
            </a:pPr>
            <a:br>
              <a:rPr lang="en-US" sz="4000" kern="1400" dirty="0">
                <a:solidFill>
                  <a:srgbClr val="000000"/>
                </a:solidFill>
                <a:latin typeface="Times New Roman" panose="02020603050405020304" pitchFamily="18" charset="0"/>
                <a:cs typeface="Times New Roman" panose="02020603050405020304" pitchFamily="18" charset="0"/>
              </a:rPr>
            </a:br>
            <a:r>
              <a:rPr lang="en-US" sz="4000" kern="1400" dirty="0">
                <a:solidFill>
                  <a:srgbClr val="000000"/>
                </a:solidFill>
                <a:latin typeface="Times New Roman" panose="02020603050405020304" pitchFamily="18" charset="0"/>
                <a:cs typeface="Times New Roman" panose="02020603050405020304" pitchFamily="18" charset="0"/>
              </a:rPr>
              <a:t>95.  Does sugar, C</a:t>
            </a:r>
            <a:r>
              <a:rPr lang="en-US" sz="4000" kern="1400" baseline="-25000" dirty="0">
                <a:solidFill>
                  <a:srgbClr val="000000"/>
                </a:solidFill>
                <a:latin typeface="Times New Roman" panose="02020603050405020304" pitchFamily="18" charset="0"/>
                <a:cs typeface="Times New Roman" panose="02020603050405020304" pitchFamily="18" charset="0"/>
              </a:rPr>
              <a:t>12</a:t>
            </a:r>
            <a:r>
              <a:rPr lang="en-US" sz="4000" kern="1400" dirty="0">
                <a:solidFill>
                  <a:srgbClr val="000000"/>
                </a:solidFill>
                <a:latin typeface="Times New Roman" panose="02020603050405020304" pitchFamily="18" charset="0"/>
                <a:cs typeface="Times New Roman" panose="02020603050405020304" pitchFamily="18" charset="0"/>
              </a:rPr>
              <a:t>H</a:t>
            </a:r>
            <a:r>
              <a:rPr lang="en-US" sz="4000" kern="1400" baseline="-25000" dirty="0">
                <a:solidFill>
                  <a:srgbClr val="000000"/>
                </a:solidFill>
                <a:latin typeface="Times New Roman" panose="02020603050405020304" pitchFamily="18" charset="0"/>
                <a:cs typeface="Times New Roman" panose="02020603050405020304" pitchFamily="18" charset="0"/>
              </a:rPr>
              <a:t>22</a:t>
            </a:r>
            <a:r>
              <a:rPr lang="en-US" sz="4000" kern="1400" dirty="0">
                <a:solidFill>
                  <a:srgbClr val="000000"/>
                </a:solidFill>
                <a:latin typeface="Times New Roman" panose="02020603050405020304" pitchFamily="18" charset="0"/>
                <a:cs typeface="Times New Roman" panose="02020603050405020304" pitchFamily="18" charset="0"/>
              </a:rPr>
              <a:t>O</a:t>
            </a:r>
            <a:r>
              <a:rPr lang="en-US" sz="4000" kern="1400" baseline="-25000" dirty="0">
                <a:solidFill>
                  <a:srgbClr val="000000"/>
                </a:solidFill>
                <a:latin typeface="Times New Roman" panose="02020603050405020304" pitchFamily="18" charset="0"/>
                <a:cs typeface="Times New Roman" panose="02020603050405020304" pitchFamily="18" charset="0"/>
              </a:rPr>
              <a:t>11</a:t>
            </a:r>
            <a:r>
              <a:rPr lang="en-US" sz="4000" kern="1400" dirty="0">
                <a:solidFill>
                  <a:srgbClr val="000000"/>
                </a:solidFill>
                <a:latin typeface="Times New Roman" panose="02020603050405020304" pitchFamily="18" charset="0"/>
                <a:cs typeface="Times New Roman" panose="02020603050405020304" pitchFamily="18" charset="0"/>
              </a:rPr>
              <a:t> do this?  _____  How does sugar dissolve into water? </a:t>
            </a:r>
            <a:endParaRPr lang="en-US" sz="4000" kern="1400" dirty="0">
              <a:solidFill>
                <a:srgbClr val="000000"/>
              </a:solidFill>
            </a:endParaRPr>
          </a:p>
          <a:p>
            <a:endParaRPr lang="en-US" dirty="0"/>
          </a:p>
        </p:txBody>
      </p:sp>
      <p:sp>
        <p:nvSpPr>
          <p:cNvPr id="3" name="TextBox 2">
            <a:extLst>
              <a:ext uri="{FF2B5EF4-FFF2-40B4-BE49-F238E27FC236}">
                <a16:creationId xmlns:a16="http://schemas.microsoft.com/office/drawing/2014/main" id="{01293007-A0FB-4701-8C7C-608D124D4AA1}"/>
              </a:ext>
            </a:extLst>
          </p:cNvPr>
          <p:cNvSpPr txBox="1"/>
          <p:nvPr/>
        </p:nvSpPr>
        <p:spPr>
          <a:xfrm>
            <a:off x="3810000" y="7536"/>
            <a:ext cx="609600" cy="369332"/>
          </a:xfrm>
          <a:prstGeom prst="rect">
            <a:avLst/>
          </a:prstGeom>
          <a:noFill/>
        </p:spPr>
        <p:txBody>
          <a:bodyPr wrap="square" rtlCol="0">
            <a:spAutoFit/>
          </a:bodyPr>
          <a:lstStyle/>
          <a:p>
            <a:r>
              <a:rPr lang="en-US" dirty="0">
                <a:solidFill>
                  <a:srgbClr val="FF0000"/>
                </a:solidFill>
              </a:rPr>
              <a:t>H</a:t>
            </a:r>
            <a:r>
              <a:rPr lang="en-US" baseline="-25000" dirty="0">
                <a:solidFill>
                  <a:srgbClr val="FF0000"/>
                </a:solidFill>
              </a:rPr>
              <a:t>2</a:t>
            </a:r>
            <a:r>
              <a:rPr lang="en-US" dirty="0">
                <a:solidFill>
                  <a:srgbClr val="FF0000"/>
                </a:solidFill>
              </a:rPr>
              <a:t>O</a:t>
            </a:r>
          </a:p>
        </p:txBody>
      </p:sp>
    </p:spTree>
    <p:extLst>
      <p:ext uri="{BB962C8B-B14F-4D97-AF65-F5344CB8AC3E}">
        <p14:creationId xmlns:p14="http://schemas.microsoft.com/office/powerpoint/2010/main" val="244226949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5681940"/>
          </a:xfrm>
          <a:prstGeom prst="rect">
            <a:avLst/>
          </a:prstGeom>
          <a:noFill/>
        </p:spPr>
        <p:txBody>
          <a:bodyPr wrap="square" rtlCol="0">
            <a:spAutoFit/>
          </a:bodyPr>
          <a:lstStyle/>
          <a:p>
            <a:pPr>
              <a:lnSpc>
                <a:spcPct val="119000"/>
              </a:lnSpc>
              <a:spcAft>
                <a:spcPts val="600"/>
              </a:spcAft>
            </a:pPr>
            <a:r>
              <a:rPr lang="en-US" sz="4000" kern="1400" dirty="0">
                <a:solidFill>
                  <a:srgbClr val="000000"/>
                </a:solidFill>
                <a:latin typeface="Times New Roman" panose="02020603050405020304" pitchFamily="18" charset="0"/>
                <a:cs typeface="Times New Roman" panose="02020603050405020304" pitchFamily="18" charset="0"/>
              </a:rPr>
              <a:t>94.  When NaCl</a:t>
            </a:r>
            <a:r>
              <a:rPr lang="en-US" sz="4000" kern="1400" baseline="-25000" dirty="0">
                <a:solidFill>
                  <a:srgbClr val="000000"/>
                </a:solidFill>
                <a:latin typeface="Times New Roman" panose="02020603050405020304" pitchFamily="18" charset="0"/>
                <a:cs typeface="Times New Roman" panose="02020603050405020304" pitchFamily="18" charset="0"/>
              </a:rPr>
              <a:t>(S) </a:t>
            </a:r>
            <a:r>
              <a:rPr lang="en-US" sz="4000" kern="1400" dirty="0">
                <a:solidFill>
                  <a:srgbClr val="000000"/>
                </a:solidFill>
                <a:latin typeface="Times New Roman" panose="02020603050405020304" pitchFamily="18" charset="0"/>
                <a:cs typeface="Times New Roman" panose="02020603050405020304" pitchFamily="18" charset="0"/>
              </a:rPr>
              <a:t>→ Na</a:t>
            </a:r>
            <a:r>
              <a:rPr lang="en-US" sz="4000" kern="1400" baseline="30000" dirty="0">
                <a:solidFill>
                  <a:srgbClr val="000000"/>
                </a:solidFill>
                <a:latin typeface="Times New Roman" panose="02020603050405020304" pitchFamily="18" charset="0"/>
                <a:cs typeface="Times New Roman" panose="02020603050405020304" pitchFamily="18" charset="0"/>
              </a:rPr>
              <a:t>+1</a:t>
            </a:r>
            <a:r>
              <a:rPr lang="en-US" sz="4000" kern="1400" baseline="-25000" dirty="0">
                <a:solidFill>
                  <a:srgbClr val="000000"/>
                </a:solidFill>
                <a:latin typeface="Times New Roman" panose="02020603050405020304" pitchFamily="18" charset="0"/>
                <a:cs typeface="Times New Roman" panose="02020603050405020304" pitchFamily="18" charset="0"/>
              </a:rPr>
              <a:t>(AQ) </a:t>
            </a:r>
            <a:r>
              <a:rPr lang="en-US" sz="4000" kern="1400" dirty="0">
                <a:solidFill>
                  <a:srgbClr val="000000"/>
                </a:solidFill>
                <a:latin typeface="Times New Roman" panose="02020603050405020304" pitchFamily="18" charset="0"/>
                <a:cs typeface="Times New Roman" panose="02020603050405020304" pitchFamily="18" charset="0"/>
              </a:rPr>
              <a:t>+ Cl</a:t>
            </a:r>
            <a:r>
              <a:rPr lang="en-US" sz="4000" kern="1400" baseline="30000" dirty="0">
                <a:solidFill>
                  <a:srgbClr val="000000"/>
                </a:solidFill>
                <a:latin typeface="Times New Roman" panose="02020603050405020304" pitchFamily="18" charset="0"/>
                <a:cs typeface="Times New Roman" panose="02020603050405020304" pitchFamily="18" charset="0"/>
              </a:rPr>
              <a:t>-1</a:t>
            </a:r>
            <a:r>
              <a:rPr lang="en-US" sz="4000" kern="1400" baseline="-25000" dirty="0">
                <a:solidFill>
                  <a:srgbClr val="000000"/>
                </a:solidFill>
                <a:latin typeface="Times New Roman" panose="02020603050405020304" pitchFamily="18" charset="0"/>
                <a:cs typeface="Times New Roman" panose="02020603050405020304" pitchFamily="18" charset="0"/>
              </a:rPr>
              <a:t>(AQ)</a:t>
            </a:r>
            <a:r>
              <a:rPr lang="en-US" sz="4000" kern="1400" dirty="0">
                <a:solidFill>
                  <a:srgbClr val="000000"/>
                </a:solidFill>
                <a:latin typeface="Times New Roman" panose="02020603050405020304" pitchFamily="18" charset="0"/>
                <a:cs typeface="Times New Roman" panose="02020603050405020304" pitchFamily="18" charset="0"/>
              </a:rPr>
              <a:t>   </a:t>
            </a:r>
            <a:br>
              <a:rPr lang="en-US" sz="4000" kern="1400" dirty="0">
                <a:solidFill>
                  <a:srgbClr val="000000"/>
                </a:solidFill>
                <a:latin typeface="Times New Roman" panose="02020603050405020304" pitchFamily="18" charset="0"/>
                <a:cs typeface="Times New Roman" panose="02020603050405020304" pitchFamily="18" charset="0"/>
              </a:rPr>
            </a:br>
            <a:br>
              <a:rPr lang="en-US" sz="4000" kern="1400" dirty="0">
                <a:solidFill>
                  <a:srgbClr val="000000"/>
                </a:solidFill>
                <a:latin typeface="Times New Roman" panose="02020603050405020304" pitchFamily="18" charset="0"/>
                <a:cs typeface="Times New Roman" panose="02020603050405020304" pitchFamily="18" charset="0"/>
              </a:rPr>
            </a:br>
            <a:r>
              <a:rPr lang="en-US" sz="4000" kern="1400" dirty="0">
                <a:solidFill>
                  <a:srgbClr val="000000"/>
                </a:solidFill>
                <a:latin typeface="Times New Roman" panose="02020603050405020304" pitchFamily="18" charset="0"/>
                <a:cs typeface="Times New Roman" panose="02020603050405020304" pitchFamily="18" charset="0"/>
              </a:rPr>
              <a:t>this is called </a:t>
            </a:r>
            <a:r>
              <a:rPr lang="en-US" sz="4000" b="1" kern="1400" dirty="0">
                <a:solidFill>
                  <a:srgbClr val="0000FF"/>
                </a:solidFill>
                <a:latin typeface="Times New Roman" panose="02020603050405020304" pitchFamily="18" charset="0"/>
                <a:cs typeface="Times New Roman" panose="02020603050405020304" pitchFamily="18" charset="0"/>
              </a:rPr>
              <a:t>IONIZATION</a:t>
            </a:r>
            <a:br>
              <a:rPr lang="en-US" sz="4000" kern="1400" dirty="0">
                <a:solidFill>
                  <a:srgbClr val="000000"/>
                </a:solidFill>
                <a:latin typeface="Times New Roman" panose="02020603050405020304" pitchFamily="18" charset="0"/>
                <a:cs typeface="Times New Roman" panose="02020603050405020304" pitchFamily="18" charset="0"/>
              </a:rPr>
            </a:br>
            <a:r>
              <a:rPr lang="en-US" sz="4000" kern="1400" dirty="0">
                <a:solidFill>
                  <a:srgbClr val="000000"/>
                </a:solidFill>
                <a:latin typeface="Times New Roman" panose="02020603050405020304" pitchFamily="18" charset="0"/>
                <a:cs typeface="Times New Roman" panose="02020603050405020304" pitchFamily="18" charset="0"/>
              </a:rPr>
              <a:t>                or </a:t>
            </a:r>
            <a:r>
              <a:rPr lang="en-US" sz="4000" b="1" kern="1400" dirty="0">
                <a:solidFill>
                  <a:srgbClr val="0000FF"/>
                </a:solidFill>
                <a:latin typeface="Times New Roman" panose="02020603050405020304" pitchFamily="18" charset="0"/>
                <a:cs typeface="Times New Roman" panose="02020603050405020304" pitchFamily="18" charset="0"/>
              </a:rPr>
              <a:t>DISSOCIATION </a:t>
            </a:r>
          </a:p>
          <a:p>
            <a:pPr>
              <a:lnSpc>
                <a:spcPct val="119000"/>
              </a:lnSpc>
              <a:spcAft>
                <a:spcPts val="600"/>
              </a:spcAft>
            </a:pPr>
            <a:br>
              <a:rPr lang="en-US" sz="4000" kern="1400" dirty="0">
                <a:solidFill>
                  <a:srgbClr val="000000"/>
                </a:solidFill>
                <a:latin typeface="Times New Roman" panose="02020603050405020304" pitchFamily="18" charset="0"/>
                <a:cs typeface="Times New Roman" panose="02020603050405020304" pitchFamily="18" charset="0"/>
              </a:rPr>
            </a:br>
            <a:r>
              <a:rPr lang="en-US" sz="4000" kern="1400" dirty="0">
                <a:solidFill>
                  <a:srgbClr val="000000"/>
                </a:solidFill>
                <a:latin typeface="Times New Roman" panose="02020603050405020304" pitchFamily="18" charset="0"/>
                <a:cs typeface="Times New Roman" panose="02020603050405020304" pitchFamily="18" charset="0"/>
              </a:rPr>
              <a:t>95. Does sugar, C</a:t>
            </a:r>
            <a:r>
              <a:rPr lang="en-US" sz="4000" kern="1400" baseline="-25000" dirty="0">
                <a:solidFill>
                  <a:srgbClr val="000000"/>
                </a:solidFill>
                <a:latin typeface="Times New Roman" panose="02020603050405020304" pitchFamily="18" charset="0"/>
                <a:cs typeface="Times New Roman" panose="02020603050405020304" pitchFamily="18" charset="0"/>
              </a:rPr>
              <a:t>12</a:t>
            </a:r>
            <a:r>
              <a:rPr lang="en-US" sz="4000" kern="1400" dirty="0">
                <a:solidFill>
                  <a:srgbClr val="000000"/>
                </a:solidFill>
                <a:latin typeface="Times New Roman" panose="02020603050405020304" pitchFamily="18" charset="0"/>
                <a:cs typeface="Times New Roman" panose="02020603050405020304" pitchFamily="18" charset="0"/>
              </a:rPr>
              <a:t>H</a:t>
            </a:r>
            <a:r>
              <a:rPr lang="en-US" sz="4000" kern="1400" baseline="-25000" dirty="0">
                <a:solidFill>
                  <a:srgbClr val="000000"/>
                </a:solidFill>
                <a:latin typeface="Times New Roman" panose="02020603050405020304" pitchFamily="18" charset="0"/>
                <a:cs typeface="Times New Roman" panose="02020603050405020304" pitchFamily="18" charset="0"/>
              </a:rPr>
              <a:t>22</a:t>
            </a:r>
            <a:r>
              <a:rPr lang="en-US" sz="4000" kern="1400" dirty="0">
                <a:solidFill>
                  <a:srgbClr val="000000"/>
                </a:solidFill>
                <a:latin typeface="Times New Roman" panose="02020603050405020304" pitchFamily="18" charset="0"/>
                <a:cs typeface="Times New Roman" panose="02020603050405020304" pitchFamily="18" charset="0"/>
              </a:rPr>
              <a:t>O</a:t>
            </a:r>
            <a:r>
              <a:rPr lang="en-US" sz="4000" kern="1400" baseline="-25000" dirty="0">
                <a:solidFill>
                  <a:srgbClr val="000000"/>
                </a:solidFill>
                <a:latin typeface="Times New Roman" panose="02020603050405020304" pitchFamily="18" charset="0"/>
                <a:cs typeface="Times New Roman" panose="02020603050405020304" pitchFamily="18" charset="0"/>
              </a:rPr>
              <a:t>11</a:t>
            </a:r>
            <a:r>
              <a:rPr lang="en-US" sz="4000" kern="1400" dirty="0">
                <a:solidFill>
                  <a:srgbClr val="000000"/>
                </a:solidFill>
                <a:latin typeface="Times New Roman" panose="02020603050405020304" pitchFamily="18" charset="0"/>
                <a:cs typeface="Times New Roman" panose="02020603050405020304" pitchFamily="18" charset="0"/>
              </a:rPr>
              <a:t> do this?  _____  How does sugar dissolve into water? </a:t>
            </a:r>
            <a:endParaRPr lang="en-US" sz="4000" kern="1400" dirty="0">
              <a:solidFill>
                <a:srgbClr val="000000"/>
              </a:solidFill>
            </a:endParaRPr>
          </a:p>
          <a:p>
            <a:pPr>
              <a:lnSpc>
                <a:spcPct val="119000"/>
              </a:lnSpc>
              <a:spcAft>
                <a:spcPts val="600"/>
              </a:spcAft>
            </a:pPr>
            <a:endParaRPr lang="en-US" dirty="0">
              <a:solidFill>
                <a:srgbClr val="0000FF"/>
              </a:solidFill>
            </a:endParaRPr>
          </a:p>
        </p:txBody>
      </p:sp>
      <p:sp>
        <p:nvSpPr>
          <p:cNvPr id="3" name="TextBox 2">
            <a:extLst>
              <a:ext uri="{FF2B5EF4-FFF2-40B4-BE49-F238E27FC236}">
                <a16:creationId xmlns:a16="http://schemas.microsoft.com/office/drawing/2014/main" id="{2678D5DF-BD6A-40F9-A4DE-16DF8427ECC6}"/>
              </a:ext>
            </a:extLst>
          </p:cNvPr>
          <p:cNvSpPr txBox="1"/>
          <p:nvPr/>
        </p:nvSpPr>
        <p:spPr>
          <a:xfrm>
            <a:off x="3810000" y="-66989"/>
            <a:ext cx="609600" cy="369332"/>
          </a:xfrm>
          <a:prstGeom prst="rect">
            <a:avLst/>
          </a:prstGeom>
          <a:noFill/>
        </p:spPr>
        <p:txBody>
          <a:bodyPr wrap="square" rtlCol="0">
            <a:spAutoFit/>
          </a:bodyPr>
          <a:lstStyle/>
          <a:p>
            <a:r>
              <a:rPr lang="en-US" dirty="0">
                <a:solidFill>
                  <a:srgbClr val="FF0000"/>
                </a:solidFill>
              </a:rPr>
              <a:t>H</a:t>
            </a:r>
            <a:r>
              <a:rPr lang="en-US" baseline="-25000" dirty="0">
                <a:solidFill>
                  <a:srgbClr val="FF0000"/>
                </a:solidFill>
              </a:rPr>
              <a:t>2</a:t>
            </a:r>
            <a:r>
              <a:rPr lang="en-US" dirty="0">
                <a:solidFill>
                  <a:srgbClr val="FF0000"/>
                </a:solidFill>
              </a:rPr>
              <a:t>O</a:t>
            </a:r>
          </a:p>
        </p:txBody>
      </p:sp>
    </p:spTree>
    <p:extLst>
      <p:ext uri="{BB962C8B-B14F-4D97-AF65-F5344CB8AC3E}">
        <p14:creationId xmlns:p14="http://schemas.microsoft.com/office/powerpoint/2010/main" val="231650294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76200"/>
            <a:ext cx="9144000" cy="6838051"/>
          </a:xfrm>
          <a:prstGeom prst="rect">
            <a:avLst/>
          </a:prstGeom>
          <a:noFill/>
        </p:spPr>
        <p:txBody>
          <a:bodyPr wrap="square" rtlCol="0">
            <a:spAutoFit/>
          </a:bodyPr>
          <a:lstStyle/>
          <a:p>
            <a:pPr>
              <a:lnSpc>
                <a:spcPct val="119000"/>
              </a:lnSpc>
              <a:spcAft>
                <a:spcPts val="600"/>
              </a:spcAft>
            </a:pPr>
            <a:r>
              <a:rPr lang="en-US" sz="4000" kern="1400" dirty="0">
                <a:solidFill>
                  <a:srgbClr val="000000"/>
                </a:solidFill>
                <a:latin typeface="Times New Roman" panose="02020603050405020304" pitchFamily="18" charset="0"/>
                <a:cs typeface="Times New Roman" panose="02020603050405020304" pitchFamily="18" charset="0"/>
              </a:rPr>
              <a:t>94.  When NaCl</a:t>
            </a:r>
            <a:r>
              <a:rPr lang="en-US" sz="4000" kern="1400" baseline="-25000" dirty="0">
                <a:solidFill>
                  <a:srgbClr val="000000"/>
                </a:solidFill>
                <a:latin typeface="Times New Roman" panose="02020603050405020304" pitchFamily="18" charset="0"/>
                <a:cs typeface="Times New Roman" panose="02020603050405020304" pitchFamily="18" charset="0"/>
              </a:rPr>
              <a:t>(S) </a:t>
            </a:r>
            <a:r>
              <a:rPr lang="en-US" sz="4000" kern="1400" dirty="0">
                <a:solidFill>
                  <a:srgbClr val="000000"/>
                </a:solidFill>
                <a:latin typeface="Times New Roman" panose="02020603050405020304" pitchFamily="18" charset="0"/>
                <a:cs typeface="Times New Roman" panose="02020603050405020304" pitchFamily="18" charset="0"/>
              </a:rPr>
              <a:t>→ Na</a:t>
            </a:r>
            <a:r>
              <a:rPr lang="en-US" sz="4000" kern="1400" baseline="30000" dirty="0">
                <a:solidFill>
                  <a:srgbClr val="000000"/>
                </a:solidFill>
                <a:latin typeface="Times New Roman" panose="02020603050405020304" pitchFamily="18" charset="0"/>
                <a:cs typeface="Times New Roman" panose="02020603050405020304" pitchFamily="18" charset="0"/>
              </a:rPr>
              <a:t>+1</a:t>
            </a:r>
            <a:r>
              <a:rPr lang="en-US" sz="4000" kern="1400" baseline="-25000" dirty="0">
                <a:solidFill>
                  <a:srgbClr val="000000"/>
                </a:solidFill>
                <a:latin typeface="Times New Roman" panose="02020603050405020304" pitchFamily="18" charset="0"/>
                <a:cs typeface="Times New Roman" panose="02020603050405020304" pitchFamily="18" charset="0"/>
              </a:rPr>
              <a:t>(AQ) </a:t>
            </a:r>
            <a:r>
              <a:rPr lang="en-US" sz="4000" kern="1400" dirty="0">
                <a:solidFill>
                  <a:srgbClr val="000000"/>
                </a:solidFill>
                <a:latin typeface="Times New Roman" panose="02020603050405020304" pitchFamily="18" charset="0"/>
                <a:cs typeface="Times New Roman" panose="02020603050405020304" pitchFamily="18" charset="0"/>
              </a:rPr>
              <a:t>+ Cl</a:t>
            </a:r>
            <a:r>
              <a:rPr lang="en-US" sz="4000" kern="1400" baseline="30000" dirty="0">
                <a:solidFill>
                  <a:srgbClr val="000000"/>
                </a:solidFill>
                <a:latin typeface="Times New Roman" panose="02020603050405020304" pitchFamily="18" charset="0"/>
                <a:cs typeface="Times New Roman" panose="02020603050405020304" pitchFamily="18" charset="0"/>
              </a:rPr>
              <a:t>-1</a:t>
            </a:r>
            <a:r>
              <a:rPr lang="en-US" sz="4000" kern="1400" baseline="-25000" dirty="0">
                <a:solidFill>
                  <a:srgbClr val="000000"/>
                </a:solidFill>
                <a:latin typeface="Times New Roman" panose="02020603050405020304" pitchFamily="18" charset="0"/>
                <a:cs typeface="Times New Roman" panose="02020603050405020304" pitchFamily="18" charset="0"/>
              </a:rPr>
              <a:t>(AQ)</a:t>
            </a:r>
            <a:r>
              <a:rPr lang="en-US" sz="4000" kern="1400" dirty="0">
                <a:solidFill>
                  <a:srgbClr val="000000"/>
                </a:solidFill>
                <a:latin typeface="Times New Roman" panose="02020603050405020304" pitchFamily="18" charset="0"/>
                <a:cs typeface="Times New Roman" panose="02020603050405020304" pitchFamily="18" charset="0"/>
              </a:rPr>
              <a:t>   </a:t>
            </a:r>
            <a:br>
              <a:rPr lang="en-US" sz="4000" kern="1400" dirty="0">
                <a:solidFill>
                  <a:srgbClr val="000000"/>
                </a:solidFill>
                <a:latin typeface="Times New Roman" panose="02020603050405020304" pitchFamily="18" charset="0"/>
                <a:cs typeface="Times New Roman" panose="02020603050405020304" pitchFamily="18" charset="0"/>
              </a:rPr>
            </a:br>
            <a:br>
              <a:rPr lang="en-US" sz="4000" kern="1400" dirty="0">
                <a:solidFill>
                  <a:srgbClr val="000000"/>
                </a:solidFill>
                <a:latin typeface="Times New Roman" panose="02020603050405020304" pitchFamily="18" charset="0"/>
                <a:cs typeface="Times New Roman" panose="02020603050405020304" pitchFamily="18" charset="0"/>
              </a:rPr>
            </a:br>
            <a:r>
              <a:rPr lang="en-US" sz="4000" kern="1400" dirty="0">
                <a:solidFill>
                  <a:srgbClr val="000000"/>
                </a:solidFill>
                <a:latin typeface="Times New Roman" panose="02020603050405020304" pitchFamily="18" charset="0"/>
                <a:cs typeface="Times New Roman" panose="02020603050405020304" pitchFamily="18" charset="0"/>
              </a:rPr>
              <a:t>this is called </a:t>
            </a:r>
            <a:r>
              <a:rPr lang="en-US" sz="4000" b="1" kern="1400" dirty="0">
                <a:solidFill>
                  <a:srgbClr val="0000FF"/>
                </a:solidFill>
                <a:latin typeface="Times New Roman" panose="02020603050405020304" pitchFamily="18" charset="0"/>
                <a:cs typeface="Times New Roman" panose="02020603050405020304" pitchFamily="18" charset="0"/>
              </a:rPr>
              <a:t>IONIZATION</a:t>
            </a:r>
            <a:br>
              <a:rPr lang="en-US" sz="4000" kern="1400" dirty="0">
                <a:solidFill>
                  <a:srgbClr val="000000"/>
                </a:solidFill>
                <a:latin typeface="Times New Roman" panose="02020603050405020304" pitchFamily="18" charset="0"/>
                <a:cs typeface="Times New Roman" panose="02020603050405020304" pitchFamily="18" charset="0"/>
              </a:rPr>
            </a:br>
            <a:r>
              <a:rPr lang="en-US" sz="4000" kern="1400" dirty="0">
                <a:solidFill>
                  <a:srgbClr val="000000"/>
                </a:solidFill>
                <a:latin typeface="Times New Roman" panose="02020603050405020304" pitchFamily="18" charset="0"/>
                <a:cs typeface="Times New Roman" panose="02020603050405020304" pitchFamily="18" charset="0"/>
              </a:rPr>
              <a:t>                or </a:t>
            </a:r>
            <a:r>
              <a:rPr lang="en-US" sz="4000" b="1" kern="1400" dirty="0">
                <a:solidFill>
                  <a:srgbClr val="0000FF"/>
                </a:solidFill>
                <a:latin typeface="Times New Roman" panose="02020603050405020304" pitchFamily="18" charset="0"/>
                <a:cs typeface="Times New Roman" panose="02020603050405020304" pitchFamily="18" charset="0"/>
              </a:rPr>
              <a:t>DISSOCIATION </a:t>
            </a:r>
          </a:p>
          <a:p>
            <a:pPr>
              <a:lnSpc>
                <a:spcPct val="119000"/>
              </a:lnSpc>
              <a:spcAft>
                <a:spcPts val="600"/>
              </a:spcAft>
            </a:pPr>
            <a:br>
              <a:rPr lang="en-US" sz="4000" kern="1400" dirty="0">
                <a:solidFill>
                  <a:srgbClr val="000000"/>
                </a:solidFill>
                <a:latin typeface="Times New Roman" panose="02020603050405020304" pitchFamily="18" charset="0"/>
                <a:cs typeface="Times New Roman" panose="02020603050405020304" pitchFamily="18" charset="0"/>
              </a:rPr>
            </a:br>
            <a:r>
              <a:rPr lang="en-US" sz="4000" kern="1400" dirty="0">
                <a:solidFill>
                  <a:srgbClr val="000000"/>
                </a:solidFill>
                <a:latin typeface="Times New Roman" panose="02020603050405020304" pitchFamily="18" charset="0"/>
                <a:cs typeface="Times New Roman" panose="02020603050405020304" pitchFamily="18" charset="0"/>
              </a:rPr>
              <a:t>95. Does sugar, C</a:t>
            </a:r>
            <a:r>
              <a:rPr lang="en-US" sz="4000" kern="1400" baseline="-25000" dirty="0">
                <a:solidFill>
                  <a:srgbClr val="000000"/>
                </a:solidFill>
                <a:latin typeface="Times New Roman" panose="02020603050405020304" pitchFamily="18" charset="0"/>
                <a:cs typeface="Times New Roman" panose="02020603050405020304" pitchFamily="18" charset="0"/>
              </a:rPr>
              <a:t>12</a:t>
            </a:r>
            <a:r>
              <a:rPr lang="en-US" sz="4000" kern="1400" dirty="0">
                <a:solidFill>
                  <a:srgbClr val="000000"/>
                </a:solidFill>
                <a:latin typeface="Times New Roman" panose="02020603050405020304" pitchFamily="18" charset="0"/>
                <a:cs typeface="Times New Roman" panose="02020603050405020304" pitchFamily="18" charset="0"/>
              </a:rPr>
              <a:t>H</a:t>
            </a:r>
            <a:r>
              <a:rPr lang="en-US" sz="4000" kern="1400" baseline="-25000" dirty="0">
                <a:solidFill>
                  <a:srgbClr val="000000"/>
                </a:solidFill>
                <a:latin typeface="Times New Roman" panose="02020603050405020304" pitchFamily="18" charset="0"/>
                <a:cs typeface="Times New Roman" panose="02020603050405020304" pitchFamily="18" charset="0"/>
              </a:rPr>
              <a:t>22</a:t>
            </a:r>
            <a:r>
              <a:rPr lang="en-US" sz="4000" kern="1400" dirty="0">
                <a:solidFill>
                  <a:srgbClr val="000000"/>
                </a:solidFill>
                <a:latin typeface="Times New Roman" panose="02020603050405020304" pitchFamily="18" charset="0"/>
                <a:cs typeface="Times New Roman" panose="02020603050405020304" pitchFamily="18" charset="0"/>
              </a:rPr>
              <a:t>O</a:t>
            </a:r>
            <a:r>
              <a:rPr lang="en-US" sz="4000" kern="1400" baseline="-25000" dirty="0">
                <a:solidFill>
                  <a:srgbClr val="000000"/>
                </a:solidFill>
                <a:latin typeface="Times New Roman" panose="02020603050405020304" pitchFamily="18" charset="0"/>
                <a:cs typeface="Times New Roman" panose="02020603050405020304" pitchFamily="18" charset="0"/>
              </a:rPr>
              <a:t>11</a:t>
            </a:r>
            <a:r>
              <a:rPr lang="en-US" sz="4000" kern="1400" dirty="0">
                <a:solidFill>
                  <a:srgbClr val="000000"/>
                </a:solidFill>
                <a:latin typeface="Times New Roman" panose="02020603050405020304" pitchFamily="18" charset="0"/>
                <a:cs typeface="Times New Roman" panose="02020603050405020304" pitchFamily="18" charset="0"/>
              </a:rPr>
              <a:t> do this?  </a:t>
            </a:r>
            <a:r>
              <a:rPr lang="en-US" sz="4000" b="1" kern="1400" dirty="0">
                <a:solidFill>
                  <a:srgbClr val="0000FF"/>
                </a:solidFill>
                <a:latin typeface="Times New Roman" panose="02020603050405020304" pitchFamily="18" charset="0"/>
                <a:cs typeface="Times New Roman" panose="02020603050405020304" pitchFamily="18" charset="0"/>
              </a:rPr>
              <a:t>NO!</a:t>
            </a:r>
            <a:r>
              <a:rPr lang="en-US" sz="4000" kern="1400" dirty="0">
                <a:solidFill>
                  <a:srgbClr val="000000"/>
                </a:solidFill>
                <a:latin typeface="Times New Roman" panose="02020603050405020304" pitchFamily="18" charset="0"/>
                <a:cs typeface="Times New Roman" panose="02020603050405020304" pitchFamily="18" charset="0"/>
              </a:rPr>
              <a:t>  </a:t>
            </a:r>
            <a:br>
              <a:rPr lang="en-US" sz="4000" kern="1400" dirty="0">
                <a:solidFill>
                  <a:srgbClr val="000000"/>
                </a:solidFill>
                <a:latin typeface="Times New Roman" panose="02020603050405020304" pitchFamily="18" charset="0"/>
                <a:cs typeface="Times New Roman" panose="02020603050405020304" pitchFamily="18" charset="0"/>
              </a:rPr>
            </a:br>
            <a:r>
              <a:rPr lang="en-US" sz="4000" kern="1400" dirty="0">
                <a:solidFill>
                  <a:srgbClr val="000000"/>
                </a:solidFill>
                <a:latin typeface="Times New Roman" panose="02020603050405020304" pitchFamily="18" charset="0"/>
                <a:cs typeface="Times New Roman" panose="02020603050405020304" pitchFamily="18" charset="0"/>
              </a:rPr>
              <a:t>How does sugar dissolve into water?</a:t>
            </a:r>
            <a:br>
              <a:rPr lang="en-US" sz="4000" kern="1400" dirty="0">
                <a:solidFill>
                  <a:srgbClr val="000000"/>
                </a:solidFill>
                <a:latin typeface="Times New Roman" panose="02020603050405020304" pitchFamily="18" charset="0"/>
                <a:cs typeface="Times New Roman" panose="02020603050405020304" pitchFamily="18" charset="0"/>
              </a:rPr>
            </a:br>
            <a:r>
              <a:rPr lang="en-US" sz="4000" u="sng" kern="1400" dirty="0">
                <a:solidFill>
                  <a:srgbClr val="0000FF"/>
                </a:solidFill>
                <a:latin typeface="Times New Roman" panose="02020603050405020304" pitchFamily="18" charset="0"/>
                <a:cs typeface="Times New Roman" panose="02020603050405020304" pitchFamily="18" charset="0"/>
              </a:rPr>
              <a:t>BY BREAKING INTO MOLECUES, </a:t>
            </a:r>
            <a:br>
              <a:rPr lang="en-US" sz="4000" u="sng" kern="1400" dirty="0">
                <a:solidFill>
                  <a:srgbClr val="0000FF"/>
                </a:solidFill>
                <a:latin typeface="Times New Roman" panose="02020603050405020304" pitchFamily="18" charset="0"/>
                <a:cs typeface="Times New Roman" panose="02020603050405020304" pitchFamily="18" charset="0"/>
              </a:rPr>
            </a:br>
            <a:r>
              <a:rPr lang="en-US" sz="4000" u="sng" kern="1400" dirty="0">
                <a:solidFill>
                  <a:srgbClr val="0000FF"/>
                </a:solidFill>
                <a:latin typeface="Times New Roman" panose="02020603050405020304" pitchFamily="18" charset="0"/>
                <a:cs typeface="Times New Roman" panose="02020603050405020304" pitchFamily="18" charset="0"/>
              </a:rPr>
              <a:t>NOT INTO IONS.   </a:t>
            </a:r>
            <a:r>
              <a:rPr lang="en-US" sz="4000" u="sng" kern="1400" dirty="0">
                <a:solidFill>
                  <a:srgbClr val="FF0000"/>
                </a:solidFill>
                <a:latin typeface="Times New Roman" panose="02020603050405020304" pitchFamily="18" charset="0"/>
                <a:cs typeface="Times New Roman" panose="02020603050405020304" pitchFamily="18" charset="0"/>
              </a:rPr>
              <a:t>Sugar is not ionic.  </a:t>
            </a:r>
            <a:endParaRPr lang="en-US" u="sng" dirty="0">
              <a:solidFill>
                <a:srgbClr val="0000FF"/>
              </a:solidFill>
            </a:endParaRPr>
          </a:p>
        </p:txBody>
      </p:sp>
      <p:sp>
        <p:nvSpPr>
          <p:cNvPr id="3" name="TextBox 2">
            <a:extLst>
              <a:ext uri="{FF2B5EF4-FFF2-40B4-BE49-F238E27FC236}">
                <a16:creationId xmlns:a16="http://schemas.microsoft.com/office/drawing/2014/main" id="{2678D5DF-BD6A-40F9-A4DE-16DF8427ECC6}"/>
              </a:ext>
            </a:extLst>
          </p:cNvPr>
          <p:cNvSpPr txBox="1"/>
          <p:nvPr/>
        </p:nvSpPr>
        <p:spPr>
          <a:xfrm>
            <a:off x="3810000" y="-66989"/>
            <a:ext cx="609600" cy="369332"/>
          </a:xfrm>
          <a:prstGeom prst="rect">
            <a:avLst/>
          </a:prstGeom>
          <a:noFill/>
        </p:spPr>
        <p:txBody>
          <a:bodyPr wrap="square" rtlCol="0">
            <a:spAutoFit/>
          </a:bodyPr>
          <a:lstStyle/>
          <a:p>
            <a:r>
              <a:rPr lang="en-US" dirty="0">
                <a:solidFill>
                  <a:srgbClr val="FF0000"/>
                </a:solidFill>
              </a:rPr>
              <a:t>H</a:t>
            </a:r>
            <a:r>
              <a:rPr lang="en-US" baseline="-25000" dirty="0">
                <a:solidFill>
                  <a:srgbClr val="FF0000"/>
                </a:solidFill>
              </a:rPr>
              <a:t>2</a:t>
            </a:r>
            <a:r>
              <a:rPr lang="en-US" dirty="0">
                <a:solidFill>
                  <a:srgbClr val="FF0000"/>
                </a:solidFill>
              </a:rPr>
              <a:t>O</a:t>
            </a:r>
          </a:p>
        </p:txBody>
      </p:sp>
    </p:spTree>
    <p:extLst>
      <p:ext uri="{BB962C8B-B14F-4D97-AF65-F5344CB8AC3E}">
        <p14:creationId xmlns:p14="http://schemas.microsoft.com/office/powerpoint/2010/main" val="3549333471"/>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EB01F6-4F7F-DA7C-90D5-671F87797E25}"/>
              </a:ext>
            </a:extLst>
          </p:cNvPr>
          <p:cNvSpPr txBox="1"/>
          <p:nvPr/>
        </p:nvSpPr>
        <p:spPr>
          <a:xfrm>
            <a:off x="0" y="0"/>
            <a:ext cx="9144000" cy="6217087"/>
          </a:xfrm>
          <a:prstGeom prst="rect">
            <a:avLst/>
          </a:prstGeom>
          <a:noFill/>
        </p:spPr>
        <p:txBody>
          <a:bodyPr wrap="square" rtlCol="0">
            <a:spAutoFit/>
          </a:bodyPr>
          <a:lstStyle/>
          <a:p>
            <a:r>
              <a:rPr lang="en-US" sz="5400" dirty="0">
                <a:latin typeface="Times New Roman" panose="02020603050405020304" pitchFamily="18" charset="0"/>
                <a:cs typeface="Times New Roman" panose="02020603050405020304" pitchFamily="18" charset="0"/>
              </a:rPr>
              <a:t>96.          Electrolytes</a:t>
            </a:r>
            <a:br>
              <a:rPr lang="en-US" sz="5400" dirty="0">
                <a:latin typeface="Times New Roman" panose="02020603050405020304" pitchFamily="18" charset="0"/>
                <a:cs typeface="Times New Roman" panose="02020603050405020304" pitchFamily="18" charset="0"/>
              </a:rPr>
            </a:br>
            <a:r>
              <a:rPr lang="en-US" sz="1200" dirty="0">
                <a:latin typeface="Times New Roman" panose="02020603050405020304" pitchFamily="18" charset="0"/>
                <a:cs typeface="Times New Roman" panose="02020603050405020304" pitchFamily="18" charset="0"/>
              </a:rPr>
              <a:t>                                                                     </a:t>
            </a:r>
            <a:r>
              <a:rPr lang="en-US" dirty="0">
                <a:solidFill>
                  <a:srgbClr val="FF0000"/>
                </a:solidFill>
                <a:latin typeface="Times New Roman" panose="02020603050405020304" pitchFamily="18" charset="0"/>
                <a:cs typeface="Times New Roman" panose="02020603050405020304" pitchFamily="18" charset="0"/>
              </a:rPr>
              <a:t>The hardest vocab word of the year </a:t>
            </a:r>
          </a:p>
          <a:p>
            <a:endParaRPr lang="en-US"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181411"/>
                </a:solidFill>
                <a:latin typeface="Times New Roman" panose="02020603050405020304" pitchFamily="18" charset="0"/>
                <a:cs typeface="Times New Roman" panose="02020603050405020304" pitchFamily="18" charset="0"/>
              </a:rPr>
              <a:t>To be an electrolyte, First, you must be </a:t>
            </a:r>
            <a:r>
              <a:rPr lang="en-US" sz="2800" u="sng" dirty="0">
                <a:solidFill>
                  <a:srgbClr val="181411"/>
                </a:solidFill>
                <a:latin typeface="Times New Roman" panose="02020603050405020304" pitchFamily="18" charset="0"/>
                <a:cs typeface="Times New Roman" panose="02020603050405020304" pitchFamily="18" charset="0"/>
              </a:rPr>
              <a:t>IONIC</a:t>
            </a:r>
          </a:p>
          <a:p>
            <a:endParaRPr lang="en-US" sz="2800" dirty="0">
              <a:solidFill>
                <a:srgbClr val="181411"/>
              </a:solidFill>
              <a:latin typeface="Times New Roman" panose="02020603050405020304" pitchFamily="18" charset="0"/>
              <a:cs typeface="Times New Roman" panose="02020603050405020304" pitchFamily="18" charset="0"/>
            </a:endParaRPr>
          </a:p>
          <a:p>
            <a:r>
              <a:rPr lang="en-US" sz="2800" dirty="0">
                <a:solidFill>
                  <a:srgbClr val="181411"/>
                </a:solidFill>
                <a:latin typeface="Times New Roman" panose="02020603050405020304" pitchFamily="18" charset="0"/>
                <a:cs typeface="Times New Roman" panose="02020603050405020304" pitchFamily="18" charset="0"/>
              </a:rPr>
              <a:t>Second, you must become </a:t>
            </a:r>
            <a:r>
              <a:rPr lang="en-US" sz="2800" u="sng" dirty="0">
                <a:solidFill>
                  <a:srgbClr val="181411"/>
                </a:solidFill>
                <a:latin typeface="Times New Roman" panose="02020603050405020304" pitchFamily="18" charset="0"/>
                <a:cs typeface="Times New Roman" panose="02020603050405020304" pitchFamily="18" charset="0"/>
              </a:rPr>
              <a:t>AQUEOUS</a:t>
            </a:r>
            <a:r>
              <a:rPr lang="en-US" sz="2800" dirty="0">
                <a:solidFill>
                  <a:srgbClr val="181411"/>
                </a:solidFill>
                <a:latin typeface="Times New Roman" panose="02020603050405020304" pitchFamily="18" charset="0"/>
                <a:cs typeface="Times New Roman" panose="02020603050405020304" pitchFamily="18" charset="0"/>
              </a:rPr>
              <a:t> in water</a:t>
            </a:r>
          </a:p>
          <a:p>
            <a:endParaRPr lang="en-US" sz="2800" dirty="0">
              <a:solidFill>
                <a:srgbClr val="181411"/>
              </a:solidFill>
              <a:latin typeface="Times New Roman" panose="02020603050405020304" pitchFamily="18" charset="0"/>
              <a:cs typeface="Times New Roman" panose="02020603050405020304" pitchFamily="18" charset="0"/>
            </a:endParaRPr>
          </a:p>
          <a:p>
            <a:r>
              <a:rPr lang="en-US" sz="2800" dirty="0">
                <a:solidFill>
                  <a:srgbClr val="181411"/>
                </a:solidFill>
                <a:latin typeface="Times New Roman" panose="02020603050405020304" pitchFamily="18" charset="0"/>
                <a:cs typeface="Times New Roman" panose="02020603050405020304" pitchFamily="18" charset="0"/>
              </a:rPr>
              <a:t>Which provides </a:t>
            </a:r>
            <a:r>
              <a:rPr lang="en-US" sz="2800" u="sng" dirty="0">
                <a:solidFill>
                  <a:srgbClr val="181411"/>
                </a:solidFill>
                <a:latin typeface="Times New Roman" panose="02020603050405020304" pitchFamily="18" charset="0"/>
                <a:cs typeface="Times New Roman" panose="02020603050405020304" pitchFamily="18" charset="0"/>
              </a:rPr>
              <a:t>LOOSE MOBILE IONS</a:t>
            </a:r>
            <a:r>
              <a:rPr lang="en-US" sz="2800" dirty="0">
                <a:solidFill>
                  <a:srgbClr val="181411"/>
                </a:solidFill>
                <a:latin typeface="Times New Roman" panose="02020603050405020304" pitchFamily="18" charset="0"/>
                <a:cs typeface="Times New Roman" panose="02020603050405020304" pitchFamily="18" charset="0"/>
              </a:rPr>
              <a:t> in solution</a:t>
            </a:r>
          </a:p>
          <a:p>
            <a:endParaRPr lang="en-US" sz="2800" dirty="0">
              <a:solidFill>
                <a:srgbClr val="181411"/>
              </a:solidFill>
              <a:latin typeface="Times New Roman" panose="02020603050405020304" pitchFamily="18" charset="0"/>
              <a:cs typeface="Times New Roman" panose="02020603050405020304" pitchFamily="18" charset="0"/>
            </a:endParaRPr>
          </a:p>
          <a:p>
            <a:r>
              <a:rPr lang="en-US" sz="2800" dirty="0">
                <a:solidFill>
                  <a:srgbClr val="181411"/>
                </a:solidFill>
                <a:latin typeface="Times New Roman" panose="02020603050405020304" pitchFamily="18" charset="0"/>
                <a:cs typeface="Times New Roman" panose="02020603050405020304" pitchFamily="18" charset="0"/>
              </a:rPr>
              <a:t>Loose mobile ions conduct </a:t>
            </a:r>
            <a:r>
              <a:rPr lang="en-US" sz="2800" u="sng" dirty="0">
                <a:solidFill>
                  <a:srgbClr val="181411"/>
                </a:solidFill>
                <a:latin typeface="Times New Roman" panose="02020603050405020304" pitchFamily="18" charset="0"/>
                <a:cs typeface="Times New Roman" panose="02020603050405020304" pitchFamily="18" charset="0"/>
              </a:rPr>
              <a:t>ELECTRICITY</a:t>
            </a:r>
          </a:p>
          <a:p>
            <a:endParaRPr lang="en-US" sz="2800" dirty="0">
              <a:solidFill>
                <a:srgbClr val="181411"/>
              </a:solidFill>
              <a:latin typeface="Times New Roman" panose="02020603050405020304" pitchFamily="18" charset="0"/>
              <a:cs typeface="Times New Roman" panose="02020603050405020304" pitchFamily="18" charset="0"/>
            </a:endParaRPr>
          </a:p>
          <a:p>
            <a:r>
              <a:rPr lang="en-US" sz="2800" dirty="0">
                <a:solidFill>
                  <a:srgbClr val="181411"/>
                </a:solidFill>
                <a:latin typeface="Times New Roman" panose="02020603050405020304" pitchFamily="18" charset="0"/>
                <a:cs typeface="Times New Roman" panose="02020603050405020304" pitchFamily="18" charset="0"/>
              </a:rPr>
              <a:t>IONIC but NOT AQ is </a:t>
            </a:r>
            <a:r>
              <a:rPr lang="en-US" sz="2800" u="sng" dirty="0">
                <a:solidFill>
                  <a:srgbClr val="181411"/>
                </a:solidFill>
                <a:latin typeface="Times New Roman" panose="02020603050405020304" pitchFamily="18" charset="0"/>
                <a:cs typeface="Times New Roman" panose="02020603050405020304" pitchFamily="18" charset="0"/>
              </a:rPr>
              <a:t>not an electrolyte</a:t>
            </a:r>
            <a:r>
              <a:rPr lang="en-US" sz="2800" dirty="0">
                <a:solidFill>
                  <a:srgbClr val="181411"/>
                </a:solidFill>
                <a:latin typeface="Times New Roman" panose="02020603050405020304" pitchFamily="18" charset="0"/>
                <a:cs typeface="Times New Roman" panose="02020603050405020304" pitchFamily="18" charset="0"/>
              </a:rPr>
              <a:t>  (AgCl or </a:t>
            </a:r>
            <a:r>
              <a:rPr lang="en-US" sz="2800" dirty="0" err="1">
                <a:solidFill>
                  <a:srgbClr val="181411"/>
                </a:solidFill>
                <a:latin typeface="Times New Roman" panose="02020603050405020304" pitchFamily="18" charset="0"/>
                <a:cs typeface="Times New Roman" panose="02020603050405020304" pitchFamily="18" charset="0"/>
              </a:rPr>
              <a:t>CuS</a:t>
            </a:r>
            <a:r>
              <a:rPr lang="en-US" sz="2800" dirty="0">
                <a:solidFill>
                  <a:srgbClr val="181411"/>
                </a:solidFill>
                <a:latin typeface="Times New Roman" panose="02020603050405020304" pitchFamily="18" charset="0"/>
                <a:cs typeface="Times New Roman" panose="02020603050405020304" pitchFamily="18" charset="0"/>
              </a:rPr>
              <a:t> say)</a:t>
            </a:r>
          </a:p>
          <a:p>
            <a:endParaRPr lang="en-US" sz="2800" dirty="0">
              <a:solidFill>
                <a:srgbClr val="181411"/>
              </a:solidFill>
              <a:latin typeface="Times New Roman" panose="02020603050405020304" pitchFamily="18" charset="0"/>
              <a:cs typeface="Times New Roman" panose="02020603050405020304" pitchFamily="18" charset="0"/>
            </a:endParaRPr>
          </a:p>
          <a:p>
            <a:r>
              <a:rPr lang="en-US" sz="2800" dirty="0">
                <a:solidFill>
                  <a:srgbClr val="181411"/>
                </a:solidFill>
                <a:latin typeface="Times New Roman" panose="02020603050405020304" pitchFamily="18" charset="0"/>
                <a:cs typeface="Times New Roman" panose="02020603050405020304" pitchFamily="18" charset="0"/>
              </a:rPr>
              <a:t>AQ but not IONIC is </a:t>
            </a:r>
            <a:r>
              <a:rPr lang="en-US" sz="2800" u="sng" dirty="0">
                <a:solidFill>
                  <a:srgbClr val="181411"/>
                </a:solidFill>
                <a:latin typeface="Times New Roman" panose="02020603050405020304" pitchFamily="18" charset="0"/>
                <a:cs typeface="Times New Roman" panose="02020603050405020304" pitchFamily="18" charset="0"/>
              </a:rPr>
              <a:t>not an electrolyte</a:t>
            </a:r>
            <a:r>
              <a:rPr lang="en-US" sz="2800" dirty="0">
                <a:solidFill>
                  <a:srgbClr val="181411"/>
                </a:solidFill>
                <a:latin typeface="Times New Roman" panose="02020603050405020304" pitchFamily="18" charset="0"/>
                <a:cs typeface="Times New Roman" panose="02020603050405020304" pitchFamily="18" charset="0"/>
              </a:rPr>
              <a:t> (sugar water) </a:t>
            </a:r>
          </a:p>
        </p:txBody>
      </p:sp>
    </p:spTree>
    <p:extLst>
      <p:ext uri="{BB962C8B-B14F-4D97-AF65-F5344CB8AC3E}">
        <p14:creationId xmlns:p14="http://schemas.microsoft.com/office/powerpoint/2010/main" val="27934865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71646308"/>
              </p:ext>
            </p:extLst>
          </p:nvPr>
        </p:nvGraphicFramePr>
        <p:xfrm>
          <a:off x="0" y="0"/>
          <a:ext cx="9144000" cy="6858000"/>
        </p:xfrm>
        <a:graphic>
          <a:graphicData uri="http://schemas.openxmlformats.org/drawingml/2006/table">
            <a:tbl>
              <a:tblPr/>
              <a:tblGrid>
                <a:gridCol w="808137">
                  <a:extLst>
                    <a:ext uri="{9D8B030D-6E8A-4147-A177-3AD203B41FA5}">
                      <a16:colId xmlns:a16="http://schemas.microsoft.com/office/drawing/2014/main" val="20000"/>
                    </a:ext>
                  </a:extLst>
                </a:gridCol>
                <a:gridCol w="2274858">
                  <a:extLst>
                    <a:ext uri="{9D8B030D-6E8A-4147-A177-3AD203B41FA5}">
                      <a16:colId xmlns:a16="http://schemas.microsoft.com/office/drawing/2014/main" val="20001"/>
                    </a:ext>
                  </a:extLst>
                </a:gridCol>
                <a:gridCol w="2726652">
                  <a:extLst>
                    <a:ext uri="{9D8B030D-6E8A-4147-A177-3AD203B41FA5}">
                      <a16:colId xmlns:a16="http://schemas.microsoft.com/office/drawing/2014/main" val="20002"/>
                    </a:ext>
                  </a:extLst>
                </a:gridCol>
                <a:gridCol w="3334353">
                  <a:extLst>
                    <a:ext uri="{9D8B030D-6E8A-4147-A177-3AD203B41FA5}">
                      <a16:colId xmlns:a16="http://schemas.microsoft.com/office/drawing/2014/main" val="20003"/>
                    </a:ext>
                  </a:extLst>
                </a:gridCol>
              </a:tblGrid>
              <a:tr h="516490">
                <a:tc>
                  <a:txBody>
                    <a:bodyPr/>
                    <a:lstStyle/>
                    <a:p>
                      <a:pPr marR="0" indent="0" algn="ctr" rtl="0">
                        <a:lnSpc>
                          <a:spcPct val="119000"/>
                        </a:lnSpc>
                        <a:spcBef>
                          <a:spcPts val="0"/>
                        </a:spcBef>
                        <a:spcAft>
                          <a:spcPts val="600"/>
                        </a:spcAft>
                      </a:pPr>
                      <a:r>
                        <a:rPr lang="en-US" sz="1200" kern="1400" dirty="0">
                          <a:solidFill>
                            <a:srgbClr val="000000"/>
                          </a:solidFill>
                          <a:effectLst/>
                          <a:latin typeface="Times New Roman" panose="02020603050405020304" pitchFamily="18" charset="0"/>
                          <a:cs typeface="Times New Roman" panose="02020603050405020304" pitchFamily="18" charset="0"/>
                        </a:rPr>
                        <a:t>  </a:t>
                      </a:r>
                      <a:endParaRPr lang="en-US" sz="1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Substance</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Is this an electrolyte?</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Will this conduct electricity?</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97</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(AQ)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98</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(S)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99</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NaOH</a:t>
                      </a:r>
                      <a:r>
                        <a:rPr lang="en-US" sz="2800" kern="1400" baseline="-25000" dirty="0">
                          <a:solidFill>
                            <a:srgbClr val="000000"/>
                          </a:solidFill>
                          <a:effectLst/>
                          <a:latin typeface="Times New Roman" panose="02020603050405020304" pitchFamily="18" charset="0"/>
                          <a:cs typeface="Times New Roman" panose="02020603050405020304" pitchFamily="18" charset="0"/>
                        </a:rPr>
                        <a:t>(AQ)</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100</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NaOH</a:t>
                      </a:r>
                      <a:r>
                        <a:rPr lang="en-US" sz="2800" kern="1400" baseline="-25000" dirty="0">
                          <a:solidFill>
                            <a:srgbClr val="000000"/>
                          </a:solidFill>
                          <a:effectLst/>
                          <a:latin typeface="Times New Roman" panose="02020603050405020304" pitchFamily="18" charset="0"/>
                          <a:cs typeface="Times New Roman" panose="02020603050405020304" pitchFamily="18" charset="0"/>
                        </a:rPr>
                        <a:t>(S)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101</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solidFill>
                            <a:srgbClr val="000000"/>
                          </a:solidFill>
                          <a:effectLst/>
                          <a:latin typeface="Times New Roman" panose="02020603050405020304" pitchFamily="18" charset="0"/>
                          <a:cs typeface="Times New Roman" panose="02020603050405020304" pitchFamily="18" charset="0"/>
                        </a:rPr>
                        <a:t>AgCl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(AQ)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102</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solidFill>
                            <a:srgbClr val="000000"/>
                          </a:solidFill>
                          <a:effectLst/>
                          <a:latin typeface="Times New Roman" panose="02020603050405020304" pitchFamily="18" charset="0"/>
                          <a:cs typeface="Times New Roman" panose="02020603050405020304" pitchFamily="18" charset="0"/>
                        </a:rPr>
                        <a:t>AgCl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(S)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103</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solidFill>
                            <a:srgbClr val="000000"/>
                          </a:solidFill>
                          <a:effectLst/>
                          <a:latin typeface="Times New Roman" panose="02020603050405020304" pitchFamily="18" charset="0"/>
                          <a:cs typeface="Times New Roman" panose="02020603050405020304" pitchFamily="18" charset="0"/>
                        </a:rPr>
                        <a:t>C</a:t>
                      </a:r>
                      <a:r>
                        <a:rPr lang="en-US" sz="2800" kern="1400" baseline="-25000" dirty="0">
                          <a:solidFill>
                            <a:srgbClr val="000000"/>
                          </a:solidFill>
                          <a:effectLst/>
                          <a:latin typeface="Times New Roman" panose="02020603050405020304" pitchFamily="18" charset="0"/>
                          <a:cs typeface="Times New Roman" panose="02020603050405020304" pitchFamily="18" charset="0"/>
                        </a:rPr>
                        <a:t>12</a:t>
                      </a:r>
                      <a:r>
                        <a:rPr lang="en-US" sz="2800" kern="1400" dirty="0">
                          <a:solidFill>
                            <a:srgbClr val="000000"/>
                          </a:solidFill>
                          <a:effectLst/>
                          <a:latin typeface="Times New Roman" panose="02020603050405020304" pitchFamily="18" charset="0"/>
                          <a:cs typeface="Times New Roman" panose="02020603050405020304" pitchFamily="18" charset="0"/>
                        </a:rPr>
                        <a:t>H</a:t>
                      </a:r>
                      <a:r>
                        <a:rPr lang="en-US" sz="2800" kern="1400" baseline="-25000" dirty="0">
                          <a:solidFill>
                            <a:srgbClr val="000000"/>
                          </a:solidFill>
                          <a:effectLst/>
                          <a:latin typeface="Times New Roman" panose="02020603050405020304" pitchFamily="18" charset="0"/>
                          <a:cs typeface="Times New Roman" panose="02020603050405020304" pitchFamily="18" charset="0"/>
                        </a:rPr>
                        <a:t>22</a:t>
                      </a:r>
                      <a:r>
                        <a:rPr lang="en-US" sz="2800" kern="1400" dirty="0">
                          <a:solidFill>
                            <a:srgbClr val="000000"/>
                          </a:solidFill>
                          <a:effectLst/>
                          <a:latin typeface="Times New Roman" panose="02020603050405020304" pitchFamily="18" charset="0"/>
                          <a:cs typeface="Times New Roman" panose="02020603050405020304" pitchFamily="18" charset="0"/>
                        </a:rPr>
                        <a:t>O</a:t>
                      </a:r>
                      <a:r>
                        <a:rPr lang="en-US" sz="2800" kern="1400" baseline="-25000" dirty="0">
                          <a:solidFill>
                            <a:srgbClr val="000000"/>
                          </a:solidFill>
                          <a:effectLst/>
                          <a:latin typeface="Times New Roman" panose="02020603050405020304" pitchFamily="18" charset="0"/>
                          <a:cs typeface="Times New Roman" panose="02020603050405020304" pitchFamily="18" charset="0"/>
                        </a:rPr>
                        <a:t>11(AQ)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02380665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561204309"/>
              </p:ext>
            </p:extLst>
          </p:nvPr>
        </p:nvGraphicFramePr>
        <p:xfrm>
          <a:off x="0" y="0"/>
          <a:ext cx="9144000" cy="6858000"/>
        </p:xfrm>
        <a:graphic>
          <a:graphicData uri="http://schemas.openxmlformats.org/drawingml/2006/table">
            <a:tbl>
              <a:tblPr/>
              <a:tblGrid>
                <a:gridCol w="808137">
                  <a:extLst>
                    <a:ext uri="{9D8B030D-6E8A-4147-A177-3AD203B41FA5}">
                      <a16:colId xmlns:a16="http://schemas.microsoft.com/office/drawing/2014/main" val="20000"/>
                    </a:ext>
                  </a:extLst>
                </a:gridCol>
                <a:gridCol w="2274858">
                  <a:extLst>
                    <a:ext uri="{9D8B030D-6E8A-4147-A177-3AD203B41FA5}">
                      <a16:colId xmlns:a16="http://schemas.microsoft.com/office/drawing/2014/main" val="20001"/>
                    </a:ext>
                  </a:extLst>
                </a:gridCol>
                <a:gridCol w="2726652">
                  <a:extLst>
                    <a:ext uri="{9D8B030D-6E8A-4147-A177-3AD203B41FA5}">
                      <a16:colId xmlns:a16="http://schemas.microsoft.com/office/drawing/2014/main" val="20002"/>
                    </a:ext>
                  </a:extLst>
                </a:gridCol>
                <a:gridCol w="3334353">
                  <a:extLst>
                    <a:ext uri="{9D8B030D-6E8A-4147-A177-3AD203B41FA5}">
                      <a16:colId xmlns:a16="http://schemas.microsoft.com/office/drawing/2014/main" val="20003"/>
                    </a:ext>
                  </a:extLst>
                </a:gridCol>
              </a:tblGrid>
              <a:tr h="516490">
                <a:tc>
                  <a:txBody>
                    <a:bodyPr/>
                    <a:lstStyle/>
                    <a:p>
                      <a:pPr marR="0" indent="0" algn="ctr" rtl="0">
                        <a:lnSpc>
                          <a:spcPct val="119000"/>
                        </a:lnSpc>
                        <a:spcBef>
                          <a:spcPts val="0"/>
                        </a:spcBef>
                        <a:spcAft>
                          <a:spcPts val="600"/>
                        </a:spcAft>
                      </a:pPr>
                      <a:r>
                        <a:rPr lang="en-US" sz="1200" kern="1400" dirty="0">
                          <a:solidFill>
                            <a:srgbClr val="000000"/>
                          </a:solidFill>
                          <a:effectLst/>
                          <a:latin typeface="Times New Roman" panose="02020603050405020304" pitchFamily="18" charset="0"/>
                          <a:cs typeface="Times New Roman" panose="02020603050405020304" pitchFamily="18" charset="0"/>
                        </a:rPr>
                        <a:t> </a:t>
                      </a:r>
                      <a:endParaRPr lang="en-US" sz="1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Substance</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Is this an electrolyte?</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Will this conduct electricity?</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97</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(AQ)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 </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98</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(S)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No, no loose ions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99</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NaOH</a:t>
                      </a:r>
                      <a:r>
                        <a:rPr lang="en-US" sz="2800" kern="1400" baseline="-25000" dirty="0">
                          <a:solidFill>
                            <a:srgbClr val="000000"/>
                          </a:solidFill>
                          <a:effectLst/>
                          <a:latin typeface="Times New Roman" panose="02020603050405020304" pitchFamily="18" charset="0"/>
                          <a:cs typeface="Times New Roman" panose="02020603050405020304" pitchFamily="18" charset="0"/>
                        </a:rPr>
                        <a:t>(AQ)</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100</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NaOH</a:t>
                      </a:r>
                      <a:r>
                        <a:rPr lang="en-US" sz="2800" kern="1400" baseline="-25000" dirty="0">
                          <a:solidFill>
                            <a:srgbClr val="000000"/>
                          </a:solidFill>
                          <a:effectLst/>
                          <a:latin typeface="Times New Roman" panose="02020603050405020304" pitchFamily="18" charset="0"/>
                          <a:cs typeface="Times New Roman" panose="02020603050405020304" pitchFamily="18" charset="0"/>
                        </a:rPr>
                        <a:t>(S)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101</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solidFill>
                            <a:srgbClr val="000000"/>
                          </a:solidFill>
                          <a:effectLst/>
                          <a:latin typeface="Times New Roman" panose="02020603050405020304" pitchFamily="18" charset="0"/>
                          <a:cs typeface="Times New Roman" panose="02020603050405020304" pitchFamily="18" charset="0"/>
                        </a:rPr>
                        <a:t>AgCl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(AQ)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102</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solidFill>
                            <a:srgbClr val="000000"/>
                          </a:solidFill>
                          <a:effectLst/>
                          <a:latin typeface="Times New Roman" panose="02020603050405020304" pitchFamily="18" charset="0"/>
                          <a:cs typeface="Times New Roman" panose="02020603050405020304" pitchFamily="18" charset="0"/>
                        </a:rPr>
                        <a:t>AgCl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(S)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103</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solidFill>
                            <a:srgbClr val="000000"/>
                          </a:solidFill>
                          <a:effectLst/>
                          <a:latin typeface="Times New Roman" panose="02020603050405020304" pitchFamily="18" charset="0"/>
                          <a:cs typeface="Times New Roman" panose="02020603050405020304" pitchFamily="18" charset="0"/>
                        </a:rPr>
                        <a:t>C</a:t>
                      </a:r>
                      <a:r>
                        <a:rPr lang="en-US" sz="2800" kern="1400" baseline="-25000" dirty="0">
                          <a:solidFill>
                            <a:srgbClr val="000000"/>
                          </a:solidFill>
                          <a:effectLst/>
                          <a:latin typeface="Times New Roman" panose="02020603050405020304" pitchFamily="18" charset="0"/>
                          <a:cs typeface="Times New Roman" panose="02020603050405020304" pitchFamily="18" charset="0"/>
                        </a:rPr>
                        <a:t>12</a:t>
                      </a:r>
                      <a:r>
                        <a:rPr lang="en-US" sz="2800" kern="1400" dirty="0">
                          <a:solidFill>
                            <a:srgbClr val="000000"/>
                          </a:solidFill>
                          <a:effectLst/>
                          <a:latin typeface="Times New Roman" panose="02020603050405020304" pitchFamily="18" charset="0"/>
                          <a:cs typeface="Times New Roman" panose="02020603050405020304" pitchFamily="18" charset="0"/>
                        </a:rPr>
                        <a:t>H</a:t>
                      </a:r>
                      <a:r>
                        <a:rPr lang="en-US" sz="2800" kern="1400" baseline="-25000" dirty="0">
                          <a:solidFill>
                            <a:srgbClr val="000000"/>
                          </a:solidFill>
                          <a:effectLst/>
                          <a:latin typeface="Times New Roman" panose="02020603050405020304" pitchFamily="18" charset="0"/>
                          <a:cs typeface="Times New Roman" panose="02020603050405020304" pitchFamily="18" charset="0"/>
                        </a:rPr>
                        <a:t>22</a:t>
                      </a:r>
                      <a:r>
                        <a:rPr lang="en-US" sz="2800" kern="1400" dirty="0">
                          <a:solidFill>
                            <a:srgbClr val="000000"/>
                          </a:solidFill>
                          <a:effectLst/>
                          <a:latin typeface="Times New Roman" panose="02020603050405020304" pitchFamily="18" charset="0"/>
                          <a:cs typeface="Times New Roman" panose="02020603050405020304" pitchFamily="18" charset="0"/>
                        </a:rPr>
                        <a:t>O</a:t>
                      </a:r>
                      <a:r>
                        <a:rPr lang="en-US" sz="2800" kern="1400" baseline="-25000" dirty="0">
                          <a:solidFill>
                            <a:srgbClr val="000000"/>
                          </a:solidFill>
                          <a:effectLst/>
                          <a:latin typeface="Times New Roman" panose="02020603050405020304" pitchFamily="18" charset="0"/>
                          <a:cs typeface="Times New Roman" panose="02020603050405020304" pitchFamily="18" charset="0"/>
                        </a:rPr>
                        <a:t>11(AQ)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427402805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647578827"/>
              </p:ext>
            </p:extLst>
          </p:nvPr>
        </p:nvGraphicFramePr>
        <p:xfrm>
          <a:off x="0" y="0"/>
          <a:ext cx="9144000" cy="6858000"/>
        </p:xfrm>
        <a:graphic>
          <a:graphicData uri="http://schemas.openxmlformats.org/drawingml/2006/table">
            <a:tbl>
              <a:tblPr/>
              <a:tblGrid>
                <a:gridCol w="808137">
                  <a:extLst>
                    <a:ext uri="{9D8B030D-6E8A-4147-A177-3AD203B41FA5}">
                      <a16:colId xmlns:a16="http://schemas.microsoft.com/office/drawing/2014/main" val="20000"/>
                    </a:ext>
                  </a:extLst>
                </a:gridCol>
                <a:gridCol w="2274858">
                  <a:extLst>
                    <a:ext uri="{9D8B030D-6E8A-4147-A177-3AD203B41FA5}">
                      <a16:colId xmlns:a16="http://schemas.microsoft.com/office/drawing/2014/main" val="20001"/>
                    </a:ext>
                  </a:extLst>
                </a:gridCol>
                <a:gridCol w="2726652">
                  <a:extLst>
                    <a:ext uri="{9D8B030D-6E8A-4147-A177-3AD203B41FA5}">
                      <a16:colId xmlns:a16="http://schemas.microsoft.com/office/drawing/2014/main" val="20002"/>
                    </a:ext>
                  </a:extLst>
                </a:gridCol>
                <a:gridCol w="3334353">
                  <a:extLst>
                    <a:ext uri="{9D8B030D-6E8A-4147-A177-3AD203B41FA5}">
                      <a16:colId xmlns:a16="http://schemas.microsoft.com/office/drawing/2014/main" val="20003"/>
                    </a:ext>
                  </a:extLst>
                </a:gridCol>
              </a:tblGrid>
              <a:tr h="516490">
                <a:tc>
                  <a:txBody>
                    <a:bodyPr/>
                    <a:lstStyle/>
                    <a:p>
                      <a:pPr marR="0" indent="0" algn="ctr" rtl="0">
                        <a:lnSpc>
                          <a:spcPct val="119000"/>
                        </a:lnSpc>
                        <a:spcBef>
                          <a:spcPts val="0"/>
                        </a:spcBef>
                        <a:spcAft>
                          <a:spcPts val="600"/>
                        </a:spcAft>
                      </a:pPr>
                      <a:r>
                        <a:rPr lang="en-US" sz="1200" kern="1400" dirty="0">
                          <a:solidFill>
                            <a:srgbClr val="000000"/>
                          </a:solidFill>
                          <a:effectLst/>
                          <a:latin typeface="Times New Roman" panose="02020603050405020304" pitchFamily="18" charset="0"/>
                          <a:cs typeface="Times New Roman" panose="02020603050405020304" pitchFamily="18" charset="0"/>
                        </a:rPr>
                        <a:t>  </a:t>
                      </a:r>
                      <a:endParaRPr lang="en-US" sz="1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Substance</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Is this an electrolyte?</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Will this conduct electricity?</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97</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(AQ)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 </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98</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(S)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No, no loose ions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99</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NaOH</a:t>
                      </a:r>
                      <a:r>
                        <a:rPr lang="en-US" sz="2800" kern="1400" baseline="-25000" dirty="0">
                          <a:solidFill>
                            <a:srgbClr val="000000"/>
                          </a:solidFill>
                          <a:effectLst/>
                          <a:latin typeface="Times New Roman" panose="02020603050405020304" pitchFamily="18" charset="0"/>
                          <a:cs typeface="Times New Roman" panose="02020603050405020304" pitchFamily="18" charset="0"/>
                        </a:rPr>
                        <a:t>(AQ)</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100</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NaOH</a:t>
                      </a:r>
                      <a:r>
                        <a:rPr lang="en-US" sz="2800" kern="1400" baseline="-25000" dirty="0">
                          <a:solidFill>
                            <a:srgbClr val="000000"/>
                          </a:solidFill>
                          <a:effectLst/>
                          <a:latin typeface="Times New Roman" panose="02020603050405020304" pitchFamily="18" charset="0"/>
                          <a:cs typeface="Times New Roman" panose="02020603050405020304" pitchFamily="18" charset="0"/>
                        </a:rPr>
                        <a:t>(S)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 </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No, no loose ions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101</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solidFill>
                            <a:srgbClr val="000000"/>
                          </a:solidFill>
                          <a:effectLst/>
                          <a:latin typeface="Times New Roman" panose="02020603050405020304" pitchFamily="18" charset="0"/>
                          <a:cs typeface="Times New Roman" panose="02020603050405020304" pitchFamily="18" charset="0"/>
                        </a:rPr>
                        <a:t>AgCl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(AQ)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102</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solidFill>
                            <a:srgbClr val="000000"/>
                          </a:solidFill>
                          <a:effectLst/>
                          <a:latin typeface="Times New Roman" panose="02020603050405020304" pitchFamily="18" charset="0"/>
                          <a:cs typeface="Times New Roman" panose="02020603050405020304" pitchFamily="18" charset="0"/>
                        </a:rPr>
                        <a:t>AgCl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(S)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103</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solidFill>
                            <a:srgbClr val="000000"/>
                          </a:solidFill>
                          <a:effectLst/>
                          <a:latin typeface="Times New Roman" panose="02020603050405020304" pitchFamily="18" charset="0"/>
                          <a:cs typeface="Times New Roman" panose="02020603050405020304" pitchFamily="18" charset="0"/>
                        </a:rPr>
                        <a:t>C</a:t>
                      </a:r>
                      <a:r>
                        <a:rPr lang="en-US" sz="2800" kern="1400" baseline="-25000" dirty="0">
                          <a:solidFill>
                            <a:srgbClr val="000000"/>
                          </a:solidFill>
                          <a:effectLst/>
                          <a:latin typeface="Times New Roman" panose="02020603050405020304" pitchFamily="18" charset="0"/>
                          <a:cs typeface="Times New Roman" panose="02020603050405020304" pitchFamily="18" charset="0"/>
                        </a:rPr>
                        <a:t>12</a:t>
                      </a:r>
                      <a:r>
                        <a:rPr lang="en-US" sz="2800" kern="1400" dirty="0">
                          <a:solidFill>
                            <a:srgbClr val="000000"/>
                          </a:solidFill>
                          <a:effectLst/>
                          <a:latin typeface="Times New Roman" panose="02020603050405020304" pitchFamily="18" charset="0"/>
                          <a:cs typeface="Times New Roman" panose="02020603050405020304" pitchFamily="18" charset="0"/>
                        </a:rPr>
                        <a:t>H</a:t>
                      </a:r>
                      <a:r>
                        <a:rPr lang="en-US" sz="2800" kern="1400" baseline="-25000" dirty="0">
                          <a:solidFill>
                            <a:srgbClr val="000000"/>
                          </a:solidFill>
                          <a:effectLst/>
                          <a:latin typeface="Times New Roman" panose="02020603050405020304" pitchFamily="18" charset="0"/>
                          <a:cs typeface="Times New Roman" panose="02020603050405020304" pitchFamily="18" charset="0"/>
                        </a:rPr>
                        <a:t>22</a:t>
                      </a:r>
                      <a:r>
                        <a:rPr lang="en-US" sz="2800" kern="1400" dirty="0">
                          <a:solidFill>
                            <a:srgbClr val="000000"/>
                          </a:solidFill>
                          <a:effectLst/>
                          <a:latin typeface="Times New Roman" panose="02020603050405020304" pitchFamily="18" charset="0"/>
                          <a:cs typeface="Times New Roman" panose="02020603050405020304" pitchFamily="18" charset="0"/>
                        </a:rPr>
                        <a:t>O</a:t>
                      </a:r>
                      <a:r>
                        <a:rPr lang="en-US" sz="2800" kern="1400" baseline="-25000" dirty="0">
                          <a:solidFill>
                            <a:srgbClr val="000000"/>
                          </a:solidFill>
                          <a:effectLst/>
                          <a:latin typeface="Times New Roman" panose="02020603050405020304" pitchFamily="18" charset="0"/>
                          <a:cs typeface="Times New Roman" panose="02020603050405020304" pitchFamily="18" charset="0"/>
                        </a:rPr>
                        <a:t>11(AQ)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63275187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73518241"/>
              </p:ext>
            </p:extLst>
          </p:nvPr>
        </p:nvGraphicFramePr>
        <p:xfrm>
          <a:off x="0" y="0"/>
          <a:ext cx="9144000" cy="6858342"/>
        </p:xfrm>
        <a:graphic>
          <a:graphicData uri="http://schemas.openxmlformats.org/drawingml/2006/table">
            <a:tbl>
              <a:tblPr/>
              <a:tblGrid>
                <a:gridCol w="808137">
                  <a:extLst>
                    <a:ext uri="{9D8B030D-6E8A-4147-A177-3AD203B41FA5}">
                      <a16:colId xmlns:a16="http://schemas.microsoft.com/office/drawing/2014/main" val="20000"/>
                    </a:ext>
                  </a:extLst>
                </a:gridCol>
                <a:gridCol w="2274858">
                  <a:extLst>
                    <a:ext uri="{9D8B030D-6E8A-4147-A177-3AD203B41FA5}">
                      <a16:colId xmlns:a16="http://schemas.microsoft.com/office/drawing/2014/main" val="20001"/>
                    </a:ext>
                  </a:extLst>
                </a:gridCol>
                <a:gridCol w="2726652">
                  <a:extLst>
                    <a:ext uri="{9D8B030D-6E8A-4147-A177-3AD203B41FA5}">
                      <a16:colId xmlns:a16="http://schemas.microsoft.com/office/drawing/2014/main" val="20002"/>
                    </a:ext>
                  </a:extLst>
                </a:gridCol>
                <a:gridCol w="3334353">
                  <a:extLst>
                    <a:ext uri="{9D8B030D-6E8A-4147-A177-3AD203B41FA5}">
                      <a16:colId xmlns:a16="http://schemas.microsoft.com/office/drawing/2014/main" val="20003"/>
                    </a:ext>
                  </a:extLst>
                </a:gridCol>
              </a:tblGrid>
              <a:tr h="516490">
                <a:tc>
                  <a:txBody>
                    <a:bodyPr/>
                    <a:lstStyle/>
                    <a:p>
                      <a:pPr marR="0" indent="0" algn="ctr" rtl="0">
                        <a:lnSpc>
                          <a:spcPct val="119000"/>
                        </a:lnSpc>
                        <a:spcBef>
                          <a:spcPts val="0"/>
                        </a:spcBef>
                        <a:spcAft>
                          <a:spcPts val="600"/>
                        </a:spcAft>
                      </a:pPr>
                      <a:r>
                        <a:rPr lang="en-US" sz="1200" kern="1400" dirty="0">
                          <a:solidFill>
                            <a:srgbClr val="000000"/>
                          </a:solidFill>
                          <a:effectLst/>
                          <a:latin typeface="Times New Roman" panose="02020603050405020304" pitchFamily="18" charset="0"/>
                          <a:cs typeface="Times New Roman" panose="02020603050405020304" pitchFamily="18" charset="0"/>
                        </a:rPr>
                        <a:t> </a:t>
                      </a:r>
                      <a:endParaRPr lang="en-US" sz="1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Substance</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Is this an electrolyte?</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Will this conduct electricity?</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97</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(AQ)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 </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98</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(S)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No, no loose ions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99</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NaOH</a:t>
                      </a:r>
                      <a:r>
                        <a:rPr lang="en-US" sz="2800" kern="1400" baseline="-25000" dirty="0">
                          <a:solidFill>
                            <a:srgbClr val="000000"/>
                          </a:solidFill>
                          <a:effectLst/>
                          <a:latin typeface="Times New Roman" panose="02020603050405020304" pitchFamily="18" charset="0"/>
                          <a:cs typeface="Times New Roman" panose="02020603050405020304" pitchFamily="18" charset="0"/>
                        </a:rPr>
                        <a:t>(AQ)</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100</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NaOH</a:t>
                      </a:r>
                      <a:r>
                        <a:rPr lang="en-US" sz="2800" kern="1400" baseline="-25000" dirty="0">
                          <a:solidFill>
                            <a:srgbClr val="000000"/>
                          </a:solidFill>
                          <a:effectLst/>
                          <a:latin typeface="Times New Roman" panose="02020603050405020304" pitchFamily="18" charset="0"/>
                          <a:cs typeface="Times New Roman" panose="02020603050405020304" pitchFamily="18" charset="0"/>
                        </a:rPr>
                        <a:t>(S)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 </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No, no loose ions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101</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solidFill>
                            <a:srgbClr val="000000"/>
                          </a:solidFill>
                          <a:effectLst/>
                          <a:latin typeface="Times New Roman" panose="02020603050405020304" pitchFamily="18" charset="0"/>
                          <a:cs typeface="Times New Roman" panose="02020603050405020304" pitchFamily="18" charset="0"/>
                        </a:rPr>
                        <a:t>AgCl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(AQ)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Does not exist</a:t>
                      </a:r>
                      <a:br>
                        <a:rPr lang="en-US" sz="2400" kern="1400" dirty="0">
                          <a:solidFill>
                            <a:srgbClr val="FF0000"/>
                          </a:solidFill>
                          <a:effectLst/>
                          <a:latin typeface="Times New Roman" panose="02020603050405020304" pitchFamily="18" charset="0"/>
                          <a:cs typeface="Times New Roman" panose="02020603050405020304" pitchFamily="18" charset="0"/>
                        </a:rPr>
                      </a:br>
                      <a:r>
                        <a:rPr lang="en-US" sz="2400" kern="1400" dirty="0">
                          <a:solidFill>
                            <a:srgbClr val="FF0000"/>
                          </a:solidFill>
                          <a:effectLst/>
                          <a:latin typeface="Times New Roman" panose="02020603050405020304" pitchFamily="18" charset="0"/>
                          <a:cs typeface="Times New Roman" panose="02020603050405020304" pitchFamily="18" charset="0"/>
                        </a:rPr>
                        <a:t>check table F</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No, no loose ions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102</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solidFill>
                            <a:srgbClr val="000000"/>
                          </a:solidFill>
                          <a:effectLst/>
                          <a:latin typeface="Times New Roman" panose="02020603050405020304" pitchFamily="18" charset="0"/>
                          <a:cs typeface="Times New Roman" panose="02020603050405020304" pitchFamily="18" charset="0"/>
                        </a:rPr>
                        <a:t>AgCl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(S)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No</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No</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103</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solidFill>
                            <a:srgbClr val="000000"/>
                          </a:solidFill>
                          <a:effectLst/>
                          <a:latin typeface="Times New Roman" panose="02020603050405020304" pitchFamily="18" charset="0"/>
                          <a:cs typeface="Times New Roman" panose="02020603050405020304" pitchFamily="18" charset="0"/>
                        </a:rPr>
                        <a:t>C</a:t>
                      </a:r>
                      <a:r>
                        <a:rPr lang="en-US" sz="2800" kern="1400" baseline="-25000" dirty="0">
                          <a:solidFill>
                            <a:srgbClr val="000000"/>
                          </a:solidFill>
                          <a:effectLst/>
                          <a:latin typeface="Times New Roman" panose="02020603050405020304" pitchFamily="18" charset="0"/>
                          <a:cs typeface="Times New Roman" panose="02020603050405020304" pitchFamily="18" charset="0"/>
                        </a:rPr>
                        <a:t>12</a:t>
                      </a:r>
                      <a:r>
                        <a:rPr lang="en-US" sz="2800" kern="1400" dirty="0">
                          <a:solidFill>
                            <a:srgbClr val="000000"/>
                          </a:solidFill>
                          <a:effectLst/>
                          <a:latin typeface="Times New Roman" panose="02020603050405020304" pitchFamily="18" charset="0"/>
                          <a:cs typeface="Times New Roman" panose="02020603050405020304" pitchFamily="18" charset="0"/>
                        </a:rPr>
                        <a:t>H</a:t>
                      </a:r>
                      <a:r>
                        <a:rPr lang="en-US" sz="2800" kern="1400" baseline="-25000" dirty="0">
                          <a:solidFill>
                            <a:srgbClr val="000000"/>
                          </a:solidFill>
                          <a:effectLst/>
                          <a:latin typeface="Times New Roman" panose="02020603050405020304" pitchFamily="18" charset="0"/>
                          <a:cs typeface="Times New Roman" panose="02020603050405020304" pitchFamily="18" charset="0"/>
                        </a:rPr>
                        <a:t>22</a:t>
                      </a:r>
                      <a:r>
                        <a:rPr lang="en-US" sz="2800" kern="1400" dirty="0">
                          <a:solidFill>
                            <a:srgbClr val="000000"/>
                          </a:solidFill>
                          <a:effectLst/>
                          <a:latin typeface="Times New Roman" panose="02020603050405020304" pitchFamily="18" charset="0"/>
                          <a:cs typeface="Times New Roman" panose="02020603050405020304" pitchFamily="18" charset="0"/>
                        </a:rPr>
                        <a:t>O</a:t>
                      </a:r>
                      <a:r>
                        <a:rPr lang="en-US" sz="2800" kern="1400" baseline="-25000" dirty="0">
                          <a:solidFill>
                            <a:srgbClr val="000000"/>
                          </a:solidFill>
                          <a:effectLst/>
                          <a:latin typeface="Times New Roman" panose="02020603050405020304" pitchFamily="18" charset="0"/>
                          <a:cs typeface="Times New Roman" panose="02020603050405020304" pitchFamily="18" charset="0"/>
                        </a:rPr>
                        <a:t>11(AQ)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endParaRPr lang="en-US" sz="2400" kern="1400" dirty="0">
                        <a:solidFill>
                          <a:srgbClr val="FF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585927496"/>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452444454"/>
              </p:ext>
            </p:extLst>
          </p:nvPr>
        </p:nvGraphicFramePr>
        <p:xfrm>
          <a:off x="0" y="0"/>
          <a:ext cx="9144000" cy="6858684"/>
        </p:xfrm>
        <a:graphic>
          <a:graphicData uri="http://schemas.openxmlformats.org/drawingml/2006/table">
            <a:tbl>
              <a:tblPr/>
              <a:tblGrid>
                <a:gridCol w="808137">
                  <a:extLst>
                    <a:ext uri="{9D8B030D-6E8A-4147-A177-3AD203B41FA5}">
                      <a16:colId xmlns:a16="http://schemas.microsoft.com/office/drawing/2014/main" val="20000"/>
                    </a:ext>
                  </a:extLst>
                </a:gridCol>
                <a:gridCol w="2274858">
                  <a:extLst>
                    <a:ext uri="{9D8B030D-6E8A-4147-A177-3AD203B41FA5}">
                      <a16:colId xmlns:a16="http://schemas.microsoft.com/office/drawing/2014/main" val="20001"/>
                    </a:ext>
                  </a:extLst>
                </a:gridCol>
                <a:gridCol w="2726652">
                  <a:extLst>
                    <a:ext uri="{9D8B030D-6E8A-4147-A177-3AD203B41FA5}">
                      <a16:colId xmlns:a16="http://schemas.microsoft.com/office/drawing/2014/main" val="20002"/>
                    </a:ext>
                  </a:extLst>
                </a:gridCol>
                <a:gridCol w="3334353">
                  <a:extLst>
                    <a:ext uri="{9D8B030D-6E8A-4147-A177-3AD203B41FA5}">
                      <a16:colId xmlns:a16="http://schemas.microsoft.com/office/drawing/2014/main" val="20003"/>
                    </a:ext>
                  </a:extLst>
                </a:gridCol>
              </a:tblGrid>
              <a:tr h="516490">
                <a:tc>
                  <a:txBody>
                    <a:bodyPr/>
                    <a:lstStyle/>
                    <a:p>
                      <a:pPr marR="0" indent="0" algn="ctr" rtl="0">
                        <a:lnSpc>
                          <a:spcPct val="119000"/>
                        </a:lnSpc>
                        <a:spcBef>
                          <a:spcPts val="0"/>
                        </a:spcBef>
                        <a:spcAft>
                          <a:spcPts val="600"/>
                        </a:spcAft>
                      </a:pPr>
                      <a:r>
                        <a:rPr lang="en-US" sz="1200" kern="1400" dirty="0">
                          <a:solidFill>
                            <a:srgbClr val="000000"/>
                          </a:solidFill>
                          <a:effectLst/>
                          <a:latin typeface="Times New Roman" panose="02020603050405020304" pitchFamily="18" charset="0"/>
                          <a:cs typeface="Times New Roman" panose="02020603050405020304" pitchFamily="18" charset="0"/>
                        </a:rPr>
                        <a:t> </a:t>
                      </a:r>
                      <a:endParaRPr lang="en-US" sz="10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dirty="0">
                          <a:solidFill>
                            <a:srgbClr val="000000"/>
                          </a:solidFill>
                          <a:effectLst/>
                          <a:latin typeface="Times New Roman" panose="02020603050405020304" pitchFamily="18" charset="0"/>
                          <a:cs typeface="Times New Roman" panose="02020603050405020304" pitchFamily="18" charset="0"/>
                        </a:rPr>
                        <a:t>Substance</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Is this an electrolyte?</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000" kern="1400">
                          <a:solidFill>
                            <a:srgbClr val="000000"/>
                          </a:solidFill>
                          <a:effectLst/>
                          <a:latin typeface="Times New Roman" panose="02020603050405020304" pitchFamily="18" charset="0"/>
                          <a:cs typeface="Times New Roman" panose="02020603050405020304" pitchFamily="18" charset="0"/>
                        </a:rPr>
                        <a:t>Will this conduct electricity?</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97</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(AQ)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 </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98</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(S)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No, no loose ions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99</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NaOH</a:t>
                      </a:r>
                      <a:r>
                        <a:rPr lang="en-US" sz="2800" kern="1400" baseline="-25000" dirty="0">
                          <a:solidFill>
                            <a:srgbClr val="000000"/>
                          </a:solidFill>
                          <a:effectLst/>
                          <a:latin typeface="Times New Roman" panose="02020603050405020304" pitchFamily="18" charset="0"/>
                          <a:cs typeface="Times New Roman" panose="02020603050405020304" pitchFamily="18" charset="0"/>
                        </a:rPr>
                        <a:t>(AQ)</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100</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err="1">
                          <a:solidFill>
                            <a:srgbClr val="000000"/>
                          </a:solidFill>
                          <a:effectLst/>
                          <a:latin typeface="Times New Roman" panose="02020603050405020304" pitchFamily="18" charset="0"/>
                          <a:cs typeface="Times New Roman" panose="02020603050405020304" pitchFamily="18" charset="0"/>
                        </a:rPr>
                        <a:t>NaOH</a:t>
                      </a:r>
                      <a:r>
                        <a:rPr lang="en-US" sz="2800" kern="1400" baseline="-25000" dirty="0">
                          <a:solidFill>
                            <a:srgbClr val="000000"/>
                          </a:solidFill>
                          <a:effectLst/>
                          <a:latin typeface="Times New Roman" panose="02020603050405020304" pitchFamily="18" charset="0"/>
                          <a:cs typeface="Times New Roman" panose="02020603050405020304" pitchFamily="18" charset="0"/>
                        </a:rPr>
                        <a:t>(S)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Yes </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No, no loose ions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101</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solidFill>
                            <a:srgbClr val="000000"/>
                          </a:solidFill>
                          <a:effectLst/>
                          <a:latin typeface="Times New Roman" panose="02020603050405020304" pitchFamily="18" charset="0"/>
                          <a:cs typeface="Times New Roman" panose="02020603050405020304" pitchFamily="18" charset="0"/>
                        </a:rPr>
                        <a:t>AgCl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(AQ)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Does not exist</a:t>
                      </a:r>
                      <a:br>
                        <a:rPr lang="en-US" sz="2400" kern="1400" dirty="0">
                          <a:solidFill>
                            <a:srgbClr val="FF0000"/>
                          </a:solidFill>
                          <a:effectLst/>
                          <a:latin typeface="Times New Roman" panose="02020603050405020304" pitchFamily="18" charset="0"/>
                          <a:cs typeface="Times New Roman" panose="02020603050405020304" pitchFamily="18" charset="0"/>
                        </a:rPr>
                      </a:br>
                      <a:r>
                        <a:rPr lang="en-US" sz="2400" kern="1400" dirty="0">
                          <a:solidFill>
                            <a:srgbClr val="FF0000"/>
                          </a:solidFill>
                          <a:effectLst/>
                          <a:latin typeface="Times New Roman" panose="02020603050405020304" pitchFamily="18" charset="0"/>
                          <a:cs typeface="Times New Roman" panose="02020603050405020304" pitchFamily="18" charset="0"/>
                        </a:rPr>
                        <a:t>check table F</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No, no loose ions</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102</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solidFill>
                            <a:srgbClr val="000000"/>
                          </a:solidFill>
                          <a:effectLst/>
                          <a:latin typeface="Times New Roman" panose="02020603050405020304" pitchFamily="18" charset="0"/>
                          <a:cs typeface="Times New Roman" panose="02020603050405020304" pitchFamily="18" charset="0"/>
                        </a:rPr>
                        <a:t>AgCl</a:t>
                      </a:r>
                      <a:r>
                        <a:rPr lang="en-US" sz="2800" kern="1400" baseline="-25000" dirty="0">
                          <a:solidFill>
                            <a:srgbClr val="000000"/>
                          </a:solidFill>
                          <a:effectLst/>
                          <a:latin typeface="Times New Roman" panose="02020603050405020304" pitchFamily="18" charset="0"/>
                          <a:cs typeface="Times New Roman" panose="02020603050405020304" pitchFamily="18" charset="0"/>
                        </a:rPr>
                        <a:t>(S)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No</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No</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905930">
                <a:tc>
                  <a:txBody>
                    <a:bodyPr/>
                    <a:lstStyle/>
                    <a:p>
                      <a:pPr marR="0" indent="0" algn="ctr" rtl="0">
                        <a:lnSpc>
                          <a:spcPct val="119000"/>
                        </a:lnSpc>
                        <a:spcBef>
                          <a:spcPts val="0"/>
                        </a:spcBef>
                        <a:spcAft>
                          <a:spcPts val="600"/>
                        </a:spcAft>
                      </a:pPr>
                      <a:r>
                        <a:rPr lang="en-US" sz="1400" kern="1400" dirty="0">
                          <a:solidFill>
                            <a:srgbClr val="000000"/>
                          </a:solidFill>
                          <a:effectLst/>
                          <a:latin typeface="Times New Roman" panose="02020603050405020304" pitchFamily="18" charset="0"/>
                          <a:cs typeface="Times New Roman" panose="02020603050405020304" pitchFamily="18" charset="0"/>
                        </a:rPr>
                        <a:t>103</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800" kern="1400" dirty="0">
                          <a:solidFill>
                            <a:srgbClr val="000000"/>
                          </a:solidFill>
                          <a:effectLst/>
                          <a:latin typeface="Times New Roman" panose="02020603050405020304" pitchFamily="18" charset="0"/>
                          <a:cs typeface="Times New Roman" panose="02020603050405020304" pitchFamily="18" charset="0"/>
                        </a:rPr>
                        <a:t>C</a:t>
                      </a:r>
                      <a:r>
                        <a:rPr lang="en-US" sz="2800" kern="1400" baseline="-25000" dirty="0">
                          <a:solidFill>
                            <a:srgbClr val="000000"/>
                          </a:solidFill>
                          <a:effectLst/>
                          <a:latin typeface="Times New Roman" panose="02020603050405020304" pitchFamily="18" charset="0"/>
                          <a:cs typeface="Times New Roman" panose="02020603050405020304" pitchFamily="18" charset="0"/>
                        </a:rPr>
                        <a:t>12</a:t>
                      </a:r>
                      <a:r>
                        <a:rPr lang="en-US" sz="2800" kern="1400" dirty="0">
                          <a:solidFill>
                            <a:srgbClr val="000000"/>
                          </a:solidFill>
                          <a:effectLst/>
                          <a:latin typeface="Times New Roman" panose="02020603050405020304" pitchFamily="18" charset="0"/>
                          <a:cs typeface="Times New Roman" panose="02020603050405020304" pitchFamily="18" charset="0"/>
                        </a:rPr>
                        <a:t>H</a:t>
                      </a:r>
                      <a:r>
                        <a:rPr lang="en-US" sz="2800" kern="1400" baseline="-25000" dirty="0">
                          <a:solidFill>
                            <a:srgbClr val="000000"/>
                          </a:solidFill>
                          <a:effectLst/>
                          <a:latin typeface="Times New Roman" panose="02020603050405020304" pitchFamily="18" charset="0"/>
                          <a:cs typeface="Times New Roman" panose="02020603050405020304" pitchFamily="18" charset="0"/>
                        </a:rPr>
                        <a:t>22</a:t>
                      </a:r>
                      <a:r>
                        <a:rPr lang="en-US" sz="2800" kern="1400" dirty="0">
                          <a:solidFill>
                            <a:srgbClr val="000000"/>
                          </a:solidFill>
                          <a:effectLst/>
                          <a:latin typeface="Times New Roman" panose="02020603050405020304" pitchFamily="18" charset="0"/>
                          <a:cs typeface="Times New Roman" panose="02020603050405020304" pitchFamily="18" charset="0"/>
                        </a:rPr>
                        <a:t>O</a:t>
                      </a:r>
                      <a:r>
                        <a:rPr lang="en-US" sz="2800" kern="1400" baseline="-25000" dirty="0">
                          <a:solidFill>
                            <a:srgbClr val="000000"/>
                          </a:solidFill>
                          <a:effectLst/>
                          <a:latin typeface="Times New Roman" panose="02020603050405020304" pitchFamily="18" charset="0"/>
                          <a:cs typeface="Times New Roman" panose="02020603050405020304" pitchFamily="18" charset="0"/>
                        </a:rPr>
                        <a:t>11(AQ) </a:t>
                      </a:r>
                      <a:endParaRPr lang="en-US" sz="2800" kern="1400" dirty="0">
                        <a:solidFill>
                          <a:srgbClr val="000000"/>
                        </a:solidFill>
                        <a:effectLst/>
                        <a:latin typeface="Times New Roman" panose="02020603050405020304" pitchFamily="18" charset="0"/>
                        <a:cs typeface="Times New Roman" panose="02020603050405020304" pitchFamily="18" charset="0"/>
                      </a:endParaRP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No</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tc>
                  <a:txBody>
                    <a:bodyPr/>
                    <a:lstStyle/>
                    <a:p>
                      <a:pPr marR="0" indent="0" algn="ctr" rtl="0">
                        <a:lnSpc>
                          <a:spcPct val="119000"/>
                        </a:lnSpc>
                        <a:spcBef>
                          <a:spcPts val="0"/>
                        </a:spcBef>
                        <a:spcAft>
                          <a:spcPts val="600"/>
                        </a:spcAft>
                      </a:pPr>
                      <a:r>
                        <a:rPr lang="en-US" sz="2400" kern="1400" dirty="0">
                          <a:solidFill>
                            <a:srgbClr val="FF0000"/>
                          </a:solidFill>
                          <a:effectLst/>
                          <a:latin typeface="Times New Roman" panose="02020603050405020304" pitchFamily="18" charset="0"/>
                          <a:cs typeface="Times New Roman" panose="02020603050405020304" pitchFamily="18" charset="0"/>
                        </a:rPr>
                        <a:t>No, no loose ions</a:t>
                      </a:r>
                      <a:br>
                        <a:rPr lang="en-US" sz="2400" kern="1400" dirty="0">
                          <a:solidFill>
                            <a:srgbClr val="FF0000"/>
                          </a:solidFill>
                          <a:effectLst/>
                          <a:latin typeface="Times New Roman" panose="02020603050405020304" pitchFamily="18" charset="0"/>
                          <a:cs typeface="Times New Roman" panose="02020603050405020304" pitchFamily="18" charset="0"/>
                        </a:rPr>
                      </a:br>
                      <a:r>
                        <a:rPr lang="en-US" sz="2400" kern="1400" dirty="0">
                          <a:solidFill>
                            <a:schemeClr val="tx1">
                              <a:lumMod val="95000"/>
                              <a:lumOff val="5000"/>
                            </a:schemeClr>
                          </a:solidFill>
                          <a:effectLst/>
                          <a:latin typeface="Times New Roman" panose="02020603050405020304" pitchFamily="18" charset="0"/>
                          <a:cs typeface="Times New Roman" panose="02020603050405020304" pitchFamily="18" charset="0"/>
                        </a:rPr>
                        <a:t>this is NOT IONIC</a:t>
                      </a:r>
                    </a:p>
                  </a:txBody>
                  <a:tcPr marL="36576" marR="36576" marT="36576" marB="36576"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51822310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62979"/>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104.  Is Be(OH)</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 an electrolyte? </a:t>
            </a:r>
            <a:r>
              <a:rPr lang="en-US" sz="2800" b="1" dirty="0">
                <a:solidFill>
                  <a:srgbClr val="FF0000"/>
                </a:solidFill>
                <a:latin typeface="Times New Roman" panose="02020603050405020304" pitchFamily="18" charset="0"/>
                <a:cs typeface="Times New Roman" panose="02020603050405020304" pitchFamily="18" charset="0"/>
              </a:rPr>
              <a:t> </a:t>
            </a: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Can it conduct electricity?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 </a:t>
            </a:r>
            <a:br>
              <a:rPr lang="en-US" sz="2800" b="1" dirty="0">
                <a:solidFill>
                  <a:srgbClr val="FF0000"/>
                </a:solidFill>
                <a:latin typeface="Times New Roman" panose="02020603050405020304" pitchFamily="18" charset="0"/>
                <a:cs typeface="Times New Roman" panose="02020603050405020304" pitchFamily="18" charset="0"/>
              </a:rPr>
            </a:b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105.  What about Be(OH)</a:t>
            </a:r>
            <a:r>
              <a:rPr lang="en-US" sz="2800" baseline="-25000" dirty="0">
                <a:latin typeface="Times New Roman" panose="02020603050405020304" pitchFamily="18" charset="0"/>
                <a:cs typeface="Times New Roman" panose="02020603050405020304" pitchFamily="18" charset="0"/>
              </a:rPr>
              <a:t>2(L</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(melted beryllium hydroxide)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Will that be able to conduct electricity?  </a:t>
            </a:r>
            <a:r>
              <a:rPr lang="en-US" sz="2800" dirty="0">
                <a:solidFill>
                  <a:srgbClr val="FF0000"/>
                </a:solidFill>
                <a:latin typeface="Times New Roman" panose="02020603050405020304" pitchFamily="18" charset="0"/>
                <a:cs typeface="Times New Roman" panose="02020603050405020304" pitchFamily="18" charset="0"/>
              </a:rPr>
              <a:t> </a:t>
            </a:r>
          </a:p>
          <a:p>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106.  How is that possible?   </a:t>
            </a:r>
            <a:r>
              <a:rPr lang="en-US" sz="2800" b="1" dirty="0">
                <a:solidFill>
                  <a:srgbClr val="FF0000"/>
                </a:solidFill>
                <a:latin typeface="Times New Roman" panose="02020603050405020304" pitchFamily="18" charset="0"/>
                <a:cs typeface="Times New Roman" panose="02020603050405020304" pitchFamily="18" charset="0"/>
              </a:rPr>
              <a:t> </a:t>
            </a:r>
          </a:p>
          <a:p>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107.  If liquid Be(OH)</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 can conduct electricity, is it an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electrolyte?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8685015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309967"/>
          </a:xfrm>
          <a:prstGeom prst="rect">
            <a:avLst/>
          </a:prstGeom>
          <a:noFill/>
        </p:spPr>
        <p:txBody>
          <a:bodyPr wrap="square" rtlCol="0">
            <a:spAutoFit/>
          </a:bodyPr>
          <a:lstStyle/>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9.  Liquid water freezes at what temp?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5400" dirty="0">
                <a:solidFill>
                  <a:schemeClr val="bg1"/>
                </a:solidFill>
                <a:latin typeface="Times New Roman" panose="02020603050405020304" pitchFamily="18" charset="0"/>
                <a:cs typeface="Times New Roman" panose="02020603050405020304" pitchFamily="18" charset="0"/>
              </a:rPr>
              <a:t>273 K or 0 °C</a:t>
            </a:r>
            <a:br>
              <a:rPr lang="en-US" sz="5400" dirty="0">
                <a:solidFill>
                  <a:schemeClr val="bg1"/>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p>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10.  To melt one gram of ice → one gram of</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water it would take adding the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dirty="0">
                <a:solidFill>
                  <a:schemeClr val="bg1"/>
                </a:solidFill>
                <a:latin typeface="Times New Roman" panose="02020603050405020304" pitchFamily="18" charset="0"/>
                <a:cs typeface="Times New Roman" panose="02020603050405020304" pitchFamily="18" charset="0"/>
              </a:rPr>
              <a:t>HEAT OF FUSION</a:t>
            </a:r>
            <a:endParaRPr lang="en-US" sz="4000" dirty="0">
              <a:solidFill>
                <a:schemeClr val="bg1"/>
              </a:solidFill>
              <a:latin typeface="Times New Roman" panose="02020603050405020304" pitchFamily="18" charset="0"/>
              <a:cs typeface="Times New Roman" panose="02020603050405020304" pitchFamily="18" charset="0"/>
            </a:endParaRPr>
          </a:p>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p>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11.  For water, that constant is</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dirty="0">
                <a:solidFill>
                  <a:schemeClr val="bg1"/>
                </a:solidFill>
                <a:latin typeface="Times New Roman" panose="02020603050405020304" pitchFamily="18" charset="0"/>
                <a:cs typeface="Times New Roman" panose="02020603050405020304" pitchFamily="18" charset="0"/>
              </a:rPr>
              <a:t>334 Joules/gram</a:t>
            </a:r>
            <a:endParaRPr lang="en-US" sz="4000" dirty="0">
              <a:solidFill>
                <a:schemeClr val="bg1"/>
              </a:solidFill>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2400" dirty="0">
              <a:latin typeface="Comic Sans MS" panose="030F0702030302020204" pitchFamily="66" charset="0"/>
            </a:endParaRPr>
          </a:p>
        </p:txBody>
      </p:sp>
    </p:spTree>
    <p:extLst>
      <p:ext uri="{BB962C8B-B14F-4D97-AF65-F5344CB8AC3E}">
        <p14:creationId xmlns:p14="http://schemas.microsoft.com/office/powerpoint/2010/main" val="331382889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9386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104.  Is Be(OH)</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 an electrolyte? </a:t>
            </a:r>
            <a:r>
              <a:rPr lang="en-US" sz="2800" b="1" dirty="0">
                <a:solidFill>
                  <a:srgbClr val="FF0000"/>
                </a:solidFill>
                <a:latin typeface="Times New Roman" panose="02020603050405020304" pitchFamily="18" charset="0"/>
                <a:cs typeface="Times New Roman" panose="02020603050405020304" pitchFamily="18" charset="0"/>
              </a:rPr>
              <a:t>NO, it’ s not AQ in water</a:t>
            </a: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Can it conduct electricity?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No loose ions = no electrical conduction</a:t>
            </a:r>
            <a:br>
              <a:rPr lang="en-US" sz="2800" b="1" dirty="0">
                <a:solidFill>
                  <a:srgbClr val="FF0000"/>
                </a:solidFill>
                <a:latin typeface="Times New Roman" panose="02020603050405020304" pitchFamily="18" charset="0"/>
                <a:cs typeface="Times New Roman" panose="02020603050405020304" pitchFamily="18" charset="0"/>
              </a:rPr>
            </a:br>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105.  What about Be(OH)</a:t>
            </a:r>
            <a:r>
              <a:rPr lang="en-US" sz="2800" baseline="-25000" dirty="0">
                <a:latin typeface="Times New Roman" panose="02020603050405020304" pitchFamily="18" charset="0"/>
                <a:cs typeface="Times New Roman" panose="02020603050405020304" pitchFamily="18" charset="0"/>
              </a:rPr>
              <a:t>2(L</a:t>
            </a:r>
            <a:r>
              <a:rPr lang="en-US" sz="2400" baseline="-25000"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(melted beryllium hydroxide)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Will that be able to conduct electricity?  </a:t>
            </a:r>
            <a:r>
              <a:rPr lang="en-US" sz="2800" b="1" dirty="0">
                <a:solidFill>
                  <a:srgbClr val="FF0000"/>
                </a:solidFill>
                <a:latin typeface="Times New Roman" panose="02020603050405020304" pitchFamily="18" charset="0"/>
                <a:cs typeface="Times New Roman" panose="02020603050405020304" pitchFamily="18" charset="0"/>
              </a:rPr>
              <a:t>YES!</a:t>
            </a:r>
          </a:p>
          <a:p>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106.  How is that possible?   </a:t>
            </a:r>
            <a:r>
              <a:rPr lang="en-US" sz="2800" b="1" dirty="0">
                <a:solidFill>
                  <a:srgbClr val="FF0000"/>
                </a:solidFill>
                <a:latin typeface="Times New Roman" panose="02020603050405020304" pitchFamily="18" charset="0"/>
                <a:cs typeface="Times New Roman" panose="02020603050405020304" pitchFamily="18" charset="0"/>
              </a:rPr>
              <a:t>MELTED = LOOSE IONS</a:t>
            </a:r>
          </a:p>
          <a:p>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107.  If liquid Be(OH)</a:t>
            </a:r>
            <a:r>
              <a:rPr lang="en-US" sz="2800" baseline="-25000" dirty="0">
                <a:latin typeface="Times New Roman" panose="02020603050405020304" pitchFamily="18" charset="0"/>
                <a:cs typeface="Times New Roman" panose="02020603050405020304" pitchFamily="18" charset="0"/>
              </a:rPr>
              <a:t>2 </a:t>
            </a:r>
            <a:r>
              <a:rPr lang="en-US" sz="2800" dirty="0">
                <a:latin typeface="Times New Roman" panose="02020603050405020304" pitchFamily="18" charset="0"/>
                <a:cs typeface="Times New Roman" panose="02020603050405020304" pitchFamily="18" charset="0"/>
              </a:rPr>
              <a:t> can conduct electricity, is it an</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electrolyte?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NO, electrolytes must be aqueous.  </a:t>
            </a: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          This is NOT AQUEOUS - check table F.  </a:t>
            </a:r>
            <a:endParaRPr lang="en-US" dirty="0"/>
          </a:p>
        </p:txBody>
      </p:sp>
    </p:spTree>
    <p:extLst>
      <p:ext uri="{BB962C8B-B14F-4D97-AF65-F5344CB8AC3E}">
        <p14:creationId xmlns:p14="http://schemas.microsoft.com/office/powerpoint/2010/main" val="306624265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324535"/>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108.   When sodium chloride goes into water, we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would write the “equation” this way:</a:t>
            </a:r>
            <a:endParaRPr lang="en-US" sz="105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a:solidFill>
                  <a:srgbClr val="FF0000"/>
                </a:solidFill>
                <a:latin typeface="Comic Sans MS" panose="030F0702030302020204" pitchFamily="66" charset="0"/>
              </a:rPr>
              <a:t> </a:t>
            </a:r>
            <a:r>
              <a:rPr lang="en-US" sz="3200" dirty="0">
                <a:solidFill>
                  <a:srgbClr val="0000FF"/>
                </a:solidFill>
                <a:latin typeface="Times New Roman" panose="02020603050405020304" pitchFamily="18" charset="0"/>
                <a:cs typeface="Times New Roman" panose="02020603050405020304" pitchFamily="18" charset="0"/>
              </a:rPr>
              <a:t>NaCl</a:t>
            </a:r>
            <a:r>
              <a:rPr lang="en-US" sz="3200" baseline="-25000" dirty="0">
                <a:solidFill>
                  <a:srgbClr val="0000FF"/>
                </a:solidFill>
                <a:latin typeface="Times New Roman" panose="02020603050405020304" pitchFamily="18" charset="0"/>
                <a:cs typeface="Times New Roman" panose="02020603050405020304" pitchFamily="18" charset="0"/>
              </a:rPr>
              <a:t>(S)</a:t>
            </a:r>
            <a:r>
              <a:rPr lang="en-US" sz="3200" dirty="0">
                <a:solidFill>
                  <a:srgbClr val="0000FF"/>
                </a:solidFill>
                <a:latin typeface="Times New Roman" panose="02020603050405020304" pitchFamily="18" charset="0"/>
                <a:cs typeface="Times New Roman" panose="02020603050405020304" pitchFamily="18" charset="0"/>
              </a:rPr>
              <a:t>               Na</a:t>
            </a:r>
            <a:r>
              <a:rPr lang="en-US" sz="3200" baseline="30000" dirty="0">
                <a:solidFill>
                  <a:srgbClr val="0000FF"/>
                </a:solidFill>
                <a:latin typeface="Times New Roman" panose="02020603050405020304" pitchFamily="18" charset="0"/>
                <a:cs typeface="Times New Roman" panose="02020603050405020304" pitchFamily="18" charset="0"/>
              </a:rPr>
              <a:t>+1</a:t>
            </a:r>
            <a:r>
              <a:rPr lang="en-US" sz="3200" baseline="-25000" dirty="0">
                <a:solidFill>
                  <a:srgbClr val="0000FF"/>
                </a:solidFill>
                <a:latin typeface="Times New Roman" panose="02020603050405020304" pitchFamily="18" charset="0"/>
                <a:cs typeface="Times New Roman" panose="02020603050405020304" pitchFamily="18" charset="0"/>
              </a:rPr>
              <a:t>(AQ)</a:t>
            </a:r>
            <a:r>
              <a:rPr lang="en-US" sz="3200" dirty="0">
                <a:solidFill>
                  <a:srgbClr val="0000FF"/>
                </a:solidFill>
                <a:latin typeface="Times New Roman" panose="02020603050405020304" pitchFamily="18" charset="0"/>
                <a:cs typeface="Times New Roman" panose="02020603050405020304" pitchFamily="18" charset="0"/>
              </a:rPr>
              <a:t> + Cl</a:t>
            </a:r>
            <a:r>
              <a:rPr lang="en-US" sz="3200" baseline="30000" dirty="0">
                <a:solidFill>
                  <a:srgbClr val="0000FF"/>
                </a:solidFill>
                <a:latin typeface="Times New Roman" panose="02020603050405020304" pitchFamily="18" charset="0"/>
                <a:cs typeface="Times New Roman" panose="02020603050405020304" pitchFamily="18" charset="0"/>
              </a:rPr>
              <a:t>-1</a:t>
            </a:r>
            <a:r>
              <a:rPr lang="en-US" sz="3200" baseline="-25000" dirty="0">
                <a:solidFill>
                  <a:srgbClr val="0000FF"/>
                </a:solidFill>
                <a:latin typeface="Times New Roman" panose="02020603050405020304" pitchFamily="18" charset="0"/>
                <a:cs typeface="Times New Roman" panose="02020603050405020304" pitchFamily="18" charset="0"/>
              </a:rPr>
              <a:t>(AQ)</a:t>
            </a:r>
            <a:br>
              <a:rPr lang="en-US" sz="3200" baseline="-25000" dirty="0">
                <a:solidFill>
                  <a:srgbClr val="0000FF"/>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109.   This is called </a:t>
            </a:r>
            <a:r>
              <a:rPr lang="en-US" sz="2800" b="1" dirty="0">
                <a:solidFill>
                  <a:srgbClr val="0000FF"/>
                </a:solidFill>
                <a:latin typeface="Times New Roman" panose="02020603050405020304" pitchFamily="18" charset="0"/>
                <a:cs typeface="Times New Roman" panose="02020603050405020304" pitchFamily="18" charset="0"/>
              </a:rPr>
              <a:t>________________ or _______________</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110.  Does sugar do this? </a:t>
            </a:r>
            <a:r>
              <a:rPr lang="en-US" sz="2800" b="1" dirty="0">
                <a:solidFill>
                  <a:srgbClr val="FF0000"/>
                </a:solidFill>
                <a:latin typeface="Times New Roman" panose="02020603050405020304" pitchFamily="18" charset="0"/>
                <a:cs typeface="Times New Roman" panose="02020603050405020304" pitchFamily="18" charset="0"/>
              </a:rPr>
              <a:t>_____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What does sugar do?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____________________________________ </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6AB9458-B729-496E-AF33-2D341F4369FE}"/>
              </a:ext>
            </a:extLst>
          </p:cNvPr>
          <p:cNvSpPr txBox="1"/>
          <p:nvPr/>
        </p:nvSpPr>
        <p:spPr>
          <a:xfrm>
            <a:off x="2743200" y="1230868"/>
            <a:ext cx="609600" cy="369332"/>
          </a:xfrm>
          <a:prstGeom prst="rect">
            <a:avLst/>
          </a:prstGeom>
          <a:noFill/>
        </p:spPr>
        <p:txBody>
          <a:bodyPr wrap="square" rtlCol="0">
            <a:spAutoFit/>
          </a:bodyPr>
          <a:lstStyle/>
          <a:p>
            <a:r>
              <a:rPr lang="en-US" dirty="0"/>
              <a:t>H</a:t>
            </a:r>
            <a:r>
              <a:rPr lang="en-US" baseline="-25000" dirty="0"/>
              <a:t>2</a:t>
            </a:r>
            <a:r>
              <a:rPr lang="en-US" dirty="0"/>
              <a:t>O</a:t>
            </a:r>
          </a:p>
        </p:txBody>
      </p:sp>
      <p:cxnSp>
        <p:nvCxnSpPr>
          <p:cNvPr id="5" name="Straight Arrow Connector 4">
            <a:extLst>
              <a:ext uri="{FF2B5EF4-FFF2-40B4-BE49-F238E27FC236}">
                <a16:creationId xmlns:a16="http://schemas.microsoft.com/office/drawing/2014/main" id="{AFA12B50-2404-2425-FF9A-2EDA8B63D5F4}"/>
              </a:ext>
            </a:extLst>
          </p:cNvPr>
          <p:cNvCxnSpPr/>
          <p:nvPr/>
        </p:nvCxnSpPr>
        <p:spPr>
          <a:xfrm>
            <a:off x="2457659" y="1600200"/>
            <a:ext cx="1066800"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5810292"/>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32530"/>
          </a:xfrm>
          <a:prstGeom prst="rect">
            <a:avLst/>
          </a:prstGeom>
          <a:noFill/>
        </p:spPr>
        <p:txBody>
          <a:bodyPr wrap="square" rtlCol="0">
            <a:spAutoFit/>
          </a:bodyPr>
          <a:lstStyle/>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108.   When sodium chloride goes into water, we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would write the “equation” this way:</a:t>
            </a:r>
            <a:endParaRPr lang="en-US" sz="105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10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dirty="0">
                <a:solidFill>
                  <a:srgbClr val="FF0000"/>
                </a:solidFill>
                <a:latin typeface="Comic Sans MS" panose="030F0702030302020204" pitchFamily="66" charset="0"/>
              </a:rPr>
              <a:t> </a:t>
            </a:r>
            <a:r>
              <a:rPr lang="en-US" sz="3200" dirty="0">
                <a:solidFill>
                  <a:srgbClr val="0000FF"/>
                </a:solidFill>
                <a:latin typeface="Times New Roman" panose="02020603050405020304" pitchFamily="18" charset="0"/>
                <a:cs typeface="Times New Roman" panose="02020603050405020304" pitchFamily="18" charset="0"/>
              </a:rPr>
              <a:t>NaCl</a:t>
            </a:r>
            <a:r>
              <a:rPr lang="en-US" sz="3200" baseline="-25000" dirty="0">
                <a:solidFill>
                  <a:srgbClr val="0000FF"/>
                </a:solidFill>
                <a:latin typeface="Times New Roman" panose="02020603050405020304" pitchFamily="18" charset="0"/>
                <a:cs typeface="Times New Roman" panose="02020603050405020304" pitchFamily="18" charset="0"/>
              </a:rPr>
              <a:t>(S)</a:t>
            </a:r>
            <a:r>
              <a:rPr lang="en-US" sz="3200" dirty="0">
                <a:solidFill>
                  <a:srgbClr val="0000FF"/>
                </a:solidFill>
                <a:latin typeface="Times New Roman" panose="02020603050405020304" pitchFamily="18" charset="0"/>
                <a:cs typeface="Times New Roman" panose="02020603050405020304" pitchFamily="18" charset="0"/>
              </a:rPr>
              <a:t>               Na</a:t>
            </a:r>
            <a:r>
              <a:rPr lang="en-US" sz="3200" baseline="30000" dirty="0">
                <a:solidFill>
                  <a:srgbClr val="0000FF"/>
                </a:solidFill>
                <a:latin typeface="Times New Roman" panose="02020603050405020304" pitchFamily="18" charset="0"/>
                <a:cs typeface="Times New Roman" panose="02020603050405020304" pitchFamily="18" charset="0"/>
              </a:rPr>
              <a:t>+1</a:t>
            </a:r>
            <a:r>
              <a:rPr lang="en-US" sz="3200" baseline="-25000" dirty="0">
                <a:solidFill>
                  <a:srgbClr val="0000FF"/>
                </a:solidFill>
                <a:latin typeface="Times New Roman" panose="02020603050405020304" pitchFamily="18" charset="0"/>
                <a:cs typeface="Times New Roman" panose="02020603050405020304" pitchFamily="18" charset="0"/>
              </a:rPr>
              <a:t>(AQ)</a:t>
            </a:r>
            <a:r>
              <a:rPr lang="en-US" sz="3200" dirty="0">
                <a:solidFill>
                  <a:srgbClr val="0000FF"/>
                </a:solidFill>
                <a:latin typeface="Times New Roman" panose="02020603050405020304" pitchFamily="18" charset="0"/>
                <a:cs typeface="Times New Roman" panose="02020603050405020304" pitchFamily="18" charset="0"/>
              </a:rPr>
              <a:t> + Cl</a:t>
            </a:r>
            <a:r>
              <a:rPr lang="en-US" sz="3200" baseline="30000" dirty="0">
                <a:solidFill>
                  <a:srgbClr val="0000FF"/>
                </a:solidFill>
                <a:latin typeface="Times New Roman" panose="02020603050405020304" pitchFamily="18" charset="0"/>
                <a:cs typeface="Times New Roman" panose="02020603050405020304" pitchFamily="18" charset="0"/>
              </a:rPr>
              <a:t>-1</a:t>
            </a:r>
            <a:r>
              <a:rPr lang="en-US" sz="3200" baseline="-25000" dirty="0">
                <a:solidFill>
                  <a:srgbClr val="0000FF"/>
                </a:solidFill>
                <a:latin typeface="Times New Roman" panose="02020603050405020304" pitchFamily="18" charset="0"/>
                <a:cs typeface="Times New Roman" panose="02020603050405020304" pitchFamily="18" charset="0"/>
              </a:rPr>
              <a:t>(AQ)</a:t>
            </a:r>
            <a:br>
              <a:rPr lang="en-US" sz="3200" baseline="-25000" dirty="0">
                <a:solidFill>
                  <a:srgbClr val="0000FF"/>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160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109.   This is called </a:t>
            </a:r>
            <a:r>
              <a:rPr lang="en-US" sz="2800" b="1" dirty="0">
                <a:solidFill>
                  <a:srgbClr val="0000FF"/>
                </a:solidFill>
                <a:latin typeface="Times New Roman" panose="02020603050405020304" pitchFamily="18" charset="0"/>
                <a:cs typeface="Times New Roman" panose="02020603050405020304" pitchFamily="18" charset="0"/>
              </a:rPr>
              <a:t>IONIZATION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or </a:t>
            </a:r>
            <a:r>
              <a:rPr lang="en-US" sz="2800" b="1" dirty="0">
                <a:solidFill>
                  <a:srgbClr val="0000FF"/>
                </a:solidFill>
                <a:latin typeface="Times New Roman" panose="02020603050405020304" pitchFamily="18" charset="0"/>
                <a:cs typeface="Times New Roman" panose="02020603050405020304" pitchFamily="18" charset="0"/>
              </a:rPr>
              <a:t>DISSOCIATION</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marL="514350" indent="-514350">
              <a:buAutoNum type="arabicPeriod" startAt="110"/>
            </a:pP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Does sugar do this? </a:t>
            </a:r>
            <a:r>
              <a:rPr lang="en-US" sz="2800" b="1" dirty="0">
                <a:solidFill>
                  <a:srgbClr val="FF0000"/>
                </a:solidFill>
                <a:latin typeface="Times New Roman" panose="02020603050405020304" pitchFamily="18" charset="0"/>
                <a:cs typeface="Times New Roman" panose="02020603050405020304" pitchFamily="18" charset="0"/>
              </a:rPr>
              <a:t>NO!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What does sugar do? </a:t>
            </a: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IT DISSOLVES INTO MOLECULES.</a:t>
            </a:r>
            <a:br>
              <a:rPr lang="en-US" sz="28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   </a:t>
            </a:r>
            <a:br>
              <a:rPr lang="en-US" sz="900" b="1" dirty="0">
                <a:solidFill>
                  <a:srgbClr val="FF0000"/>
                </a:solidFill>
                <a:latin typeface="Times New Roman" panose="02020603050405020304" pitchFamily="18" charset="0"/>
                <a:cs typeface="Times New Roman" panose="02020603050405020304" pitchFamily="18" charset="0"/>
              </a:rPr>
            </a:b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solidFill>
                  <a:srgbClr val="0000FF"/>
                </a:solidFill>
                <a:latin typeface="Comic Sans MS" panose="030F0702030302020204" pitchFamily="66" charset="0"/>
              </a:rPr>
              <a:t>Sugar is NOT IONIC, it dissolves because the     </a:t>
            </a:r>
            <a:br>
              <a:rPr lang="en-US" sz="2800" dirty="0">
                <a:solidFill>
                  <a:srgbClr val="0000FF"/>
                </a:solidFill>
                <a:latin typeface="Comic Sans MS" panose="030F0702030302020204" pitchFamily="66" charset="0"/>
              </a:rPr>
            </a:br>
            <a:r>
              <a:rPr lang="en-US" sz="2800" dirty="0">
                <a:solidFill>
                  <a:srgbClr val="0000FF"/>
                </a:solidFill>
                <a:latin typeface="Comic Sans MS" panose="030F0702030302020204" pitchFamily="66" charset="0"/>
              </a:rPr>
              <a:t>       molecules are </a:t>
            </a:r>
            <a:r>
              <a:rPr lang="en-US" sz="2800" u="sng" dirty="0">
                <a:solidFill>
                  <a:srgbClr val="0000FF"/>
                </a:solidFill>
                <a:latin typeface="Comic Sans MS" panose="030F0702030302020204" pitchFamily="66" charset="0"/>
              </a:rPr>
              <a:t>POLAR</a:t>
            </a:r>
            <a:r>
              <a:rPr lang="en-US" sz="2800" dirty="0">
                <a:solidFill>
                  <a:srgbClr val="0000FF"/>
                </a:solidFill>
                <a:latin typeface="Comic Sans MS" panose="030F0702030302020204" pitchFamily="66" charset="0"/>
              </a:rPr>
              <a:t>, but it dissolves into</a:t>
            </a:r>
            <a:br>
              <a:rPr lang="en-US" sz="2800" dirty="0">
                <a:solidFill>
                  <a:srgbClr val="0000FF"/>
                </a:solidFill>
                <a:latin typeface="Comic Sans MS" panose="030F0702030302020204" pitchFamily="66" charset="0"/>
              </a:rPr>
            </a:br>
            <a:r>
              <a:rPr lang="en-US" sz="2800" dirty="0">
                <a:solidFill>
                  <a:srgbClr val="0000FF"/>
                </a:solidFill>
                <a:latin typeface="Comic Sans MS" panose="030F0702030302020204" pitchFamily="66" charset="0"/>
              </a:rPr>
              <a:t>             </a:t>
            </a:r>
            <a:r>
              <a:rPr lang="en-US" sz="2800" u="sng" dirty="0">
                <a:solidFill>
                  <a:srgbClr val="0000FF"/>
                </a:solidFill>
                <a:latin typeface="Comic Sans MS" panose="030F0702030302020204" pitchFamily="66" charset="0"/>
              </a:rPr>
              <a:t>LOOSE MOBILE MOLECULES</a:t>
            </a:r>
            <a:endParaRPr lang="en-US" b="1" dirty="0">
              <a:solidFill>
                <a:srgbClr val="FF0000"/>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C6AB9458-B729-496E-AF33-2D341F4369FE}"/>
              </a:ext>
            </a:extLst>
          </p:cNvPr>
          <p:cNvSpPr txBox="1"/>
          <p:nvPr/>
        </p:nvSpPr>
        <p:spPr>
          <a:xfrm>
            <a:off x="2743200" y="1230868"/>
            <a:ext cx="609600" cy="369332"/>
          </a:xfrm>
          <a:prstGeom prst="rect">
            <a:avLst/>
          </a:prstGeom>
          <a:noFill/>
        </p:spPr>
        <p:txBody>
          <a:bodyPr wrap="square" rtlCol="0">
            <a:spAutoFit/>
          </a:bodyPr>
          <a:lstStyle/>
          <a:p>
            <a:r>
              <a:rPr lang="en-US" dirty="0"/>
              <a:t>H</a:t>
            </a:r>
            <a:r>
              <a:rPr lang="en-US" baseline="-25000" dirty="0"/>
              <a:t>2</a:t>
            </a:r>
            <a:r>
              <a:rPr lang="en-US" dirty="0"/>
              <a:t>O</a:t>
            </a:r>
          </a:p>
        </p:txBody>
      </p:sp>
      <p:cxnSp>
        <p:nvCxnSpPr>
          <p:cNvPr id="5" name="Straight Arrow Connector 4">
            <a:extLst>
              <a:ext uri="{FF2B5EF4-FFF2-40B4-BE49-F238E27FC236}">
                <a16:creationId xmlns:a16="http://schemas.microsoft.com/office/drawing/2014/main" id="{AFA12B50-2404-2425-FF9A-2EDA8B63D5F4}"/>
              </a:ext>
            </a:extLst>
          </p:cNvPr>
          <p:cNvCxnSpPr/>
          <p:nvPr/>
        </p:nvCxnSpPr>
        <p:spPr>
          <a:xfrm>
            <a:off x="2457659" y="1600200"/>
            <a:ext cx="1066800"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8044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031325"/>
          </a:xfrm>
          <a:prstGeom prst="rect">
            <a:avLst/>
          </a:prstGeom>
          <a:noFill/>
        </p:spPr>
        <p:txBody>
          <a:bodyPr wrap="square" rtlCol="0">
            <a:spAutoFit/>
          </a:bodyPr>
          <a:lstStyle/>
          <a:p>
            <a:r>
              <a:rPr lang="en-US" sz="3600" dirty="0"/>
              <a:t>111.  Show the dissociation or the ionization </a:t>
            </a:r>
            <a:br>
              <a:rPr lang="en-US" sz="3600" dirty="0"/>
            </a:br>
            <a:r>
              <a:rPr lang="en-US" sz="3600" dirty="0"/>
              <a:t>          for sodium nitrate in water </a:t>
            </a:r>
            <a:br>
              <a:rPr lang="en-US" sz="3600" dirty="0"/>
            </a:br>
            <a:r>
              <a:rPr lang="en-US" sz="3600" dirty="0"/>
              <a:t>          with phase symbols:</a:t>
            </a:r>
          </a:p>
          <a:p>
            <a:endParaRPr lang="en-US" dirty="0"/>
          </a:p>
        </p:txBody>
      </p:sp>
    </p:spTree>
    <p:extLst>
      <p:ext uri="{BB962C8B-B14F-4D97-AF65-F5344CB8AC3E}">
        <p14:creationId xmlns:p14="http://schemas.microsoft.com/office/powerpoint/2010/main" val="363567385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031325"/>
          </a:xfrm>
          <a:prstGeom prst="rect">
            <a:avLst/>
          </a:prstGeom>
          <a:noFill/>
        </p:spPr>
        <p:txBody>
          <a:bodyPr wrap="square" rtlCol="0">
            <a:spAutoFit/>
          </a:bodyPr>
          <a:lstStyle/>
          <a:p>
            <a:r>
              <a:rPr lang="en-US" sz="3600" dirty="0"/>
              <a:t>111.  Show the dissociation or the ionization </a:t>
            </a:r>
            <a:br>
              <a:rPr lang="en-US" sz="3600" dirty="0"/>
            </a:br>
            <a:r>
              <a:rPr lang="en-US" sz="3600" dirty="0"/>
              <a:t>          for sodium nitrate in water </a:t>
            </a:r>
            <a:br>
              <a:rPr lang="en-US" sz="3600" dirty="0"/>
            </a:br>
            <a:r>
              <a:rPr lang="en-US" sz="3600" dirty="0"/>
              <a:t>          with phase symbols:</a:t>
            </a:r>
          </a:p>
          <a:p>
            <a:endParaRPr lang="en-US" dirty="0"/>
          </a:p>
        </p:txBody>
      </p:sp>
      <p:sp>
        <p:nvSpPr>
          <p:cNvPr id="3" name="TextBox 2">
            <a:extLst>
              <a:ext uri="{FF2B5EF4-FFF2-40B4-BE49-F238E27FC236}">
                <a16:creationId xmlns:a16="http://schemas.microsoft.com/office/drawing/2014/main" id="{EA98D78D-9A26-C742-056F-31E7D852B037}"/>
              </a:ext>
            </a:extLst>
          </p:cNvPr>
          <p:cNvSpPr txBox="1"/>
          <p:nvPr/>
        </p:nvSpPr>
        <p:spPr>
          <a:xfrm>
            <a:off x="0" y="2514600"/>
            <a:ext cx="9144000" cy="1169551"/>
          </a:xfrm>
          <a:prstGeom prst="rect">
            <a:avLst/>
          </a:prstGeom>
          <a:noFill/>
        </p:spPr>
        <p:txBody>
          <a:bodyPr wrap="square" rtlCol="0">
            <a:spAutoFit/>
          </a:bodyPr>
          <a:lstStyle/>
          <a:p>
            <a:r>
              <a:rPr lang="en-US" sz="4000" dirty="0">
                <a:solidFill>
                  <a:srgbClr val="0000FF"/>
                </a:solidFill>
                <a:latin typeface="Times New Roman" panose="02020603050405020304" pitchFamily="18" charset="0"/>
                <a:cs typeface="Times New Roman" panose="02020603050405020304" pitchFamily="18" charset="0"/>
              </a:rPr>
              <a:t>  NaNO</a:t>
            </a:r>
            <a:r>
              <a:rPr lang="en-US" sz="4000" baseline="-25000" dirty="0">
                <a:solidFill>
                  <a:srgbClr val="0000FF"/>
                </a:solidFill>
                <a:latin typeface="Times New Roman" panose="02020603050405020304" pitchFamily="18" charset="0"/>
                <a:cs typeface="Times New Roman" panose="02020603050405020304" pitchFamily="18" charset="0"/>
              </a:rPr>
              <a:t>3(S)</a:t>
            </a:r>
            <a:r>
              <a:rPr lang="en-US" sz="4000" dirty="0">
                <a:solidFill>
                  <a:srgbClr val="0000FF"/>
                </a:solidFill>
                <a:latin typeface="Times New Roman" panose="02020603050405020304" pitchFamily="18" charset="0"/>
                <a:cs typeface="Times New Roman" panose="02020603050405020304" pitchFamily="18" charset="0"/>
              </a:rPr>
              <a:t>                 Na</a:t>
            </a:r>
            <a:r>
              <a:rPr lang="en-US" sz="4000" baseline="30000" dirty="0">
                <a:solidFill>
                  <a:srgbClr val="0000FF"/>
                </a:solidFill>
                <a:latin typeface="Times New Roman" panose="02020603050405020304" pitchFamily="18" charset="0"/>
                <a:cs typeface="Times New Roman" panose="02020603050405020304" pitchFamily="18" charset="0"/>
              </a:rPr>
              <a:t>+1</a:t>
            </a:r>
            <a:r>
              <a:rPr lang="en-US" sz="4000" baseline="-25000" dirty="0">
                <a:solidFill>
                  <a:srgbClr val="0000FF"/>
                </a:solidFill>
                <a:latin typeface="Times New Roman" panose="02020603050405020304" pitchFamily="18" charset="0"/>
                <a:cs typeface="Times New Roman" panose="02020603050405020304" pitchFamily="18" charset="0"/>
              </a:rPr>
              <a:t>(AQ)</a:t>
            </a:r>
            <a:r>
              <a:rPr lang="en-US" sz="4000" dirty="0">
                <a:solidFill>
                  <a:srgbClr val="0000FF"/>
                </a:solidFill>
                <a:latin typeface="Times New Roman" panose="02020603050405020304" pitchFamily="18" charset="0"/>
                <a:cs typeface="Times New Roman" panose="02020603050405020304" pitchFamily="18" charset="0"/>
              </a:rPr>
              <a:t>  +  NO</a:t>
            </a:r>
            <a:r>
              <a:rPr lang="en-US" sz="4000" baseline="-25000" dirty="0">
                <a:solidFill>
                  <a:srgbClr val="0000FF"/>
                </a:solidFill>
                <a:latin typeface="Times New Roman" panose="02020603050405020304" pitchFamily="18" charset="0"/>
                <a:cs typeface="Times New Roman" panose="02020603050405020304" pitchFamily="18" charset="0"/>
              </a:rPr>
              <a:t>3</a:t>
            </a:r>
            <a:r>
              <a:rPr lang="en-US" sz="4000" baseline="30000" dirty="0">
                <a:solidFill>
                  <a:srgbClr val="0000FF"/>
                </a:solidFill>
                <a:latin typeface="Times New Roman" panose="02020603050405020304" pitchFamily="18" charset="0"/>
                <a:cs typeface="Times New Roman" panose="02020603050405020304" pitchFamily="18" charset="0"/>
              </a:rPr>
              <a:t>-1</a:t>
            </a:r>
            <a:r>
              <a:rPr lang="en-US" sz="4000" baseline="-25000" dirty="0">
                <a:solidFill>
                  <a:srgbClr val="0000FF"/>
                </a:solidFill>
                <a:latin typeface="Times New Roman" panose="02020603050405020304" pitchFamily="18" charset="0"/>
                <a:cs typeface="Times New Roman" panose="02020603050405020304" pitchFamily="18" charset="0"/>
              </a:rPr>
              <a:t>(AQ)</a:t>
            </a:r>
            <a:br>
              <a:rPr lang="en-US" sz="4000" baseline="-25000" dirty="0">
                <a:solidFill>
                  <a:srgbClr val="0000FF"/>
                </a:solidFill>
                <a:latin typeface="Times New Roman" panose="02020603050405020304" pitchFamily="18" charset="0"/>
                <a:cs typeface="Times New Roman" panose="02020603050405020304" pitchFamily="18" charset="0"/>
              </a:rPr>
            </a:br>
            <a:br>
              <a:rPr lang="en-US" sz="1800" baseline="-25000" dirty="0">
                <a:solidFill>
                  <a:srgbClr val="0000FF"/>
                </a:solidFill>
                <a:latin typeface="Times New Roman" panose="02020603050405020304" pitchFamily="18" charset="0"/>
                <a:cs typeface="Times New Roman" panose="02020603050405020304" pitchFamily="18" charset="0"/>
              </a:rPr>
            </a:br>
            <a:endParaRPr lang="en-US" dirty="0"/>
          </a:p>
        </p:txBody>
      </p:sp>
      <p:cxnSp>
        <p:nvCxnSpPr>
          <p:cNvPr id="4" name="Straight Arrow Connector 3">
            <a:extLst>
              <a:ext uri="{FF2B5EF4-FFF2-40B4-BE49-F238E27FC236}">
                <a16:creationId xmlns:a16="http://schemas.microsoft.com/office/drawing/2014/main" id="{6777DECA-CC95-92B2-CE77-74541EBE2A5B}"/>
              </a:ext>
            </a:extLst>
          </p:cNvPr>
          <p:cNvCxnSpPr/>
          <p:nvPr/>
        </p:nvCxnSpPr>
        <p:spPr>
          <a:xfrm>
            <a:off x="2590800" y="2971800"/>
            <a:ext cx="1524000"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5DE496E8-1287-4687-3AC8-97B357984999}"/>
              </a:ext>
            </a:extLst>
          </p:cNvPr>
          <p:cNvSpPr txBox="1"/>
          <p:nvPr/>
        </p:nvSpPr>
        <p:spPr>
          <a:xfrm>
            <a:off x="2590800" y="2476501"/>
            <a:ext cx="1219200" cy="380998"/>
          </a:xfrm>
          <a:prstGeom prst="rect">
            <a:avLst/>
          </a:prstGeom>
          <a:noFill/>
        </p:spPr>
        <p:txBody>
          <a:bodyPr wrap="square" rtlCol="0">
            <a:spAutoFit/>
          </a:bodyPr>
          <a:lstStyle/>
          <a:p>
            <a:pPr algn="ctr"/>
            <a:r>
              <a:rPr lang="en-US" dirty="0">
                <a:solidFill>
                  <a:srgbClr val="FF0000"/>
                </a:solidFill>
                <a:latin typeface="Times New Roman" panose="02020603050405020304" pitchFamily="18" charset="0"/>
                <a:cs typeface="Times New Roman" panose="02020603050405020304" pitchFamily="18" charset="0"/>
              </a:rPr>
              <a:t>water</a:t>
            </a:r>
          </a:p>
        </p:txBody>
      </p:sp>
    </p:spTree>
    <p:extLst>
      <p:ext uri="{BB962C8B-B14F-4D97-AF65-F5344CB8AC3E}">
        <p14:creationId xmlns:p14="http://schemas.microsoft.com/office/powerpoint/2010/main" val="3849814871"/>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031325"/>
          </a:xfrm>
          <a:prstGeom prst="rect">
            <a:avLst/>
          </a:prstGeom>
          <a:noFill/>
        </p:spPr>
        <p:txBody>
          <a:bodyPr wrap="square" rtlCol="0">
            <a:spAutoFit/>
          </a:bodyPr>
          <a:lstStyle/>
          <a:p>
            <a:r>
              <a:rPr lang="en-US" sz="3600" dirty="0"/>
              <a:t>112.  Show the dissociation or the ionization </a:t>
            </a:r>
            <a:br>
              <a:rPr lang="en-US" sz="3600" dirty="0"/>
            </a:br>
            <a:r>
              <a:rPr lang="en-US" sz="3600" dirty="0"/>
              <a:t>          for potassium phosphate in water with</a:t>
            </a:r>
            <a:br>
              <a:rPr lang="en-US" sz="3600" dirty="0"/>
            </a:br>
            <a:r>
              <a:rPr lang="en-US" sz="3600" dirty="0"/>
              <a:t>          phase symbols:</a:t>
            </a:r>
          </a:p>
          <a:p>
            <a:endParaRPr lang="en-US" dirty="0"/>
          </a:p>
        </p:txBody>
      </p:sp>
      <p:sp>
        <p:nvSpPr>
          <p:cNvPr id="3" name="TextBox 2">
            <a:extLst>
              <a:ext uri="{FF2B5EF4-FFF2-40B4-BE49-F238E27FC236}">
                <a16:creationId xmlns:a16="http://schemas.microsoft.com/office/drawing/2014/main" id="{350BF10C-8C9A-5EA7-89B6-58B6F560BEE3}"/>
              </a:ext>
            </a:extLst>
          </p:cNvPr>
          <p:cNvSpPr txBox="1"/>
          <p:nvPr/>
        </p:nvSpPr>
        <p:spPr>
          <a:xfrm>
            <a:off x="0" y="1828800"/>
            <a:ext cx="9144000" cy="707886"/>
          </a:xfrm>
          <a:prstGeom prst="rect">
            <a:avLst/>
          </a:prstGeom>
          <a:noFill/>
        </p:spPr>
        <p:txBody>
          <a:bodyPr wrap="square" rtlCol="0">
            <a:spAutoFit/>
          </a:bodyPr>
          <a:lstStyle/>
          <a:p>
            <a:r>
              <a:rPr lang="en-US" sz="4000" dirty="0">
                <a:solidFill>
                  <a:srgbClr val="0000FF"/>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285343239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031325"/>
          </a:xfrm>
          <a:prstGeom prst="rect">
            <a:avLst/>
          </a:prstGeom>
          <a:noFill/>
        </p:spPr>
        <p:txBody>
          <a:bodyPr wrap="square" rtlCol="0">
            <a:spAutoFit/>
          </a:bodyPr>
          <a:lstStyle/>
          <a:p>
            <a:r>
              <a:rPr lang="en-US" sz="3600"/>
              <a:t>112.  </a:t>
            </a:r>
            <a:r>
              <a:rPr lang="en-US" sz="3600" dirty="0"/>
              <a:t>Show the dissociation or the ionization </a:t>
            </a:r>
            <a:br>
              <a:rPr lang="en-US" sz="3600" dirty="0"/>
            </a:br>
            <a:r>
              <a:rPr lang="en-US" sz="3600" dirty="0"/>
              <a:t>          for potassium phosphate in water with</a:t>
            </a:r>
            <a:br>
              <a:rPr lang="en-US" sz="3600" dirty="0"/>
            </a:br>
            <a:r>
              <a:rPr lang="en-US" sz="3600" dirty="0"/>
              <a:t>          phase symbols:</a:t>
            </a:r>
          </a:p>
          <a:p>
            <a:endParaRPr lang="en-US" dirty="0"/>
          </a:p>
        </p:txBody>
      </p:sp>
      <p:sp>
        <p:nvSpPr>
          <p:cNvPr id="3" name="TextBox 2">
            <a:extLst>
              <a:ext uri="{FF2B5EF4-FFF2-40B4-BE49-F238E27FC236}">
                <a16:creationId xmlns:a16="http://schemas.microsoft.com/office/drawing/2014/main" id="{350BF10C-8C9A-5EA7-89B6-58B6F560BEE3}"/>
              </a:ext>
            </a:extLst>
          </p:cNvPr>
          <p:cNvSpPr txBox="1"/>
          <p:nvPr/>
        </p:nvSpPr>
        <p:spPr>
          <a:xfrm>
            <a:off x="20097" y="2438400"/>
            <a:ext cx="9144000" cy="1169551"/>
          </a:xfrm>
          <a:prstGeom prst="rect">
            <a:avLst/>
          </a:prstGeom>
          <a:noFill/>
        </p:spPr>
        <p:txBody>
          <a:bodyPr wrap="square" rtlCol="0">
            <a:spAutoFit/>
          </a:bodyPr>
          <a:lstStyle/>
          <a:p>
            <a:r>
              <a:rPr lang="en-US" sz="4000" dirty="0">
                <a:solidFill>
                  <a:srgbClr val="0000FF"/>
                </a:solidFill>
                <a:latin typeface="Times New Roman" panose="02020603050405020304" pitchFamily="18" charset="0"/>
                <a:cs typeface="Times New Roman" panose="02020603050405020304" pitchFamily="18" charset="0"/>
              </a:rPr>
              <a:t>  Na</a:t>
            </a:r>
            <a:r>
              <a:rPr lang="en-US" sz="4000" baseline="-25000" dirty="0">
                <a:solidFill>
                  <a:srgbClr val="0000FF"/>
                </a:solidFill>
                <a:latin typeface="Times New Roman" panose="02020603050405020304" pitchFamily="18" charset="0"/>
                <a:cs typeface="Times New Roman" panose="02020603050405020304" pitchFamily="18" charset="0"/>
              </a:rPr>
              <a:t>3</a:t>
            </a:r>
            <a:r>
              <a:rPr lang="en-US" sz="4000" dirty="0">
                <a:solidFill>
                  <a:srgbClr val="0000FF"/>
                </a:solidFill>
                <a:latin typeface="Times New Roman" panose="02020603050405020304" pitchFamily="18" charset="0"/>
                <a:cs typeface="Times New Roman" panose="02020603050405020304" pitchFamily="18" charset="0"/>
              </a:rPr>
              <a:t>PO</a:t>
            </a:r>
            <a:r>
              <a:rPr lang="en-US" sz="4000" baseline="-25000" dirty="0">
                <a:solidFill>
                  <a:srgbClr val="0000FF"/>
                </a:solidFill>
                <a:latin typeface="Times New Roman" panose="02020603050405020304" pitchFamily="18" charset="0"/>
                <a:cs typeface="Times New Roman" panose="02020603050405020304" pitchFamily="18" charset="0"/>
              </a:rPr>
              <a:t>4(S)</a:t>
            </a:r>
            <a:r>
              <a:rPr lang="en-US" sz="4000" dirty="0">
                <a:solidFill>
                  <a:srgbClr val="0000FF"/>
                </a:solidFill>
                <a:latin typeface="Times New Roman" panose="02020603050405020304" pitchFamily="18" charset="0"/>
                <a:cs typeface="Times New Roman" panose="02020603050405020304" pitchFamily="18" charset="0"/>
              </a:rPr>
              <a:t>                 3Na</a:t>
            </a:r>
            <a:r>
              <a:rPr lang="en-US" sz="4000" baseline="30000" dirty="0">
                <a:solidFill>
                  <a:srgbClr val="0000FF"/>
                </a:solidFill>
                <a:latin typeface="Times New Roman" panose="02020603050405020304" pitchFamily="18" charset="0"/>
                <a:cs typeface="Times New Roman" panose="02020603050405020304" pitchFamily="18" charset="0"/>
              </a:rPr>
              <a:t>+1</a:t>
            </a:r>
            <a:r>
              <a:rPr lang="en-US" sz="4000" baseline="-25000" dirty="0">
                <a:solidFill>
                  <a:srgbClr val="0000FF"/>
                </a:solidFill>
                <a:latin typeface="Times New Roman" panose="02020603050405020304" pitchFamily="18" charset="0"/>
                <a:cs typeface="Times New Roman" panose="02020603050405020304" pitchFamily="18" charset="0"/>
              </a:rPr>
              <a:t>(AQ)</a:t>
            </a:r>
            <a:r>
              <a:rPr lang="en-US" sz="4000" dirty="0">
                <a:solidFill>
                  <a:srgbClr val="0000FF"/>
                </a:solidFill>
                <a:latin typeface="Times New Roman" panose="02020603050405020304" pitchFamily="18" charset="0"/>
                <a:cs typeface="Times New Roman" panose="02020603050405020304" pitchFamily="18" charset="0"/>
              </a:rPr>
              <a:t>  +  PO</a:t>
            </a:r>
            <a:r>
              <a:rPr lang="en-US" sz="4000" baseline="-25000" dirty="0">
                <a:solidFill>
                  <a:srgbClr val="0000FF"/>
                </a:solidFill>
                <a:latin typeface="Times New Roman" panose="02020603050405020304" pitchFamily="18" charset="0"/>
                <a:cs typeface="Times New Roman" panose="02020603050405020304" pitchFamily="18" charset="0"/>
              </a:rPr>
              <a:t>4</a:t>
            </a:r>
            <a:r>
              <a:rPr lang="en-US" sz="4000" baseline="30000" dirty="0">
                <a:solidFill>
                  <a:srgbClr val="0000FF"/>
                </a:solidFill>
                <a:latin typeface="Times New Roman" panose="02020603050405020304" pitchFamily="18" charset="0"/>
                <a:cs typeface="Times New Roman" panose="02020603050405020304" pitchFamily="18" charset="0"/>
              </a:rPr>
              <a:t>-3</a:t>
            </a:r>
            <a:r>
              <a:rPr lang="en-US" sz="4000" baseline="-25000" dirty="0">
                <a:solidFill>
                  <a:srgbClr val="0000FF"/>
                </a:solidFill>
                <a:latin typeface="Times New Roman" panose="02020603050405020304" pitchFamily="18" charset="0"/>
                <a:cs typeface="Times New Roman" panose="02020603050405020304" pitchFamily="18" charset="0"/>
              </a:rPr>
              <a:t>(AQ)</a:t>
            </a:r>
            <a:br>
              <a:rPr lang="en-US" sz="4000" baseline="-25000" dirty="0">
                <a:solidFill>
                  <a:srgbClr val="0000FF"/>
                </a:solidFill>
                <a:latin typeface="Times New Roman" panose="02020603050405020304" pitchFamily="18" charset="0"/>
                <a:cs typeface="Times New Roman" panose="02020603050405020304" pitchFamily="18" charset="0"/>
              </a:rPr>
            </a:br>
            <a:br>
              <a:rPr lang="en-US" sz="1800" baseline="-25000" dirty="0">
                <a:solidFill>
                  <a:srgbClr val="0000FF"/>
                </a:solidFill>
                <a:latin typeface="Times New Roman" panose="02020603050405020304" pitchFamily="18" charset="0"/>
                <a:cs typeface="Times New Roman" panose="02020603050405020304" pitchFamily="18" charset="0"/>
              </a:rPr>
            </a:br>
            <a:endParaRPr lang="en-US" dirty="0"/>
          </a:p>
        </p:txBody>
      </p:sp>
      <p:cxnSp>
        <p:nvCxnSpPr>
          <p:cNvPr id="5" name="Straight Arrow Connector 4">
            <a:extLst>
              <a:ext uri="{FF2B5EF4-FFF2-40B4-BE49-F238E27FC236}">
                <a16:creationId xmlns:a16="http://schemas.microsoft.com/office/drawing/2014/main" id="{4EC47967-4B8E-07C6-4B25-60FDDFABFD68}"/>
              </a:ext>
            </a:extLst>
          </p:cNvPr>
          <p:cNvCxnSpPr/>
          <p:nvPr/>
        </p:nvCxnSpPr>
        <p:spPr>
          <a:xfrm>
            <a:off x="2610897" y="2895600"/>
            <a:ext cx="1524000" cy="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5249102-FCF5-C9A9-8A31-B4B869E97616}"/>
              </a:ext>
            </a:extLst>
          </p:cNvPr>
          <p:cNvSpPr txBox="1"/>
          <p:nvPr/>
        </p:nvSpPr>
        <p:spPr>
          <a:xfrm>
            <a:off x="2610897" y="2400301"/>
            <a:ext cx="1219200" cy="380998"/>
          </a:xfrm>
          <a:prstGeom prst="rect">
            <a:avLst/>
          </a:prstGeom>
          <a:noFill/>
        </p:spPr>
        <p:txBody>
          <a:bodyPr wrap="square" rtlCol="0">
            <a:spAutoFit/>
          </a:bodyPr>
          <a:lstStyle/>
          <a:p>
            <a:pPr algn="ctr"/>
            <a:r>
              <a:rPr lang="en-US" dirty="0">
                <a:solidFill>
                  <a:srgbClr val="FF0000"/>
                </a:solidFill>
                <a:latin typeface="Times New Roman" panose="02020603050405020304" pitchFamily="18" charset="0"/>
                <a:cs typeface="Times New Roman" panose="02020603050405020304" pitchFamily="18" charset="0"/>
              </a:rPr>
              <a:t>water</a:t>
            </a:r>
          </a:p>
        </p:txBody>
      </p:sp>
      <p:sp>
        <p:nvSpPr>
          <p:cNvPr id="4" name="TextBox 3">
            <a:extLst>
              <a:ext uri="{FF2B5EF4-FFF2-40B4-BE49-F238E27FC236}">
                <a16:creationId xmlns:a16="http://schemas.microsoft.com/office/drawing/2014/main" id="{CBAC9446-43A1-18A3-8951-52C771A52451}"/>
              </a:ext>
            </a:extLst>
          </p:cNvPr>
          <p:cNvSpPr txBox="1"/>
          <p:nvPr/>
        </p:nvSpPr>
        <p:spPr>
          <a:xfrm>
            <a:off x="20097" y="4114800"/>
            <a:ext cx="9123903" cy="2677656"/>
          </a:xfrm>
          <a:prstGeom prst="rect">
            <a:avLst/>
          </a:prstGeom>
          <a:noFill/>
        </p:spPr>
        <p:txBody>
          <a:bodyPr wrap="square" rtlCol="0">
            <a:spAutoFit/>
          </a:bodyPr>
          <a:lstStyle/>
          <a:p>
            <a:pPr algn="ctr"/>
            <a:r>
              <a:rPr lang="en-US" sz="2800" dirty="0">
                <a:solidFill>
                  <a:srgbClr val="FF0000"/>
                </a:solidFill>
                <a:latin typeface="Times New Roman" panose="02020603050405020304" pitchFamily="18" charset="0"/>
                <a:cs typeface="Times New Roman" panose="02020603050405020304" pitchFamily="18" charset="0"/>
              </a:rPr>
              <a:t>This is BALANCED…, one mole of Na</a:t>
            </a:r>
            <a:r>
              <a:rPr lang="en-US" sz="2800" baseline="-25000" dirty="0">
                <a:solidFill>
                  <a:srgbClr val="FF0000"/>
                </a:solidFill>
                <a:latin typeface="Times New Roman" panose="02020603050405020304" pitchFamily="18" charset="0"/>
                <a:cs typeface="Times New Roman" panose="02020603050405020304" pitchFamily="18" charset="0"/>
              </a:rPr>
              <a:t>3</a:t>
            </a:r>
            <a:r>
              <a:rPr lang="en-US" sz="2800" dirty="0">
                <a:solidFill>
                  <a:srgbClr val="FF0000"/>
                </a:solidFill>
                <a:latin typeface="Times New Roman" panose="02020603050405020304" pitchFamily="18" charset="0"/>
                <a:cs typeface="Times New Roman" panose="02020603050405020304" pitchFamily="18" charset="0"/>
              </a:rPr>
              <a:t>PO</a:t>
            </a:r>
            <a:r>
              <a:rPr lang="en-US" sz="2800" baseline="-25000" dirty="0">
                <a:solidFill>
                  <a:srgbClr val="FF0000"/>
                </a:solidFill>
                <a:latin typeface="Times New Roman" panose="02020603050405020304" pitchFamily="18" charset="0"/>
                <a:cs typeface="Times New Roman" panose="02020603050405020304" pitchFamily="18" charset="0"/>
              </a:rPr>
              <a:t>4 </a:t>
            </a:r>
            <a:br>
              <a:rPr lang="en-US" sz="2800" baseline="-250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becomes THREE moles of Na</a:t>
            </a:r>
            <a:r>
              <a:rPr lang="en-US" sz="2800" baseline="30000" dirty="0">
                <a:solidFill>
                  <a:srgbClr val="FF0000"/>
                </a:solidFill>
                <a:latin typeface="Times New Roman" panose="02020603050405020304" pitchFamily="18" charset="0"/>
                <a:cs typeface="Times New Roman" panose="02020603050405020304" pitchFamily="18" charset="0"/>
              </a:rPr>
              <a:t>+1</a:t>
            </a:r>
            <a:r>
              <a:rPr lang="en-US" sz="2800" dirty="0">
                <a:solidFill>
                  <a:srgbClr val="FF0000"/>
                </a:solidFill>
                <a:latin typeface="Times New Roman" panose="02020603050405020304" pitchFamily="18" charset="0"/>
                <a:cs typeface="Times New Roman" panose="02020603050405020304" pitchFamily="18" charset="0"/>
              </a:rPr>
              <a:t> cations and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ONE mole of PO</a:t>
            </a:r>
            <a:r>
              <a:rPr lang="en-US" sz="2800" baseline="-25000" dirty="0">
                <a:solidFill>
                  <a:srgbClr val="FF0000"/>
                </a:solidFill>
                <a:latin typeface="Times New Roman" panose="02020603050405020304" pitchFamily="18" charset="0"/>
                <a:cs typeface="Times New Roman" panose="02020603050405020304" pitchFamily="18" charset="0"/>
              </a:rPr>
              <a:t>4</a:t>
            </a:r>
            <a:r>
              <a:rPr lang="en-US" sz="2800" baseline="30000" dirty="0">
                <a:solidFill>
                  <a:srgbClr val="FF0000"/>
                </a:solidFill>
                <a:latin typeface="Times New Roman" panose="02020603050405020304" pitchFamily="18" charset="0"/>
                <a:cs typeface="Times New Roman" panose="02020603050405020304" pitchFamily="18" charset="0"/>
              </a:rPr>
              <a:t>-3 </a:t>
            </a:r>
            <a:r>
              <a:rPr lang="en-US" sz="2800" dirty="0">
                <a:solidFill>
                  <a:srgbClr val="FF0000"/>
                </a:solidFill>
                <a:latin typeface="Times New Roman" panose="02020603050405020304" pitchFamily="18" charset="0"/>
                <a:cs typeface="Times New Roman" panose="02020603050405020304" pitchFamily="18" charset="0"/>
              </a:rPr>
              <a:t>anions.  </a:t>
            </a:r>
          </a:p>
          <a:p>
            <a:pPr algn="ctr"/>
            <a:endParaRPr lang="en-US" sz="2800" dirty="0">
              <a:solidFill>
                <a:srgbClr val="FF0000"/>
              </a:solidFill>
              <a:latin typeface="Times New Roman" panose="02020603050405020304" pitchFamily="18" charset="0"/>
              <a:cs typeface="Times New Roman" panose="02020603050405020304" pitchFamily="18" charset="0"/>
            </a:endParaRPr>
          </a:p>
          <a:p>
            <a:pPr algn="ctr"/>
            <a:r>
              <a:rPr lang="en-US" sz="2800" dirty="0">
                <a:solidFill>
                  <a:srgbClr val="FF0000"/>
                </a:solidFill>
                <a:latin typeface="Times New Roman" panose="02020603050405020304" pitchFamily="18" charset="0"/>
                <a:cs typeface="Times New Roman" panose="02020603050405020304" pitchFamily="18" charset="0"/>
              </a:rPr>
              <a:t>An ionic compound that is AQ in water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turns into LOOSE MOBILE IONS in solution.  </a:t>
            </a:r>
          </a:p>
        </p:txBody>
      </p:sp>
    </p:spTree>
    <p:extLst>
      <p:ext uri="{BB962C8B-B14F-4D97-AF65-F5344CB8AC3E}">
        <p14:creationId xmlns:p14="http://schemas.microsoft.com/office/powerpoint/2010/main" val="3625634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8309967"/>
          </a:xfrm>
          <a:prstGeom prst="rect">
            <a:avLst/>
          </a:prstGeom>
          <a:noFill/>
        </p:spPr>
        <p:txBody>
          <a:bodyPr wrap="square" rtlCol="0">
            <a:spAutoFit/>
          </a:bodyPr>
          <a:lstStyle/>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9.  Liquid water freezes at what temp?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dirty="0">
                <a:solidFill>
                  <a:srgbClr val="FF0000"/>
                </a:solidFill>
                <a:latin typeface="Times New Roman" panose="02020603050405020304" pitchFamily="18" charset="0"/>
                <a:cs typeface="Times New Roman" panose="02020603050405020304" pitchFamily="18" charset="0"/>
              </a:rPr>
              <a:t>273 K or 0 °C</a:t>
            </a:r>
            <a:br>
              <a:rPr lang="en-US" sz="5400" dirty="0">
                <a:solidFill>
                  <a:srgbClr val="FF0000"/>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p>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10.  To melt one gram of ice → one gram of</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water it would take adding the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dirty="0">
                <a:solidFill>
                  <a:srgbClr val="0000FF"/>
                </a:solidFill>
                <a:latin typeface="Times New Roman" panose="02020603050405020304" pitchFamily="18" charset="0"/>
                <a:cs typeface="Times New Roman" panose="02020603050405020304" pitchFamily="18" charset="0"/>
              </a:rPr>
              <a:t>HEAT OF FUSION</a:t>
            </a:r>
            <a:endParaRPr lang="en-US" sz="4000" dirty="0">
              <a:solidFill>
                <a:srgbClr val="0000FF"/>
              </a:solidFill>
              <a:latin typeface="Times New Roman" panose="02020603050405020304" pitchFamily="18" charset="0"/>
              <a:cs typeface="Times New Roman" panose="02020603050405020304" pitchFamily="18" charset="0"/>
            </a:endParaRPr>
          </a:p>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p>
          <a:p>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11.  For water, that constant is</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5400" dirty="0">
                <a:solidFill>
                  <a:schemeClr val="accent6">
                    <a:lumMod val="75000"/>
                  </a:schemeClr>
                </a:solidFill>
                <a:latin typeface="Times New Roman" panose="02020603050405020304" pitchFamily="18" charset="0"/>
                <a:cs typeface="Times New Roman" panose="02020603050405020304" pitchFamily="18" charset="0"/>
              </a:rPr>
              <a:t>334 Joules/gram</a:t>
            </a:r>
            <a:endParaRPr lang="en-US" sz="4000" dirty="0">
              <a:solidFill>
                <a:schemeClr val="accent6">
                  <a:lumMod val="75000"/>
                </a:schemeClr>
              </a:solidFill>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 </a:t>
            </a:r>
          </a:p>
          <a:p>
            <a:endParaRPr lang="en-US" sz="3600"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a:p>
            <a:endParaRPr lang="en-US" sz="2400" dirty="0">
              <a:latin typeface="Comic Sans MS" panose="030F0702030302020204" pitchFamily="66" charset="0"/>
            </a:endParaRPr>
          </a:p>
        </p:txBody>
      </p:sp>
    </p:spTree>
    <p:extLst>
      <p:ext uri="{BB962C8B-B14F-4D97-AF65-F5344CB8AC3E}">
        <p14:creationId xmlns:p14="http://schemas.microsoft.com/office/powerpoint/2010/main" val="4216615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peters-ruddington.org/wp-content/uploads/2014/09/Ice-Cube-in-Hand.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039383" y="0"/>
            <a:ext cx="5104617" cy="38242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 y="0"/>
            <a:ext cx="4039383" cy="5478423"/>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12.  If you put an ice cube in your hand - does your hand get cold?</a:t>
            </a:r>
            <a:br>
              <a:rPr lang="en-US" sz="4000" dirty="0">
                <a:latin typeface="Times New Roman" panose="02020603050405020304" pitchFamily="18" charset="0"/>
                <a:cs typeface="Times New Roman" panose="02020603050405020304" pitchFamily="18" charset="0"/>
              </a:rPr>
            </a:br>
            <a:r>
              <a:rPr lang="en-US" sz="4000" dirty="0">
                <a:solidFill>
                  <a:srgbClr val="FF0000"/>
                </a:solidFill>
                <a:latin typeface="Times New Roman" panose="02020603050405020304" pitchFamily="18" charset="0"/>
                <a:cs typeface="Times New Roman" panose="02020603050405020304" pitchFamily="18" charset="0"/>
              </a:rPr>
              <a:t>Or does the heat leave your hand? </a:t>
            </a:r>
            <a:r>
              <a:rPr lang="en-US" sz="2800" dirty="0">
                <a:solidFill>
                  <a:srgbClr val="FF0000"/>
                </a:solidFill>
                <a:latin typeface="Times New Roman" panose="02020603050405020304" pitchFamily="18" charset="0"/>
                <a:cs typeface="Times New Roman" panose="02020603050405020304" pitchFamily="18" charset="0"/>
              </a:rPr>
              <a:t> </a:t>
            </a:r>
          </a:p>
          <a:p>
            <a:r>
              <a:rPr lang="en-US" sz="2800" dirty="0"/>
              <a:t> </a:t>
            </a:r>
            <a:br>
              <a:rPr lang="en-US" sz="2800" dirty="0"/>
            </a:br>
            <a:endParaRPr lang="en-US" sz="2800" dirty="0"/>
          </a:p>
          <a:p>
            <a:endParaRPr lang="en-US" dirty="0"/>
          </a:p>
          <a:p>
            <a:r>
              <a:rPr lang="en-US" dirty="0"/>
              <a:t> </a:t>
            </a:r>
          </a:p>
          <a:p>
            <a:endParaRPr lang="en-US" dirty="0"/>
          </a:p>
        </p:txBody>
      </p:sp>
      <p:sp>
        <p:nvSpPr>
          <p:cNvPr id="5" name="TextBox 4"/>
          <p:cNvSpPr txBox="1"/>
          <p:nvPr/>
        </p:nvSpPr>
        <p:spPr>
          <a:xfrm>
            <a:off x="-17207" y="5478423"/>
            <a:ext cx="9161207" cy="984885"/>
          </a:xfrm>
          <a:prstGeom prst="rect">
            <a:avLst/>
          </a:prstGeom>
          <a:noFill/>
        </p:spPr>
        <p:txBody>
          <a:bodyPr wrap="square" rtlCol="0">
            <a:spAutoFit/>
          </a:bodyPr>
          <a:lstStyle/>
          <a:p>
            <a:pPr lvl="0"/>
            <a:r>
              <a:rPr lang="en-US" sz="4000" dirty="0">
                <a:solidFill>
                  <a:srgbClr val="0000FF"/>
                </a:solidFill>
                <a:latin typeface="Times New Roman" panose="02020603050405020304" pitchFamily="18" charset="0"/>
                <a:cs typeface="Times New Roman" panose="02020603050405020304" pitchFamily="18" charset="0"/>
              </a:rPr>
              <a:t>Why does your hand get cold?   </a:t>
            </a:r>
          </a:p>
          <a:p>
            <a:endParaRPr lang="en-US" dirty="0"/>
          </a:p>
        </p:txBody>
      </p:sp>
    </p:spTree>
    <p:extLst>
      <p:ext uri="{BB962C8B-B14F-4D97-AF65-F5344CB8AC3E}">
        <p14:creationId xmlns:p14="http://schemas.microsoft.com/office/powerpoint/2010/main" val="19132387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peters-ruddington.org/wp-content/uploads/2014/09/Ice-Cube-in-Hand.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536344" y="1248171"/>
            <a:ext cx="3378273" cy="25309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0"/>
            <a:ext cx="9144000" cy="3416320"/>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12.   </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The </a:t>
            </a: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HEAT ENERGY is transferred from   </a:t>
            </a:r>
            <a:b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u="sng" dirty="0">
                <a:solidFill>
                  <a:schemeClr val="tx1">
                    <a:lumMod val="95000"/>
                    <a:lumOff val="5000"/>
                  </a:schemeClr>
                </a:solidFill>
                <a:latin typeface="Times New Roman" panose="02020603050405020304" pitchFamily="18" charset="0"/>
                <a:cs typeface="Times New Roman" panose="02020603050405020304" pitchFamily="18" charset="0"/>
              </a:rPr>
              <a:t>        HAND TO ICE</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The cold is the lack of</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heat, or in effect,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cold is NOTHING.  </a:t>
            </a:r>
          </a:p>
          <a:p>
            <a:r>
              <a:rPr lang="en-US" sz="3600" dirty="0">
                <a:solidFill>
                  <a:srgbClr val="FF0000"/>
                </a:solidFill>
                <a:latin typeface="Times New Roman" panose="02020603050405020304" pitchFamily="18" charset="0"/>
                <a:cs typeface="Times New Roman" panose="02020603050405020304" pitchFamily="18" charset="0"/>
              </a:rPr>
              <a:t> </a:t>
            </a:r>
            <a:br>
              <a:rPr lang="en-US" sz="2800" dirty="0"/>
            </a:br>
            <a:r>
              <a:rPr lang="en-US" dirty="0"/>
              <a:t> </a:t>
            </a:r>
          </a:p>
          <a:p>
            <a:endParaRPr lang="en-US" dirty="0"/>
          </a:p>
        </p:txBody>
      </p:sp>
      <p:sp>
        <p:nvSpPr>
          <p:cNvPr id="5" name="TextBox 4"/>
          <p:cNvSpPr txBox="1"/>
          <p:nvPr/>
        </p:nvSpPr>
        <p:spPr>
          <a:xfrm>
            <a:off x="0" y="3886200"/>
            <a:ext cx="9144000" cy="2862322"/>
          </a:xfrm>
          <a:prstGeom prst="rect">
            <a:avLst/>
          </a:prstGeom>
          <a:noFill/>
        </p:spPr>
        <p:txBody>
          <a:bodyPr wrap="square" rtlCol="0">
            <a:spAutoFit/>
          </a:bodyPr>
          <a:lstStyle/>
          <a:p>
            <a:pPr lvl="0"/>
            <a:r>
              <a:rPr lang="en-US" sz="3600" dirty="0">
                <a:solidFill>
                  <a:srgbClr val="0000FF"/>
                </a:solidFill>
                <a:latin typeface="Times New Roman" panose="02020603050405020304" pitchFamily="18" charset="0"/>
                <a:cs typeface="Times New Roman" panose="02020603050405020304" pitchFamily="18" charset="0"/>
              </a:rPr>
              <a:t>       Why does your hand get cold?  </a:t>
            </a:r>
            <a:br>
              <a:rPr lang="en-US" sz="3600" dirty="0">
                <a:solidFill>
                  <a:srgbClr val="0000FF"/>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       Your hand feels colder, but that’s just the</a:t>
            </a:r>
            <a:br>
              <a:rPr lang="en-US" sz="3600" dirty="0">
                <a:solidFill>
                  <a:srgbClr val="0000FF"/>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       way we talk.  The heat energy leaves your</a:t>
            </a:r>
            <a:br>
              <a:rPr lang="en-US" sz="3600" dirty="0">
                <a:solidFill>
                  <a:srgbClr val="0000FF"/>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       hand, it has less kinetic energy as the heat</a:t>
            </a:r>
            <a:br>
              <a:rPr lang="en-US" sz="3600" dirty="0">
                <a:solidFill>
                  <a:srgbClr val="0000FF"/>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       transfers to the ice cube.  </a:t>
            </a:r>
            <a:endParaRPr lang="en-US" dirty="0"/>
          </a:p>
        </p:txBody>
      </p:sp>
    </p:spTree>
    <p:extLst>
      <p:ext uri="{BB962C8B-B14F-4D97-AF65-F5344CB8AC3E}">
        <p14:creationId xmlns:p14="http://schemas.microsoft.com/office/powerpoint/2010/main" val="15915334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186309"/>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14.  How many water molecules does it take to</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form a normal crystal of ice? </a:t>
            </a:r>
            <a:r>
              <a:rPr lang="en-US" sz="3600" dirty="0">
                <a:solidFill>
                  <a:srgbClr val="FF0000"/>
                </a:solidFill>
                <a:latin typeface="Times New Roman" panose="02020603050405020304" pitchFamily="18" charset="0"/>
                <a:cs typeface="Times New Roman" panose="02020603050405020304" pitchFamily="18" charset="0"/>
              </a:rPr>
              <a:t>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15.  How many points does a normal</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SNOWFLAKE have?  </a:t>
            </a:r>
            <a:r>
              <a:rPr lang="en-US" sz="3600" dirty="0">
                <a:solidFill>
                  <a:srgbClr val="FF0000"/>
                </a:solidFill>
                <a:latin typeface="Times New Roman" panose="02020603050405020304" pitchFamily="18" charset="0"/>
                <a:cs typeface="Times New Roman" panose="02020603050405020304" pitchFamily="18" charset="0"/>
              </a:rPr>
              <a:t> </a:t>
            </a:r>
            <a:br>
              <a:rPr lang="en-US" sz="3600" dirty="0">
                <a:solidFill>
                  <a:srgbClr val="FF0000"/>
                </a:solidFill>
                <a:latin typeface="Times New Roman" panose="02020603050405020304" pitchFamily="18" charset="0"/>
                <a:cs typeface="Times New Roman" panose="02020603050405020304" pitchFamily="18" charset="0"/>
              </a:rPr>
            </a:br>
            <a:br>
              <a:rPr lang="en-US" sz="3600" dirty="0">
                <a:solidFill>
                  <a:srgbClr val="FF0000"/>
                </a:solidFill>
                <a:latin typeface="Times New Roman" panose="02020603050405020304" pitchFamily="18" charset="0"/>
                <a:cs typeface="Times New Roman" panose="02020603050405020304" pitchFamily="18" charset="0"/>
              </a:rPr>
            </a:b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What’s the number ??????</a:t>
            </a:r>
          </a:p>
          <a:p>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 </a:t>
            </a:r>
            <a:endParaRPr lang="en-US" dirty="0"/>
          </a:p>
        </p:txBody>
      </p:sp>
    </p:spTree>
    <p:extLst>
      <p:ext uri="{BB962C8B-B14F-4D97-AF65-F5344CB8AC3E}">
        <p14:creationId xmlns:p14="http://schemas.microsoft.com/office/powerpoint/2010/main" val="31577486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6330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14.  How many water molecules does it take to</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form a normal crystal of ice? </a:t>
            </a:r>
            <a:r>
              <a:rPr lang="en-US" sz="3600" dirty="0">
                <a:solidFill>
                  <a:srgbClr val="FF0000"/>
                </a:solidFill>
                <a:latin typeface="Times New Roman" panose="02020603050405020304" pitchFamily="18" charset="0"/>
                <a:cs typeface="Times New Roman" panose="02020603050405020304" pitchFamily="18" charset="0"/>
              </a:rPr>
              <a:t>SIX</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endParaRPr lang="en-US" sz="3600" dirty="0">
              <a:latin typeface="Times New Roman" panose="02020603050405020304" pitchFamily="18" charset="0"/>
              <a:cs typeface="Times New Roman" panose="02020603050405020304" pitchFamily="18" charset="0"/>
            </a:endParaRPr>
          </a:p>
          <a:p>
            <a:r>
              <a:rPr lang="en-US" sz="3600" dirty="0">
                <a:latin typeface="Times New Roman" panose="02020603050405020304" pitchFamily="18" charset="0"/>
                <a:cs typeface="Times New Roman" panose="02020603050405020304" pitchFamily="18" charset="0"/>
              </a:rPr>
              <a:t>15.  How many points does a normal</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SNOWFLAKE have?  </a:t>
            </a:r>
            <a:r>
              <a:rPr lang="en-US" sz="3600" dirty="0">
                <a:solidFill>
                  <a:srgbClr val="FF0000"/>
                </a:solidFill>
                <a:latin typeface="Times New Roman" panose="02020603050405020304" pitchFamily="18" charset="0"/>
                <a:cs typeface="Times New Roman" panose="02020603050405020304" pitchFamily="18" charset="0"/>
              </a:rPr>
              <a:t>SIX</a:t>
            </a:r>
            <a:br>
              <a:rPr lang="en-US" sz="3600" dirty="0">
                <a:solidFill>
                  <a:srgbClr val="FF0000"/>
                </a:solidFill>
                <a:latin typeface="Times New Roman" panose="02020603050405020304" pitchFamily="18" charset="0"/>
                <a:cs typeface="Times New Roman" panose="02020603050405020304" pitchFamily="18" charset="0"/>
              </a:rPr>
            </a:br>
            <a:br>
              <a:rPr lang="en-US" sz="3600" dirty="0">
                <a:solidFill>
                  <a:srgbClr val="FF0000"/>
                </a:solidFill>
                <a:latin typeface="Times New Roman" panose="02020603050405020304" pitchFamily="18" charset="0"/>
                <a:cs typeface="Times New Roman" panose="02020603050405020304" pitchFamily="18" charset="0"/>
              </a:rPr>
            </a:b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What’s the number ??????</a:t>
            </a:r>
          </a:p>
          <a:p>
            <a:endParaRPr lang="en-US" sz="3600" dirty="0">
              <a:solidFill>
                <a:srgbClr val="FF0000"/>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How many question marks are right there??????</a:t>
            </a:r>
          </a:p>
          <a:p>
            <a:r>
              <a:rPr lang="en-US" dirty="0"/>
              <a:t> </a:t>
            </a:r>
          </a:p>
        </p:txBody>
      </p:sp>
    </p:spTree>
    <p:extLst>
      <p:ext uri="{BB962C8B-B14F-4D97-AF65-F5344CB8AC3E}">
        <p14:creationId xmlns:p14="http://schemas.microsoft.com/office/powerpoint/2010/main" val="33445476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5" descr="es0506_p1_snowflakes_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48" y="1066799"/>
            <a:ext cx="8992452" cy="560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447800" y="152400"/>
            <a:ext cx="6400800" cy="1200329"/>
          </a:xfrm>
          <a:prstGeom prst="rect">
            <a:avLst/>
          </a:prstGeom>
          <a:noFill/>
        </p:spPr>
        <p:txBody>
          <a:bodyPr wrap="square" rtlCol="0">
            <a:spAutoFit/>
          </a:bodyPr>
          <a:lstStyle/>
          <a:p>
            <a:pPr algn="ctr"/>
            <a:r>
              <a:rPr lang="en-US" sz="7200" b="1" dirty="0">
                <a:solidFill>
                  <a:schemeClr val="bg1"/>
                </a:solidFill>
                <a:latin typeface="Comic Sans MS" panose="030F0702030302020204" pitchFamily="66" charset="0"/>
              </a:rPr>
              <a:t>snowflakes</a:t>
            </a:r>
          </a:p>
        </p:txBody>
      </p:sp>
    </p:spTree>
    <p:extLst>
      <p:ext uri="{BB962C8B-B14F-4D97-AF65-F5344CB8AC3E}">
        <p14:creationId xmlns:p14="http://schemas.microsoft.com/office/powerpoint/2010/main" val="106973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TextBox 1"/>
          <p:cNvSpPr txBox="1"/>
          <p:nvPr/>
        </p:nvSpPr>
        <p:spPr>
          <a:xfrm>
            <a:off x="-20097" y="0"/>
            <a:ext cx="9151070" cy="1077218"/>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Objective:  what are the important properties of water,</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and what causes them?  </a:t>
            </a:r>
            <a:endParaRPr lang="en-US" sz="2400" dirty="0">
              <a:latin typeface="Times New Roman" panose="02020603050405020304" pitchFamily="18" charset="0"/>
              <a:cs typeface="Times New Roman" panose="02020603050405020304" pitchFamily="18" charset="0"/>
            </a:endParaRPr>
          </a:p>
        </p:txBody>
      </p:sp>
      <p:pic>
        <p:nvPicPr>
          <p:cNvPr id="1026" name="Picture 2" descr="http://arbuiso.com/images/droplet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0097" y="1143000"/>
            <a:ext cx="9164097" cy="292986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0097" y="4114800"/>
            <a:ext cx="9158367" cy="2862322"/>
          </a:xfrm>
          <a:prstGeom prst="rect">
            <a:avLst/>
          </a:prstGeom>
          <a:solidFill>
            <a:schemeClr val="bg1">
              <a:lumMod val="95000"/>
            </a:schemeClr>
          </a:solidFill>
        </p:spPr>
        <p:txBody>
          <a:bodyPr wrap="square" rtlCol="0">
            <a:spAutoFit/>
          </a:bodyPr>
          <a:lstStyle/>
          <a:p>
            <a:pPr algn="ctr"/>
            <a:r>
              <a:rPr lang="en-US" sz="3000" dirty="0">
                <a:latin typeface="Times New Roman" panose="02020603050405020304" pitchFamily="18" charset="0"/>
                <a:cs typeface="Times New Roman" panose="02020603050405020304" pitchFamily="18" charset="0"/>
              </a:rPr>
              <a:t>What do you already know about water?   </a:t>
            </a:r>
          </a:p>
          <a:p>
            <a:pPr algn="ctr"/>
            <a:r>
              <a:rPr lang="en-US" sz="3000" dirty="0">
                <a:latin typeface="Times New Roman" panose="02020603050405020304" pitchFamily="18" charset="0"/>
                <a:cs typeface="Times New Roman" panose="02020603050405020304" pitchFamily="18" charset="0"/>
              </a:rPr>
              <a:t>Formula?  Shape?  What atoms?  What kind of bonds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are between atoms in the molecule?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What type of bonding between is between the water molecules?  What is the density of water? </a:t>
            </a:r>
            <a:br>
              <a:rPr lang="en-US" sz="3000" dirty="0">
                <a:latin typeface="Times New Roman" panose="02020603050405020304" pitchFamily="18" charset="0"/>
                <a:cs typeface="Times New Roman" panose="02020603050405020304" pitchFamily="18" charset="0"/>
              </a:rPr>
            </a:br>
            <a:r>
              <a:rPr lang="en-US" sz="3000" dirty="0">
                <a:latin typeface="Times New Roman" panose="02020603050405020304" pitchFamily="18" charset="0"/>
                <a:cs typeface="Times New Roman" panose="02020603050405020304" pitchFamily="18" charset="0"/>
              </a:rPr>
              <a:t>Or its freezing and boiling points?  </a:t>
            </a:r>
          </a:p>
        </p:txBody>
      </p:sp>
    </p:spTree>
    <p:extLst>
      <p:ext uri="{BB962C8B-B14F-4D97-AF65-F5344CB8AC3E}">
        <p14:creationId xmlns:p14="http://schemas.microsoft.com/office/powerpoint/2010/main" val="2499068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647426"/>
          </a:xfrm>
          <a:prstGeom prst="rect">
            <a:avLst/>
          </a:prstGeom>
          <a:noFill/>
        </p:spPr>
        <p:txBody>
          <a:bodyPr wrap="square" rtlCol="0">
            <a:spAutoFit/>
          </a:bodyPr>
          <a:lstStyle/>
          <a:p>
            <a:r>
              <a:rPr lang="en-US" sz="4000" dirty="0">
                <a:solidFill>
                  <a:srgbClr val="0000FF"/>
                </a:solidFill>
                <a:latin typeface="Times New Roman" panose="02020603050405020304" pitchFamily="18" charset="0"/>
                <a:cs typeface="Times New Roman" panose="02020603050405020304" pitchFamily="18" charset="0"/>
              </a:rPr>
              <a:t>The Most Important Properties Of Water </a:t>
            </a:r>
            <a:r>
              <a:rPr lang="en-US" sz="3200" i="1" dirty="0">
                <a:solidFill>
                  <a:srgbClr val="0000FF"/>
                </a:solidFill>
                <a:latin typeface="Times New Roman" panose="02020603050405020304" pitchFamily="18" charset="0"/>
                <a:cs typeface="Times New Roman" panose="02020603050405020304" pitchFamily="18" charset="0"/>
              </a:rPr>
              <a:t>(and what causes them)</a:t>
            </a:r>
            <a:br>
              <a:rPr lang="en-US" sz="3200" i="1" dirty="0">
                <a:solidFill>
                  <a:srgbClr val="0000FF"/>
                </a:solidFill>
                <a:latin typeface="Times New Roman" panose="02020603050405020304" pitchFamily="18" charset="0"/>
                <a:cs typeface="Times New Roman" panose="02020603050405020304" pitchFamily="18" charset="0"/>
              </a:rPr>
            </a:br>
            <a:br>
              <a:rPr lang="en-US" sz="1600" i="1" dirty="0">
                <a:solidFill>
                  <a:srgbClr val="0000FF"/>
                </a:solidFill>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16.  Water has a high </a:t>
            </a:r>
            <a:r>
              <a:rPr lang="en-US" sz="4000" dirty="0">
                <a:solidFill>
                  <a:srgbClr val="FF0000"/>
                </a:solidFill>
                <a:latin typeface="Times New Roman" panose="02020603050405020304" pitchFamily="18" charset="0"/>
                <a:cs typeface="Times New Roman" panose="02020603050405020304" pitchFamily="18" charset="0"/>
              </a:rPr>
              <a:t>BOILING POINT</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solidFill>
                  <a:srgbClr val="7030A0"/>
                </a:solidFill>
                <a:latin typeface="Times New Roman" panose="02020603050405020304" pitchFamily="18" charset="0"/>
                <a:cs typeface="Times New Roman" panose="02020603050405020304" pitchFamily="18" charset="0"/>
              </a:rPr>
              <a:t>This is due to </a:t>
            </a:r>
            <a:r>
              <a:rPr lang="en-US" sz="4000" dirty="0">
                <a:solidFill>
                  <a:srgbClr val="FF0000"/>
                </a:solidFill>
                <a:latin typeface="Times New Roman" panose="02020603050405020304" pitchFamily="18" charset="0"/>
                <a:cs typeface="Times New Roman" panose="02020603050405020304" pitchFamily="18" charset="0"/>
              </a:rPr>
              <a:t>_______________________</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p>
          <a:p>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03023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617196"/>
          </a:xfrm>
          <a:prstGeom prst="rect">
            <a:avLst/>
          </a:prstGeom>
          <a:noFill/>
        </p:spPr>
        <p:txBody>
          <a:bodyPr wrap="square" rtlCol="0">
            <a:spAutoFit/>
          </a:bodyPr>
          <a:lstStyle/>
          <a:p>
            <a:r>
              <a:rPr lang="en-US" sz="4000" dirty="0">
                <a:solidFill>
                  <a:srgbClr val="0000FF"/>
                </a:solidFill>
                <a:latin typeface="Times New Roman" panose="02020603050405020304" pitchFamily="18" charset="0"/>
                <a:cs typeface="Times New Roman" panose="02020603050405020304" pitchFamily="18" charset="0"/>
              </a:rPr>
              <a:t>The Most Important Properties Of Water </a:t>
            </a:r>
            <a:r>
              <a:rPr lang="en-US" sz="3200" i="1" dirty="0">
                <a:solidFill>
                  <a:srgbClr val="0000FF"/>
                </a:solidFill>
                <a:latin typeface="Times New Roman" panose="02020603050405020304" pitchFamily="18" charset="0"/>
                <a:cs typeface="Times New Roman" panose="02020603050405020304" pitchFamily="18" charset="0"/>
              </a:rPr>
              <a:t>(and what causes them)</a:t>
            </a:r>
            <a:br>
              <a:rPr lang="en-US" sz="3200" i="1" dirty="0">
                <a:solidFill>
                  <a:srgbClr val="0000FF"/>
                </a:solidFill>
                <a:latin typeface="Times New Roman" panose="02020603050405020304" pitchFamily="18" charset="0"/>
                <a:cs typeface="Times New Roman" panose="02020603050405020304" pitchFamily="18" charset="0"/>
              </a:rPr>
            </a:br>
            <a:br>
              <a:rPr lang="en-US" sz="1600" i="1" dirty="0">
                <a:solidFill>
                  <a:srgbClr val="0000FF"/>
                </a:solidFill>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16.  Water has a high </a:t>
            </a:r>
            <a:r>
              <a:rPr lang="en-US" sz="4000" dirty="0">
                <a:solidFill>
                  <a:srgbClr val="FF0000"/>
                </a:solidFill>
                <a:latin typeface="Times New Roman" panose="02020603050405020304" pitchFamily="18" charset="0"/>
                <a:cs typeface="Times New Roman" panose="02020603050405020304" pitchFamily="18" charset="0"/>
              </a:rPr>
              <a:t>BOILING POINT</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solidFill>
                  <a:srgbClr val="7030A0"/>
                </a:solidFill>
                <a:latin typeface="Times New Roman" panose="02020603050405020304" pitchFamily="18" charset="0"/>
                <a:cs typeface="Times New Roman" panose="02020603050405020304" pitchFamily="18" charset="0"/>
              </a:rPr>
              <a:t>This is due to </a:t>
            </a:r>
            <a:r>
              <a:rPr lang="en-US" sz="4000" dirty="0">
                <a:solidFill>
                  <a:srgbClr val="FF0000"/>
                </a:solidFill>
                <a:latin typeface="Times New Roman" panose="02020603050405020304" pitchFamily="18" charset="0"/>
                <a:cs typeface="Times New Roman" panose="02020603050405020304" pitchFamily="18" charset="0"/>
              </a:rPr>
              <a:t>HYDROGEN BONDING</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The intermolecular </a:t>
            </a:r>
            <a:r>
              <a:rPr lang="en-US" sz="2800" u="sng" dirty="0">
                <a:latin typeface="Times New Roman" panose="02020603050405020304" pitchFamily="18" charset="0"/>
                <a:cs typeface="Times New Roman" panose="02020603050405020304" pitchFamily="18" charset="0"/>
              </a:rPr>
              <a:t>attraction</a:t>
            </a:r>
            <a:r>
              <a:rPr lang="en-US" sz="2800" dirty="0">
                <a:latin typeface="Times New Roman" panose="02020603050405020304" pitchFamily="18" charset="0"/>
                <a:cs typeface="Times New Roman" panose="02020603050405020304" pitchFamily="18" charset="0"/>
              </a:rPr>
              <a:t> of the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hydrogen bonds hold the water molecules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loose enough for them to move, but tight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enough so that it’s hard to separate them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apart into a gas.  </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That takes lots of energy.</a:t>
            </a:r>
          </a:p>
        </p:txBody>
      </p:sp>
      <p:pic>
        <p:nvPicPr>
          <p:cNvPr id="2050" name="Picture 2" descr="View Of A Thermometer As It Reaches Boiling Point Stock Photo - Download  Image Now - Thermometer, Boiling, Water - iStock">
            <a:extLst>
              <a:ext uri="{FF2B5EF4-FFF2-40B4-BE49-F238E27FC236}">
                <a16:creationId xmlns:a16="http://schemas.microsoft.com/office/drawing/2014/main" id="{839D0E08-E304-3F4C-DD8B-5245A3FA9F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6471"/>
          <a:stretch/>
        </p:blipFill>
        <p:spPr bwMode="auto">
          <a:xfrm>
            <a:off x="7351058" y="3200400"/>
            <a:ext cx="1792941"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7325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401205"/>
          </a:xfrm>
          <a:prstGeom prst="rect">
            <a:avLst/>
          </a:prstGeom>
          <a:noFill/>
        </p:spPr>
        <p:txBody>
          <a:bodyPr wrap="square" rtlCol="0">
            <a:spAutoFit/>
          </a:bodyPr>
          <a:lstStyle/>
          <a:p>
            <a:r>
              <a:rPr lang="en-US" sz="4000" dirty="0">
                <a:solidFill>
                  <a:srgbClr val="0000FF"/>
                </a:solidFill>
                <a:latin typeface="Times New Roman" panose="02020603050405020304" pitchFamily="18" charset="0"/>
                <a:cs typeface="Times New Roman" panose="02020603050405020304" pitchFamily="18" charset="0"/>
              </a:rPr>
              <a:t>The Most Important Properties Of Water </a:t>
            </a:r>
            <a:r>
              <a:rPr lang="en-US" sz="3200" i="1" dirty="0">
                <a:solidFill>
                  <a:srgbClr val="0000FF"/>
                </a:solidFill>
                <a:latin typeface="Times New Roman" panose="02020603050405020304" pitchFamily="18" charset="0"/>
                <a:cs typeface="Times New Roman" panose="02020603050405020304" pitchFamily="18" charset="0"/>
              </a:rPr>
              <a:t>(and what causes them)</a:t>
            </a:r>
            <a:br>
              <a:rPr lang="en-US" sz="3200" i="1" dirty="0">
                <a:solidFill>
                  <a:srgbClr val="0000FF"/>
                </a:solidFill>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17.  Water has a </a:t>
            </a:r>
            <a:r>
              <a:rPr lang="en-US" sz="4000" dirty="0">
                <a:solidFill>
                  <a:srgbClr val="FF0000"/>
                </a:solidFill>
                <a:latin typeface="Times New Roman" panose="02020603050405020304" pitchFamily="18" charset="0"/>
                <a:cs typeface="Times New Roman" panose="02020603050405020304" pitchFamily="18" charset="0"/>
              </a:rPr>
              <a:t>LOW VAPOR PRESSURE</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solidFill>
                  <a:srgbClr val="7030A0"/>
                </a:solidFill>
                <a:latin typeface="Times New Roman" panose="02020603050405020304" pitchFamily="18" charset="0"/>
                <a:cs typeface="Times New Roman" panose="02020603050405020304" pitchFamily="18" charset="0"/>
              </a:rPr>
              <a:t>This is due to </a:t>
            </a:r>
            <a:r>
              <a:rPr lang="en-US" sz="4000" dirty="0">
                <a:solidFill>
                  <a:srgbClr val="FF0000"/>
                </a:solidFill>
                <a:latin typeface="Times New Roman" panose="02020603050405020304" pitchFamily="18" charset="0"/>
                <a:cs typeface="Times New Roman" panose="02020603050405020304" pitchFamily="18" charset="0"/>
              </a:rPr>
              <a:t>__________________</a:t>
            </a:r>
            <a:br>
              <a:rPr lang="en-US" sz="4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28413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432530"/>
          </a:xfrm>
          <a:prstGeom prst="rect">
            <a:avLst/>
          </a:prstGeom>
          <a:noFill/>
        </p:spPr>
        <p:txBody>
          <a:bodyPr wrap="square" rtlCol="0">
            <a:spAutoFit/>
          </a:bodyPr>
          <a:lstStyle/>
          <a:p>
            <a:r>
              <a:rPr lang="en-US" sz="4000" dirty="0">
                <a:solidFill>
                  <a:srgbClr val="0000FF"/>
                </a:solidFill>
                <a:latin typeface="Times New Roman" panose="02020603050405020304" pitchFamily="18" charset="0"/>
                <a:cs typeface="Times New Roman" panose="02020603050405020304" pitchFamily="18" charset="0"/>
              </a:rPr>
              <a:t>The Most Important Properties Of Water </a:t>
            </a:r>
            <a:r>
              <a:rPr lang="en-US" sz="3200" i="1" dirty="0">
                <a:solidFill>
                  <a:srgbClr val="0000FF"/>
                </a:solidFill>
                <a:latin typeface="Times New Roman" panose="02020603050405020304" pitchFamily="18" charset="0"/>
                <a:cs typeface="Times New Roman" panose="02020603050405020304" pitchFamily="18" charset="0"/>
              </a:rPr>
              <a:t>(and what causes them)</a:t>
            </a:r>
            <a:br>
              <a:rPr lang="en-US" sz="3200" i="1" dirty="0">
                <a:solidFill>
                  <a:srgbClr val="0000FF"/>
                </a:solidFill>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17.  Water has a </a:t>
            </a:r>
            <a:r>
              <a:rPr lang="en-US" sz="4000" dirty="0">
                <a:solidFill>
                  <a:srgbClr val="FF0000"/>
                </a:solidFill>
                <a:latin typeface="Times New Roman" panose="02020603050405020304" pitchFamily="18" charset="0"/>
                <a:cs typeface="Times New Roman" panose="02020603050405020304" pitchFamily="18" charset="0"/>
              </a:rPr>
              <a:t>LOW VAPOR PRESSURE</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solidFill>
                  <a:srgbClr val="7030A0"/>
                </a:solidFill>
                <a:latin typeface="Times New Roman" panose="02020603050405020304" pitchFamily="18" charset="0"/>
                <a:cs typeface="Times New Roman" panose="02020603050405020304" pitchFamily="18" charset="0"/>
              </a:rPr>
              <a:t>This is due to </a:t>
            </a:r>
            <a:r>
              <a:rPr lang="en-US" sz="4000" dirty="0">
                <a:solidFill>
                  <a:srgbClr val="FF0000"/>
                </a:solidFill>
                <a:latin typeface="Times New Roman" panose="02020603050405020304" pitchFamily="18" charset="0"/>
                <a:cs typeface="Times New Roman" panose="02020603050405020304" pitchFamily="18" charset="0"/>
              </a:rPr>
              <a:t>HYDROGEN BONDING</a:t>
            </a:r>
            <a:br>
              <a:rPr lang="en-US" sz="4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The intermolecular hydrogen bonds hold the water molecules together which makes it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harder for water to evaporate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than molecules that have less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intermolecular attraction.  </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p:txBody>
      </p:sp>
      <p:pic>
        <p:nvPicPr>
          <p:cNvPr id="3074" name="Picture 2" descr="A container of water is placed inside an insulated bell jar as shown above.  A vacuum pump lowers the pressure.I: When the pressure drops sufficiently,  the water starts to boil.II: At the">
            <a:extLst>
              <a:ext uri="{FF2B5EF4-FFF2-40B4-BE49-F238E27FC236}">
                <a16:creationId xmlns:a16="http://schemas.microsoft.com/office/drawing/2014/main" id="{983B3508-FEAD-F8D9-85DB-876D5D530E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076" r="6211"/>
          <a:stretch/>
        </p:blipFill>
        <p:spPr bwMode="auto">
          <a:xfrm>
            <a:off x="4541651" y="4495800"/>
            <a:ext cx="4602349" cy="221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0539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323987"/>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18. Water has </a:t>
            </a:r>
            <a:r>
              <a:rPr lang="en-US" sz="4000" dirty="0">
                <a:solidFill>
                  <a:srgbClr val="FF0000"/>
                </a:solidFill>
                <a:latin typeface="Times New Roman" panose="02020603050405020304" pitchFamily="18" charset="0"/>
                <a:cs typeface="Times New Roman" panose="02020603050405020304" pitchFamily="18" charset="0"/>
              </a:rPr>
              <a:t>SURFACE TENSION</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This is due to </a:t>
            </a:r>
            <a:r>
              <a:rPr lang="en-US" sz="4000" dirty="0">
                <a:solidFill>
                  <a:srgbClr val="FF0000"/>
                </a:solidFill>
                <a:latin typeface="Times New Roman" panose="02020603050405020304" pitchFamily="18" charset="0"/>
                <a:cs typeface="Times New Roman" panose="02020603050405020304" pitchFamily="18" charset="0"/>
              </a:rPr>
              <a:t>______________________</a:t>
            </a:r>
            <a:br>
              <a:rPr lang="en-US" sz="4000" dirty="0">
                <a:solidFill>
                  <a:srgbClr val="FF0000"/>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endParaRPr lang="en-US" dirty="0">
              <a:latin typeface="Tahoma" panose="020B0604030504040204" pitchFamily="34" charset="0"/>
              <a:cs typeface="Tahoma" panose="020B0604030504040204" pitchFamily="34" charset="0"/>
            </a:endParaRPr>
          </a:p>
        </p:txBody>
      </p:sp>
      <p:pic>
        <p:nvPicPr>
          <p:cNvPr id="3" name="Picture 5" descr="waterstrid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96367" y="3290888"/>
            <a:ext cx="4381500"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2050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801314"/>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18. Water has </a:t>
            </a:r>
            <a:r>
              <a:rPr lang="en-US" sz="4000" dirty="0">
                <a:solidFill>
                  <a:srgbClr val="FF0000"/>
                </a:solidFill>
                <a:latin typeface="Times New Roman" panose="02020603050405020304" pitchFamily="18" charset="0"/>
                <a:cs typeface="Times New Roman" panose="02020603050405020304" pitchFamily="18" charset="0"/>
              </a:rPr>
              <a:t>SURFACE TENSION</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This is due to </a:t>
            </a:r>
            <a:r>
              <a:rPr lang="en-US" sz="4000" dirty="0">
                <a:solidFill>
                  <a:srgbClr val="FF0000"/>
                </a:solidFill>
                <a:latin typeface="Times New Roman" panose="02020603050405020304" pitchFamily="18" charset="0"/>
                <a:cs typeface="Times New Roman" panose="02020603050405020304" pitchFamily="18" charset="0"/>
              </a:rPr>
              <a:t>HYDROGEN BONDING</a:t>
            </a:r>
            <a:r>
              <a:rPr lang="en-US" sz="40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The intermolecular hydrogen bonds hold the water molecules tight to themselves and not at all to the air.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This creates a “skin” or what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is called surface tension.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I hate those bugs, don’t you?</a:t>
            </a:r>
          </a:p>
          <a:p>
            <a:endParaRPr lang="en-US" dirty="0">
              <a:latin typeface="Tahoma" panose="020B0604030504040204" pitchFamily="34" charset="0"/>
              <a:cs typeface="Tahoma" panose="020B0604030504040204" pitchFamily="34" charset="0"/>
            </a:endParaRPr>
          </a:p>
        </p:txBody>
      </p:sp>
      <p:pic>
        <p:nvPicPr>
          <p:cNvPr id="3" name="Picture 5" descr="waterstrid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796367" y="3290888"/>
            <a:ext cx="4381500" cy="356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89628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650A190-1A26-8D41-606D-E1887947721B}"/>
              </a:ext>
            </a:extLst>
          </p:cNvPr>
          <p:cNvSpPr txBox="1"/>
          <p:nvPr/>
        </p:nvSpPr>
        <p:spPr>
          <a:xfrm>
            <a:off x="0" y="0"/>
            <a:ext cx="9144000" cy="3662541"/>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19.  Surface tension… is created when the attractive forces between the water molecules are “unbalanced”.  At the surface there is great side to side attraction but no attraction in the up direction where there is NO water. </a:t>
            </a:r>
          </a:p>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Inside the bulk of the water the hydrogen bonding is the same in every direction, so no  surface or edge forms.  </a:t>
            </a:r>
          </a:p>
          <a:p>
            <a:endParaRPr lang="en-US" dirty="0"/>
          </a:p>
          <a:p>
            <a:endParaRPr lang="en-US" dirty="0"/>
          </a:p>
        </p:txBody>
      </p:sp>
      <p:pic>
        <p:nvPicPr>
          <p:cNvPr id="4098" name="Picture 2" descr="Hydrogen Bonds Make Water Sticky | manoa.hawaii.edu/ExploringOurFluidEarth">
            <a:extLst>
              <a:ext uri="{FF2B5EF4-FFF2-40B4-BE49-F238E27FC236}">
                <a16:creationId xmlns:a16="http://schemas.microsoft.com/office/drawing/2014/main" id="{0C37D349-A6C6-9E6D-D742-FB4DFDD2E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344619"/>
            <a:ext cx="7848600" cy="3498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4541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785652"/>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20.  Solid water (ice) can </a:t>
            </a:r>
            <a:r>
              <a:rPr lang="en-US" sz="3200" dirty="0">
                <a:solidFill>
                  <a:srgbClr val="FF0000"/>
                </a:solidFill>
                <a:latin typeface="Times New Roman" panose="02020603050405020304" pitchFamily="18" charset="0"/>
                <a:cs typeface="Times New Roman" panose="02020603050405020304" pitchFamily="18" charset="0"/>
              </a:rPr>
              <a:t>FLOAT</a:t>
            </a:r>
            <a:r>
              <a:rPr lang="en-US" sz="3200" dirty="0">
                <a:latin typeface="Times New Roman" panose="02020603050405020304" pitchFamily="18" charset="0"/>
                <a:cs typeface="Times New Roman" panose="02020603050405020304" pitchFamily="18" charset="0"/>
              </a:rPr>
              <a:t> on liquid water.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This is due to </a:t>
            </a:r>
            <a:r>
              <a:rPr lang="en-US" sz="3200" dirty="0">
                <a:solidFill>
                  <a:srgbClr val="FF0000"/>
                </a:solidFill>
                <a:latin typeface="Times New Roman" panose="02020603050405020304" pitchFamily="18" charset="0"/>
                <a:cs typeface="Times New Roman" panose="02020603050405020304" pitchFamily="18" charset="0"/>
              </a:rPr>
              <a:t>___________________</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p>
          <a:p>
            <a:r>
              <a:rPr lang="en-US" sz="2400" dirty="0">
                <a:latin typeface="Comic Sans MS" panose="030F0702030302020204" pitchFamily="66" charset="0"/>
                <a:cs typeface="Tahoma" panose="020B0604030504040204" pitchFamily="34" charset="0"/>
              </a:rPr>
              <a:t> </a:t>
            </a:r>
          </a:p>
          <a:p>
            <a:endParaRPr lang="en-US" dirty="0">
              <a:latin typeface="Tahoma" panose="020B0604030504040204" pitchFamily="34" charset="0"/>
              <a:cs typeface="Tahoma" panose="020B0604030504040204" pitchFamily="34" charset="0"/>
            </a:endParaRPr>
          </a:p>
          <a:p>
            <a:r>
              <a:rPr lang="en-US" dirty="0">
                <a:latin typeface="Tahoma" panose="020B0604030504040204" pitchFamily="34" charset="0"/>
                <a:cs typeface="Tahoma" panose="020B0604030504040204" pitchFamily="34" charset="0"/>
              </a:rPr>
              <a:t> </a:t>
            </a:r>
          </a:p>
          <a:p>
            <a:endParaRPr lang="en-US" dirty="0">
              <a:latin typeface="Tahoma" panose="020B0604030504040204" pitchFamily="34" charset="0"/>
              <a:cs typeface="Tahoma" panose="020B0604030504040204" pitchFamily="34" charset="0"/>
            </a:endParaRPr>
          </a:p>
          <a:p>
            <a:endParaRPr lang="en-US" dirty="0"/>
          </a:p>
        </p:txBody>
      </p:sp>
      <p:pic>
        <p:nvPicPr>
          <p:cNvPr id="3" name="Picture 6" descr="whydoesicefloatonwat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93443" y="3468782"/>
            <a:ext cx="3450557" cy="214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http://cdn.collider.com/wp-content/uploads/slice_titanic_movie_image_leonardo_dicaprio_kate_winslet_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461635"/>
            <a:ext cx="5693443" cy="2144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01118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893647"/>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20.  Solid water (ice) can </a:t>
            </a:r>
            <a:r>
              <a:rPr lang="en-US" sz="3200" dirty="0">
                <a:solidFill>
                  <a:srgbClr val="FF0000"/>
                </a:solidFill>
                <a:latin typeface="Times New Roman" panose="02020603050405020304" pitchFamily="18" charset="0"/>
                <a:cs typeface="Times New Roman" panose="02020603050405020304" pitchFamily="18" charset="0"/>
              </a:rPr>
              <a:t>FLOAT</a:t>
            </a:r>
            <a:r>
              <a:rPr lang="en-US" sz="3200" dirty="0">
                <a:latin typeface="Times New Roman" panose="02020603050405020304" pitchFamily="18" charset="0"/>
                <a:cs typeface="Times New Roman" panose="02020603050405020304" pitchFamily="18" charset="0"/>
              </a:rPr>
              <a:t> on liquid water.  </a:t>
            </a:r>
            <a:br>
              <a:rPr lang="en-US" sz="3200" dirty="0">
                <a:latin typeface="Times New Roman" panose="02020603050405020304" pitchFamily="18" charset="0"/>
                <a:cs typeface="Times New Roman" panose="02020603050405020304" pitchFamily="18" charset="0"/>
              </a:rPr>
            </a:b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This is due to </a:t>
            </a:r>
            <a:r>
              <a:rPr lang="en-US" sz="3200" dirty="0">
                <a:solidFill>
                  <a:srgbClr val="FF0000"/>
                </a:solidFill>
                <a:latin typeface="Times New Roman" panose="02020603050405020304" pitchFamily="18" charset="0"/>
                <a:cs typeface="Times New Roman" panose="02020603050405020304" pitchFamily="18" charset="0"/>
              </a:rPr>
              <a:t>HYDROGEN BONDING</a:t>
            </a:r>
            <a:r>
              <a:rPr lang="en-US" sz="3200" dirty="0">
                <a:latin typeface="Times New Roman" panose="02020603050405020304" pitchFamily="18" charset="0"/>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Water molecules form rings of six, which creates a small “hole” in the center of them.  It makes frozen water slightly less dense than liquid water.  Liquid water molecules fit together more tightly, so liquid water is denser than ice. </a:t>
            </a:r>
          </a:p>
          <a:p>
            <a:r>
              <a:rPr lang="en-US" sz="2400" dirty="0">
                <a:latin typeface="Comic Sans MS" panose="030F0702030302020204" pitchFamily="66" charset="0"/>
                <a:cs typeface="Tahoma" panose="020B0604030504040204" pitchFamily="34" charset="0"/>
              </a:rPr>
              <a:t> </a:t>
            </a:r>
          </a:p>
          <a:p>
            <a:endParaRPr lang="en-US" dirty="0">
              <a:latin typeface="Tahoma" panose="020B0604030504040204" pitchFamily="34" charset="0"/>
              <a:cs typeface="Tahoma" panose="020B0604030504040204" pitchFamily="34" charset="0"/>
            </a:endParaRPr>
          </a:p>
          <a:p>
            <a:r>
              <a:rPr lang="en-US" dirty="0">
                <a:latin typeface="Tahoma" panose="020B0604030504040204" pitchFamily="34" charset="0"/>
                <a:cs typeface="Tahoma" panose="020B0604030504040204" pitchFamily="34" charset="0"/>
              </a:rPr>
              <a:t> </a:t>
            </a:r>
          </a:p>
          <a:p>
            <a:endParaRPr lang="en-US" dirty="0">
              <a:latin typeface="Tahoma" panose="020B0604030504040204" pitchFamily="34" charset="0"/>
              <a:cs typeface="Tahoma" panose="020B0604030504040204" pitchFamily="34" charset="0"/>
            </a:endParaRPr>
          </a:p>
          <a:p>
            <a:endParaRPr lang="en-US" dirty="0"/>
          </a:p>
        </p:txBody>
      </p:sp>
      <p:pic>
        <p:nvPicPr>
          <p:cNvPr id="3" name="Picture 6" descr="whydoesicefloatonwate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93443" y="3468782"/>
            <a:ext cx="3450557" cy="2144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 name="Picture 2" descr="http://cdn.collider.com/wp-content/uploads/slice_titanic_movie_image_leonardo_dicaprio_kate_winslet_0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3461635"/>
            <a:ext cx="5693443" cy="214453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5842337"/>
            <a:ext cx="9144000" cy="830997"/>
          </a:xfrm>
          <a:prstGeom prst="rect">
            <a:avLst/>
          </a:prstGeom>
          <a:noFill/>
        </p:spPr>
        <p:txBody>
          <a:bodyPr wrap="square" rtlCol="0">
            <a:spAutoFit/>
          </a:bodyPr>
          <a:lstStyle/>
          <a:p>
            <a:r>
              <a:rPr lang="en-US" sz="2400" dirty="0">
                <a:solidFill>
                  <a:srgbClr val="0000FF"/>
                </a:solidFill>
                <a:latin typeface="Comic Sans MS" panose="030F0702030302020204" pitchFamily="66" charset="0"/>
                <a:ea typeface="Tahoma" panose="020B0604030504040204" pitchFamily="34" charset="0"/>
                <a:cs typeface="Tahoma" panose="020B0604030504040204" pitchFamily="34" charset="0"/>
              </a:rPr>
              <a:t>Many love stories are emotional disasters.  This one made lots of $$.  </a:t>
            </a:r>
            <a:r>
              <a:rPr lang="en-US" sz="2400" dirty="0">
                <a:solidFill>
                  <a:schemeClr val="tx1">
                    <a:lumMod val="95000"/>
                    <a:lumOff val="5000"/>
                  </a:schemeClr>
                </a:solidFill>
                <a:latin typeface="Comic Sans MS" panose="030F0702030302020204" pitchFamily="66" charset="0"/>
                <a:ea typeface="Tahoma" panose="020B0604030504040204" pitchFamily="34" charset="0"/>
                <a:cs typeface="Tahoma" panose="020B0604030504040204" pitchFamily="34" charset="0"/>
              </a:rPr>
              <a:t>Love, thanks to hydrogen bonding. </a:t>
            </a:r>
            <a:endParaRPr lang="en-US" sz="2000" dirty="0">
              <a:solidFill>
                <a:schemeClr val="tx1">
                  <a:lumMod val="95000"/>
                  <a:lumOff val="5000"/>
                </a:schemeClr>
              </a:solidFill>
              <a:latin typeface="Comic Sans MS" panose="030F0702030302020204" pitchFamily="66"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5887989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677656"/>
          </a:xfrm>
          <a:prstGeom prst="rect">
            <a:avLst/>
          </a:prstGeom>
          <a:noFill/>
        </p:spPr>
        <p:txBody>
          <a:bodyPr wrap="square" rtlCol="0">
            <a:spAutoFit/>
          </a:bodyPr>
          <a:lstStyle/>
          <a:p>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20.  Solid water (ice) can </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FLOAT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on liquid water.  </a:t>
            </a:r>
            <a:b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This is due to </a:t>
            </a:r>
            <a:r>
              <a:rPr kumimoji="0" lang="en-US" sz="32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HYDROGEN BONDING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Comic Sans MS" panose="030F0702030302020204" pitchFamily="66" charset="0"/>
                <a:cs typeface="Tahoma" panose="020B0604030504040204" pitchFamily="34" charset="0"/>
              </a:rPr>
              <a:t> </a:t>
            </a:r>
          </a:p>
        </p:txBody>
      </p:sp>
      <p:sp>
        <p:nvSpPr>
          <p:cNvPr id="4" name="TextBox 3"/>
          <p:cNvSpPr txBox="1"/>
          <p:nvPr/>
        </p:nvSpPr>
        <p:spPr>
          <a:xfrm>
            <a:off x="304800" y="2057400"/>
            <a:ext cx="5943600" cy="4524315"/>
          </a:xfrm>
          <a:prstGeom prst="rect">
            <a:avLst/>
          </a:prstGeom>
          <a:noFill/>
        </p:spPr>
        <p:txBody>
          <a:bodyPr wrap="square" rtlCol="0">
            <a:spAutoFit/>
          </a:bodyPr>
          <a:lstStyle/>
          <a:p>
            <a:r>
              <a:rPr lang="en-US" sz="3600" dirty="0">
                <a:solidFill>
                  <a:srgbClr val="FF0000"/>
                </a:solidFill>
                <a:latin typeface="Comic Sans MS" panose="030F0702030302020204" pitchFamily="66" charset="0"/>
              </a:rPr>
              <a:t>All love stories are great.</a:t>
            </a:r>
          </a:p>
          <a:p>
            <a:br>
              <a:rPr lang="en-US" sz="3600" dirty="0">
                <a:solidFill>
                  <a:srgbClr val="FF0000"/>
                </a:solidFill>
                <a:latin typeface="Comic Sans MS" panose="030F0702030302020204" pitchFamily="66" charset="0"/>
              </a:rPr>
            </a:br>
            <a:r>
              <a:rPr lang="en-US" sz="3600" dirty="0">
                <a:solidFill>
                  <a:srgbClr val="0000FF"/>
                </a:solidFill>
                <a:latin typeface="Comic Sans MS" panose="030F0702030302020204" pitchFamily="66" charset="0"/>
              </a:rPr>
              <a:t>Sometimes they </a:t>
            </a:r>
            <a:br>
              <a:rPr lang="en-US" sz="3600" dirty="0">
                <a:solidFill>
                  <a:srgbClr val="0000FF"/>
                </a:solidFill>
                <a:latin typeface="Comic Sans MS" panose="030F0702030302020204" pitchFamily="66" charset="0"/>
              </a:rPr>
            </a:br>
            <a:r>
              <a:rPr lang="en-US" sz="3600" dirty="0">
                <a:solidFill>
                  <a:srgbClr val="0000FF"/>
                </a:solidFill>
                <a:latin typeface="Comic Sans MS" panose="030F0702030302020204" pitchFamily="66" charset="0"/>
              </a:rPr>
              <a:t>make you cry.  </a:t>
            </a:r>
            <a:br>
              <a:rPr lang="en-US" sz="3600" dirty="0">
                <a:solidFill>
                  <a:srgbClr val="0000FF"/>
                </a:solidFill>
                <a:latin typeface="Comic Sans MS" panose="030F0702030302020204" pitchFamily="66" charset="0"/>
              </a:rPr>
            </a:br>
            <a:endParaRPr lang="en-US" sz="3600" dirty="0">
              <a:solidFill>
                <a:srgbClr val="0000FF"/>
              </a:solidFill>
              <a:latin typeface="Comic Sans MS" panose="030F0702030302020204" pitchFamily="66" charset="0"/>
            </a:endParaRPr>
          </a:p>
          <a:p>
            <a:r>
              <a:rPr lang="en-US" sz="3600" dirty="0">
                <a:solidFill>
                  <a:srgbClr val="0000FF"/>
                </a:solidFill>
                <a:latin typeface="Comic Sans MS" panose="030F0702030302020204" pitchFamily="66" charset="0"/>
              </a:rPr>
              <a:t>That’s okay.  </a:t>
            </a:r>
          </a:p>
          <a:p>
            <a:endParaRPr lang="en-US" sz="3600" dirty="0">
              <a:solidFill>
                <a:srgbClr val="0000FF"/>
              </a:solidFill>
              <a:latin typeface="Comic Sans MS" panose="030F0702030302020204" pitchFamily="66" charset="0"/>
            </a:endParaRPr>
          </a:p>
          <a:p>
            <a:r>
              <a:rPr lang="en-US" sz="3600" dirty="0">
                <a:solidFill>
                  <a:srgbClr val="0000FF"/>
                </a:solidFill>
                <a:latin typeface="Comic Sans MS" panose="030F0702030302020204" pitchFamily="66" charset="0"/>
              </a:rPr>
              <a:t>Lady and the Tramp.</a:t>
            </a:r>
            <a:endParaRPr lang="en-US" sz="2400" dirty="0">
              <a:solidFill>
                <a:srgbClr val="FF0000"/>
              </a:solidFill>
              <a:latin typeface="Comic Sans MS" panose="030F0702030302020204" pitchFamily="66" charset="0"/>
            </a:endParaRPr>
          </a:p>
        </p:txBody>
      </p:sp>
      <p:pic>
        <p:nvPicPr>
          <p:cNvPr id="1026" name="Picture 2" descr="Image result for titanic love scene">
            <a:extLst>
              <a:ext uri="{FF2B5EF4-FFF2-40B4-BE49-F238E27FC236}">
                <a16:creationId xmlns:a16="http://schemas.microsoft.com/office/drawing/2014/main" id="{B696E2AF-26B9-4F68-80CA-A9DA23D5281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029200" y="2947957"/>
            <a:ext cx="365252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555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 y="0"/>
            <a:ext cx="9143995" cy="147732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A water molecule is </a:t>
            </a:r>
            <a:r>
              <a:rPr lang="en-US" sz="2400" u="sng" dirty="0">
                <a:latin typeface="Times New Roman" panose="02020603050405020304" pitchFamily="18" charset="0"/>
                <a:cs typeface="Times New Roman" panose="02020603050405020304" pitchFamily="18" charset="0"/>
              </a:rPr>
              <a:t>BENT</a:t>
            </a:r>
            <a:r>
              <a:rPr lang="en-US" sz="2400" dirty="0">
                <a:latin typeface="Times New Roman" panose="02020603050405020304" pitchFamily="18" charset="0"/>
                <a:cs typeface="Times New Roman" panose="02020603050405020304" pitchFamily="18" charset="0"/>
              </a:rPr>
              <a:t> – they do not have </a:t>
            </a:r>
            <a:r>
              <a:rPr lang="en-US" sz="2400" u="sng" dirty="0">
                <a:latin typeface="Times New Roman" panose="02020603050405020304" pitchFamily="18" charset="0"/>
                <a:cs typeface="Times New Roman" panose="02020603050405020304" pitchFamily="18" charset="0"/>
              </a:rPr>
              <a:t>radial symmetry</a:t>
            </a:r>
            <a:r>
              <a:rPr lang="en-US" sz="2400" dirty="0">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The molecules are </a:t>
            </a:r>
            <a:r>
              <a:rPr lang="en-US" sz="2400" u="sng" dirty="0">
                <a:latin typeface="Times New Roman" panose="02020603050405020304" pitchFamily="18" charset="0"/>
                <a:cs typeface="Times New Roman" panose="02020603050405020304" pitchFamily="18" charset="0"/>
              </a:rPr>
              <a:t>polar</a:t>
            </a:r>
            <a:r>
              <a:rPr lang="en-US" sz="2400" dirty="0">
                <a:latin typeface="Times New Roman" panose="02020603050405020304" pitchFamily="18" charset="0"/>
                <a:cs typeface="Times New Roman" panose="02020603050405020304" pitchFamily="18" charset="0"/>
              </a:rPr>
              <a:t>.  Water has </a:t>
            </a:r>
            <a:r>
              <a:rPr lang="en-US" sz="2400" u="sng" dirty="0">
                <a:latin typeface="Times New Roman" panose="02020603050405020304" pitchFamily="18" charset="0"/>
                <a:cs typeface="Times New Roman" panose="02020603050405020304" pitchFamily="18" charset="0"/>
              </a:rPr>
              <a:t>polar bonds</a:t>
            </a:r>
            <a:r>
              <a:rPr lang="en-US" sz="2400" dirty="0">
                <a:latin typeface="Times New Roman" panose="02020603050405020304" pitchFamily="18" charset="0"/>
                <a:cs typeface="Times New Roman" panose="02020603050405020304" pitchFamily="18" charset="0"/>
              </a:rPr>
              <a:t> – due to a great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u="sng" dirty="0">
                <a:latin typeface="Times New Roman" panose="02020603050405020304" pitchFamily="18" charset="0"/>
                <a:cs typeface="Times New Roman" panose="02020603050405020304" pitchFamily="18" charset="0"/>
              </a:rPr>
              <a:t>difference in the electronegativity values</a:t>
            </a:r>
            <a:r>
              <a:rPr lang="en-US" sz="2400" dirty="0">
                <a:latin typeface="Times New Roman" panose="02020603050405020304" pitchFamily="18" charset="0"/>
                <a:cs typeface="Times New Roman" panose="02020603050405020304" pitchFamily="18" charset="0"/>
              </a:rPr>
              <a:t> of oxygen and hydrogen.  </a:t>
            </a:r>
          </a:p>
          <a:p>
            <a:endParaRPr lang="en-US" dirty="0"/>
          </a:p>
        </p:txBody>
      </p:sp>
      <p:grpSp>
        <p:nvGrpSpPr>
          <p:cNvPr id="2" name="Group 1">
            <a:extLst>
              <a:ext uri="{FF2B5EF4-FFF2-40B4-BE49-F238E27FC236}">
                <a16:creationId xmlns:a16="http://schemas.microsoft.com/office/drawing/2014/main" id="{D47B74E3-25FD-C6C2-F46B-4C8C691AA303}"/>
              </a:ext>
            </a:extLst>
          </p:cNvPr>
          <p:cNvGrpSpPr/>
          <p:nvPr/>
        </p:nvGrpSpPr>
        <p:grpSpPr>
          <a:xfrm>
            <a:off x="4191000" y="1461418"/>
            <a:ext cx="4487779" cy="4955203"/>
            <a:chOff x="2979820" y="1157884"/>
            <a:chExt cx="4487779" cy="4955203"/>
          </a:xfrm>
        </p:grpSpPr>
        <p:cxnSp>
          <p:nvCxnSpPr>
            <p:cNvPr id="6" name="Straight Connector 5"/>
            <p:cNvCxnSpPr>
              <a:cxnSpLocks/>
            </p:cNvCxnSpPr>
            <p:nvPr/>
          </p:nvCxnSpPr>
          <p:spPr>
            <a:xfrm>
              <a:off x="4648200" y="2017236"/>
              <a:ext cx="1447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a:cxnSpLocks/>
            </p:cNvCxnSpPr>
            <p:nvPr/>
          </p:nvCxnSpPr>
          <p:spPr>
            <a:xfrm flipH="1">
              <a:off x="3962400" y="2819400"/>
              <a:ext cx="76200" cy="1295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cxnSpLocks/>
            </p:cNvCxnSpPr>
            <p:nvPr/>
          </p:nvCxnSpPr>
          <p:spPr>
            <a:xfrm flipH="1">
              <a:off x="4114800" y="1295400"/>
              <a:ext cx="2667000"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cxnSpLocks/>
            </p:cNvCxnSpPr>
            <p:nvPr/>
          </p:nvCxnSpPr>
          <p:spPr>
            <a:xfrm flipV="1">
              <a:off x="3110421" y="2017236"/>
              <a:ext cx="130601" cy="284102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429001" y="1157884"/>
              <a:ext cx="4038598" cy="4955203"/>
            </a:xfrm>
            <a:prstGeom prst="rect">
              <a:avLst/>
            </a:prstGeom>
            <a:noFill/>
          </p:spPr>
          <p:txBody>
            <a:bodyPr wrap="square" rtlCol="0">
              <a:spAutoFit/>
            </a:bodyPr>
            <a:lstStyle/>
            <a:p>
              <a:r>
                <a:rPr lang="en-US" sz="13800" dirty="0"/>
                <a:t>O    H</a:t>
              </a:r>
            </a:p>
            <a:p>
              <a:endParaRPr lang="en-US" sz="4000" dirty="0"/>
            </a:p>
            <a:p>
              <a:r>
                <a:rPr lang="en-US" sz="13800" dirty="0"/>
                <a:t>H</a:t>
              </a:r>
            </a:p>
          </p:txBody>
        </p:sp>
        <p:cxnSp>
          <p:nvCxnSpPr>
            <p:cNvPr id="10" name="Straight Connector 9"/>
            <p:cNvCxnSpPr>
              <a:cxnSpLocks/>
            </p:cNvCxnSpPr>
            <p:nvPr/>
          </p:nvCxnSpPr>
          <p:spPr>
            <a:xfrm flipV="1">
              <a:off x="6705600" y="1189704"/>
              <a:ext cx="0" cy="2113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cxnSpLocks/>
            </p:cNvCxnSpPr>
            <p:nvPr/>
          </p:nvCxnSpPr>
          <p:spPr>
            <a:xfrm>
              <a:off x="2979820" y="4713733"/>
              <a:ext cx="26120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 name="TextBox 26">
            <a:extLst>
              <a:ext uri="{FF2B5EF4-FFF2-40B4-BE49-F238E27FC236}">
                <a16:creationId xmlns:a16="http://schemas.microsoft.com/office/drawing/2014/main" id="{FD7034D2-C323-A587-486E-876A1E9BFF1C}"/>
              </a:ext>
            </a:extLst>
          </p:cNvPr>
          <p:cNvSpPr txBox="1"/>
          <p:nvPr/>
        </p:nvSpPr>
        <p:spPr>
          <a:xfrm>
            <a:off x="-1" y="2459504"/>
            <a:ext cx="3581401" cy="2677656"/>
          </a:xfrm>
          <a:prstGeom prst="rect">
            <a:avLst/>
          </a:prstGeom>
          <a:noFill/>
        </p:spPr>
        <p:txBody>
          <a:bodyPr wrap="square" rtlCol="0">
            <a:spAutoFit/>
          </a:bodyPr>
          <a:lstStyle/>
          <a:p>
            <a:r>
              <a:rPr lang="en-US" sz="2400" dirty="0">
                <a:solidFill>
                  <a:srgbClr val="FF0000"/>
                </a:solidFill>
              </a:rPr>
              <a:t>These red dipole arrows indicate that the electrons move mostly towards </a:t>
            </a:r>
            <a:br>
              <a:rPr lang="en-US" sz="2400" dirty="0">
                <a:solidFill>
                  <a:srgbClr val="FF0000"/>
                </a:solidFill>
              </a:rPr>
            </a:br>
            <a:r>
              <a:rPr lang="en-US" sz="2400" dirty="0">
                <a:solidFill>
                  <a:srgbClr val="FF0000"/>
                </a:solidFill>
              </a:rPr>
              <a:t>the oxygen atom, and </a:t>
            </a:r>
            <a:br>
              <a:rPr lang="en-US" sz="2400" dirty="0">
                <a:solidFill>
                  <a:srgbClr val="FF0000"/>
                </a:solidFill>
              </a:rPr>
            </a:br>
            <a:r>
              <a:rPr lang="en-US" sz="2400" dirty="0">
                <a:solidFill>
                  <a:srgbClr val="FF0000"/>
                </a:solidFill>
              </a:rPr>
              <a:t>that leaves both of the </a:t>
            </a:r>
            <a:br>
              <a:rPr lang="en-US" sz="2400" dirty="0">
                <a:solidFill>
                  <a:srgbClr val="FF0000"/>
                </a:solidFill>
              </a:rPr>
            </a:br>
            <a:r>
              <a:rPr lang="en-US" sz="2400" dirty="0">
                <a:solidFill>
                  <a:srgbClr val="FF0000"/>
                </a:solidFill>
              </a:rPr>
              <a:t>hydrogen atoms </a:t>
            </a:r>
            <a:br>
              <a:rPr lang="en-US" sz="2400" dirty="0">
                <a:solidFill>
                  <a:srgbClr val="FF0000"/>
                </a:solidFill>
              </a:rPr>
            </a:br>
            <a:r>
              <a:rPr lang="en-US" sz="2400" dirty="0">
                <a:solidFill>
                  <a:srgbClr val="FF0000"/>
                </a:solidFill>
              </a:rPr>
              <a:t>more positive.  </a:t>
            </a:r>
          </a:p>
        </p:txBody>
      </p:sp>
    </p:spTree>
    <p:extLst>
      <p:ext uri="{BB962C8B-B14F-4D97-AF65-F5344CB8AC3E}">
        <p14:creationId xmlns:p14="http://schemas.microsoft.com/office/powerpoint/2010/main" val="1825581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scotlitangus.com/communities/6/004/011/814/646/images/459473861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4" y="2521033"/>
            <a:ext cx="2895600" cy="43369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74" y="0"/>
            <a:ext cx="9144000" cy="2369880"/>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21.  Water has a very high</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SPECIFIC HEAT CAPACITY CONSTANT</a:t>
            </a:r>
            <a:br>
              <a:rPr lang="en-US" sz="3200"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7030A0"/>
                </a:solidFill>
                <a:latin typeface="Times New Roman" panose="02020603050405020304" pitchFamily="18" charset="0"/>
                <a:cs typeface="Times New Roman" panose="02020603050405020304" pitchFamily="18" charset="0"/>
              </a:rPr>
              <a:t>This is due to </a:t>
            </a:r>
            <a:r>
              <a:rPr lang="en-US" sz="3200" dirty="0">
                <a:solidFill>
                  <a:srgbClr val="FF0000"/>
                </a:solidFill>
                <a:latin typeface="Times New Roman" panose="02020603050405020304" pitchFamily="18" charset="0"/>
                <a:cs typeface="Times New Roman" panose="02020603050405020304" pitchFamily="18" charset="0"/>
              </a:rPr>
              <a:t>_____________________</a:t>
            </a:r>
            <a:br>
              <a:rPr lang="en-US" sz="3200" dirty="0">
                <a:solidFill>
                  <a:srgbClr val="FF0000"/>
                </a:solidFill>
                <a:latin typeface="Times New Roman" panose="02020603050405020304" pitchFamily="18" charset="0"/>
                <a:cs typeface="Times New Roman" panose="02020603050405020304" pitchFamily="18" charset="0"/>
              </a:rPr>
            </a:b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818602A-8144-D409-C938-9717B19C653B}"/>
              </a:ext>
            </a:extLst>
          </p:cNvPr>
          <p:cNvSpPr txBox="1"/>
          <p:nvPr/>
        </p:nvSpPr>
        <p:spPr>
          <a:xfrm>
            <a:off x="3200400" y="2521033"/>
            <a:ext cx="5936226" cy="3939540"/>
          </a:xfrm>
          <a:prstGeom prst="rect">
            <a:avLst/>
          </a:prstGeom>
          <a:noFill/>
        </p:spPr>
        <p:txBody>
          <a:bodyPr wrap="square" rtlCol="0">
            <a:spAutoFit/>
          </a:bodyPr>
          <a:lstStyle/>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Without a pool heater this is what it looks like at the Vestal Public Pool most of the summer.</a:t>
            </a:r>
          </a:p>
          <a:p>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Even on sunny days.  </a:t>
            </a:r>
          </a:p>
          <a:p>
            <a:endParaRPr lang="en-US" sz="2000" dirty="0">
              <a:solidFill>
                <a:srgbClr val="0000FF"/>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Why?  Because… it takes a lot of combustion to warm up the millions of grams of water by each degree in a pool.</a:t>
            </a:r>
          </a:p>
          <a:p>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 </a:t>
            </a:r>
            <a:endParaRPr lang="en-US" sz="3200" kern="1400"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743722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scotlitangus.com/communities/6/004/011/814/646/images/4594738612.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64" y="2521033"/>
            <a:ext cx="2895600" cy="433696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374" y="0"/>
            <a:ext cx="9144000" cy="2369880"/>
          </a:xfrm>
          <a:prstGeom prst="rect">
            <a:avLst/>
          </a:prstGeom>
          <a:noFill/>
        </p:spPr>
        <p:txBody>
          <a:bodyPr wrap="square" rtlCol="0">
            <a:spAutoFit/>
          </a:bodyPr>
          <a:lstStyle/>
          <a:p>
            <a:r>
              <a:rPr lang="en-US" sz="3200" dirty="0">
                <a:solidFill>
                  <a:srgbClr val="0000FF"/>
                </a:solidFill>
                <a:latin typeface="Times New Roman" panose="02020603050405020304" pitchFamily="18" charset="0"/>
                <a:cs typeface="Times New Roman" panose="02020603050405020304" pitchFamily="18" charset="0"/>
              </a:rPr>
              <a:t>21.  Water has a very high</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FF0000"/>
                </a:solidFill>
                <a:latin typeface="Times New Roman" panose="02020603050405020304" pitchFamily="18" charset="0"/>
                <a:cs typeface="Times New Roman" panose="02020603050405020304" pitchFamily="18" charset="0"/>
              </a:rPr>
              <a:t>SPECIFIC HEAT CAPACITY CONSTANT</a:t>
            </a:r>
            <a:br>
              <a:rPr lang="en-US" sz="3200" dirty="0">
                <a:solidFill>
                  <a:srgbClr val="FF0000"/>
                </a:solidFill>
                <a:latin typeface="Times New Roman" panose="02020603050405020304" pitchFamily="18" charset="0"/>
                <a:cs typeface="Times New Roman" panose="02020603050405020304" pitchFamily="18" charset="0"/>
              </a:rPr>
            </a:br>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7030A0"/>
                </a:solidFill>
                <a:latin typeface="Times New Roman" panose="02020603050405020304" pitchFamily="18" charset="0"/>
                <a:cs typeface="Times New Roman" panose="02020603050405020304" pitchFamily="18" charset="0"/>
              </a:rPr>
              <a:t>This is due to </a:t>
            </a:r>
            <a:r>
              <a:rPr lang="en-US" sz="3200" dirty="0">
                <a:solidFill>
                  <a:srgbClr val="FF0000"/>
                </a:solidFill>
                <a:latin typeface="Times New Roman" panose="02020603050405020304" pitchFamily="18" charset="0"/>
                <a:cs typeface="Times New Roman" panose="02020603050405020304" pitchFamily="18" charset="0"/>
              </a:rPr>
              <a:t>HYDROGEN BONDING</a:t>
            </a:r>
            <a:br>
              <a:rPr lang="en-US" sz="3200" dirty="0">
                <a:solidFill>
                  <a:srgbClr val="FF0000"/>
                </a:solidFill>
                <a:latin typeface="Times New Roman" panose="02020603050405020304" pitchFamily="18" charset="0"/>
                <a:cs typeface="Times New Roman" panose="02020603050405020304" pitchFamily="18" charset="0"/>
              </a:rPr>
            </a:br>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F818602A-8144-D409-C938-9717B19C653B}"/>
              </a:ext>
            </a:extLst>
          </p:cNvPr>
          <p:cNvSpPr txBox="1"/>
          <p:nvPr/>
        </p:nvSpPr>
        <p:spPr>
          <a:xfrm>
            <a:off x="3200400" y="2521033"/>
            <a:ext cx="5936226" cy="3939540"/>
          </a:xfrm>
          <a:prstGeom prst="rect">
            <a:avLst/>
          </a:prstGeom>
          <a:noFill/>
        </p:spPr>
        <p:txBody>
          <a:bodyPr wrap="square" rtlCol="0">
            <a:spAutoFit/>
          </a:bodyPr>
          <a:lstStyle/>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Without a pool heater this is what it looks like at the Vestal Public Pool most of the summer.</a:t>
            </a:r>
          </a:p>
          <a:p>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Even on sunny days.  </a:t>
            </a:r>
          </a:p>
          <a:p>
            <a:endParaRPr lang="en-US" sz="2000" dirty="0">
              <a:solidFill>
                <a:srgbClr val="0000FF"/>
              </a:solidFill>
              <a:latin typeface="Times New Roman" panose="02020603050405020304" pitchFamily="18" charset="0"/>
              <a:cs typeface="Times New Roman" panose="02020603050405020304" pitchFamily="18" charset="0"/>
            </a:endParaRPr>
          </a:p>
          <a:p>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Why?  Because… it takes a lot of combustion to warm up the millions of grams of water by each degree in a pool.</a:t>
            </a:r>
          </a:p>
          <a:p>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endParaRPr lang="en-US" sz="2000" dirty="0">
              <a:solidFill>
                <a:schemeClr val="tx1">
                  <a:lumMod val="95000"/>
                  <a:lumOff val="5000"/>
                </a:schemeClr>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22.  The “C” of H</a:t>
            </a:r>
            <a:r>
              <a:rPr lang="en-US" sz="3200" baseline="-25000" dirty="0">
                <a:solidFill>
                  <a:srgbClr val="FF0000"/>
                </a:solidFill>
                <a:latin typeface="Times New Roman" panose="02020603050405020304" pitchFamily="18" charset="0"/>
                <a:cs typeface="Times New Roman" panose="02020603050405020304" pitchFamily="18" charset="0"/>
              </a:rPr>
              <a:t>2</a:t>
            </a:r>
            <a:r>
              <a:rPr lang="en-US" sz="3200" dirty="0">
                <a:solidFill>
                  <a:srgbClr val="FF0000"/>
                </a:solidFill>
                <a:latin typeface="Times New Roman" panose="02020603050405020304" pitchFamily="18" charset="0"/>
                <a:cs typeface="Times New Roman" panose="02020603050405020304" pitchFamily="18" charset="0"/>
              </a:rPr>
              <a:t>O is  4.18 J/</a:t>
            </a:r>
            <a:r>
              <a:rPr lang="en-US" sz="3200" dirty="0" err="1">
                <a:solidFill>
                  <a:srgbClr val="FF0000"/>
                </a:solidFill>
                <a:latin typeface="Times New Roman" panose="02020603050405020304" pitchFamily="18" charset="0"/>
                <a:cs typeface="Times New Roman" panose="02020603050405020304" pitchFamily="18" charset="0"/>
              </a:rPr>
              <a:t>g·K</a:t>
            </a:r>
            <a:endParaRPr lang="en-US" sz="3200" kern="1400" dirty="0">
              <a:solidFill>
                <a:srgbClr val="FF0000"/>
              </a:solidFill>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247361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287118"/>
          </a:xfrm>
          <a:prstGeom prst="rect">
            <a:avLst/>
          </a:prstGeom>
          <a:noFill/>
        </p:spPr>
        <p:txBody>
          <a:bodyPr wrap="square" rtlCol="0">
            <a:spAutoFit/>
          </a:bodyPr>
          <a:lstStyle/>
          <a:p>
            <a:pPr>
              <a:lnSpc>
                <a:spcPct val="119000"/>
              </a:lnSpc>
              <a:spcAft>
                <a:spcPts val="600"/>
              </a:spcAft>
            </a:pPr>
            <a:r>
              <a:rPr lang="en-US" sz="2800" dirty="0">
                <a:solidFill>
                  <a:srgbClr val="000000"/>
                </a:solidFill>
                <a:latin typeface="Times New Roman" panose="02020603050405020304" pitchFamily="18" charset="0"/>
                <a:cs typeface="Times New Roman" panose="02020603050405020304" pitchFamily="18" charset="0"/>
              </a:rPr>
              <a:t>23. Water has </a:t>
            </a:r>
            <a:r>
              <a:rPr lang="en-US" sz="2800" dirty="0">
                <a:solidFill>
                  <a:srgbClr val="FF0000"/>
                </a:solidFill>
                <a:latin typeface="Times New Roman" panose="02020603050405020304" pitchFamily="18" charset="0"/>
                <a:cs typeface="Times New Roman" panose="02020603050405020304" pitchFamily="18" charset="0"/>
              </a:rPr>
              <a:t>THE ABILITY TO CREATE SOLUTIONS,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this is CALLED </a:t>
            </a:r>
            <a:r>
              <a:rPr lang="en-US" sz="2800" u="sng" dirty="0">
                <a:solidFill>
                  <a:schemeClr val="tx1">
                    <a:lumMod val="95000"/>
                    <a:lumOff val="5000"/>
                  </a:schemeClr>
                </a:solidFill>
                <a:latin typeface="Times New Roman" panose="02020603050405020304" pitchFamily="18" charset="0"/>
                <a:cs typeface="Times New Roman" panose="02020603050405020304" pitchFamily="18" charset="0"/>
              </a:rPr>
              <a:t>SOLVATION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 NOT SALVATION!</a:t>
            </a:r>
            <a:br>
              <a:rPr lang="en-US" sz="2800" u="sng"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u="sng"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This is due to ____________________</a:t>
            </a:r>
            <a:endParaRPr lang="en-US" sz="2800" kern="1400" dirty="0">
              <a:solidFill>
                <a:srgbClr val="FF0000"/>
              </a:solidFill>
              <a:latin typeface="Times New Roman" panose="02020603050405020304" pitchFamily="18" charset="0"/>
              <a:cs typeface="Times New Roman" panose="02020603050405020304" pitchFamily="18" charset="0"/>
            </a:endParaRPr>
          </a:p>
          <a:p>
            <a:pPr>
              <a:lnSpc>
                <a:spcPct val="119000"/>
              </a:lnSpc>
              <a:spcAft>
                <a:spcPts val="600"/>
              </a:spcAft>
            </a:pPr>
            <a:r>
              <a:rPr lang="en-US" sz="2800" dirty="0">
                <a:solidFill>
                  <a:srgbClr val="000000"/>
                </a:solidFill>
                <a:latin typeface="Times New Roman" panose="02020603050405020304" pitchFamily="18" charset="0"/>
                <a:cs typeface="Times New Roman" panose="02020603050405020304" pitchFamily="18" charset="0"/>
              </a:rPr>
              <a:t> </a:t>
            </a:r>
            <a:endParaRPr lang="en-US" sz="2800" kern="1400" dirty="0">
              <a:solidFill>
                <a:srgbClr val="000000"/>
              </a:solidFill>
              <a:latin typeface="Times New Roman" panose="02020603050405020304" pitchFamily="18" charset="0"/>
              <a:cs typeface="Times New Roman" panose="02020603050405020304" pitchFamily="18" charset="0"/>
            </a:endParaRPr>
          </a:p>
          <a:p>
            <a:pPr>
              <a:lnSpc>
                <a:spcPct val="119000"/>
              </a:lnSpc>
              <a:spcAft>
                <a:spcPts val="600"/>
              </a:spcAft>
            </a:pPr>
            <a:r>
              <a:rPr lang="en-US" sz="2800" dirty="0">
                <a:solidFill>
                  <a:srgbClr val="000000"/>
                </a:solidFill>
                <a:latin typeface="Times New Roman" panose="02020603050405020304" pitchFamily="18" charset="0"/>
                <a:cs typeface="Times New Roman" panose="02020603050405020304" pitchFamily="18" charset="0"/>
              </a:rPr>
              <a:t> </a:t>
            </a:r>
            <a:endParaRPr lang="en-US" dirty="0"/>
          </a:p>
        </p:txBody>
      </p:sp>
      <p:pic>
        <p:nvPicPr>
          <p:cNvPr id="3" name="Picture 6" descr="aquated_i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1295400"/>
            <a:ext cx="260985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161412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744521"/>
          </a:xfrm>
          <a:prstGeom prst="rect">
            <a:avLst/>
          </a:prstGeom>
          <a:noFill/>
        </p:spPr>
        <p:txBody>
          <a:bodyPr wrap="square" rtlCol="0">
            <a:spAutoFit/>
          </a:bodyPr>
          <a:lstStyle/>
          <a:p>
            <a:pPr>
              <a:lnSpc>
                <a:spcPct val="119000"/>
              </a:lnSpc>
              <a:spcAft>
                <a:spcPts val="600"/>
              </a:spcAft>
            </a:pPr>
            <a:r>
              <a:rPr lang="en-US" sz="2800" dirty="0">
                <a:solidFill>
                  <a:srgbClr val="000000"/>
                </a:solidFill>
                <a:latin typeface="Times New Roman" panose="02020603050405020304" pitchFamily="18" charset="0"/>
                <a:cs typeface="Times New Roman" panose="02020603050405020304" pitchFamily="18" charset="0"/>
              </a:rPr>
              <a:t>23. Water has </a:t>
            </a:r>
            <a:r>
              <a:rPr lang="en-US" sz="2800" dirty="0">
                <a:solidFill>
                  <a:srgbClr val="FF0000"/>
                </a:solidFill>
                <a:latin typeface="Times New Roman" panose="02020603050405020304" pitchFamily="18" charset="0"/>
                <a:cs typeface="Times New Roman" panose="02020603050405020304" pitchFamily="18" charset="0"/>
              </a:rPr>
              <a:t>THE ABILITY TO CREATE SOLUTIONS,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this is CALLED </a:t>
            </a:r>
            <a:r>
              <a:rPr lang="en-US" sz="2800" u="sng" dirty="0">
                <a:solidFill>
                  <a:schemeClr val="tx1">
                    <a:lumMod val="95000"/>
                    <a:lumOff val="5000"/>
                  </a:schemeClr>
                </a:solidFill>
                <a:latin typeface="Times New Roman" panose="02020603050405020304" pitchFamily="18" charset="0"/>
                <a:cs typeface="Times New Roman" panose="02020603050405020304" pitchFamily="18" charset="0"/>
              </a:rPr>
              <a:t>SOLVATION</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 – NOT SALVATION!</a:t>
            </a:r>
            <a:br>
              <a:rPr lang="en-US" sz="2800" u="sng"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800" u="sng"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       </a:t>
            </a:r>
            <a:r>
              <a:rPr lang="en-US" sz="2800" dirty="0">
                <a:solidFill>
                  <a:schemeClr val="tx1">
                    <a:lumMod val="95000"/>
                    <a:lumOff val="5000"/>
                  </a:schemeClr>
                </a:solidFill>
                <a:latin typeface="Times New Roman" panose="02020603050405020304" pitchFamily="18" charset="0"/>
                <a:cs typeface="Times New Roman" panose="02020603050405020304" pitchFamily="18" charset="0"/>
              </a:rPr>
              <a:t>This is due to </a:t>
            </a:r>
            <a:r>
              <a:rPr lang="en-US" sz="2800" dirty="0">
                <a:solidFill>
                  <a:srgbClr val="FF0000"/>
                </a:solidFill>
                <a:latin typeface="Times New Roman" panose="02020603050405020304" pitchFamily="18" charset="0"/>
                <a:cs typeface="Times New Roman" panose="02020603050405020304" pitchFamily="18" charset="0"/>
              </a:rPr>
              <a:t>HYDROGEN BONDING</a:t>
            </a:r>
            <a:endParaRPr lang="en-US" sz="2800" kern="1400" dirty="0">
              <a:solidFill>
                <a:srgbClr val="FF0000"/>
              </a:solidFill>
              <a:latin typeface="Times New Roman" panose="02020603050405020304" pitchFamily="18" charset="0"/>
              <a:cs typeface="Times New Roman" panose="02020603050405020304" pitchFamily="18" charset="0"/>
            </a:endParaRPr>
          </a:p>
          <a:p>
            <a:pPr>
              <a:lnSpc>
                <a:spcPct val="119000"/>
              </a:lnSpc>
              <a:spcAft>
                <a:spcPts val="600"/>
              </a:spcAft>
            </a:pPr>
            <a:r>
              <a:rPr lang="en-US" sz="2800" dirty="0">
                <a:solidFill>
                  <a:srgbClr val="000000"/>
                </a:solidFill>
                <a:latin typeface="Times New Roman" panose="02020603050405020304" pitchFamily="18" charset="0"/>
                <a:cs typeface="Times New Roman" panose="02020603050405020304" pitchFamily="18" charset="0"/>
              </a:rPr>
              <a:t> </a:t>
            </a:r>
            <a:endParaRPr lang="en-US" sz="2800" kern="1400" dirty="0">
              <a:solidFill>
                <a:srgbClr val="000000"/>
              </a:solidFill>
              <a:latin typeface="Times New Roman" panose="02020603050405020304" pitchFamily="18" charset="0"/>
              <a:cs typeface="Times New Roman" panose="02020603050405020304" pitchFamily="18" charset="0"/>
            </a:endParaRPr>
          </a:p>
          <a:p>
            <a:pPr>
              <a:lnSpc>
                <a:spcPct val="119000"/>
              </a:lnSpc>
              <a:spcAft>
                <a:spcPts val="600"/>
              </a:spcAft>
            </a:pPr>
            <a:r>
              <a:rPr lang="en-US" sz="2800" dirty="0">
                <a:solidFill>
                  <a:srgbClr val="000000"/>
                </a:solidFill>
                <a:latin typeface="Times New Roman" panose="02020603050405020304" pitchFamily="18" charset="0"/>
                <a:cs typeface="Times New Roman" panose="02020603050405020304" pitchFamily="18" charset="0"/>
              </a:rPr>
              <a:t>24.  This can be stated more casually as</a:t>
            </a:r>
            <a:br>
              <a:rPr lang="en-US" sz="2800" dirty="0">
                <a:solidFill>
                  <a:srgbClr val="000000"/>
                </a:solidFill>
                <a:latin typeface="Times New Roman" panose="02020603050405020304" pitchFamily="18" charset="0"/>
                <a:cs typeface="Times New Roman" panose="02020603050405020304" pitchFamily="18" charset="0"/>
              </a:rPr>
            </a:br>
            <a:br>
              <a:rPr lang="en-US" sz="2800" dirty="0">
                <a:solidFill>
                  <a:srgbClr val="000000"/>
                </a:solidFill>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    </a:t>
            </a:r>
            <a:r>
              <a:rPr lang="en-US" sz="5400" dirty="0">
                <a:solidFill>
                  <a:srgbClr val="FF0000"/>
                </a:solidFill>
                <a:latin typeface="Times New Roman" panose="02020603050405020304" pitchFamily="18" charset="0"/>
                <a:cs typeface="Times New Roman" panose="02020603050405020304" pitchFamily="18" charset="0"/>
              </a:rPr>
              <a:t>Like Dissolves Like</a:t>
            </a:r>
            <a:br>
              <a:rPr lang="en-US" sz="5400" dirty="0">
                <a:solidFill>
                  <a:srgbClr val="FF0000"/>
                </a:solidFill>
                <a:latin typeface="Times New Roman" panose="02020603050405020304" pitchFamily="18" charset="0"/>
                <a:cs typeface="Times New Roman" panose="02020603050405020304" pitchFamily="18" charset="0"/>
              </a:rPr>
            </a:br>
            <a:r>
              <a:rPr lang="en-US" sz="5400" dirty="0">
                <a:solidFill>
                  <a:srgbClr val="FF0000"/>
                </a:solidFill>
                <a:latin typeface="Times New Roman" panose="02020603050405020304" pitchFamily="18" charset="0"/>
                <a:cs typeface="Times New Roman" panose="02020603050405020304" pitchFamily="18" charset="0"/>
              </a:rPr>
              <a:t> </a:t>
            </a:r>
            <a:endParaRPr lang="en-US" dirty="0"/>
          </a:p>
        </p:txBody>
      </p:sp>
      <p:pic>
        <p:nvPicPr>
          <p:cNvPr id="3" name="Picture 6" descr="aquated_ion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400800" y="1295400"/>
            <a:ext cx="2609850"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38648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2942F55-5540-4590-025E-B8EA8A66FC91}"/>
              </a:ext>
            </a:extLst>
          </p:cNvPr>
          <p:cNvSpPr txBox="1"/>
          <p:nvPr/>
        </p:nvSpPr>
        <p:spPr>
          <a:xfrm>
            <a:off x="0" y="0"/>
            <a:ext cx="9144000" cy="6401753"/>
          </a:xfrm>
          <a:prstGeom prst="rect">
            <a:avLst/>
          </a:prstGeom>
          <a:noFill/>
        </p:spPr>
        <p:txBody>
          <a:bodyPr wrap="square" rtlCol="0">
            <a:spAutoFit/>
          </a:bodyPr>
          <a:lstStyle/>
          <a:p>
            <a:pPr algn="ctr"/>
            <a:r>
              <a:rPr lang="en-US" sz="7200" dirty="0">
                <a:solidFill>
                  <a:srgbClr val="FF0000"/>
                </a:solidFill>
              </a:rPr>
              <a:t>Like dissolves like.</a:t>
            </a:r>
          </a:p>
          <a:p>
            <a:endParaRPr lang="en-US" dirty="0"/>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25.  This means that POLAR water can only dissolve</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POLAR MOLECULES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or (most) ionic compounds.  </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Or</a:t>
            </a:r>
          </a:p>
          <a:p>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26.  Oils, and other nonpolar solvents,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can only dissolve other nonpolar solutes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(but not water which is polar)</a:t>
            </a:r>
          </a:p>
        </p:txBody>
      </p:sp>
    </p:spTree>
    <p:extLst>
      <p:ext uri="{BB962C8B-B14F-4D97-AF65-F5344CB8AC3E}">
        <p14:creationId xmlns:p14="http://schemas.microsoft.com/office/powerpoint/2010/main" val="1098910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87914"/>
          </a:xfrm>
          <a:prstGeom prst="rect">
            <a:avLst/>
          </a:prstGeom>
          <a:noFill/>
        </p:spPr>
        <p:txBody>
          <a:bodyPr wrap="square" rtlCol="0">
            <a:spAutoFit/>
          </a:bodyPr>
          <a:lstStyle/>
          <a:p>
            <a:pPr>
              <a:lnSpc>
                <a:spcPct val="119000"/>
              </a:lnSpc>
              <a:spcAft>
                <a:spcPts val="600"/>
              </a:spcAft>
            </a:pPr>
            <a:r>
              <a:rPr lang="en-US" sz="2800" dirty="0">
                <a:solidFill>
                  <a:srgbClr val="000000"/>
                </a:solidFill>
                <a:latin typeface="Times New Roman" panose="02020603050405020304" pitchFamily="18" charset="0"/>
                <a:cs typeface="Times New Roman" panose="02020603050405020304" pitchFamily="18" charset="0"/>
              </a:rPr>
              <a:t>27.  Water has the ability to form </a:t>
            </a:r>
            <a:br>
              <a:rPr lang="en-US" sz="2800" dirty="0">
                <a:solidFill>
                  <a:srgbClr val="000000"/>
                </a:solidFill>
                <a:latin typeface="Times New Roman" panose="02020603050405020304" pitchFamily="18" charset="0"/>
                <a:cs typeface="Times New Roman" panose="02020603050405020304" pitchFamily="18" charset="0"/>
              </a:rPr>
            </a:br>
            <a:r>
              <a:rPr lang="en-US" sz="1600" dirty="0">
                <a:solidFill>
                  <a:srgbClr val="000000"/>
                </a:solidFill>
                <a:latin typeface="Times New Roman" panose="02020603050405020304" pitchFamily="18" charset="0"/>
                <a:cs typeface="Times New Roman" panose="02020603050405020304" pitchFamily="18" charset="0"/>
              </a:rPr>
              <a:t> </a:t>
            </a:r>
            <a:br>
              <a:rPr lang="en-US" sz="2800" dirty="0">
                <a:solidFill>
                  <a:srgbClr val="00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HYDRATED IONIC COMPOUNDS</a:t>
            </a:r>
            <a:r>
              <a:rPr lang="en-US" sz="2800" dirty="0">
                <a:solidFill>
                  <a:srgbClr val="FF0000"/>
                </a:solidFill>
                <a:latin typeface="Times New Roman" panose="02020603050405020304" pitchFamily="18" charset="0"/>
                <a:cs typeface="Times New Roman" panose="02020603050405020304" pitchFamily="18" charset="0"/>
              </a:rPr>
              <a:t>. </a:t>
            </a:r>
            <a:br>
              <a:rPr lang="en-US" sz="1600" kern="1400" dirty="0">
                <a:solidFill>
                  <a:srgbClr val="FF0000"/>
                </a:solidFill>
                <a:latin typeface="Times New Roman" panose="02020603050405020304" pitchFamily="18" charset="0"/>
                <a:cs typeface="Times New Roman" panose="02020603050405020304" pitchFamily="18" charset="0"/>
              </a:rPr>
            </a:br>
            <a:r>
              <a:rPr lang="en-US" sz="1600" kern="1400" dirty="0">
                <a:solidFill>
                  <a:srgbClr val="FF0000"/>
                </a:solidFill>
                <a:latin typeface="Times New Roman" panose="02020603050405020304" pitchFamily="18" charset="0"/>
                <a:cs typeface="Times New Roman" panose="02020603050405020304" pitchFamily="18" charset="0"/>
              </a:rPr>
              <a:t> </a:t>
            </a:r>
            <a:br>
              <a:rPr lang="en-US" sz="2800" dirty="0">
                <a:solidFill>
                  <a:srgbClr val="000000"/>
                </a:solidFill>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This is due to </a:t>
            </a:r>
            <a:r>
              <a:rPr lang="en-US" sz="2800" dirty="0">
                <a:solidFill>
                  <a:srgbClr val="FF0000"/>
                </a:solidFill>
                <a:latin typeface="Times New Roman" panose="02020603050405020304" pitchFamily="18" charset="0"/>
                <a:cs typeface="Times New Roman" panose="02020603050405020304" pitchFamily="18" charset="0"/>
              </a:rPr>
              <a:t>____________________</a:t>
            </a:r>
          </a:p>
          <a:p>
            <a:pPr>
              <a:lnSpc>
                <a:spcPct val="119000"/>
              </a:lnSpc>
              <a:spcAft>
                <a:spcPts val="600"/>
              </a:spcAft>
            </a:pPr>
            <a:br>
              <a:rPr lang="en-US" sz="2800" dirty="0">
                <a:solidFill>
                  <a:srgbClr val="000000"/>
                </a:solidFill>
                <a:latin typeface="Times New Roman" panose="02020603050405020304" pitchFamily="18" charset="0"/>
                <a:cs typeface="Times New Roman" panose="02020603050405020304" pitchFamily="18" charset="0"/>
              </a:rPr>
            </a:br>
            <a:endParaRPr lang="en-US" sz="2800" kern="1400" dirty="0">
              <a:solidFill>
                <a:srgbClr val="000000"/>
              </a:solidFill>
              <a:latin typeface="Times New Roman" panose="02020603050405020304" pitchFamily="18" charset="0"/>
              <a:cs typeface="Times New Roman" panose="02020603050405020304" pitchFamily="18" charset="0"/>
            </a:endParaRPr>
          </a:p>
          <a:p>
            <a:pPr>
              <a:lnSpc>
                <a:spcPct val="119000"/>
              </a:lnSpc>
              <a:spcAft>
                <a:spcPts val="600"/>
              </a:spcAft>
            </a:pPr>
            <a:r>
              <a:rPr lang="en-US" sz="3200" dirty="0">
                <a:solidFill>
                  <a:srgbClr val="0000FF"/>
                </a:solidFill>
                <a:latin typeface="Times New Roman" panose="02020603050405020304" pitchFamily="18" charset="0"/>
                <a:cs typeface="Times New Roman" panose="02020603050405020304" pitchFamily="18" charset="0"/>
              </a:rPr>
              <a:t>28.  Examples of these are:</a:t>
            </a:r>
            <a:endParaRPr lang="en-US" sz="2000" dirty="0">
              <a:solidFill>
                <a:srgbClr val="0000FF"/>
              </a:solidFill>
            </a:endParaRPr>
          </a:p>
        </p:txBody>
      </p:sp>
    </p:spTree>
    <p:extLst>
      <p:ext uri="{BB962C8B-B14F-4D97-AF65-F5344CB8AC3E}">
        <p14:creationId xmlns:p14="http://schemas.microsoft.com/office/powerpoint/2010/main" val="114453084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58280"/>
          </a:xfrm>
          <a:prstGeom prst="rect">
            <a:avLst/>
          </a:prstGeom>
          <a:noFill/>
        </p:spPr>
        <p:txBody>
          <a:bodyPr wrap="square" rtlCol="0">
            <a:spAutoFit/>
          </a:bodyPr>
          <a:lstStyle/>
          <a:p>
            <a:pPr>
              <a:lnSpc>
                <a:spcPct val="119000"/>
              </a:lnSpc>
              <a:spcAft>
                <a:spcPts val="600"/>
              </a:spcAft>
            </a:pPr>
            <a:r>
              <a:rPr lang="en-US" sz="2800" dirty="0">
                <a:solidFill>
                  <a:srgbClr val="000000"/>
                </a:solidFill>
                <a:latin typeface="Times New Roman" panose="02020603050405020304" pitchFamily="18" charset="0"/>
                <a:cs typeface="Times New Roman" panose="02020603050405020304" pitchFamily="18" charset="0"/>
              </a:rPr>
              <a:t>27.  Water has the ability to form </a:t>
            </a:r>
            <a:br>
              <a:rPr lang="en-US" sz="2800" dirty="0">
                <a:solidFill>
                  <a:srgbClr val="000000"/>
                </a:solidFill>
                <a:latin typeface="Times New Roman" panose="02020603050405020304" pitchFamily="18" charset="0"/>
                <a:cs typeface="Times New Roman" panose="02020603050405020304" pitchFamily="18" charset="0"/>
              </a:rPr>
            </a:br>
            <a:r>
              <a:rPr lang="en-US" sz="1600" dirty="0">
                <a:solidFill>
                  <a:srgbClr val="000000"/>
                </a:solidFill>
                <a:latin typeface="Times New Roman" panose="02020603050405020304" pitchFamily="18" charset="0"/>
                <a:cs typeface="Times New Roman" panose="02020603050405020304" pitchFamily="18" charset="0"/>
              </a:rPr>
              <a:t> </a:t>
            </a:r>
            <a:br>
              <a:rPr lang="en-US" sz="2800" dirty="0">
                <a:solidFill>
                  <a:srgbClr val="00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a:t>
            </a:r>
            <a:r>
              <a:rPr lang="en-US" sz="3600" dirty="0">
                <a:solidFill>
                  <a:srgbClr val="FF0000"/>
                </a:solidFill>
                <a:latin typeface="Times New Roman" panose="02020603050405020304" pitchFamily="18" charset="0"/>
                <a:cs typeface="Times New Roman" panose="02020603050405020304" pitchFamily="18" charset="0"/>
              </a:rPr>
              <a:t>HYDRATED IONIC COMPOUNDS</a:t>
            </a:r>
            <a:r>
              <a:rPr lang="en-US" sz="2800" dirty="0">
                <a:solidFill>
                  <a:srgbClr val="FF0000"/>
                </a:solidFill>
                <a:latin typeface="Times New Roman" panose="02020603050405020304" pitchFamily="18" charset="0"/>
                <a:cs typeface="Times New Roman" panose="02020603050405020304" pitchFamily="18" charset="0"/>
              </a:rPr>
              <a:t>. </a:t>
            </a:r>
            <a:br>
              <a:rPr lang="en-US" sz="1600" kern="1400" dirty="0">
                <a:solidFill>
                  <a:srgbClr val="FF0000"/>
                </a:solidFill>
                <a:latin typeface="Times New Roman" panose="02020603050405020304" pitchFamily="18" charset="0"/>
                <a:cs typeface="Times New Roman" panose="02020603050405020304" pitchFamily="18" charset="0"/>
              </a:rPr>
            </a:br>
            <a:r>
              <a:rPr lang="en-US" sz="1600" kern="1400" dirty="0">
                <a:solidFill>
                  <a:srgbClr val="FF0000"/>
                </a:solidFill>
                <a:latin typeface="Times New Roman" panose="02020603050405020304" pitchFamily="18" charset="0"/>
                <a:cs typeface="Times New Roman" panose="02020603050405020304" pitchFamily="18" charset="0"/>
              </a:rPr>
              <a:t> </a:t>
            </a:r>
            <a:br>
              <a:rPr lang="en-US" sz="2800" dirty="0">
                <a:solidFill>
                  <a:srgbClr val="000000"/>
                </a:solidFill>
                <a:latin typeface="Times New Roman" panose="02020603050405020304" pitchFamily="18" charset="0"/>
                <a:cs typeface="Times New Roman" panose="02020603050405020304" pitchFamily="18" charset="0"/>
              </a:rPr>
            </a:br>
            <a:r>
              <a:rPr lang="en-US" sz="2800" dirty="0">
                <a:solidFill>
                  <a:srgbClr val="00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This is due to </a:t>
            </a:r>
            <a:r>
              <a:rPr lang="en-US" sz="2800" dirty="0">
                <a:solidFill>
                  <a:srgbClr val="FF0000"/>
                </a:solidFill>
                <a:latin typeface="Times New Roman" panose="02020603050405020304" pitchFamily="18" charset="0"/>
                <a:cs typeface="Times New Roman" panose="02020603050405020304" pitchFamily="18" charset="0"/>
              </a:rPr>
              <a:t>HYDROGEN BONDING</a:t>
            </a:r>
          </a:p>
          <a:p>
            <a:pPr>
              <a:lnSpc>
                <a:spcPct val="119000"/>
              </a:lnSpc>
              <a:spcAft>
                <a:spcPts val="600"/>
              </a:spcAft>
            </a:pPr>
            <a:br>
              <a:rPr lang="en-US" sz="2800" dirty="0">
                <a:solidFill>
                  <a:srgbClr val="000000"/>
                </a:solidFill>
                <a:latin typeface="Times New Roman" panose="02020603050405020304" pitchFamily="18" charset="0"/>
                <a:cs typeface="Times New Roman" panose="02020603050405020304" pitchFamily="18" charset="0"/>
              </a:rPr>
            </a:br>
            <a:endParaRPr lang="en-US" sz="2800" kern="1400" dirty="0">
              <a:solidFill>
                <a:srgbClr val="000000"/>
              </a:solidFill>
              <a:latin typeface="Times New Roman" panose="02020603050405020304" pitchFamily="18" charset="0"/>
              <a:cs typeface="Times New Roman" panose="02020603050405020304" pitchFamily="18" charset="0"/>
            </a:endParaRPr>
          </a:p>
          <a:p>
            <a:pPr>
              <a:lnSpc>
                <a:spcPct val="119000"/>
              </a:lnSpc>
              <a:spcAft>
                <a:spcPts val="600"/>
              </a:spcAft>
            </a:pPr>
            <a:r>
              <a:rPr lang="en-US" sz="3200" dirty="0">
                <a:solidFill>
                  <a:srgbClr val="0000FF"/>
                </a:solidFill>
                <a:latin typeface="Times New Roman" panose="02020603050405020304" pitchFamily="18" charset="0"/>
                <a:cs typeface="Times New Roman" panose="02020603050405020304" pitchFamily="18" charset="0"/>
              </a:rPr>
              <a:t>28.  Examples of these are</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       CuSO</a:t>
            </a:r>
            <a:r>
              <a:rPr lang="en-US" sz="3200" baseline="-25000" dirty="0">
                <a:solidFill>
                  <a:srgbClr val="0000FF"/>
                </a:solidFill>
                <a:latin typeface="Times New Roman" panose="02020603050405020304" pitchFamily="18" charset="0"/>
                <a:cs typeface="Times New Roman" panose="02020603050405020304" pitchFamily="18" charset="0"/>
              </a:rPr>
              <a:t>4</a:t>
            </a:r>
            <a:r>
              <a:rPr lang="en-US" sz="3200" dirty="0">
                <a:solidFill>
                  <a:srgbClr val="0000FF"/>
                </a:solidFill>
                <a:latin typeface="Times New Roman" panose="02020603050405020304" pitchFamily="18" charset="0"/>
                <a:cs typeface="Times New Roman" panose="02020603050405020304" pitchFamily="18" charset="0"/>
              </a:rPr>
              <a:t>·5H</a:t>
            </a:r>
            <a:r>
              <a:rPr lang="en-US" sz="3200" baseline="-25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O    and  MgSO</a:t>
            </a:r>
            <a:r>
              <a:rPr lang="en-US" sz="3200" baseline="-25000" dirty="0">
                <a:solidFill>
                  <a:srgbClr val="0000FF"/>
                </a:solidFill>
                <a:latin typeface="Times New Roman" panose="02020603050405020304" pitchFamily="18" charset="0"/>
                <a:cs typeface="Times New Roman" panose="02020603050405020304" pitchFamily="18" charset="0"/>
              </a:rPr>
              <a:t>4</a:t>
            </a:r>
            <a:r>
              <a:rPr lang="en-US" sz="3200" dirty="0">
                <a:solidFill>
                  <a:srgbClr val="0000FF"/>
                </a:solidFill>
                <a:latin typeface="Times New Roman" panose="02020603050405020304" pitchFamily="18" charset="0"/>
                <a:cs typeface="Times New Roman" panose="02020603050405020304" pitchFamily="18" charset="0"/>
              </a:rPr>
              <a:t>·7H</a:t>
            </a:r>
            <a:r>
              <a:rPr lang="en-US" sz="3200" baseline="-25000" dirty="0">
                <a:solidFill>
                  <a:srgbClr val="0000FF"/>
                </a:solidFill>
                <a:latin typeface="Times New Roman" panose="02020603050405020304" pitchFamily="18" charset="0"/>
                <a:cs typeface="Times New Roman" panose="02020603050405020304" pitchFamily="18" charset="0"/>
              </a:rPr>
              <a:t>2</a:t>
            </a:r>
            <a:r>
              <a:rPr lang="en-US" sz="3200" dirty="0">
                <a:solidFill>
                  <a:srgbClr val="0000FF"/>
                </a:solidFill>
                <a:latin typeface="Times New Roman" panose="02020603050405020304" pitchFamily="18" charset="0"/>
                <a:cs typeface="Times New Roman" panose="02020603050405020304" pitchFamily="18" charset="0"/>
              </a:rPr>
              <a:t>O</a:t>
            </a:r>
            <a:endParaRPr lang="en-US" sz="3200" kern="1400" dirty="0">
              <a:solidFill>
                <a:srgbClr val="0000FF"/>
              </a:solidFill>
              <a:latin typeface="Times New Roman" panose="02020603050405020304" pitchFamily="18" charset="0"/>
              <a:cs typeface="Times New Roman" panose="02020603050405020304" pitchFamily="18" charset="0"/>
            </a:endParaRPr>
          </a:p>
          <a:p>
            <a:pPr>
              <a:lnSpc>
                <a:spcPct val="119000"/>
              </a:lnSpc>
              <a:spcAft>
                <a:spcPts val="600"/>
              </a:spcAft>
            </a:pPr>
            <a:r>
              <a:rPr lang="en-US" sz="2800" kern="1400" dirty="0">
                <a:solidFill>
                  <a:srgbClr val="000000"/>
                </a:solidFill>
                <a:latin typeface="Times New Roman" panose="02020603050405020304" pitchFamily="18" charset="0"/>
                <a:cs typeface="Times New Roman" panose="02020603050405020304" pitchFamily="18" charset="0"/>
              </a:rPr>
              <a:t> </a:t>
            </a:r>
          </a:p>
          <a:p>
            <a:endParaRPr lang="en-US" dirty="0"/>
          </a:p>
        </p:txBody>
      </p:sp>
      <p:sp>
        <p:nvSpPr>
          <p:cNvPr id="3" name="TextBox 2"/>
          <p:cNvSpPr txBox="1"/>
          <p:nvPr/>
        </p:nvSpPr>
        <p:spPr>
          <a:xfrm>
            <a:off x="19756" y="5029200"/>
            <a:ext cx="9144000" cy="1384995"/>
          </a:xfrm>
          <a:prstGeom prst="rect">
            <a:avLst/>
          </a:prstGeom>
          <a:noFill/>
        </p:spPr>
        <p:txBody>
          <a:bodyPr wrap="square" rtlCol="0">
            <a:spAutoFit/>
          </a:bodyPr>
          <a:lstStyle/>
          <a:p>
            <a:r>
              <a:rPr lang="en-US" sz="2800" dirty="0">
                <a:solidFill>
                  <a:srgbClr val="242422"/>
                </a:solidFill>
                <a:latin typeface="Times New Roman" panose="02020603050405020304" pitchFamily="18" charset="0"/>
                <a:cs typeface="Times New Roman" panose="02020603050405020304" pitchFamily="18" charset="0"/>
              </a:rPr>
              <a:t>What are those dots???  </a:t>
            </a:r>
            <a:br>
              <a:rPr lang="en-US" sz="2800" dirty="0">
                <a:solidFill>
                  <a:srgbClr val="242422"/>
                </a:solidFill>
                <a:latin typeface="Times New Roman" panose="02020603050405020304" pitchFamily="18" charset="0"/>
                <a:cs typeface="Times New Roman" panose="02020603050405020304" pitchFamily="18" charset="0"/>
              </a:rPr>
            </a:br>
            <a:r>
              <a:rPr lang="en-US" sz="2800" dirty="0">
                <a:solidFill>
                  <a:srgbClr val="242422"/>
                </a:solidFill>
                <a:latin typeface="Times New Roman" panose="02020603050405020304" pitchFamily="18" charset="0"/>
                <a:cs typeface="Times New Roman" panose="02020603050405020304" pitchFamily="18" charset="0"/>
              </a:rPr>
              <a:t>They indicate </a:t>
            </a:r>
            <a:r>
              <a:rPr lang="en-US" sz="2800" dirty="0">
                <a:solidFill>
                  <a:srgbClr val="FF0000"/>
                </a:solidFill>
                <a:latin typeface="Times New Roman" panose="02020603050405020304" pitchFamily="18" charset="0"/>
                <a:cs typeface="Times New Roman" panose="02020603050405020304" pitchFamily="18" charset="0"/>
              </a:rPr>
              <a:t>HYDROGEN BONDING</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242422"/>
                </a:solidFill>
                <a:latin typeface="Times New Roman" panose="02020603050405020304" pitchFamily="18" charset="0"/>
                <a:cs typeface="Times New Roman" panose="02020603050405020304" pitchFamily="18" charset="0"/>
              </a:rPr>
              <a:t>between ionic compounds and the water.</a:t>
            </a:r>
          </a:p>
        </p:txBody>
      </p:sp>
    </p:spTree>
    <p:extLst>
      <p:ext uri="{BB962C8B-B14F-4D97-AF65-F5344CB8AC3E}">
        <p14:creationId xmlns:p14="http://schemas.microsoft.com/office/powerpoint/2010/main" val="33605748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093976"/>
          </a:xfrm>
          <a:prstGeom prst="rect">
            <a:avLst/>
          </a:prstGeom>
          <a:noFill/>
        </p:spPr>
        <p:txBody>
          <a:bodyPr wrap="square" rtlCol="0">
            <a:spAutoFit/>
          </a:bodyPr>
          <a:lstStyle/>
          <a:p>
            <a:pPr algn="ctr"/>
            <a:r>
              <a:rPr lang="en-US" b="1" u="sng" dirty="0">
                <a:solidFill>
                  <a:srgbClr val="FF0000"/>
                </a:solidFill>
                <a:latin typeface="Times New Roman" panose="02020603050405020304" pitchFamily="18" charset="0"/>
                <a:cs typeface="Times New Roman" panose="02020603050405020304" pitchFamily="18" charset="0"/>
              </a:rPr>
              <a:t>29.  WATER VOCABULARY Words to Memorize by Tomorrow. </a:t>
            </a:r>
            <a:br>
              <a:rPr lang="en-US" b="1" u="sng" dirty="0">
                <a:solidFill>
                  <a:srgbClr val="FF0000"/>
                </a:solidFill>
                <a:latin typeface="Times New Roman" panose="02020603050405020304" pitchFamily="18" charset="0"/>
                <a:cs typeface="Times New Roman" panose="02020603050405020304" pitchFamily="18" charset="0"/>
              </a:rPr>
            </a:br>
            <a:br>
              <a:rPr lang="en-US" b="1" u="sng" dirty="0">
                <a:solidFill>
                  <a:srgbClr val="FF0000"/>
                </a:solidFill>
                <a:latin typeface="Times New Roman" panose="02020603050405020304" pitchFamily="18" charset="0"/>
                <a:cs typeface="Times New Roman" panose="02020603050405020304" pitchFamily="18" charset="0"/>
              </a:rPr>
            </a:br>
            <a:r>
              <a:rPr lang="en-US" b="1" u="sng" dirty="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1   </a:t>
            </a:r>
            <a:r>
              <a:rPr lang="en-US" sz="2000" u="sng" dirty="0">
                <a:latin typeface="Times New Roman" panose="02020603050405020304" pitchFamily="18" charset="0"/>
                <a:cs typeface="Times New Roman" panose="02020603050405020304" pitchFamily="18" charset="0"/>
              </a:rPr>
              <a:t>Solvation</a:t>
            </a:r>
            <a:r>
              <a:rPr lang="en-US" sz="2000" dirty="0">
                <a:latin typeface="Times New Roman" panose="02020603050405020304" pitchFamily="18" charset="0"/>
                <a:cs typeface="Times New Roman" panose="02020603050405020304" pitchFamily="18" charset="0"/>
              </a:rPr>
              <a:t>:  the process of dissolving into a liquid</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2   </a:t>
            </a:r>
            <a:r>
              <a:rPr lang="en-US" sz="2000" u="sng" dirty="0">
                <a:latin typeface="Times New Roman" panose="02020603050405020304" pitchFamily="18" charset="0"/>
                <a:cs typeface="Times New Roman" panose="02020603050405020304" pitchFamily="18" charset="0"/>
              </a:rPr>
              <a:t>Solute</a:t>
            </a:r>
            <a:r>
              <a:rPr lang="en-US" sz="2000" dirty="0">
                <a:latin typeface="Times New Roman" panose="02020603050405020304" pitchFamily="18" charset="0"/>
                <a:cs typeface="Times New Roman" panose="02020603050405020304" pitchFamily="18" charset="0"/>
              </a:rPr>
              <a:t>:  this dissolves into the solvent of a solution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p>
          <a:p>
            <a:pPr marL="342900" indent="-342900">
              <a:buAutoNum type="arabicPlain" startAt="3"/>
            </a:pPr>
            <a:r>
              <a:rPr lang="en-US" sz="2000" u="sng" dirty="0">
                <a:latin typeface="Times New Roman" panose="02020603050405020304" pitchFamily="18" charset="0"/>
                <a:cs typeface="Times New Roman" panose="02020603050405020304" pitchFamily="18" charset="0"/>
              </a:rPr>
              <a:t>Solvent</a:t>
            </a:r>
            <a:r>
              <a:rPr lang="en-US" sz="2000" dirty="0">
                <a:latin typeface="Times New Roman" panose="02020603050405020304" pitchFamily="18" charset="0"/>
                <a:cs typeface="Times New Roman" panose="02020603050405020304" pitchFamily="18" charset="0"/>
              </a:rPr>
              <a:t>:  the solute dissolves into this part, usually the “bigger” part of a solution</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4.   </a:t>
            </a:r>
            <a:r>
              <a:rPr lang="en-US" sz="2000" u="sng" dirty="0">
                <a:latin typeface="Times New Roman" panose="02020603050405020304" pitchFamily="18" charset="0"/>
                <a:cs typeface="Times New Roman" panose="02020603050405020304" pitchFamily="18" charset="0"/>
              </a:rPr>
              <a:t>Aqueous</a:t>
            </a:r>
            <a:r>
              <a:rPr lang="en-US" sz="2000" dirty="0">
                <a:latin typeface="Times New Roman" panose="02020603050405020304" pitchFamily="18" charset="0"/>
                <a:cs typeface="Times New Roman" panose="02020603050405020304" pitchFamily="18" charset="0"/>
              </a:rPr>
              <a:t>:  a solution that is dissolved in water   </a:t>
            </a:r>
            <a:br>
              <a:rPr lang="en-US" sz="2000" dirty="0">
                <a:latin typeface="Times New Roman" panose="02020603050405020304" pitchFamily="18" charset="0"/>
                <a:cs typeface="Times New Roman" panose="02020603050405020304" pitchFamily="18" charset="0"/>
              </a:rPr>
            </a:b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5.   </a:t>
            </a:r>
            <a:r>
              <a:rPr lang="en-US" sz="2000" u="sng" dirty="0">
                <a:latin typeface="Times New Roman" panose="02020603050405020304" pitchFamily="18" charset="0"/>
                <a:cs typeface="Times New Roman" panose="02020603050405020304" pitchFamily="18" charset="0"/>
              </a:rPr>
              <a:t>Soluble</a:t>
            </a:r>
            <a:r>
              <a:rPr lang="en-US" sz="2000" dirty="0">
                <a:latin typeface="Times New Roman" panose="02020603050405020304" pitchFamily="18" charset="0"/>
                <a:cs typeface="Times New Roman" panose="02020603050405020304" pitchFamily="18" charset="0"/>
              </a:rPr>
              <a:t>:  able to dissolve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6    </a:t>
            </a:r>
            <a:r>
              <a:rPr lang="en-US" sz="2000" u="sng" dirty="0">
                <a:latin typeface="Times New Roman" panose="02020603050405020304" pitchFamily="18" charset="0"/>
                <a:cs typeface="Times New Roman" panose="02020603050405020304" pitchFamily="18" charset="0"/>
              </a:rPr>
              <a:t>Insoluble</a:t>
            </a:r>
            <a:r>
              <a:rPr lang="en-US" sz="2000" dirty="0">
                <a:latin typeface="Times New Roman" panose="02020603050405020304" pitchFamily="18" charset="0"/>
                <a:cs typeface="Times New Roman" panose="02020603050405020304" pitchFamily="18" charset="0"/>
              </a:rPr>
              <a:t>:  unable to dissolve, or precipitates when formed in water in DR</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7    </a:t>
            </a:r>
            <a:r>
              <a:rPr lang="en-US" sz="2000" u="sng" dirty="0">
                <a:latin typeface="Times New Roman" panose="02020603050405020304" pitchFamily="18" charset="0"/>
                <a:cs typeface="Times New Roman" panose="02020603050405020304" pitchFamily="18" charset="0"/>
              </a:rPr>
              <a:t>Saturated</a:t>
            </a:r>
            <a:r>
              <a:rPr lang="en-US" sz="2000" dirty="0">
                <a:latin typeface="Times New Roman" panose="02020603050405020304" pitchFamily="18" charset="0"/>
                <a:cs typeface="Times New Roman" panose="02020603050405020304" pitchFamily="18" charset="0"/>
              </a:rPr>
              <a:t>:  solution holding maximum solute in solution (Charlie chocolate milk)</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8   </a:t>
            </a:r>
            <a:r>
              <a:rPr lang="en-US" sz="2000" u="sng" dirty="0">
                <a:latin typeface="Times New Roman" panose="02020603050405020304" pitchFamily="18" charset="0"/>
                <a:cs typeface="Times New Roman" panose="02020603050405020304" pitchFamily="18" charset="0"/>
              </a:rPr>
              <a:t>Unsaturated</a:t>
            </a:r>
            <a:r>
              <a:rPr lang="en-US" sz="2000" dirty="0">
                <a:latin typeface="Times New Roman" panose="02020603050405020304" pitchFamily="18" charset="0"/>
                <a:cs typeface="Times New Roman" panose="02020603050405020304" pitchFamily="18" charset="0"/>
              </a:rPr>
              <a:t>:  solution that can dissolve more solute in solution (Janet choc. milk)</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27670327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09" y="0"/>
            <a:ext cx="9144000" cy="3274743"/>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Water Class #2  </a:t>
            </a: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Objective:  </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Mastering Table G – </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the Solubility Curves for 10 Compounds</a:t>
            </a: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endParaRPr>
          </a:p>
          <a:p>
            <a:pPr>
              <a:lnSpc>
                <a:spcPct val="90000"/>
              </a:lnSpc>
            </a:pPr>
            <a:r>
              <a:rPr lang="en-US" altLang="en-US" sz="3200" dirty="0">
                <a:solidFill>
                  <a:schemeClr val="tx1">
                    <a:lumMod val="95000"/>
                    <a:lumOff val="5000"/>
                  </a:schemeClr>
                </a:solidFill>
                <a:latin typeface="Times New Roman" panose="02020603050405020304" pitchFamily="18" charset="0"/>
                <a:cs typeface="Times New Roman" panose="02020603050405020304" pitchFamily="18" charset="0"/>
              </a:rPr>
              <a:t>Take it out now please</a:t>
            </a:r>
          </a:p>
          <a:p>
            <a:endParaRPr lang="en-US" dirty="0"/>
          </a:p>
        </p:txBody>
      </p:sp>
      <p:pic>
        <p:nvPicPr>
          <p:cNvPr id="5122" name="Picture 2" descr="Castle Learning Chemistry Table G">
            <a:extLst>
              <a:ext uri="{FF2B5EF4-FFF2-40B4-BE49-F238E27FC236}">
                <a16:creationId xmlns:a16="http://schemas.microsoft.com/office/drawing/2014/main" id="{D47E0BA3-378A-2085-8B95-DDDCB2A62D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524000"/>
            <a:ext cx="3657600" cy="5167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1096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0" y="0"/>
            <a:ext cx="914400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When you come to my house for chocolate milk and cookies, the cookies will be first rate chocolate chips.  </a:t>
            </a:r>
          </a:p>
          <a:p>
            <a:pPr eaLnBrk="1" fontAlgn="base" hangingPunct="1">
              <a:spcBef>
                <a:spcPct val="50000"/>
              </a:spcBef>
              <a:spcAft>
                <a:spcPct val="0"/>
              </a:spcAft>
            </a:pPr>
            <a:r>
              <a:rPr lang="en-US" altLang="en-US" sz="2400" dirty="0">
                <a:solidFill>
                  <a:srgbClr val="000000"/>
                </a:solidFill>
                <a:latin typeface="Times New Roman" panose="02020603050405020304" pitchFamily="18" charset="0"/>
                <a:cs typeface="Times New Roman" panose="02020603050405020304" pitchFamily="18" charset="0"/>
              </a:rPr>
              <a:t>Depending upon who makes the chocolate milk, me, or my wife Janet, you will either want to come back, or maybe not. </a:t>
            </a:r>
          </a:p>
          <a:p>
            <a:pPr eaLnBrk="1" fontAlgn="base" hangingPunct="1">
              <a:spcBef>
                <a:spcPct val="50000"/>
              </a:spcBef>
              <a:spcAft>
                <a:spcPct val="0"/>
              </a:spcAft>
            </a:pPr>
            <a:endParaRPr lang="en-US" altLang="en-US" dirty="0">
              <a:solidFill>
                <a:srgbClr val="000000"/>
              </a:solidFill>
            </a:endParaRPr>
          </a:p>
        </p:txBody>
      </p:sp>
      <p:pic>
        <p:nvPicPr>
          <p:cNvPr id="3075" name="Picture 8" descr="chocolate_mil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583" y="1981200"/>
            <a:ext cx="32670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 Box 11"/>
          <p:cNvSpPr txBox="1">
            <a:spLocks noChangeArrowheads="1"/>
          </p:cNvSpPr>
          <p:nvPr/>
        </p:nvSpPr>
        <p:spPr bwMode="auto">
          <a:xfrm>
            <a:off x="995520" y="1829093"/>
            <a:ext cx="1981200" cy="823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altLang="en-US" sz="4800" dirty="0">
                <a:solidFill>
                  <a:srgbClr val="CC0000"/>
                </a:solidFill>
                <a:latin typeface="Broadway" pitchFamily="82" charset="0"/>
              </a:rPr>
              <a:t>MINE</a:t>
            </a:r>
          </a:p>
        </p:txBody>
      </p:sp>
      <p:sp>
        <p:nvSpPr>
          <p:cNvPr id="3078" name="Text Box 12"/>
          <p:cNvSpPr txBox="1">
            <a:spLocks noChangeArrowheads="1"/>
          </p:cNvSpPr>
          <p:nvPr/>
        </p:nvSpPr>
        <p:spPr bwMode="auto">
          <a:xfrm>
            <a:off x="5867400" y="2048298"/>
            <a:ext cx="255285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altLang="en-US" sz="3600" b="1" dirty="0">
                <a:solidFill>
                  <a:srgbClr val="FF0000"/>
                </a:solidFill>
                <a:latin typeface="Lucida Handwriting" pitchFamily="66" charset="0"/>
              </a:rPr>
              <a:t>Janet’s</a:t>
            </a:r>
          </a:p>
        </p:txBody>
      </p:sp>
      <p:pic>
        <p:nvPicPr>
          <p:cNvPr id="6146" name="Picture 2" descr="Glass of milk on white stock image. Image of drink, full - 5121141">
            <a:extLst>
              <a:ext uri="{FF2B5EF4-FFF2-40B4-BE49-F238E27FC236}">
                <a16:creationId xmlns:a16="http://schemas.microsoft.com/office/drawing/2014/main" id="{72201B10-13A7-AB8C-5C65-CD9C1019D9DF}"/>
              </a:ext>
            </a:extLst>
          </p:cNvPr>
          <p:cNvPicPr>
            <a:picLocks noChangeAspect="1" noChangeArrowheads="1"/>
          </p:cNvPicPr>
          <p:nvPr/>
        </p:nvPicPr>
        <p:blipFill rotWithShape="1">
          <a:blip r:embed="rId3">
            <a:clrChange>
              <a:clrFrom>
                <a:srgbClr val="D4A589"/>
              </a:clrFrom>
              <a:clrTo>
                <a:srgbClr val="D4A589">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rcRect l="18631" r="13251" b="9906"/>
          <a:stretch/>
        </p:blipFill>
        <p:spPr bwMode="auto">
          <a:xfrm>
            <a:off x="5524344" y="2679802"/>
            <a:ext cx="2634133" cy="4098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61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 y="0"/>
            <a:ext cx="9143995" cy="147732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2.  Draw 7 molecules of water (randomly, they are not soldiers!) and with</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2400" i="1" dirty="0">
                <a:solidFill>
                  <a:srgbClr val="0000FF"/>
                </a:solidFill>
                <a:latin typeface="Times New Roman" panose="02020603050405020304" pitchFamily="18" charset="0"/>
                <a:cs typeface="Times New Roman" panose="02020603050405020304" pitchFamily="18" charset="0"/>
              </a:rPr>
              <a:t>COLORED PENCIL LINES </a:t>
            </a:r>
            <a:r>
              <a:rPr lang="en-US" sz="2400" dirty="0">
                <a:latin typeface="Times New Roman" panose="02020603050405020304" pitchFamily="18" charset="0"/>
                <a:cs typeface="Times New Roman" panose="02020603050405020304" pitchFamily="18" charset="0"/>
              </a:rPr>
              <a:t>indicate the hydrogen bonding</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BETWEEN MOLECULES.</a:t>
            </a:r>
          </a:p>
          <a:p>
            <a:endParaRPr lang="en-US" dirty="0"/>
          </a:p>
        </p:txBody>
      </p:sp>
      <p:grpSp>
        <p:nvGrpSpPr>
          <p:cNvPr id="2" name="Group 1">
            <a:extLst>
              <a:ext uri="{FF2B5EF4-FFF2-40B4-BE49-F238E27FC236}">
                <a16:creationId xmlns:a16="http://schemas.microsoft.com/office/drawing/2014/main" id="{20EAD046-3761-00FF-58F7-3ED5B799056C}"/>
              </a:ext>
            </a:extLst>
          </p:cNvPr>
          <p:cNvGrpSpPr/>
          <p:nvPr/>
        </p:nvGrpSpPr>
        <p:grpSpPr>
          <a:xfrm>
            <a:off x="457200" y="1743242"/>
            <a:ext cx="8516257" cy="2393882"/>
            <a:chOff x="457200" y="1743242"/>
            <a:chExt cx="8516257" cy="2393882"/>
          </a:xfrm>
        </p:grpSpPr>
        <p:cxnSp>
          <p:nvCxnSpPr>
            <p:cNvPr id="3" name="Straight Connector 2"/>
            <p:cNvCxnSpPr/>
            <p:nvPr/>
          </p:nvCxnSpPr>
          <p:spPr>
            <a:xfrm flipH="1">
              <a:off x="6535057" y="2119445"/>
              <a:ext cx="381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6306457" y="2346129"/>
              <a:ext cx="0" cy="381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77857" y="1743242"/>
              <a:ext cx="2895600" cy="1538883"/>
            </a:xfrm>
            <a:prstGeom prst="rect">
              <a:avLst/>
            </a:prstGeom>
            <a:noFill/>
          </p:spPr>
          <p:txBody>
            <a:bodyPr wrap="square" rtlCol="0">
              <a:spAutoFit/>
            </a:bodyPr>
            <a:lstStyle/>
            <a:p>
              <a:r>
                <a:rPr lang="en-US" sz="4000" dirty="0"/>
                <a:t>O    H</a:t>
              </a:r>
            </a:p>
            <a:p>
              <a:endParaRPr lang="en-US" sz="1400" dirty="0"/>
            </a:p>
            <a:p>
              <a:r>
                <a:rPr lang="en-US" sz="4000" dirty="0"/>
                <a:t>H</a:t>
              </a:r>
            </a:p>
          </p:txBody>
        </p:sp>
        <p:cxnSp>
          <p:nvCxnSpPr>
            <p:cNvPr id="6" name="Straight Connector 5"/>
            <p:cNvCxnSpPr/>
            <p:nvPr/>
          </p:nvCxnSpPr>
          <p:spPr>
            <a:xfrm>
              <a:off x="1219200" y="2330030"/>
              <a:ext cx="53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2787230"/>
              <a:ext cx="0" cy="495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1949031"/>
              <a:ext cx="1143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33400" y="2346129"/>
              <a:ext cx="0" cy="12793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981200" y="1872831"/>
              <a:ext cx="0" cy="1523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V="1">
              <a:off x="533400" y="3475414"/>
              <a:ext cx="0" cy="1523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1828800"/>
              <a:ext cx="3733800" cy="2308324"/>
            </a:xfrm>
            <a:prstGeom prst="rect">
              <a:avLst/>
            </a:prstGeom>
            <a:noFill/>
          </p:spPr>
          <p:txBody>
            <a:bodyPr wrap="square" rtlCol="0">
              <a:spAutoFit/>
            </a:bodyPr>
            <a:lstStyle/>
            <a:p>
              <a:r>
                <a:rPr lang="en-US" sz="6000" dirty="0"/>
                <a:t>O    H</a:t>
              </a:r>
            </a:p>
            <a:p>
              <a:endParaRPr lang="en-US" sz="2400" dirty="0"/>
            </a:p>
            <a:p>
              <a:r>
                <a:rPr lang="en-US" sz="6000" dirty="0"/>
                <a:t>H</a:t>
              </a:r>
            </a:p>
          </p:txBody>
        </p:sp>
      </p:grpSp>
    </p:spTree>
    <p:extLst>
      <p:ext uri="{BB962C8B-B14F-4D97-AF65-F5344CB8AC3E}">
        <p14:creationId xmlns:p14="http://schemas.microsoft.com/office/powerpoint/2010/main" val="30244030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44764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How concentrated a solution is makes a difference in chemistry.  That solution could be chocolate milk, or salty water.  Or sugar in coffee.</a:t>
            </a:r>
          </a:p>
          <a:p>
            <a:r>
              <a:rPr lang="en-US" sz="2400" dirty="0">
                <a:latin typeface="Times New Roman" panose="02020603050405020304" pitchFamily="18" charset="0"/>
                <a:cs typeface="Times New Roman" panose="02020603050405020304" pitchFamily="18" charset="0"/>
              </a:rPr>
              <a:t>All solutions contain solutes dissolved into solvents.</a:t>
            </a:r>
          </a:p>
          <a:p>
            <a:endParaRPr lang="en-US" sz="2400" dirty="0">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30.  For salty water, which is the solute –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which is the solvent?</a:t>
            </a:r>
          </a:p>
          <a:p>
            <a:endParaRPr lang="en-US" sz="2800" dirty="0">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31.  For chocolate milk, which is the solute –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which is the solvent?</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2120069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81697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How concentrated a solution is makes a difference in chemistry.  That solution could be chocolate milk, or salty water.  Or sugar in coffee.</a:t>
            </a:r>
          </a:p>
          <a:p>
            <a:r>
              <a:rPr lang="en-US" sz="2400" dirty="0">
                <a:latin typeface="Times New Roman" panose="02020603050405020304" pitchFamily="18" charset="0"/>
                <a:cs typeface="Times New Roman" panose="02020603050405020304" pitchFamily="18" charset="0"/>
              </a:rPr>
              <a:t>All solutions contain solutes dissolved into solvents.</a:t>
            </a:r>
          </a:p>
          <a:p>
            <a:endParaRPr lang="en-US" sz="2400" dirty="0">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30.  For salty water, SALT IS THE SOLUTE, </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water is the solvent</a:t>
            </a:r>
          </a:p>
          <a:p>
            <a:endParaRPr lang="en-US" sz="2800" dirty="0">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31.  Chocolate milk, CHOCOLATE SAUCE is the SOLUTE,</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milk is the solvent?</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Each solvent can “HOLD” only a certain amount of solute at any temperature.  That’s the </a:t>
            </a:r>
            <a:r>
              <a:rPr lang="en-US" sz="2400" u="sng" dirty="0">
                <a:latin typeface="Times New Roman" panose="02020603050405020304" pitchFamily="18" charset="0"/>
                <a:cs typeface="Times New Roman" panose="02020603050405020304" pitchFamily="18" charset="0"/>
              </a:rPr>
              <a:t>solubility </a:t>
            </a:r>
            <a:r>
              <a:rPr lang="en-US" sz="2400" b="1" u="sng" dirty="0">
                <a:latin typeface="Times New Roman" panose="02020603050405020304" pitchFamily="18" charset="0"/>
                <a:cs typeface="Times New Roman" panose="02020603050405020304" pitchFamily="18" charset="0"/>
              </a:rPr>
              <a:t>of </a:t>
            </a:r>
            <a:r>
              <a:rPr lang="en-US" sz="2400" u="sng" dirty="0">
                <a:latin typeface="Times New Roman" panose="02020603050405020304" pitchFamily="18" charset="0"/>
                <a:cs typeface="Times New Roman" panose="02020603050405020304" pitchFamily="18" charset="0"/>
              </a:rPr>
              <a:t>the solution</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04678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hem%20table%20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0600" y="1066800"/>
            <a:ext cx="37433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876800" y="228600"/>
            <a:ext cx="3810000" cy="646331"/>
          </a:xfrm>
          <a:prstGeom prst="rect">
            <a:avLst/>
          </a:prstGeom>
          <a:noFill/>
        </p:spPr>
        <p:txBody>
          <a:bodyPr wrap="square" rtlCol="0">
            <a:spAutoFit/>
          </a:bodyPr>
          <a:lstStyle/>
          <a:p>
            <a:pPr algn="ctr"/>
            <a:r>
              <a:rPr lang="en-US" b="1" dirty="0"/>
              <a:t>Table G</a:t>
            </a:r>
          </a:p>
          <a:p>
            <a:pPr algn="ctr"/>
            <a:r>
              <a:rPr lang="en-US" b="1" dirty="0"/>
              <a:t>Solubility Curves at Standard Pressure</a:t>
            </a:r>
          </a:p>
        </p:txBody>
      </p:sp>
      <p:sp>
        <p:nvSpPr>
          <p:cNvPr id="4" name="TextBox 3"/>
          <p:cNvSpPr txBox="1"/>
          <p:nvPr/>
        </p:nvSpPr>
        <p:spPr>
          <a:xfrm>
            <a:off x="0" y="1"/>
            <a:ext cx="4572000" cy="5509200"/>
          </a:xfrm>
          <a:prstGeom prst="rect">
            <a:avLst/>
          </a:prstGeom>
          <a:noFill/>
        </p:spPr>
        <p:txBody>
          <a:bodyPr wrap="square" rtlCol="0">
            <a:spAutoFit/>
          </a:bodyPr>
          <a:lstStyle/>
          <a:p>
            <a:r>
              <a:rPr lang="en-US" sz="3200" dirty="0">
                <a:solidFill>
                  <a:srgbClr val="FF0000"/>
                </a:solidFill>
                <a:latin typeface="Comic Sans MS" panose="030F0702030302020204" pitchFamily="66" charset="0"/>
              </a:rPr>
              <a:t>The table shows how much of 10 different compounds can dissolve into 100 mL of AQ solution, at ANY temperature that water is still LIQUID.</a:t>
            </a:r>
          </a:p>
          <a:p>
            <a:endParaRPr lang="en-US" sz="3200" dirty="0">
              <a:solidFill>
                <a:srgbClr val="FF0000"/>
              </a:solidFill>
              <a:latin typeface="Comic Sans MS" panose="030F0702030302020204" pitchFamily="66" charset="0"/>
            </a:endParaRPr>
          </a:p>
          <a:p>
            <a:r>
              <a:rPr lang="en-US" sz="3200" dirty="0">
                <a:solidFill>
                  <a:srgbClr val="0000FF"/>
                </a:solidFill>
                <a:latin typeface="Comic Sans MS" panose="030F0702030302020204" pitchFamily="66" charset="0"/>
              </a:rPr>
              <a:t>Relax, we only look at one curve at a time, don’t get scared.</a:t>
            </a:r>
          </a:p>
        </p:txBody>
      </p:sp>
    </p:spTree>
    <p:extLst>
      <p:ext uri="{BB962C8B-B14F-4D97-AF65-F5344CB8AC3E}">
        <p14:creationId xmlns:p14="http://schemas.microsoft.com/office/powerpoint/2010/main" val="4769605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hem%20table%20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0600" y="1066800"/>
            <a:ext cx="37433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876800" y="228600"/>
            <a:ext cx="3810000" cy="646331"/>
          </a:xfrm>
          <a:prstGeom prst="rect">
            <a:avLst/>
          </a:prstGeom>
          <a:noFill/>
        </p:spPr>
        <p:txBody>
          <a:bodyPr wrap="square" rtlCol="0">
            <a:spAutoFit/>
          </a:bodyPr>
          <a:lstStyle/>
          <a:p>
            <a:pPr algn="ctr"/>
            <a:r>
              <a:rPr lang="en-US" b="1" dirty="0"/>
              <a:t>Table G</a:t>
            </a:r>
          </a:p>
          <a:p>
            <a:pPr algn="ctr"/>
            <a:r>
              <a:rPr lang="en-US" b="1" dirty="0"/>
              <a:t>Solubility Curves at Standard Pressure</a:t>
            </a:r>
          </a:p>
        </p:txBody>
      </p:sp>
      <p:sp>
        <p:nvSpPr>
          <p:cNvPr id="4" name="TextBox 3"/>
          <p:cNvSpPr txBox="1"/>
          <p:nvPr/>
        </p:nvSpPr>
        <p:spPr>
          <a:xfrm>
            <a:off x="0" y="0"/>
            <a:ext cx="4800600" cy="6155531"/>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32.  Table G is titled: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a:solidFill>
                  <a:schemeClr val="bg1"/>
                </a:solidFill>
                <a:latin typeface="Times New Roman" panose="02020603050405020304" pitchFamily="18" charset="0"/>
                <a:cs typeface="Times New Roman" panose="02020603050405020304" pitchFamily="18" charset="0"/>
              </a:rPr>
              <a:t>SOLUBILITY CURVES-   </a:t>
            </a:r>
            <a:br>
              <a:rPr lang="en-US" sz="2000" dirty="0">
                <a:solidFill>
                  <a:schemeClr val="bg1"/>
                </a:solidFill>
                <a:latin typeface="Times New Roman" panose="02020603050405020304" pitchFamily="18" charset="0"/>
                <a:cs typeface="Times New Roman" panose="02020603050405020304" pitchFamily="18" charset="0"/>
              </a:rPr>
            </a:br>
            <a:r>
              <a:rPr lang="en-US" sz="2000" dirty="0">
                <a:solidFill>
                  <a:schemeClr val="bg1"/>
                </a:solidFill>
                <a:latin typeface="Times New Roman" panose="02020603050405020304" pitchFamily="18" charset="0"/>
                <a:cs typeface="Times New Roman" panose="02020603050405020304" pitchFamily="18" charset="0"/>
              </a:rPr>
              <a:t>         at standard pressure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which is: </a:t>
            </a:r>
            <a:r>
              <a:rPr lang="en-US" sz="2000" dirty="0">
                <a:solidFill>
                  <a:schemeClr val="bg1"/>
                </a:solidFill>
                <a:latin typeface="Times New Roman" panose="02020603050405020304" pitchFamily="18" charset="0"/>
                <a:cs typeface="Times New Roman" panose="02020603050405020304" pitchFamily="18" charset="0"/>
              </a:rPr>
              <a:t>101.3 kPa</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33.  The Y axis (up/down) is solubility </a:t>
            </a:r>
          </a:p>
          <a:p>
            <a:endParaRPr lang="en-US" sz="2000" dirty="0">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            ______________________________</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34. Which really means:</a:t>
            </a:r>
          </a:p>
          <a:p>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______________________________</a:t>
            </a:r>
          </a:p>
          <a:p>
            <a:r>
              <a:rPr lang="en-US" sz="2000" dirty="0">
                <a:solidFill>
                  <a:srgbClr val="0000FF"/>
                </a:solidFill>
                <a:latin typeface="Times New Roman" panose="02020603050405020304" pitchFamily="18" charset="0"/>
                <a:cs typeface="Times New Roman" panose="02020603050405020304" pitchFamily="18" charset="0"/>
              </a:rPr>
              <a:t>        </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         Gently cross it out and replace it now.</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35.  The X axis has these units </a:t>
            </a:r>
          </a:p>
          <a:p>
            <a:endParaRPr lang="en-US" sz="2000" dirty="0">
              <a:latin typeface="Times New Roman" panose="02020603050405020304" pitchFamily="18" charset="0"/>
              <a:cs typeface="Times New Roman" panose="02020603050405020304" pitchFamily="18" charset="0"/>
            </a:endParaRPr>
          </a:p>
          <a:p>
            <a:r>
              <a:rPr lang="en-US" sz="54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          ____</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4913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hem%20table%20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0600" y="1066800"/>
            <a:ext cx="37433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876800" y="228600"/>
            <a:ext cx="3810000" cy="646331"/>
          </a:xfrm>
          <a:prstGeom prst="rect">
            <a:avLst/>
          </a:prstGeom>
          <a:noFill/>
        </p:spPr>
        <p:txBody>
          <a:bodyPr wrap="square" rtlCol="0">
            <a:spAutoFit/>
          </a:bodyPr>
          <a:lstStyle/>
          <a:p>
            <a:pPr algn="ctr"/>
            <a:r>
              <a:rPr lang="en-US" b="1" dirty="0"/>
              <a:t>Table G</a:t>
            </a:r>
          </a:p>
          <a:p>
            <a:pPr algn="ctr"/>
            <a:r>
              <a:rPr lang="en-US" b="1" dirty="0"/>
              <a:t>Solubility Curves at Standard Pressure</a:t>
            </a:r>
          </a:p>
        </p:txBody>
      </p:sp>
      <p:sp>
        <p:nvSpPr>
          <p:cNvPr id="4" name="TextBox 3"/>
          <p:cNvSpPr txBox="1"/>
          <p:nvPr/>
        </p:nvSpPr>
        <p:spPr>
          <a:xfrm>
            <a:off x="0" y="0"/>
            <a:ext cx="4800600" cy="6771084"/>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32.  Table G is titled: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SOLUBILITY CURVES</a:t>
            </a: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at standard pressure </a:t>
            </a:r>
            <a:br>
              <a:rPr lang="en-US" sz="2000" dirty="0">
                <a:solidFill>
                  <a:srgbClr val="FF0000"/>
                </a:solidFill>
                <a:latin typeface="Times New Roman" panose="02020603050405020304" pitchFamily="18" charset="0"/>
                <a:cs typeface="Times New Roman" panose="02020603050405020304" pitchFamily="18" charset="0"/>
              </a:rPr>
            </a:br>
            <a:r>
              <a:rPr lang="en-US" sz="2000"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which is: </a:t>
            </a:r>
            <a:r>
              <a:rPr lang="en-US" sz="2000" dirty="0">
                <a:solidFill>
                  <a:srgbClr val="FF0000"/>
                </a:solidFill>
                <a:latin typeface="Times New Roman" panose="02020603050405020304" pitchFamily="18" charset="0"/>
                <a:cs typeface="Times New Roman" panose="02020603050405020304" pitchFamily="18" charset="0"/>
              </a:rPr>
              <a:t>101.3 kPa</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33.  The Y axis (up/down) is solubility </a:t>
            </a:r>
          </a:p>
          <a:p>
            <a:endParaRPr lang="en-US" sz="2000" dirty="0">
              <a:latin typeface="Times New Roman" panose="02020603050405020304" pitchFamily="18" charset="0"/>
              <a:cs typeface="Times New Roman" panose="02020603050405020304" pitchFamily="18" charset="0"/>
            </a:endParaRPr>
          </a:p>
          <a:p>
            <a:r>
              <a:rPr lang="en-US" sz="2000" dirty="0">
                <a:solidFill>
                  <a:srgbClr val="FF0000"/>
                </a:solidFill>
                <a:latin typeface="Times New Roman" panose="02020603050405020304" pitchFamily="18" charset="0"/>
                <a:cs typeface="Times New Roman" panose="02020603050405020304" pitchFamily="18" charset="0"/>
              </a:rPr>
              <a:t>            Grams of solute/100 grams of water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34. Which really means:</a:t>
            </a:r>
          </a:p>
          <a:p>
            <a:r>
              <a:rPr lang="en-US" sz="2000" dirty="0">
                <a:solidFill>
                  <a:srgbClr val="FF0000"/>
                </a:solidFill>
                <a:latin typeface="Times New Roman" panose="02020603050405020304" pitchFamily="18" charset="0"/>
                <a:cs typeface="Times New Roman" panose="02020603050405020304" pitchFamily="18" charset="0"/>
              </a:rPr>
              <a:t>       Grams of solute/100 mL of water</a:t>
            </a:r>
          </a:p>
          <a:p>
            <a:r>
              <a:rPr lang="en-US" sz="2000" dirty="0">
                <a:solidFill>
                  <a:srgbClr val="0000FF"/>
                </a:solidFill>
                <a:latin typeface="Times New Roman" panose="02020603050405020304" pitchFamily="18" charset="0"/>
                <a:cs typeface="Times New Roman" panose="02020603050405020304" pitchFamily="18" charset="0"/>
              </a:rPr>
              <a:t>        </a:t>
            </a:r>
            <a:br>
              <a:rPr lang="en-US" sz="2000" dirty="0">
                <a:solidFill>
                  <a:srgbClr val="0000FF"/>
                </a:solidFill>
                <a:latin typeface="Times New Roman" panose="02020603050405020304" pitchFamily="18" charset="0"/>
                <a:cs typeface="Times New Roman" panose="02020603050405020304" pitchFamily="18" charset="0"/>
              </a:rPr>
            </a:br>
            <a:r>
              <a:rPr lang="en-US" sz="2000" dirty="0">
                <a:solidFill>
                  <a:srgbClr val="0000FF"/>
                </a:solidFill>
                <a:latin typeface="Times New Roman" panose="02020603050405020304" pitchFamily="18" charset="0"/>
                <a:cs typeface="Times New Roman" panose="02020603050405020304" pitchFamily="18" charset="0"/>
              </a:rPr>
              <a:t>       Gently cross it out and replace it now →</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35.  The X axis has these units </a:t>
            </a:r>
          </a:p>
          <a:p>
            <a:r>
              <a:rPr lang="en-US" sz="5400" dirty="0">
                <a:solidFill>
                  <a:srgbClr val="FF0000"/>
                </a:solidFill>
                <a:latin typeface="Times New Roman" panose="02020603050405020304" pitchFamily="18" charset="0"/>
                <a:ea typeface="Verdana" panose="020B0604030504040204" pitchFamily="34" charset="0"/>
                <a:cs typeface="Times New Roman" panose="02020603050405020304" pitchFamily="18" charset="0"/>
              </a:rPr>
              <a:t>          °</a:t>
            </a:r>
            <a:r>
              <a:rPr lang="en-US" sz="5400" dirty="0">
                <a:solidFill>
                  <a:srgbClr val="FF0000"/>
                </a:solidFill>
                <a:latin typeface="Times New Roman" panose="02020603050405020304" pitchFamily="18" charset="0"/>
                <a:cs typeface="Times New Roman" panose="02020603050405020304" pitchFamily="18" charset="0"/>
              </a:rPr>
              <a:t>C</a:t>
            </a:r>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Why doesn’t it go lower than zero or higher than 100?   </a:t>
            </a:r>
            <a:r>
              <a:rPr lang="en-US" sz="2000" dirty="0">
                <a:solidFill>
                  <a:srgbClr val="FF0000"/>
                </a:solidFill>
                <a:latin typeface="Times New Roman" panose="02020603050405020304" pitchFamily="18" charset="0"/>
                <a:cs typeface="Times New Roman" panose="02020603050405020304" pitchFamily="18" charset="0"/>
              </a:rPr>
              <a:t>Below 0 and the water begins to freeze solid, over 100 and the solution is boiling away into steam.  </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31843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hem%20table%20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0600" y="1109003"/>
            <a:ext cx="37433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876800" y="228600"/>
            <a:ext cx="3810000" cy="646331"/>
          </a:xfrm>
          <a:prstGeom prst="rect">
            <a:avLst/>
          </a:prstGeom>
          <a:noFill/>
        </p:spPr>
        <p:txBody>
          <a:bodyPr wrap="square" rtlCol="0">
            <a:spAutoFit/>
          </a:bodyPr>
          <a:lstStyle/>
          <a:p>
            <a:pPr algn="ctr"/>
            <a:r>
              <a:rPr lang="en-US" b="1" dirty="0"/>
              <a:t>Table G</a:t>
            </a:r>
          </a:p>
          <a:p>
            <a:pPr algn="ctr"/>
            <a:r>
              <a:rPr lang="en-US" b="1" dirty="0"/>
              <a:t>Solubility Curves at Standard Pressure</a:t>
            </a:r>
          </a:p>
        </p:txBody>
      </p:sp>
      <p:sp>
        <p:nvSpPr>
          <p:cNvPr id="4" name="TextBox 3"/>
          <p:cNvSpPr txBox="1"/>
          <p:nvPr/>
        </p:nvSpPr>
        <p:spPr>
          <a:xfrm>
            <a:off x="0" y="1"/>
            <a:ext cx="4572000" cy="6555641"/>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36. How many grams of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KCl</a:t>
            </a:r>
            <a:r>
              <a:rPr lang="en-US" sz="2800" dirty="0">
                <a:solidFill>
                  <a:srgbClr val="0000FF"/>
                </a:solidFill>
                <a:latin typeface="Times New Roman" panose="02020603050405020304" pitchFamily="18" charset="0"/>
                <a:cs typeface="Times New Roman" panose="02020603050405020304" pitchFamily="18" charset="0"/>
              </a:rPr>
              <a:t> fits into 100 mL</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of water at 10°C?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____</a:t>
            </a:r>
          </a:p>
          <a:p>
            <a:r>
              <a:rPr lang="en-US" sz="2800" dirty="0">
                <a:solidFill>
                  <a:srgbClr val="0000FF"/>
                </a:solidFill>
                <a:latin typeface="Times New Roman" panose="02020603050405020304" pitchFamily="18" charset="0"/>
                <a:cs typeface="Times New Roman" panose="02020603050405020304" pitchFamily="18" charset="0"/>
              </a:rPr>
              <a:t> </a:t>
            </a:r>
          </a:p>
          <a:p>
            <a:r>
              <a:rPr lang="en-US" sz="2800" dirty="0">
                <a:solidFill>
                  <a:srgbClr val="FF0000"/>
                </a:solidFill>
                <a:latin typeface="Times New Roman" panose="02020603050405020304" pitchFamily="18" charset="0"/>
                <a:cs typeface="Times New Roman" panose="02020603050405020304" pitchFamily="18" charset="0"/>
              </a:rPr>
              <a:t>37. How many grams of</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KClO</a:t>
            </a:r>
            <a:r>
              <a:rPr lang="en-US" sz="2800" baseline="-25000" dirty="0">
                <a:solidFill>
                  <a:srgbClr val="FF0000"/>
                </a:solidFill>
                <a:latin typeface="Times New Roman" panose="02020603050405020304" pitchFamily="18" charset="0"/>
                <a:cs typeface="Times New Roman" panose="02020603050405020304" pitchFamily="18" charset="0"/>
              </a:rPr>
              <a:t>3 </a:t>
            </a:r>
            <a:r>
              <a:rPr lang="en-US" sz="2800" dirty="0">
                <a:solidFill>
                  <a:srgbClr val="FF0000"/>
                </a:solidFill>
                <a:latin typeface="Times New Roman" panose="02020603050405020304" pitchFamily="18" charset="0"/>
                <a:cs typeface="Times New Roman" panose="02020603050405020304" pitchFamily="18" charset="0"/>
              </a:rPr>
              <a:t>fits into 100 mL of</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water at 40°C? _______</a:t>
            </a:r>
          </a:p>
          <a:p>
            <a:r>
              <a:rPr lang="en-US" sz="2800" dirty="0">
                <a:solidFill>
                  <a:srgbClr val="0000FF"/>
                </a:solidFill>
                <a:latin typeface="Times New Roman" panose="02020603050405020304" pitchFamily="18" charset="0"/>
                <a:cs typeface="Times New Roman" panose="02020603050405020304" pitchFamily="18" charset="0"/>
              </a:rPr>
              <a:t> </a:t>
            </a:r>
            <a:br>
              <a:rPr lang="en-US" sz="2800" dirty="0">
                <a:solidFill>
                  <a:srgbClr val="0000FF"/>
                </a:solidFill>
                <a:latin typeface="Times New Roman" panose="02020603050405020304" pitchFamily="18" charset="0"/>
                <a:cs typeface="Times New Roman" panose="02020603050405020304" pitchFamily="18" charset="0"/>
              </a:rPr>
            </a:br>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38. How many grams of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potassium nitrate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fits into 100 mL of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AQ solution at 50°C?</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____ </a:t>
            </a:r>
          </a:p>
        </p:txBody>
      </p:sp>
      <p:sp>
        <p:nvSpPr>
          <p:cNvPr id="5" name="Oval 4">
            <a:extLst>
              <a:ext uri="{FF2B5EF4-FFF2-40B4-BE49-F238E27FC236}">
                <a16:creationId xmlns:a16="http://schemas.microsoft.com/office/drawing/2014/main" id="{618C3036-286D-4952-8B0A-14FBE4C468D4}"/>
              </a:ext>
            </a:extLst>
          </p:cNvPr>
          <p:cNvSpPr/>
          <p:nvPr/>
        </p:nvSpPr>
        <p:spPr>
          <a:xfrm>
            <a:off x="5486400" y="5029200"/>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1A8970F-DD88-4216-932D-45C3454A740B}"/>
              </a:ext>
            </a:extLst>
          </p:cNvPr>
          <p:cNvSpPr/>
          <p:nvPr/>
        </p:nvSpPr>
        <p:spPr>
          <a:xfrm>
            <a:off x="6477000" y="548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85291304-85E4-4537-B819-27A60B5833B2}"/>
              </a:ext>
            </a:extLst>
          </p:cNvPr>
          <p:cNvSpPr/>
          <p:nvPr/>
        </p:nvSpPr>
        <p:spPr>
          <a:xfrm>
            <a:off x="6781800" y="3277821"/>
            <a:ext cx="76200" cy="762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054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hem%20table%20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0600" y="1109003"/>
            <a:ext cx="37433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876800" y="228600"/>
            <a:ext cx="3810000" cy="646331"/>
          </a:xfrm>
          <a:prstGeom prst="rect">
            <a:avLst/>
          </a:prstGeom>
          <a:noFill/>
        </p:spPr>
        <p:txBody>
          <a:bodyPr wrap="square" rtlCol="0">
            <a:spAutoFit/>
          </a:bodyPr>
          <a:lstStyle/>
          <a:p>
            <a:pPr algn="ctr"/>
            <a:r>
              <a:rPr lang="en-US" b="1" dirty="0"/>
              <a:t>Table G</a:t>
            </a:r>
          </a:p>
          <a:p>
            <a:pPr algn="ctr"/>
            <a:r>
              <a:rPr lang="en-US" b="1" dirty="0"/>
              <a:t>Solubility Curves at Standard Pressure</a:t>
            </a:r>
          </a:p>
        </p:txBody>
      </p:sp>
      <p:sp>
        <p:nvSpPr>
          <p:cNvPr id="4" name="TextBox 3"/>
          <p:cNvSpPr txBox="1"/>
          <p:nvPr/>
        </p:nvSpPr>
        <p:spPr>
          <a:xfrm>
            <a:off x="0" y="1"/>
            <a:ext cx="4572000" cy="6555641"/>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36. How many grams of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KCl</a:t>
            </a:r>
            <a:r>
              <a:rPr lang="en-US" sz="2800" dirty="0">
                <a:solidFill>
                  <a:srgbClr val="0000FF"/>
                </a:solidFill>
                <a:latin typeface="Times New Roman" panose="02020603050405020304" pitchFamily="18" charset="0"/>
                <a:cs typeface="Times New Roman" panose="02020603050405020304" pitchFamily="18" charset="0"/>
              </a:rPr>
              <a:t> fits into 100 mL</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of water at 10°C?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a:t>
            </a:r>
            <a:r>
              <a:rPr lang="en-US" sz="2800" u="sng" dirty="0">
                <a:solidFill>
                  <a:srgbClr val="0000FF"/>
                </a:solidFill>
                <a:latin typeface="Times New Roman" panose="02020603050405020304" pitchFamily="18" charset="0"/>
                <a:cs typeface="Times New Roman" panose="02020603050405020304" pitchFamily="18" charset="0"/>
              </a:rPr>
              <a:t>30 grams</a:t>
            </a:r>
          </a:p>
          <a:p>
            <a:r>
              <a:rPr lang="en-US" sz="2800" dirty="0">
                <a:solidFill>
                  <a:srgbClr val="0000FF"/>
                </a:solidFill>
                <a:latin typeface="Times New Roman" panose="02020603050405020304" pitchFamily="18" charset="0"/>
                <a:cs typeface="Times New Roman" panose="02020603050405020304" pitchFamily="18" charset="0"/>
              </a:rPr>
              <a:t> </a:t>
            </a:r>
          </a:p>
          <a:p>
            <a:r>
              <a:rPr lang="en-US" sz="2800" dirty="0">
                <a:solidFill>
                  <a:srgbClr val="FF0000"/>
                </a:solidFill>
                <a:latin typeface="Times New Roman" panose="02020603050405020304" pitchFamily="18" charset="0"/>
                <a:cs typeface="Times New Roman" panose="02020603050405020304" pitchFamily="18" charset="0"/>
              </a:rPr>
              <a:t>37. How many grams of</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KClO</a:t>
            </a:r>
            <a:r>
              <a:rPr lang="en-US" sz="2800" baseline="-25000" dirty="0">
                <a:solidFill>
                  <a:srgbClr val="FF0000"/>
                </a:solidFill>
                <a:latin typeface="Times New Roman" panose="02020603050405020304" pitchFamily="18" charset="0"/>
                <a:cs typeface="Times New Roman" panose="02020603050405020304" pitchFamily="18" charset="0"/>
              </a:rPr>
              <a:t>3 </a:t>
            </a:r>
            <a:r>
              <a:rPr lang="en-US" sz="2800" dirty="0">
                <a:solidFill>
                  <a:srgbClr val="FF0000"/>
                </a:solidFill>
                <a:latin typeface="Times New Roman" panose="02020603050405020304" pitchFamily="18" charset="0"/>
                <a:cs typeface="Times New Roman" panose="02020603050405020304" pitchFamily="18" charset="0"/>
              </a:rPr>
              <a:t>fits into 100 mL of</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water at 40°C? _______</a:t>
            </a:r>
          </a:p>
          <a:p>
            <a:r>
              <a:rPr lang="en-US" sz="2800" dirty="0">
                <a:solidFill>
                  <a:srgbClr val="0000FF"/>
                </a:solidFill>
                <a:latin typeface="Times New Roman" panose="02020603050405020304" pitchFamily="18" charset="0"/>
                <a:cs typeface="Times New Roman" panose="02020603050405020304" pitchFamily="18" charset="0"/>
              </a:rPr>
              <a:t> </a:t>
            </a:r>
            <a:br>
              <a:rPr lang="en-US" sz="2800" dirty="0">
                <a:solidFill>
                  <a:srgbClr val="0000FF"/>
                </a:solidFill>
                <a:latin typeface="Times New Roman" panose="02020603050405020304" pitchFamily="18" charset="0"/>
                <a:cs typeface="Times New Roman" panose="02020603050405020304" pitchFamily="18" charset="0"/>
              </a:rPr>
            </a:br>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38. How many grams of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potassium nitrate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fits into 100 mL of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AQ solution at 50°C?</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____ </a:t>
            </a:r>
          </a:p>
        </p:txBody>
      </p:sp>
      <p:sp>
        <p:nvSpPr>
          <p:cNvPr id="5" name="Oval 4">
            <a:extLst>
              <a:ext uri="{FF2B5EF4-FFF2-40B4-BE49-F238E27FC236}">
                <a16:creationId xmlns:a16="http://schemas.microsoft.com/office/drawing/2014/main" id="{618C3036-286D-4952-8B0A-14FBE4C468D4}"/>
              </a:ext>
            </a:extLst>
          </p:cNvPr>
          <p:cNvSpPr/>
          <p:nvPr/>
        </p:nvSpPr>
        <p:spPr>
          <a:xfrm>
            <a:off x="5486400" y="5029200"/>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21A8970F-DD88-4216-932D-45C3454A740B}"/>
              </a:ext>
            </a:extLst>
          </p:cNvPr>
          <p:cNvSpPr/>
          <p:nvPr/>
        </p:nvSpPr>
        <p:spPr>
          <a:xfrm>
            <a:off x="6477000" y="548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66AABE4E-37FB-11CC-E8F6-27B423C14B00}"/>
              </a:ext>
            </a:extLst>
          </p:cNvPr>
          <p:cNvSpPr/>
          <p:nvPr/>
        </p:nvSpPr>
        <p:spPr>
          <a:xfrm>
            <a:off x="6781800" y="3277821"/>
            <a:ext cx="76200" cy="762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34800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hem%20table%20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0600" y="1109003"/>
            <a:ext cx="37433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876800" y="228600"/>
            <a:ext cx="3810000" cy="646331"/>
          </a:xfrm>
          <a:prstGeom prst="rect">
            <a:avLst/>
          </a:prstGeom>
          <a:noFill/>
        </p:spPr>
        <p:txBody>
          <a:bodyPr wrap="square" rtlCol="0">
            <a:spAutoFit/>
          </a:bodyPr>
          <a:lstStyle/>
          <a:p>
            <a:pPr algn="ctr"/>
            <a:r>
              <a:rPr lang="en-US" b="1" dirty="0"/>
              <a:t>Table G</a:t>
            </a:r>
          </a:p>
          <a:p>
            <a:pPr algn="ctr"/>
            <a:r>
              <a:rPr lang="en-US" b="1" dirty="0"/>
              <a:t>Solubility Curves at Standard Pressure</a:t>
            </a:r>
          </a:p>
        </p:txBody>
      </p:sp>
      <p:sp>
        <p:nvSpPr>
          <p:cNvPr id="4" name="TextBox 3"/>
          <p:cNvSpPr txBox="1"/>
          <p:nvPr/>
        </p:nvSpPr>
        <p:spPr>
          <a:xfrm>
            <a:off x="0" y="1"/>
            <a:ext cx="4572000" cy="6555641"/>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36. How many grams of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KCl</a:t>
            </a:r>
            <a:r>
              <a:rPr lang="en-US" sz="2800" dirty="0">
                <a:solidFill>
                  <a:srgbClr val="0000FF"/>
                </a:solidFill>
                <a:latin typeface="Times New Roman" panose="02020603050405020304" pitchFamily="18" charset="0"/>
                <a:cs typeface="Times New Roman" panose="02020603050405020304" pitchFamily="18" charset="0"/>
              </a:rPr>
              <a:t> fits into 100 mL</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of water at 10°C?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a:t>
            </a:r>
            <a:r>
              <a:rPr lang="en-US" sz="2800" u="sng" dirty="0">
                <a:solidFill>
                  <a:srgbClr val="0000FF"/>
                </a:solidFill>
                <a:latin typeface="Times New Roman" panose="02020603050405020304" pitchFamily="18" charset="0"/>
                <a:cs typeface="Times New Roman" panose="02020603050405020304" pitchFamily="18" charset="0"/>
              </a:rPr>
              <a:t>30 grams</a:t>
            </a:r>
          </a:p>
          <a:p>
            <a:r>
              <a:rPr lang="en-US" sz="2800" dirty="0">
                <a:solidFill>
                  <a:srgbClr val="0000FF"/>
                </a:solidFill>
                <a:latin typeface="Times New Roman" panose="02020603050405020304" pitchFamily="18" charset="0"/>
                <a:cs typeface="Times New Roman" panose="02020603050405020304" pitchFamily="18" charset="0"/>
              </a:rPr>
              <a:t> </a:t>
            </a:r>
          </a:p>
          <a:p>
            <a:r>
              <a:rPr lang="en-US" sz="2800" dirty="0">
                <a:solidFill>
                  <a:srgbClr val="FF0000"/>
                </a:solidFill>
                <a:latin typeface="Times New Roman" panose="02020603050405020304" pitchFamily="18" charset="0"/>
                <a:cs typeface="Times New Roman" panose="02020603050405020304" pitchFamily="18" charset="0"/>
              </a:rPr>
              <a:t>37. How many grams of</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KClO</a:t>
            </a:r>
            <a:r>
              <a:rPr lang="en-US" sz="2800" baseline="-25000" dirty="0">
                <a:solidFill>
                  <a:srgbClr val="FF0000"/>
                </a:solidFill>
                <a:latin typeface="Times New Roman" panose="02020603050405020304" pitchFamily="18" charset="0"/>
                <a:cs typeface="Times New Roman" panose="02020603050405020304" pitchFamily="18" charset="0"/>
              </a:rPr>
              <a:t>3 </a:t>
            </a:r>
            <a:r>
              <a:rPr lang="en-US" sz="2800" dirty="0">
                <a:solidFill>
                  <a:srgbClr val="FF0000"/>
                </a:solidFill>
                <a:latin typeface="Times New Roman" panose="02020603050405020304" pitchFamily="18" charset="0"/>
                <a:cs typeface="Times New Roman" panose="02020603050405020304" pitchFamily="18" charset="0"/>
              </a:rPr>
              <a:t>fits into 100 mL of</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water at 40°C? </a:t>
            </a:r>
            <a:r>
              <a:rPr lang="en-US" sz="2800" u="sng" dirty="0">
                <a:solidFill>
                  <a:srgbClr val="FF0000"/>
                </a:solidFill>
                <a:latin typeface="Times New Roman" panose="02020603050405020304" pitchFamily="18" charset="0"/>
                <a:cs typeface="Times New Roman" panose="02020603050405020304" pitchFamily="18" charset="0"/>
              </a:rPr>
              <a:t>15 grams</a:t>
            </a:r>
          </a:p>
          <a:p>
            <a:r>
              <a:rPr lang="en-US" sz="2800" dirty="0">
                <a:solidFill>
                  <a:srgbClr val="0000FF"/>
                </a:solidFill>
                <a:latin typeface="Times New Roman" panose="02020603050405020304" pitchFamily="18" charset="0"/>
                <a:cs typeface="Times New Roman" panose="02020603050405020304" pitchFamily="18" charset="0"/>
              </a:rPr>
              <a:t> </a:t>
            </a:r>
            <a:br>
              <a:rPr lang="en-US" sz="2800" dirty="0">
                <a:solidFill>
                  <a:srgbClr val="0000FF"/>
                </a:solidFill>
                <a:latin typeface="Times New Roman" panose="02020603050405020304" pitchFamily="18" charset="0"/>
                <a:cs typeface="Times New Roman" panose="02020603050405020304" pitchFamily="18" charset="0"/>
              </a:rPr>
            </a:br>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38. How many grams of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potassium nitrate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fits into 100 mL of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AQ solution at 50°C?</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____ </a:t>
            </a:r>
          </a:p>
        </p:txBody>
      </p:sp>
      <p:sp>
        <p:nvSpPr>
          <p:cNvPr id="5" name="Oval 4">
            <a:extLst>
              <a:ext uri="{FF2B5EF4-FFF2-40B4-BE49-F238E27FC236}">
                <a16:creationId xmlns:a16="http://schemas.microsoft.com/office/drawing/2014/main" id="{618C3036-286D-4952-8B0A-14FBE4C468D4}"/>
              </a:ext>
            </a:extLst>
          </p:cNvPr>
          <p:cNvSpPr/>
          <p:nvPr/>
        </p:nvSpPr>
        <p:spPr>
          <a:xfrm>
            <a:off x="5486400" y="5029200"/>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EA88830-942C-B4A9-32E4-696C8DB90521}"/>
              </a:ext>
            </a:extLst>
          </p:cNvPr>
          <p:cNvSpPr/>
          <p:nvPr/>
        </p:nvSpPr>
        <p:spPr>
          <a:xfrm>
            <a:off x="6781800" y="3277821"/>
            <a:ext cx="76200" cy="762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AB4CBBD7-CA78-06E2-ED32-938D19634F74}"/>
              </a:ext>
            </a:extLst>
          </p:cNvPr>
          <p:cNvSpPr/>
          <p:nvPr/>
        </p:nvSpPr>
        <p:spPr>
          <a:xfrm>
            <a:off x="6477000" y="548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1002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hem%20table%20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800600" y="1109003"/>
            <a:ext cx="37433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876800" y="228600"/>
            <a:ext cx="3810000" cy="646331"/>
          </a:xfrm>
          <a:prstGeom prst="rect">
            <a:avLst/>
          </a:prstGeom>
          <a:noFill/>
        </p:spPr>
        <p:txBody>
          <a:bodyPr wrap="square" rtlCol="0">
            <a:spAutoFit/>
          </a:bodyPr>
          <a:lstStyle/>
          <a:p>
            <a:pPr algn="ctr"/>
            <a:r>
              <a:rPr lang="en-US" b="1" dirty="0"/>
              <a:t>Table G</a:t>
            </a:r>
          </a:p>
          <a:p>
            <a:pPr algn="ctr"/>
            <a:r>
              <a:rPr lang="en-US" b="1" dirty="0"/>
              <a:t>Solubility Curves at Standard Pressure</a:t>
            </a:r>
          </a:p>
        </p:txBody>
      </p:sp>
      <p:sp>
        <p:nvSpPr>
          <p:cNvPr id="4" name="TextBox 3"/>
          <p:cNvSpPr txBox="1"/>
          <p:nvPr/>
        </p:nvSpPr>
        <p:spPr>
          <a:xfrm>
            <a:off x="0" y="1"/>
            <a:ext cx="4572000" cy="6555641"/>
          </a:xfrm>
          <a:prstGeom prst="rect">
            <a:avLst/>
          </a:prstGeom>
          <a:noFill/>
        </p:spPr>
        <p:txBody>
          <a:bodyPr wrap="square" rtlCol="0">
            <a:spAutoFit/>
          </a:bodyPr>
          <a:lstStyle/>
          <a:p>
            <a:r>
              <a:rPr lang="en-US" sz="2800" dirty="0">
                <a:solidFill>
                  <a:srgbClr val="0000FF"/>
                </a:solidFill>
                <a:latin typeface="Times New Roman" panose="02020603050405020304" pitchFamily="18" charset="0"/>
                <a:cs typeface="Times New Roman" panose="02020603050405020304" pitchFamily="18" charset="0"/>
              </a:rPr>
              <a:t>36. How many grams of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KCl</a:t>
            </a:r>
            <a:r>
              <a:rPr lang="en-US" sz="2800" dirty="0">
                <a:solidFill>
                  <a:srgbClr val="0000FF"/>
                </a:solidFill>
                <a:latin typeface="Times New Roman" panose="02020603050405020304" pitchFamily="18" charset="0"/>
                <a:cs typeface="Times New Roman" panose="02020603050405020304" pitchFamily="18" charset="0"/>
              </a:rPr>
              <a:t> fits into 100 mL</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of water at 10°C?     </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a:t>
            </a:r>
            <a:r>
              <a:rPr lang="en-US" sz="2800" u="sng" dirty="0">
                <a:solidFill>
                  <a:srgbClr val="0000FF"/>
                </a:solidFill>
                <a:latin typeface="Times New Roman" panose="02020603050405020304" pitchFamily="18" charset="0"/>
                <a:cs typeface="Times New Roman" panose="02020603050405020304" pitchFamily="18" charset="0"/>
              </a:rPr>
              <a:t>30 grams</a:t>
            </a:r>
          </a:p>
          <a:p>
            <a:r>
              <a:rPr lang="en-US" sz="2800" dirty="0">
                <a:solidFill>
                  <a:srgbClr val="0000FF"/>
                </a:solidFill>
                <a:latin typeface="Times New Roman" panose="02020603050405020304" pitchFamily="18" charset="0"/>
                <a:cs typeface="Times New Roman" panose="02020603050405020304" pitchFamily="18" charset="0"/>
              </a:rPr>
              <a:t> </a:t>
            </a:r>
          </a:p>
          <a:p>
            <a:r>
              <a:rPr lang="en-US" sz="2800" dirty="0">
                <a:solidFill>
                  <a:srgbClr val="FF0000"/>
                </a:solidFill>
                <a:latin typeface="Times New Roman" panose="02020603050405020304" pitchFamily="18" charset="0"/>
                <a:cs typeface="Times New Roman" panose="02020603050405020304" pitchFamily="18" charset="0"/>
              </a:rPr>
              <a:t>37. How many grams of</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KClO</a:t>
            </a:r>
            <a:r>
              <a:rPr lang="en-US" sz="2800" baseline="-25000" dirty="0">
                <a:solidFill>
                  <a:srgbClr val="FF0000"/>
                </a:solidFill>
                <a:latin typeface="Times New Roman" panose="02020603050405020304" pitchFamily="18" charset="0"/>
                <a:cs typeface="Times New Roman" panose="02020603050405020304" pitchFamily="18" charset="0"/>
              </a:rPr>
              <a:t>3 </a:t>
            </a:r>
            <a:r>
              <a:rPr lang="en-US" sz="2800" dirty="0">
                <a:solidFill>
                  <a:srgbClr val="FF0000"/>
                </a:solidFill>
                <a:latin typeface="Times New Roman" panose="02020603050405020304" pitchFamily="18" charset="0"/>
                <a:cs typeface="Times New Roman" panose="02020603050405020304" pitchFamily="18" charset="0"/>
              </a:rPr>
              <a:t>fits into 100 mL of</a:t>
            </a:r>
            <a:br>
              <a:rPr lang="en-US" sz="2800" dirty="0">
                <a:solidFill>
                  <a:srgbClr val="FF0000"/>
                </a:solidFill>
                <a:latin typeface="Times New Roman" panose="02020603050405020304" pitchFamily="18" charset="0"/>
                <a:cs typeface="Times New Roman" panose="02020603050405020304" pitchFamily="18" charset="0"/>
              </a:rPr>
            </a:br>
            <a:r>
              <a:rPr lang="en-US" sz="2800" dirty="0">
                <a:solidFill>
                  <a:srgbClr val="FF0000"/>
                </a:solidFill>
                <a:latin typeface="Times New Roman" panose="02020603050405020304" pitchFamily="18" charset="0"/>
                <a:cs typeface="Times New Roman" panose="02020603050405020304" pitchFamily="18" charset="0"/>
              </a:rPr>
              <a:t>      water at 40°C? </a:t>
            </a:r>
            <a:r>
              <a:rPr lang="en-US" sz="2800" u="sng" dirty="0">
                <a:solidFill>
                  <a:srgbClr val="FF0000"/>
                </a:solidFill>
                <a:latin typeface="Times New Roman" panose="02020603050405020304" pitchFamily="18" charset="0"/>
                <a:cs typeface="Times New Roman" panose="02020603050405020304" pitchFamily="18" charset="0"/>
              </a:rPr>
              <a:t>15 grams</a:t>
            </a:r>
          </a:p>
          <a:p>
            <a:r>
              <a:rPr lang="en-US" sz="2800" dirty="0">
                <a:solidFill>
                  <a:srgbClr val="0000FF"/>
                </a:solidFill>
                <a:latin typeface="Times New Roman" panose="02020603050405020304" pitchFamily="18" charset="0"/>
                <a:cs typeface="Times New Roman" panose="02020603050405020304" pitchFamily="18" charset="0"/>
              </a:rPr>
              <a:t> </a:t>
            </a:r>
            <a:br>
              <a:rPr lang="en-US" sz="2800" dirty="0">
                <a:solidFill>
                  <a:srgbClr val="0000FF"/>
                </a:solidFill>
                <a:latin typeface="Times New Roman" panose="02020603050405020304" pitchFamily="18" charset="0"/>
                <a:cs typeface="Times New Roman" panose="02020603050405020304" pitchFamily="18" charset="0"/>
              </a:rPr>
            </a:br>
            <a:endParaRPr lang="en-US" sz="2800" dirty="0">
              <a:solidFill>
                <a:srgbClr val="0000FF"/>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38. How many grams of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potassium nitrate</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fits into 100 mL of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AQ solution at 50°C?</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t>
            </a:r>
            <a:r>
              <a:rPr lang="en-US" sz="2800" u="sng" dirty="0">
                <a:latin typeface="Times New Roman" panose="02020603050405020304" pitchFamily="18" charset="0"/>
                <a:cs typeface="Times New Roman" panose="02020603050405020304" pitchFamily="18" charset="0"/>
              </a:rPr>
              <a:t>84 grams</a:t>
            </a:r>
          </a:p>
        </p:txBody>
      </p:sp>
      <p:sp>
        <p:nvSpPr>
          <p:cNvPr id="5" name="Oval 4">
            <a:extLst>
              <a:ext uri="{FF2B5EF4-FFF2-40B4-BE49-F238E27FC236}">
                <a16:creationId xmlns:a16="http://schemas.microsoft.com/office/drawing/2014/main" id="{618C3036-286D-4952-8B0A-14FBE4C468D4}"/>
              </a:ext>
            </a:extLst>
          </p:cNvPr>
          <p:cNvSpPr/>
          <p:nvPr/>
        </p:nvSpPr>
        <p:spPr>
          <a:xfrm>
            <a:off x="5486400" y="5029200"/>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A3199C67-2846-544E-8274-EB271E442AA5}"/>
              </a:ext>
            </a:extLst>
          </p:cNvPr>
          <p:cNvSpPr/>
          <p:nvPr/>
        </p:nvSpPr>
        <p:spPr>
          <a:xfrm>
            <a:off x="6781800" y="3277821"/>
            <a:ext cx="76200" cy="76200"/>
          </a:xfrm>
          <a:prstGeom prst="ellipse">
            <a:avLst/>
          </a:prstGeom>
          <a:solidFill>
            <a:schemeClr val="tx1"/>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4F96E486-8196-8D11-BD3D-282605A28E27}"/>
              </a:ext>
            </a:extLst>
          </p:cNvPr>
          <p:cNvSpPr/>
          <p:nvPr/>
        </p:nvSpPr>
        <p:spPr>
          <a:xfrm>
            <a:off x="6477000" y="54864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9415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6" descr="chem%20table%20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197" y="990600"/>
            <a:ext cx="37433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8279" y="228600"/>
            <a:ext cx="3810000" cy="646331"/>
          </a:xfrm>
          <a:prstGeom prst="rect">
            <a:avLst/>
          </a:prstGeom>
          <a:noFill/>
        </p:spPr>
        <p:txBody>
          <a:bodyPr wrap="square" rtlCol="0">
            <a:spAutoFit/>
          </a:bodyPr>
          <a:lstStyle/>
          <a:p>
            <a:pPr algn="ctr"/>
            <a:r>
              <a:rPr lang="en-US" b="1" dirty="0"/>
              <a:t>Table G</a:t>
            </a:r>
          </a:p>
          <a:p>
            <a:pPr algn="ctr"/>
            <a:r>
              <a:rPr lang="en-US" b="1" dirty="0"/>
              <a:t>Solubility Curves at Standard Pressure</a:t>
            </a:r>
          </a:p>
        </p:txBody>
      </p:sp>
      <p:sp>
        <p:nvSpPr>
          <p:cNvPr id="5" name="TextBox 4"/>
          <p:cNvSpPr txBox="1"/>
          <p:nvPr/>
        </p:nvSpPr>
        <p:spPr>
          <a:xfrm>
            <a:off x="3984871" y="0"/>
            <a:ext cx="5159129" cy="5632311"/>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39.</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A.  How many compounds are on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this graph?  ____</a:t>
            </a:r>
          </a:p>
          <a:p>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B.  How many lines go “up” as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temperature rises? _____</a:t>
            </a:r>
          </a:p>
          <a:p>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C.  How many lines go “down” as the</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temperature rises? ________</a:t>
            </a:r>
          </a:p>
          <a:p>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D.  How many of these compounds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are IONIC?  ________</a:t>
            </a:r>
          </a:p>
          <a:p>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E.  How many of these compounds are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MOLECULAR?  ___________</a:t>
            </a:r>
          </a:p>
        </p:txBody>
      </p:sp>
    </p:spTree>
    <p:extLst>
      <p:ext uri="{BB962C8B-B14F-4D97-AF65-F5344CB8AC3E}">
        <p14:creationId xmlns:p14="http://schemas.microsoft.com/office/powerpoint/2010/main" val="3689522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1" y="0"/>
            <a:ext cx="9143995" cy="1477328"/>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1 + 2.  Draw 7 molecules of water (randomly, they are not soldiers!) and with DOTTED LINES indicate the hydrogen bonding BETWEEN MOLECULES.</a:t>
            </a:r>
          </a:p>
          <a:p>
            <a:endParaRPr lang="en-US" dirty="0"/>
          </a:p>
        </p:txBody>
      </p:sp>
      <p:grpSp>
        <p:nvGrpSpPr>
          <p:cNvPr id="2" name="Group 1">
            <a:extLst>
              <a:ext uri="{FF2B5EF4-FFF2-40B4-BE49-F238E27FC236}">
                <a16:creationId xmlns:a16="http://schemas.microsoft.com/office/drawing/2014/main" id="{B31FF5C0-31DC-6E55-580F-DE36B6D3B0C8}"/>
              </a:ext>
            </a:extLst>
          </p:cNvPr>
          <p:cNvGrpSpPr/>
          <p:nvPr/>
        </p:nvGrpSpPr>
        <p:grpSpPr>
          <a:xfrm>
            <a:off x="87494" y="1707242"/>
            <a:ext cx="8920550" cy="4596477"/>
            <a:chOff x="87494" y="1707242"/>
            <a:chExt cx="8920550" cy="4596477"/>
          </a:xfrm>
        </p:grpSpPr>
        <p:grpSp>
          <p:nvGrpSpPr>
            <p:cNvPr id="39" name="Group 38">
              <a:extLst>
                <a:ext uri="{FF2B5EF4-FFF2-40B4-BE49-F238E27FC236}">
                  <a16:creationId xmlns:a16="http://schemas.microsoft.com/office/drawing/2014/main" id="{AFF738E7-9830-48CB-970A-AAB356CCC520}"/>
                </a:ext>
              </a:extLst>
            </p:cNvPr>
            <p:cNvGrpSpPr/>
            <p:nvPr/>
          </p:nvGrpSpPr>
          <p:grpSpPr>
            <a:xfrm>
              <a:off x="6112444" y="1707242"/>
              <a:ext cx="2895600" cy="1538883"/>
              <a:chOff x="6077857" y="1743242"/>
              <a:chExt cx="2895600" cy="1538883"/>
            </a:xfrm>
          </p:grpSpPr>
          <p:cxnSp>
            <p:nvCxnSpPr>
              <p:cNvPr id="3" name="Straight Connector 2"/>
              <p:cNvCxnSpPr/>
              <p:nvPr/>
            </p:nvCxnSpPr>
            <p:spPr>
              <a:xfrm flipH="1">
                <a:off x="6535057" y="2119445"/>
                <a:ext cx="381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6306457" y="2346129"/>
                <a:ext cx="0" cy="381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77857" y="1743242"/>
                <a:ext cx="2895600" cy="1538883"/>
              </a:xfrm>
              <a:prstGeom prst="rect">
                <a:avLst/>
              </a:prstGeom>
              <a:noFill/>
            </p:spPr>
            <p:txBody>
              <a:bodyPr wrap="square" rtlCol="0">
                <a:spAutoFit/>
              </a:bodyPr>
              <a:lstStyle/>
              <a:p>
                <a:r>
                  <a:rPr lang="en-US" sz="4000" dirty="0"/>
                  <a:t>O    H</a:t>
                </a:r>
              </a:p>
              <a:p>
                <a:endParaRPr lang="en-US" sz="1400" dirty="0"/>
              </a:p>
              <a:p>
                <a:r>
                  <a:rPr lang="en-US" sz="4000" dirty="0"/>
                  <a:t>H</a:t>
                </a:r>
              </a:p>
            </p:txBody>
          </p:sp>
        </p:grpSp>
        <p:cxnSp>
          <p:nvCxnSpPr>
            <p:cNvPr id="6" name="Straight Connector 5"/>
            <p:cNvCxnSpPr/>
            <p:nvPr/>
          </p:nvCxnSpPr>
          <p:spPr>
            <a:xfrm>
              <a:off x="1219200" y="2330030"/>
              <a:ext cx="5334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838200" y="2787230"/>
              <a:ext cx="0" cy="4955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914400" y="1949031"/>
              <a:ext cx="11430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533400" y="2346129"/>
              <a:ext cx="0" cy="127930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1981200" y="1872831"/>
              <a:ext cx="0" cy="1523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flipV="1">
              <a:off x="533400" y="3475414"/>
              <a:ext cx="0" cy="15239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33400" y="1828800"/>
              <a:ext cx="3733800" cy="2308324"/>
            </a:xfrm>
            <a:prstGeom prst="rect">
              <a:avLst/>
            </a:prstGeom>
            <a:noFill/>
          </p:spPr>
          <p:txBody>
            <a:bodyPr wrap="square" rtlCol="0">
              <a:spAutoFit/>
            </a:bodyPr>
            <a:lstStyle/>
            <a:p>
              <a:r>
                <a:rPr lang="en-US" sz="6000" dirty="0"/>
                <a:t>O    H</a:t>
              </a:r>
            </a:p>
            <a:p>
              <a:endParaRPr lang="en-US" sz="2400" dirty="0"/>
            </a:p>
            <a:p>
              <a:r>
                <a:rPr lang="en-US" sz="6000" dirty="0"/>
                <a:t>H</a:t>
              </a:r>
            </a:p>
          </p:txBody>
        </p:sp>
        <p:cxnSp>
          <p:nvCxnSpPr>
            <p:cNvPr id="29" name="Straight Connector 28">
              <a:extLst>
                <a:ext uri="{FF2B5EF4-FFF2-40B4-BE49-F238E27FC236}">
                  <a16:creationId xmlns:a16="http://schemas.microsoft.com/office/drawing/2014/main" id="{62059998-E015-4D9A-A6F7-313E8B129BEA}"/>
                </a:ext>
              </a:extLst>
            </p:cNvPr>
            <p:cNvCxnSpPr>
              <a:cxnSpLocks/>
            </p:cNvCxnSpPr>
            <p:nvPr/>
          </p:nvCxnSpPr>
          <p:spPr>
            <a:xfrm rot="1828547" flipH="1">
              <a:off x="4724694" y="2886345"/>
              <a:ext cx="381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2E9CD70-D3B0-4A78-AF36-478222EC92BD}"/>
                </a:ext>
              </a:extLst>
            </p:cNvPr>
            <p:cNvCxnSpPr>
              <a:cxnSpLocks/>
            </p:cNvCxnSpPr>
            <p:nvPr/>
          </p:nvCxnSpPr>
          <p:spPr>
            <a:xfrm rot="1828547" flipV="1">
              <a:off x="4360351" y="2860026"/>
              <a:ext cx="0" cy="381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88EC7C49-198E-461D-B60A-BC116E19170F}"/>
                </a:ext>
              </a:extLst>
            </p:cNvPr>
            <p:cNvSpPr txBox="1"/>
            <p:nvPr/>
          </p:nvSpPr>
          <p:spPr>
            <a:xfrm rot="1828547">
              <a:off x="4088432" y="2512684"/>
              <a:ext cx="1517722" cy="1538883"/>
            </a:xfrm>
            <a:prstGeom prst="rect">
              <a:avLst/>
            </a:prstGeom>
            <a:noFill/>
          </p:spPr>
          <p:txBody>
            <a:bodyPr wrap="square" rtlCol="0">
              <a:spAutoFit/>
            </a:bodyPr>
            <a:lstStyle/>
            <a:p>
              <a:r>
                <a:rPr lang="en-US" sz="4000" dirty="0"/>
                <a:t>O    H</a:t>
              </a:r>
            </a:p>
            <a:p>
              <a:endParaRPr lang="en-US" sz="1400" dirty="0"/>
            </a:p>
            <a:p>
              <a:r>
                <a:rPr lang="en-US" sz="4000" dirty="0"/>
                <a:t>H</a:t>
              </a:r>
            </a:p>
          </p:txBody>
        </p:sp>
        <p:cxnSp>
          <p:nvCxnSpPr>
            <p:cNvPr id="34" name="Straight Connector 33">
              <a:extLst>
                <a:ext uri="{FF2B5EF4-FFF2-40B4-BE49-F238E27FC236}">
                  <a16:creationId xmlns:a16="http://schemas.microsoft.com/office/drawing/2014/main" id="{352003EB-700C-404B-9C0C-FA3D29BDB8C4}"/>
                </a:ext>
              </a:extLst>
            </p:cNvPr>
            <p:cNvCxnSpPr>
              <a:cxnSpLocks/>
            </p:cNvCxnSpPr>
            <p:nvPr/>
          </p:nvCxnSpPr>
          <p:spPr>
            <a:xfrm rot="20820817" flipH="1">
              <a:off x="5731521" y="3896580"/>
              <a:ext cx="381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2B3C0DE-36D8-40A1-A1FA-7514A42067D2}"/>
                </a:ext>
              </a:extLst>
            </p:cNvPr>
            <p:cNvCxnSpPr>
              <a:cxnSpLocks/>
            </p:cNvCxnSpPr>
            <p:nvPr/>
          </p:nvCxnSpPr>
          <p:spPr>
            <a:xfrm rot="20820817" flipV="1">
              <a:off x="5605409" y="4161884"/>
              <a:ext cx="0" cy="38100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E70025E3-6C46-44E8-8B4F-8621A862C1A7}"/>
                </a:ext>
              </a:extLst>
            </p:cNvPr>
            <p:cNvSpPr txBox="1"/>
            <p:nvPr/>
          </p:nvSpPr>
          <p:spPr>
            <a:xfrm rot="20820817">
              <a:off x="5312137" y="3335068"/>
              <a:ext cx="2895600" cy="1538883"/>
            </a:xfrm>
            <a:prstGeom prst="rect">
              <a:avLst/>
            </a:prstGeom>
            <a:noFill/>
          </p:spPr>
          <p:txBody>
            <a:bodyPr wrap="square" rtlCol="0">
              <a:spAutoFit/>
            </a:bodyPr>
            <a:lstStyle/>
            <a:p>
              <a:r>
                <a:rPr lang="en-US" sz="4000" dirty="0"/>
                <a:t>O    H</a:t>
              </a:r>
            </a:p>
            <a:p>
              <a:endParaRPr lang="en-US" sz="1400" dirty="0"/>
            </a:p>
            <a:p>
              <a:r>
                <a:rPr lang="en-US" sz="4000" dirty="0"/>
                <a:t>H</a:t>
              </a:r>
            </a:p>
          </p:txBody>
        </p:sp>
        <p:sp>
          <p:nvSpPr>
            <p:cNvPr id="52" name="TextBox 51">
              <a:extLst>
                <a:ext uri="{FF2B5EF4-FFF2-40B4-BE49-F238E27FC236}">
                  <a16:creationId xmlns:a16="http://schemas.microsoft.com/office/drawing/2014/main" id="{34CC5E9A-1097-4716-BB83-71EDFB3AB71E}"/>
                </a:ext>
              </a:extLst>
            </p:cNvPr>
            <p:cNvSpPr txBox="1"/>
            <p:nvPr/>
          </p:nvSpPr>
          <p:spPr>
            <a:xfrm>
              <a:off x="2987125" y="4443903"/>
              <a:ext cx="1631814"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O    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a:t>
              </a:r>
            </a:p>
          </p:txBody>
        </p:sp>
        <p:cxnSp>
          <p:nvCxnSpPr>
            <p:cNvPr id="54" name="Straight Connector 53">
              <a:extLst>
                <a:ext uri="{FF2B5EF4-FFF2-40B4-BE49-F238E27FC236}">
                  <a16:creationId xmlns:a16="http://schemas.microsoft.com/office/drawing/2014/main" id="{92D5439B-5C23-4ACE-BFA7-EFBA4C6F4058}"/>
                </a:ext>
              </a:extLst>
            </p:cNvPr>
            <p:cNvCxnSpPr>
              <a:cxnSpLocks/>
            </p:cNvCxnSpPr>
            <p:nvPr/>
          </p:nvCxnSpPr>
          <p:spPr>
            <a:xfrm>
              <a:off x="3505200" y="4800600"/>
              <a:ext cx="297832" cy="0"/>
            </a:xfrm>
            <a:prstGeom prst="line">
              <a:avLst/>
            </a:prstGeom>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368680EB-DC57-49B1-B965-A165468BD609}"/>
                </a:ext>
              </a:extLst>
            </p:cNvPr>
            <p:cNvCxnSpPr>
              <a:cxnSpLocks/>
            </p:cNvCxnSpPr>
            <p:nvPr/>
          </p:nvCxnSpPr>
          <p:spPr>
            <a:xfrm>
              <a:off x="3276600" y="5041610"/>
              <a:ext cx="0" cy="343468"/>
            </a:xfrm>
            <a:prstGeom prst="line">
              <a:avLst/>
            </a:prstGeom>
          </p:spPr>
          <p:style>
            <a:lnRef idx="1">
              <a:schemeClr val="dk1"/>
            </a:lnRef>
            <a:fillRef idx="0">
              <a:schemeClr val="dk1"/>
            </a:fillRef>
            <a:effectRef idx="0">
              <a:schemeClr val="dk1"/>
            </a:effectRef>
            <a:fontRef idx="minor">
              <a:schemeClr val="tx1"/>
            </a:fontRef>
          </p:style>
        </p:cxnSp>
        <p:sp>
          <p:nvSpPr>
            <p:cNvPr id="58" name="TextBox 57">
              <a:extLst>
                <a:ext uri="{FF2B5EF4-FFF2-40B4-BE49-F238E27FC236}">
                  <a16:creationId xmlns:a16="http://schemas.microsoft.com/office/drawing/2014/main" id="{D39ACB23-04D4-4392-B9E0-8C65A521406D}"/>
                </a:ext>
              </a:extLst>
            </p:cNvPr>
            <p:cNvSpPr txBox="1"/>
            <p:nvPr/>
          </p:nvSpPr>
          <p:spPr>
            <a:xfrm rot="21062790">
              <a:off x="7023977" y="2960827"/>
              <a:ext cx="1631814"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O    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a:t>
              </a:r>
            </a:p>
          </p:txBody>
        </p:sp>
        <p:cxnSp>
          <p:nvCxnSpPr>
            <p:cNvPr id="59" name="Straight Connector 58">
              <a:extLst>
                <a:ext uri="{FF2B5EF4-FFF2-40B4-BE49-F238E27FC236}">
                  <a16:creationId xmlns:a16="http://schemas.microsoft.com/office/drawing/2014/main" id="{29822FC7-642C-44B4-AC84-E1FB560532C7}"/>
                </a:ext>
              </a:extLst>
            </p:cNvPr>
            <p:cNvCxnSpPr>
              <a:cxnSpLocks/>
            </p:cNvCxnSpPr>
            <p:nvPr/>
          </p:nvCxnSpPr>
          <p:spPr>
            <a:xfrm rot="21062790">
              <a:off x="7496861" y="3386095"/>
              <a:ext cx="297832" cy="0"/>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a:extLst>
                <a:ext uri="{FF2B5EF4-FFF2-40B4-BE49-F238E27FC236}">
                  <a16:creationId xmlns:a16="http://schemas.microsoft.com/office/drawing/2014/main" id="{A1406F74-2B45-49DE-80EC-B936D7186257}"/>
                </a:ext>
              </a:extLst>
            </p:cNvPr>
            <p:cNvCxnSpPr>
              <a:cxnSpLocks/>
            </p:cNvCxnSpPr>
            <p:nvPr/>
          </p:nvCxnSpPr>
          <p:spPr>
            <a:xfrm rot="21062790">
              <a:off x="7268261" y="3627105"/>
              <a:ext cx="0" cy="343468"/>
            </a:xfrm>
            <a:prstGeom prst="line">
              <a:avLst/>
            </a:prstGeom>
          </p:spPr>
          <p:style>
            <a:lnRef idx="1">
              <a:schemeClr val="dk1"/>
            </a:lnRef>
            <a:fillRef idx="0">
              <a:schemeClr val="dk1"/>
            </a:fillRef>
            <a:effectRef idx="0">
              <a:schemeClr val="dk1"/>
            </a:effectRef>
            <a:fontRef idx="minor">
              <a:schemeClr val="tx1"/>
            </a:fontRef>
          </p:style>
        </p:cxnSp>
        <p:sp>
          <p:nvSpPr>
            <p:cNvPr id="63" name="TextBox 62">
              <a:extLst>
                <a:ext uri="{FF2B5EF4-FFF2-40B4-BE49-F238E27FC236}">
                  <a16:creationId xmlns:a16="http://schemas.microsoft.com/office/drawing/2014/main" id="{F0A1CD5C-5480-4520-A994-A83AB21AA356}"/>
                </a:ext>
              </a:extLst>
            </p:cNvPr>
            <p:cNvSpPr txBox="1"/>
            <p:nvPr/>
          </p:nvSpPr>
          <p:spPr>
            <a:xfrm rot="691230">
              <a:off x="6188002" y="4607649"/>
              <a:ext cx="1631814" cy="15388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O    H</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H</a:t>
              </a:r>
            </a:p>
          </p:txBody>
        </p:sp>
        <p:cxnSp>
          <p:nvCxnSpPr>
            <p:cNvPr id="64" name="Straight Connector 63">
              <a:extLst>
                <a:ext uri="{FF2B5EF4-FFF2-40B4-BE49-F238E27FC236}">
                  <a16:creationId xmlns:a16="http://schemas.microsoft.com/office/drawing/2014/main" id="{99880EF3-C048-4A93-B875-E0D672E29E98}"/>
                </a:ext>
              </a:extLst>
            </p:cNvPr>
            <p:cNvCxnSpPr>
              <a:cxnSpLocks/>
            </p:cNvCxnSpPr>
            <p:nvPr/>
          </p:nvCxnSpPr>
          <p:spPr>
            <a:xfrm rot="691230">
              <a:off x="6765252" y="4955585"/>
              <a:ext cx="297832" cy="0"/>
            </a:xfrm>
            <a:prstGeom prst="line">
              <a:avLst/>
            </a:prstGeom>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03040C7F-0483-4B5E-AA43-21310AFF138A}"/>
                </a:ext>
              </a:extLst>
            </p:cNvPr>
            <p:cNvCxnSpPr>
              <a:cxnSpLocks/>
            </p:cNvCxnSpPr>
            <p:nvPr/>
          </p:nvCxnSpPr>
          <p:spPr>
            <a:xfrm rot="691230">
              <a:off x="6442701" y="5105092"/>
              <a:ext cx="0" cy="343468"/>
            </a:xfrm>
            <a:prstGeom prst="line">
              <a:avLst/>
            </a:prstGeom>
          </p:spPr>
          <p:style>
            <a:lnRef idx="1">
              <a:schemeClr val="dk1"/>
            </a:lnRef>
            <a:fillRef idx="0">
              <a:schemeClr val="dk1"/>
            </a:fillRef>
            <a:effectRef idx="0">
              <a:schemeClr val="dk1"/>
            </a:effectRef>
            <a:fontRef idx="minor">
              <a:schemeClr val="tx1"/>
            </a:fontRef>
          </p:style>
        </p:cxnSp>
        <p:cxnSp>
          <p:nvCxnSpPr>
            <p:cNvPr id="69" name="Straight Connector 68">
              <a:extLst>
                <a:ext uri="{FF2B5EF4-FFF2-40B4-BE49-F238E27FC236}">
                  <a16:creationId xmlns:a16="http://schemas.microsoft.com/office/drawing/2014/main" id="{06611673-EEFC-47EA-B175-6024342F2487}"/>
                </a:ext>
              </a:extLst>
            </p:cNvPr>
            <p:cNvCxnSpPr>
              <a:cxnSpLocks/>
            </p:cNvCxnSpPr>
            <p:nvPr/>
          </p:nvCxnSpPr>
          <p:spPr>
            <a:xfrm flipV="1">
              <a:off x="5410200" y="2199381"/>
              <a:ext cx="751984" cy="643839"/>
            </a:xfrm>
            <a:prstGeom prst="line">
              <a:avLst/>
            </a:prstGeom>
            <a:ln w="28575">
              <a:solidFill>
                <a:srgbClr val="0000FF"/>
              </a:solidFill>
              <a:prstDash val="dashDot"/>
            </a:ln>
          </p:spPr>
          <p:style>
            <a:lnRef idx="1">
              <a:schemeClr val="accent2"/>
            </a:lnRef>
            <a:fillRef idx="0">
              <a:schemeClr val="accent2"/>
            </a:fillRef>
            <a:effectRef idx="0">
              <a:schemeClr val="accent2"/>
            </a:effectRef>
            <a:fontRef idx="minor">
              <a:schemeClr val="tx1"/>
            </a:fontRef>
          </p:style>
        </p:cxnSp>
        <p:cxnSp>
          <p:nvCxnSpPr>
            <p:cNvPr id="71" name="Straight Connector 70">
              <a:extLst>
                <a:ext uri="{FF2B5EF4-FFF2-40B4-BE49-F238E27FC236}">
                  <a16:creationId xmlns:a16="http://schemas.microsoft.com/office/drawing/2014/main" id="{7885CBCC-B2FF-445F-88D1-C3EC454DF730}"/>
                </a:ext>
              </a:extLst>
            </p:cNvPr>
            <p:cNvCxnSpPr>
              <a:cxnSpLocks/>
            </p:cNvCxnSpPr>
            <p:nvPr/>
          </p:nvCxnSpPr>
          <p:spPr>
            <a:xfrm flipV="1">
              <a:off x="3278124" y="3551613"/>
              <a:ext cx="684276" cy="945240"/>
            </a:xfrm>
            <a:prstGeom prst="line">
              <a:avLst/>
            </a:prstGeom>
            <a:ln w="28575">
              <a:solidFill>
                <a:srgbClr val="0000FF"/>
              </a:solidFill>
              <a:prstDash val="dashDot"/>
            </a:ln>
          </p:spPr>
          <p:style>
            <a:lnRef idx="1">
              <a:schemeClr val="accent2"/>
            </a:lnRef>
            <a:fillRef idx="0">
              <a:schemeClr val="accent2"/>
            </a:fillRef>
            <a:effectRef idx="0">
              <a:schemeClr val="accent2"/>
            </a:effectRef>
            <a:fontRef idx="minor">
              <a:schemeClr val="tx1"/>
            </a:fontRef>
          </p:style>
        </p:cxnSp>
        <p:cxnSp>
          <p:nvCxnSpPr>
            <p:cNvPr id="73" name="Straight Connector 72">
              <a:extLst>
                <a:ext uri="{FF2B5EF4-FFF2-40B4-BE49-F238E27FC236}">
                  <a16:creationId xmlns:a16="http://schemas.microsoft.com/office/drawing/2014/main" id="{B8C00F9A-8829-4323-ADD8-07A84F76F8F4}"/>
                </a:ext>
              </a:extLst>
            </p:cNvPr>
            <p:cNvCxnSpPr>
              <a:cxnSpLocks/>
            </p:cNvCxnSpPr>
            <p:nvPr/>
          </p:nvCxnSpPr>
          <p:spPr>
            <a:xfrm flipV="1">
              <a:off x="4360351" y="4009121"/>
              <a:ext cx="928996" cy="791479"/>
            </a:xfrm>
            <a:prstGeom prst="line">
              <a:avLst/>
            </a:prstGeom>
            <a:ln w="28575">
              <a:solidFill>
                <a:srgbClr val="0000FF"/>
              </a:solidFill>
              <a:prstDash val="dashDot"/>
            </a:ln>
          </p:spPr>
          <p:style>
            <a:lnRef idx="1">
              <a:schemeClr val="accent2"/>
            </a:lnRef>
            <a:fillRef idx="0">
              <a:schemeClr val="accent2"/>
            </a:fillRef>
            <a:effectRef idx="0">
              <a:schemeClr val="accent2"/>
            </a:effectRef>
            <a:fontRef idx="minor">
              <a:schemeClr val="tx1"/>
            </a:fontRef>
          </p:style>
        </p:cxnSp>
        <p:cxnSp>
          <p:nvCxnSpPr>
            <p:cNvPr id="75" name="Straight Connector 74">
              <a:extLst>
                <a:ext uri="{FF2B5EF4-FFF2-40B4-BE49-F238E27FC236}">
                  <a16:creationId xmlns:a16="http://schemas.microsoft.com/office/drawing/2014/main" id="{2E47DC5D-C3D4-4EEF-9B95-6B7309D9F6AA}"/>
                </a:ext>
              </a:extLst>
            </p:cNvPr>
            <p:cNvCxnSpPr>
              <a:cxnSpLocks/>
            </p:cNvCxnSpPr>
            <p:nvPr/>
          </p:nvCxnSpPr>
          <p:spPr>
            <a:xfrm flipH="1" flipV="1">
              <a:off x="5177179" y="3253492"/>
              <a:ext cx="262909" cy="476776"/>
            </a:xfrm>
            <a:prstGeom prst="line">
              <a:avLst/>
            </a:prstGeom>
            <a:ln w="28575">
              <a:solidFill>
                <a:srgbClr val="0000FF"/>
              </a:solidFill>
              <a:prstDash val="dashDot"/>
            </a:ln>
          </p:spPr>
          <p:style>
            <a:lnRef idx="1">
              <a:schemeClr val="accent2"/>
            </a:lnRef>
            <a:fillRef idx="0">
              <a:schemeClr val="accent2"/>
            </a:fillRef>
            <a:effectRef idx="0">
              <a:schemeClr val="accent2"/>
            </a:effectRef>
            <a:fontRef idx="minor">
              <a:schemeClr val="tx1"/>
            </a:fontRef>
          </p:style>
        </p:cxnSp>
        <p:cxnSp>
          <p:nvCxnSpPr>
            <p:cNvPr id="77" name="Straight Connector 76">
              <a:extLst>
                <a:ext uri="{FF2B5EF4-FFF2-40B4-BE49-F238E27FC236}">
                  <a16:creationId xmlns:a16="http://schemas.microsoft.com/office/drawing/2014/main" id="{4F344551-33F9-499F-8973-35FEA3E44E48}"/>
                </a:ext>
              </a:extLst>
            </p:cNvPr>
            <p:cNvCxnSpPr>
              <a:cxnSpLocks/>
            </p:cNvCxnSpPr>
            <p:nvPr/>
          </p:nvCxnSpPr>
          <p:spPr>
            <a:xfrm flipH="1" flipV="1">
              <a:off x="6561824" y="3043737"/>
              <a:ext cx="442085" cy="302099"/>
            </a:xfrm>
            <a:prstGeom prst="line">
              <a:avLst/>
            </a:prstGeom>
            <a:ln w="28575">
              <a:solidFill>
                <a:srgbClr val="0000FF"/>
              </a:solidFill>
              <a:prstDash val="dashDot"/>
            </a:ln>
          </p:spPr>
          <p:style>
            <a:lnRef idx="1">
              <a:schemeClr val="accent2"/>
            </a:lnRef>
            <a:fillRef idx="0">
              <a:schemeClr val="accent2"/>
            </a:fillRef>
            <a:effectRef idx="0">
              <a:schemeClr val="accent2"/>
            </a:effectRef>
            <a:fontRef idx="minor">
              <a:schemeClr val="tx1"/>
            </a:fontRef>
          </p:style>
        </p:cxnSp>
        <p:cxnSp>
          <p:nvCxnSpPr>
            <p:cNvPr id="79" name="Straight Connector 78">
              <a:extLst>
                <a:ext uri="{FF2B5EF4-FFF2-40B4-BE49-F238E27FC236}">
                  <a16:creationId xmlns:a16="http://schemas.microsoft.com/office/drawing/2014/main" id="{A4F0C96B-7A2F-4071-9196-6BD4E1DDF6E4}"/>
                </a:ext>
              </a:extLst>
            </p:cNvPr>
            <p:cNvCxnSpPr>
              <a:cxnSpLocks/>
            </p:cNvCxnSpPr>
            <p:nvPr/>
          </p:nvCxnSpPr>
          <p:spPr>
            <a:xfrm flipH="1">
              <a:off x="6434117" y="3584394"/>
              <a:ext cx="576283" cy="167573"/>
            </a:xfrm>
            <a:prstGeom prst="line">
              <a:avLst/>
            </a:prstGeom>
            <a:ln w="28575">
              <a:solidFill>
                <a:srgbClr val="0000FF"/>
              </a:solidFill>
              <a:prstDash val="dashDot"/>
            </a:ln>
          </p:spPr>
          <p:style>
            <a:lnRef idx="1">
              <a:schemeClr val="accent2"/>
            </a:lnRef>
            <a:fillRef idx="0">
              <a:schemeClr val="accent2"/>
            </a:fillRef>
            <a:effectRef idx="0">
              <a:schemeClr val="accent2"/>
            </a:effectRef>
            <a:fontRef idx="minor">
              <a:schemeClr val="tx1"/>
            </a:fontRef>
          </p:style>
        </p:cxnSp>
        <p:cxnSp>
          <p:nvCxnSpPr>
            <p:cNvPr id="82" name="Straight Connector 81">
              <a:extLst>
                <a:ext uri="{FF2B5EF4-FFF2-40B4-BE49-F238E27FC236}">
                  <a16:creationId xmlns:a16="http://schemas.microsoft.com/office/drawing/2014/main" id="{0EA95433-B6C0-47A5-918C-A8493C7B5287}"/>
                </a:ext>
              </a:extLst>
            </p:cNvPr>
            <p:cNvCxnSpPr>
              <a:cxnSpLocks/>
            </p:cNvCxnSpPr>
            <p:nvPr/>
          </p:nvCxnSpPr>
          <p:spPr>
            <a:xfrm flipH="1" flipV="1">
              <a:off x="4330798" y="3463955"/>
              <a:ext cx="891319" cy="389815"/>
            </a:xfrm>
            <a:prstGeom prst="line">
              <a:avLst/>
            </a:prstGeom>
            <a:ln w="28575">
              <a:solidFill>
                <a:srgbClr val="0000FF"/>
              </a:solidFill>
              <a:prstDash val="dashDot"/>
            </a:ln>
          </p:spPr>
          <p:style>
            <a:lnRef idx="1">
              <a:schemeClr val="accent2"/>
            </a:lnRef>
            <a:fillRef idx="0">
              <a:schemeClr val="accent2"/>
            </a:fillRef>
            <a:effectRef idx="0">
              <a:schemeClr val="accent2"/>
            </a:effectRef>
            <a:fontRef idx="minor">
              <a:schemeClr val="tx1"/>
            </a:fontRef>
          </p:style>
        </p:cxnSp>
        <p:cxnSp>
          <p:nvCxnSpPr>
            <p:cNvPr id="84" name="Straight Connector 83">
              <a:extLst>
                <a:ext uri="{FF2B5EF4-FFF2-40B4-BE49-F238E27FC236}">
                  <a16:creationId xmlns:a16="http://schemas.microsoft.com/office/drawing/2014/main" id="{038C25C2-A2E8-4F55-A8AE-E477C3636DB4}"/>
                </a:ext>
              </a:extLst>
            </p:cNvPr>
            <p:cNvCxnSpPr>
              <a:cxnSpLocks/>
            </p:cNvCxnSpPr>
            <p:nvPr/>
          </p:nvCxnSpPr>
          <p:spPr>
            <a:xfrm flipH="1" flipV="1">
              <a:off x="5885339" y="4676926"/>
              <a:ext cx="455705" cy="99710"/>
            </a:xfrm>
            <a:prstGeom prst="line">
              <a:avLst/>
            </a:prstGeom>
            <a:ln w="28575">
              <a:solidFill>
                <a:srgbClr val="0000FF"/>
              </a:solidFill>
              <a:prstDash val="dashDot"/>
            </a:ln>
          </p:spPr>
          <p:style>
            <a:lnRef idx="1">
              <a:schemeClr val="accent2"/>
            </a:lnRef>
            <a:fillRef idx="0">
              <a:schemeClr val="accent2"/>
            </a:fillRef>
            <a:effectRef idx="0">
              <a:schemeClr val="accent2"/>
            </a:effectRef>
            <a:fontRef idx="minor">
              <a:schemeClr val="tx1"/>
            </a:fontRef>
          </p:style>
        </p:cxnSp>
        <p:cxnSp>
          <p:nvCxnSpPr>
            <p:cNvPr id="86" name="Straight Connector 85">
              <a:extLst>
                <a:ext uri="{FF2B5EF4-FFF2-40B4-BE49-F238E27FC236}">
                  <a16:creationId xmlns:a16="http://schemas.microsoft.com/office/drawing/2014/main" id="{B5C3F6E8-53F7-4CA9-8A77-DDEA8B48F478}"/>
                </a:ext>
              </a:extLst>
            </p:cNvPr>
            <p:cNvCxnSpPr>
              <a:cxnSpLocks/>
            </p:cNvCxnSpPr>
            <p:nvPr/>
          </p:nvCxnSpPr>
          <p:spPr>
            <a:xfrm flipH="1">
              <a:off x="6604380" y="4350525"/>
              <a:ext cx="582124" cy="297539"/>
            </a:xfrm>
            <a:prstGeom prst="line">
              <a:avLst/>
            </a:prstGeom>
            <a:ln w="28575">
              <a:solidFill>
                <a:srgbClr val="0000FF"/>
              </a:solidFill>
              <a:prstDash val="dashDot"/>
            </a:ln>
          </p:spPr>
          <p:style>
            <a:lnRef idx="1">
              <a:schemeClr val="accent2"/>
            </a:lnRef>
            <a:fillRef idx="0">
              <a:schemeClr val="accent2"/>
            </a:fillRef>
            <a:effectRef idx="0">
              <a:schemeClr val="accent2"/>
            </a:effectRef>
            <a:fontRef idx="minor">
              <a:schemeClr val="tx1"/>
            </a:fontRef>
          </p:style>
        </p:cxnSp>
        <p:sp>
          <p:nvSpPr>
            <p:cNvPr id="88" name="TextBox 87">
              <a:extLst>
                <a:ext uri="{FF2B5EF4-FFF2-40B4-BE49-F238E27FC236}">
                  <a16:creationId xmlns:a16="http://schemas.microsoft.com/office/drawing/2014/main" id="{9F67A018-6A79-4615-9130-88414CAF2494}"/>
                </a:ext>
              </a:extLst>
            </p:cNvPr>
            <p:cNvSpPr txBox="1"/>
            <p:nvPr/>
          </p:nvSpPr>
          <p:spPr>
            <a:xfrm>
              <a:off x="87494" y="4826391"/>
              <a:ext cx="1904995" cy="1477328"/>
            </a:xfrm>
            <a:prstGeom prst="rect">
              <a:avLst/>
            </a:prstGeom>
            <a:noFill/>
          </p:spPr>
          <p:txBody>
            <a:bodyPr wrap="square" rtlCol="0">
              <a:spAutoFit/>
            </a:bodyPr>
            <a:lstStyle/>
            <a:p>
              <a:pPr algn="ctr"/>
              <a:r>
                <a:rPr lang="en-US" sz="3600" dirty="0">
                  <a:solidFill>
                    <a:srgbClr val="0000FF"/>
                  </a:solidFill>
                </a:rPr>
                <a:t>BLUE</a:t>
              </a:r>
              <a:br>
                <a:rPr lang="en-US" dirty="0">
                  <a:solidFill>
                    <a:srgbClr val="0000FF"/>
                  </a:solidFill>
                </a:rPr>
              </a:br>
              <a:r>
                <a:rPr lang="en-US" dirty="0">
                  <a:solidFill>
                    <a:srgbClr val="0000FF"/>
                  </a:solidFill>
                </a:rPr>
                <a:t>Hydrogen bonds</a:t>
              </a:r>
            </a:p>
            <a:p>
              <a:pPr algn="ctr"/>
              <a:r>
                <a:rPr lang="en-US" dirty="0">
                  <a:solidFill>
                    <a:srgbClr val="0000FF"/>
                  </a:solidFill>
                </a:rPr>
                <a:t>Between molecules</a:t>
              </a:r>
            </a:p>
          </p:txBody>
        </p:sp>
        <p:cxnSp>
          <p:nvCxnSpPr>
            <p:cNvPr id="90" name="Straight Arrow Connector 89">
              <a:extLst>
                <a:ext uri="{FF2B5EF4-FFF2-40B4-BE49-F238E27FC236}">
                  <a16:creationId xmlns:a16="http://schemas.microsoft.com/office/drawing/2014/main" id="{FC7F8AD8-2C6D-4885-9B37-AC1FC4005457}"/>
                </a:ext>
              </a:extLst>
            </p:cNvPr>
            <p:cNvCxnSpPr/>
            <p:nvPr/>
          </p:nvCxnSpPr>
          <p:spPr>
            <a:xfrm flipV="1">
              <a:off x="1371600" y="4166756"/>
              <a:ext cx="1905000" cy="759087"/>
            </a:xfrm>
            <a:prstGeom prst="straightConnector1">
              <a:avLst/>
            </a:prstGeom>
            <a:ln w="57150">
              <a:solidFill>
                <a:srgbClr val="0000FF"/>
              </a:solidFill>
              <a:tailEnd type="triangle"/>
            </a:ln>
          </p:spPr>
          <p:style>
            <a:lnRef idx="1">
              <a:schemeClr val="accent2"/>
            </a:lnRef>
            <a:fillRef idx="0">
              <a:schemeClr val="accent2"/>
            </a:fillRef>
            <a:effectRef idx="0">
              <a:schemeClr val="accent2"/>
            </a:effectRef>
            <a:fontRef idx="minor">
              <a:schemeClr val="tx1"/>
            </a:fontRef>
          </p:style>
        </p:cxnSp>
      </p:grpSp>
    </p:spTree>
    <p:extLst>
      <p:ext uri="{BB962C8B-B14F-4D97-AF65-F5344CB8AC3E}">
        <p14:creationId xmlns:p14="http://schemas.microsoft.com/office/powerpoint/2010/main" val="312450873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6" descr="chem%20table%20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197" y="990600"/>
            <a:ext cx="37433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8279" y="228600"/>
            <a:ext cx="3810000" cy="646331"/>
          </a:xfrm>
          <a:prstGeom prst="rect">
            <a:avLst/>
          </a:prstGeom>
          <a:noFill/>
        </p:spPr>
        <p:txBody>
          <a:bodyPr wrap="square" rtlCol="0">
            <a:spAutoFit/>
          </a:bodyPr>
          <a:lstStyle/>
          <a:p>
            <a:pPr algn="ctr"/>
            <a:r>
              <a:rPr lang="en-US" b="1" dirty="0"/>
              <a:t>Table G</a:t>
            </a:r>
          </a:p>
          <a:p>
            <a:pPr algn="ctr"/>
            <a:r>
              <a:rPr lang="en-US" b="1" dirty="0"/>
              <a:t>Solubility Curves at Standard Pressure</a:t>
            </a:r>
          </a:p>
        </p:txBody>
      </p:sp>
      <p:sp>
        <p:nvSpPr>
          <p:cNvPr id="5" name="TextBox 4"/>
          <p:cNvSpPr txBox="1"/>
          <p:nvPr/>
        </p:nvSpPr>
        <p:spPr>
          <a:xfrm>
            <a:off x="3984871" y="0"/>
            <a:ext cx="5159129" cy="5632311"/>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39.</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A.  How many compounds are on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this graph? TEN</a:t>
            </a:r>
          </a:p>
          <a:p>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B.  How many lines go “up” as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temperature rises? SEVEN</a:t>
            </a:r>
          </a:p>
          <a:p>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C.  How many lines go “down” as the</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temperature rises? THREE</a:t>
            </a:r>
          </a:p>
          <a:p>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D.  How many of these compounds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are IONIC?  ________</a:t>
            </a:r>
          </a:p>
          <a:p>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E.  How many of these compounds are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MOLECULAR?  ___________</a:t>
            </a:r>
          </a:p>
        </p:txBody>
      </p:sp>
    </p:spTree>
    <p:extLst>
      <p:ext uri="{BB962C8B-B14F-4D97-AF65-F5344CB8AC3E}">
        <p14:creationId xmlns:p14="http://schemas.microsoft.com/office/powerpoint/2010/main" val="234544520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6" descr="chem%20table%20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197" y="990600"/>
            <a:ext cx="37433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8279" y="228600"/>
            <a:ext cx="3810000" cy="646331"/>
          </a:xfrm>
          <a:prstGeom prst="rect">
            <a:avLst/>
          </a:prstGeom>
          <a:noFill/>
        </p:spPr>
        <p:txBody>
          <a:bodyPr wrap="square" rtlCol="0">
            <a:spAutoFit/>
          </a:bodyPr>
          <a:lstStyle/>
          <a:p>
            <a:pPr algn="ctr"/>
            <a:r>
              <a:rPr lang="en-US" b="1" dirty="0"/>
              <a:t>Table G</a:t>
            </a:r>
          </a:p>
          <a:p>
            <a:pPr algn="ctr"/>
            <a:r>
              <a:rPr lang="en-US" b="1" dirty="0"/>
              <a:t>Solubility Curves at Standard Pressure</a:t>
            </a:r>
          </a:p>
        </p:txBody>
      </p:sp>
      <p:sp>
        <p:nvSpPr>
          <p:cNvPr id="5" name="TextBox 4"/>
          <p:cNvSpPr txBox="1"/>
          <p:nvPr/>
        </p:nvSpPr>
        <p:spPr>
          <a:xfrm>
            <a:off x="3984871" y="5862"/>
            <a:ext cx="5159129" cy="5632311"/>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39.</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A.  How many compounds are on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this graph? TEN</a:t>
            </a:r>
          </a:p>
          <a:p>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B.  How many lines go “up” as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temperature rises? SEVEN</a:t>
            </a:r>
          </a:p>
          <a:p>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C.  How many lines go “down” as the</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temperature rises? THREE</a:t>
            </a:r>
          </a:p>
          <a:p>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D.  How many of these compounds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are IONIC?  SEVEN</a:t>
            </a:r>
          </a:p>
          <a:p>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E.  How many of these compounds are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MOLECULAR?  THREE</a:t>
            </a:r>
          </a:p>
        </p:txBody>
      </p:sp>
    </p:spTree>
    <p:extLst>
      <p:ext uri="{BB962C8B-B14F-4D97-AF65-F5344CB8AC3E}">
        <p14:creationId xmlns:p14="http://schemas.microsoft.com/office/powerpoint/2010/main" val="28728875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6" descr="chem%20table%20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197" y="990600"/>
            <a:ext cx="37433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8279" y="228600"/>
            <a:ext cx="3810000" cy="646331"/>
          </a:xfrm>
          <a:prstGeom prst="rect">
            <a:avLst/>
          </a:prstGeom>
          <a:noFill/>
        </p:spPr>
        <p:txBody>
          <a:bodyPr wrap="square" rtlCol="0">
            <a:spAutoFit/>
          </a:bodyPr>
          <a:lstStyle/>
          <a:p>
            <a:pPr algn="ctr"/>
            <a:r>
              <a:rPr lang="en-US" b="1" dirty="0"/>
              <a:t>Table G</a:t>
            </a:r>
          </a:p>
          <a:p>
            <a:pPr algn="ctr"/>
            <a:r>
              <a:rPr lang="en-US" b="1" dirty="0"/>
              <a:t>Solubility Curves at Standard Pressure</a:t>
            </a:r>
          </a:p>
        </p:txBody>
      </p:sp>
      <p:sp>
        <p:nvSpPr>
          <p:cNvPr id="5" name="TextBox 4"/>
          <p:cNvSpPr txBox="1"/>
          <p:nvPr/>
        </p:nvSpPr>
        <p:spPr>
          <a:xfrm>
            <a:off x="3958942" y="0"/>
            <a:ext cx="5159129" cy="6863417"/>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39.  </a:t>
            </a:r>
            <a:br>
              <a:rPr lang="en-US" sz="2400" dirty="0">
                <a:solidFill>
                  <a:srgbClr val="0000FF"/>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A.  How many compounds are on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this graph? TEN</a:t>
            </a:r>
          </a:p>
          <a:p>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B.  How many lines go “up” as the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temperature rises? SEVEN</a:t>
            </a:r>
          </a:p>
          <a:p>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C.  How many lines go “down” as the</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temperature rises? THREE</a:t>
            </a:r>
          </a:p>
          <a:p>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D.  How many of these compounds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are IONIC?  SEVEN</a:t>
            </a:r>
          </a:p>
          <a:p>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E.  How many of these compounds are </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MOLECULAR?  THREE</a:t>
            </a:r>
            <a:br>
              <a:rPr lang="en-US" sz="2400" dirty="0">
                <a:solidFill>
                  <a:srgbClr val="FF0000"/>
                </a:solidFill>
                <a:latin typeface="Times New Roman" panose="02020603050405020304" pitchFamily="18" charset="0"/>
                <a:cs typeface="Times New Roman" panose="02020603050405020304" pitchFamily="18" charset="0"/>
              </a:rPr>
            </a:br>
            <a:br>
              <a:rPr lang="en-US" sz="2400" dirty="0">
                <a:solidFill>
                  <a:srgbClr val="FF0000"/>
                </a:solidFill>
                <a:latin typeface="Times New Roman" panose="02020603050405020304" pitchFamily="18" charset="0"/>
                <a:cs typeface="Times New Roman" panose="02020603050405020304" pitchFamily="18" charset="0"/>
              </a:rPr>
            </a:br>
            <a:r>
              <a:rPr lang="en-US" sz="2800" b="1" dirty="0">
                <a:solidFill>
                  <a:srgbClr val="0000FF"/>
                </a:solidFill>
                <a:latin typeface="Times New Roman" panose="02020603050405020304" pitchFamily="18" charset="0"/>
                <a:cs typeface="Times New Roman" panose="02020603050405020304" pitchFamily="18" charset="0"/>
              </a:rPr>
              <a:t>40.  How do we make sense of</a:t>
            </a:r>
            <a:br>
              <a:rPr lang="en-US" sz="2800" b="1" dirty="0">
                <a:solidFill>
                  <a:srgbClr val="0000FF"/>
                </a:solidFill>
                <a:latin typeface="Times New Roman" panose="02020603050405020304" pitchFamily="18" charset="0"/>
                <a:cs typeface="Times New Roman" panose="02020603050405020304" pitchFamily="18" charset="0"/>
              </a:rPr>
            </a:br>
            <a:r>
              <a:rPr lang="en-US" sz="2800" b="1" dirty="0">
                <a:solidFill>
                  <a:srgbClr val="0000FF"/>
                </a:solidFill>
                <a:latin typeface="Times New Roman" panose="02020603050405020304" pitchFamily="18" charset="0"/>
                <a:cs typeface="Times New Roman" panose="02020603050405020304" pitchFamily="18" charset="0"/>
              </a:rPr>
              <a:t>       these statements??? </a:t>
            </a:r>
            <a:r>
              <a:rPr lang="en-US" sz="1600" b="1" dirty="0">
                <a:solidFill>
                  <a:srgbClr val="0000FF"/>
                </a:solidFill>
                <a:latin typeface="Times New Roman" panose="02020603050405020304" pitchFamily="18" charset="0"/>
                <a:cs typeface="Times New Roman" panose="02020603050405020304" pitchFamily="18" charset="0"/>
              </a:rPr>
              <a:t>    </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93670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6" descr="chem%20table%20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197" y="990600"/>
            <a:ext cx="37433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78279" y="228600"/>
            <a:ext cx="3810000" cy="646331"/>
          </a:xfrm>
          <a:prstGeom prst="rect">
            <a:avLst/>
          </a:prstGeom>
          <a:noFill/>
        </p:spPr>
        <p:txBody>
          <a:bodyPr wrap="square" rtlCol="0">
            <a:spAutoFit/>
          </a:bodyPr>
          <a:lstStyle/>
          <a:p>
            <a:pPr algn="ctr"/>
            <a:r>
              <a:rPr lang="en-US" b="1" dirty="0"/>
              <a:t>Table G</a:t>
            </a:r>
          </a:p>
          <a:p>
            <a:pPr algn="ctr"/>
            <a:r>
              <a:rPr lang="en-US" b="1" dirty="0"/>
              <a:t>Solubility Curves at Standard Pressure</a:t>
            </a:r>
          </a:p>
        </p:txBody>
      </p:sp>
      <p:sp>
        <p:nvSpPr>
          <p:cNvPr id="5" name="TextBox 4"/>
          <p:cNvSpPr txBox="1"/>
          <p:nvPr/>
        </p:nvSpPr>
        <p:spPr>
          <a:xfrm>
            <a:off x="4114800" y="0"/>
            <a:ext cx="4990304" cy="5386090"/>
          </a:xfrm>
          <a:prstGeom prst="rect">
            <a:avLst/>
          </a:prstGeom>
          <a:noFill/>
        </p:spPr>
        <p:txBody>
          <a:bodyPr wrap="square" rtlCol="0">
            <a:spAutoFit/>
          </a:bodyPr>
          <a:lstStyle/>
          <a:p>
            <a:r>
              <a:rPr lang="en-US" sz="2400" dirty="0">
                <a:solidFill>
                  <a:srgbClr val="0000FF"/>
                </a:solidFill>
                <a:latin typeface="Times New Roman" panose="02020603050405020304" pitchFamily="18" charset="0"/>
                <a:cs typeface="Times New Roman" panose="02020603050405020304" pitchFamily="18" charset="0"/>
              </a:rPr>
              <a:t>40.  How do we make sense of these</a:t>
            </a:r>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a:t>
            </a:r>
            <a:r>
              <a:rPr lang="en-US" sz="2400" dirty="0">
                <a:solidFill>
                  <a:srgbClr val="0000FF"/>
                </a:solidFill>
                <a:latin typeface="Times New Roman" panose="02020603050405020304" pitchFamily="18" charset="0"/>
                <a:cs typeface="Times New Roman" panose="02020603050405020304" pitchFamily="18" charset="0"/>
              </a:rPr>
              <a:t>statements??? </a:t>
            </a:r>
            <a:br>
              <a:rPr lang="en-US" sz="2400" dirty="0">
                <a:solidFill>
                  <a:srgbClr val="0000FF"/>
                </a:solidFill>
                <a:latin typeface="Times New Roman" panose="02020603050405020304" pitchFamily="18" charset="0"/>
                <a:cs typeface="Times New Roman" panose="02020603050405020304" pitchFamily="18" charset="0"/>
              </a:rPr>
            </a:br>
            <a:br>
              <a:rPr lang="en-US" sz="24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Ionic compound solubility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in water increases with </a:t>
            </a:r>
            <a:br>
              <a:rPr lang="en-US" sz="3200" dirty="0">
                <a:solidFill>
                  <a:srgbClr val="0000FF"/>
                </a:solidFill>
                <a:latin typeface="Times New Roman" panose="02020603050405020304" pitchFamily="18" charset="0"/>
                <a:cs typeface="Times New Roman" panose="02020603050405020304" pitchFamily="18" charset="0"/>
              </a:rPr>
            </a:br>
            <a:r>
              <a:rPr lang="en-US" sz="3200" dirty="0">
                <a:solidFill>
                  <a:srgbClr val="0000FF"/>
                </a:solidFill>
                <a:latin typeface="Times New Roman" panose="02020603050405020304" pitchFamily="18" charset="0"/>
                <a:cs typeface="Times New Roman" panose="02020603050405020304" pitchFamily="18" charset="0"/>
              </a:rPr>
              <a:t>higher temperature.  </a:t>
            </a:r>
          </a:p>
          <a:p>
            <a:endParaRPr lang="en-US" sz="3200" dirty="0">
              <a:solidFill>
                <a:srgbClr val="FF0000"/>
              </a:solidFill>
              <a:latin typeface="Times New Roman" panose="02020603050405020304" pitchFamily="18" charset="0"/>
              <a:cs typeface="Times New Roman" panose="02020603050405020304" pitchFamily="18" charset="0"/>
            </a:endParaRPr>
          </a:p>
          <a:p>
            <a:r>
              <a:rPr lang="en-US" sz="3200" dirty="0">
                <a:solidFill>
                  <a:srgbClr val="FF0000"/>
                </a:solidFill>
                <a:latin typeface="Times New Roman" panose="02020603050405020304" pitchFamily="18" charset="0"/>
                <a:cs typeface="Times New Roman" panose="02020603050405020304" pitchFamily="18" charset="0"/>
              </a:rPr>
              <a:t>Molecular compound solubility in water decreases with higher temperature.</a:t>
            </a:r>
          </a:p>
          <a:p>
            <a:br>
              <a:rPr lang="en-US" sz="2400" dirty="0">
                <a:solidFill>
                  <a:srgbClr val="FF0000"/>
                </a:solidFill>
                <a:latin typeface="Times New Roman" panose="02020603050405020304" pitchFamily="18" charset="0"/>
                <a:cs typeface="Times New Roman" panose="02020603050405020304" pitchFamily="18" charset="0"/>
              </a:rPr>
            </a:br>
            <a:r>
              <a:rPr lang="en-US" sz="2400" dirty="0">
                <a:solidFill>
                  <a:srgbClr val="FF000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13751106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FFB9"/>
        </a:solidFill>
        <a:effectLst/>
      </p:bgPr>
    </p:bg>
    <p:spTree>
      <p:nvGrpSpPr>
        <p:cNvPr id="1" name=""/>
        <p:cNvGrpSpPr/>
        <p:nvPr/>
      </p:nvGrpSpPr>
      <p:grpSpPr>
        <a:xfrm>
          <a:off x="0" y="0"/>
          <a:ext cx="0" cy="0"/>
          <a:chOff x="0" y="0"/>
          <a:chExt cx="0" cy="0"/>
        </a:xfrm>
      </p:grpSpPr>
      <p:pic>
        <p:nvPicPr>
          <p:cNvPr id="2" name="Picture 6" descr="chem%20table%20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599" y="1050942"/>
            <a:ext cx="37433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381000"/>
            <a:ext cx="3810000" cy="646331"/>
          </a:xfrm>
          <a:prstGeom prst="rect">
            <a:avLst/>
          </a:prstGeom>
          <a:noFill/>
        </p:spPr>
        <p:txBody>
          <a:bodyPr wrap="square" rtlCol="0">
            <a:spAutoFit/>
          </a:bodyPr>
          <a:lstStyle/>
          <a:p>
            <a:pPr algn="ctr"/>
            <a:r>
              <a:rPr lang="en-US" b="1" dirty="0"/>
              <a:t>Table G</a:t>
            </a:r>
          </a:p>
          <a:p>
            <a:pPr algn="ctr"/>
            <a:r>
              <a:rPr lang="en-US" b="1" dirty="0"/>
              <a:t>Solubility Curves at Standard Pressure</a:t>
            </a:r>
          </a:p>
        </p:txBody>
      </p:sp>
      <p:sp>
        <p:nvSpPr>
          <p:cNvPr id="5" name="TextBox 4"/>
          <p:cNvSpPr txBox="1"/>
          <p:nvPr/>
        </p:nvSpPr>
        <p:spPr>
          <a:xfrm>
            <a:off x="4267200" y="0"/>
            <a:ext cx="4876800" cy="6370975"/>
          </a:xfrm>
          <a:prstGeom prst="rect">
            <a:avLst/>
          </a:prstGeom>
          <a:noFill/>
        </p:spPr>
        <p:txBody>
          <a:bodyPr wrap="square" rtlCol="0">
            <a:spAutoFit/>
          </a:bodyPr>
          <a:lstStyle/>
          <a:p>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41.  How many lines can you look at on this graph at any time?   ____</a:t>
            </a:r>
          </a:p>
          <a:p>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42.  When an ionic compound like KI or NaCl goes into water, what particles end up in the water? ________</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43.  When something like sugar C</a:t>
            </a:r>
            <a:r>
              <a:rPr lang="en-US" sz="2800" baseline="-25000" dirty="0">
                <a:solidFill>
                  <a:srgbClr val="0000FF"/>
                </a:solidFill>
                <a:latin typeface="Times New Roman" panose="02020603050405020304" pitchFamily="18" charset="0"/>
                <a:cs typeface="Times New Roman" panose="02020603050405020304" pitchFamily="18" charset="0"/>
              </a:rPr>
              <a:t>12</a:t>
            </a:r>
            <a:r>
              <a:rPr lang="en-US" sz="2800" dirty="0">
                <a:solidFill>
                  <a:srgbClr val="0000FF"/>
                </a:solidFill>
                <a:latin typeface="Times New Roman" panose="02020603050405020304" pitchFamily="18" charset="0"/>
                <a:cs typeface="Times New Roman" panose="02020603050405020304" pitchFamily="18" charset="0"/>
              </a:rPr>
              <a:t>H</a:t>
            </a:r>
            <a:r>
              <a:rPr lang="en-US" sz="2800" baseline="-25000" dirty="0">
                <a:solidFill>
                  <a:srgbClr val="0000FF"/>
                </a:solidFill>
                <a:latin typeface="Times New Roman" panose="02020603050405020304" pitchFamily="18" charset="0"/>
                <a:cs typeface="Times New Roman" panose="02020603050405020304" pitchFamily="18" charset="0"/>
              </a:rPr>
              <a:t>22</a:t>
            </a:r>
            <a:r>
              <a:rPr lang="en-US" sz="2800" dirty="0">
                <a:solidFill>
                  <a:srgbClr val="0000FF"/>
                </a:solidFill>
                <a:latin typeface="Times New Roman" panose="02020603050405020304" pitchFamily="18" charset="0"/>
                <a:cs typeface="Times New Roman" panose="02020603050405020304" pitchFamily="18" charset="0"/>
              </a:rPr>
              <a:t>O</a:t>
            </a:r>
            <a:r>
              <a:rPr lang="en-US" sz="2800" baseline="-25000" dirty="0">
                <a:solidFill>
                  <a:srgbClr val="0000FF"/>
                </a:solidFill>
                <a:latin typeface="Times New Roman" panose="02020603050405020304" pitchFamily="18" charset="0"/>
                <a:cs typeface="Times New Roman" panose="02020603050405020304" pitchFamily="18" charset="0"/>
              </a:rPr>
              <a:t>11</a:t>
            </a:r>
            <a:r>
              <a:rPr lang="en-US" sz="2800" dirty="0">
                <a:solidFill>
                  <a:srgbClr val="0000FF"/>
                </a:solidFill>
                <a:latin typeface="Times New Roman" panose="02020603050405020304" pitchFamily="18" charset="0"/>
                <a:cs typeface="Times New Roman" panose="02020603050405020304" pitchFamily="18" charset="0"/>
              </a:rPr>
              <a:t> go into water, what particles end up in the liquid water?  ____________</a:t>
            </a:r>
          </a:p>
        </p:txBody>
      </p:sp>
    </p:spTree>
    <p:extLst>
      <p:ext uri="{BB962C8B-B14F-4D97-AF65-F5344CB8AC3E}">
        <p14:creationId xmlns:p14="http://schemas.microsoft.com/office/powerpoint/2010/main" val="371207315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FFFFB9"/>
        </a:solidFill>
        <a:effectLst/>
      </p:bgPr>
    </p:bg>
    <p:spTree>
      <p:nvGrpSpPr>
        <p:cNvPr id="1" name=""/>
        <p:cNvGrpSpPr/>
        <p:nvPr/>
      </p:nvGrpSpPr>
      <p:grpSpPr>
        <a:xfrm>
          <a:off x="0" y="0"/>
          <a:ext cx="0" cy="0"/>
          <a:chOff x="0" y="0"/>
          <a:chExt cx="0" cy="0"/>
        </a:xfrm>
      </p:grpSpPr>
      <p:pic>
        <p:nvPicPr>
          <p:cNvPr id="2" name="Picture 6" descr="chem%20table%20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599" y="1050942"/>
            <a:ext cx="37433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381000"/>
            <a:ext cx="3810000" cy="646331"/>
          </a:xfrm>
          <a:prstGeom prst="rect">
            <a:avLst/>
          </a:prstGeom>
          <a:noFill/>
        </p:spPr>
        <p:txBody>
          <a:bodyPr wrap="square" rtlCol="0">
            <a:spAutoFit/>
          </a:bodyPr>
          <a:lstStyle/>
          <a:p>
            <a:pPr algn="ctr"/>
            <a:r>
              <a:rPr lang="en-US" b="1" dirty="0"/>
              <a:t>Table G</a:t>
            </a:r>
          </a:p>
          <a:p>
            <a:pPr algn="ctr"/>
            <a:r>
              <a:rPr lang="en-US" b="1" dirty="0"/>
              <a:t>Solubility Curves at Standard Pressure</a:t>
            </a:r>
          </a:p>
        </p:txBody>
      </p:sp>
      <p:sp>
        <p:nvSpPr>
          <p:cNvPr id="5" name="TextBox 4"/>
          <p:cNvSpPr txBox="1"/>
          <p:nvPr/>
        </p:nvSpPr>
        <p:spPr>
          <a:xfrm>
            <a:off x="4267200" y="0"/>
            <a:ext cx="4876800" cy="6370975"/>
          </a:xfrm>
          <a:prstGeom prst="rect">
            <a:avLst/>
          </a:prstGeom>
          <a:noFill/>
        </p:spPr>
        <p:txBody>
          <a:bodyPr wrap="square" rtlCol="0">
            <a:spAutoFit/>
          </a:bodyPr>
          <a:lstStyle/>
          <a:p>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41.  How many lines can you look at on this graph at any time?   </a:t>
            </a:r>
            <a:r>
              <a:rPr lang="en-US" sz="2400" b="1" u="sng" dirty="0">
                <a:latin typeface="Times New Roman" panose="02020603050405020304" pitchFamily="18" charset="0"/>
                <a:cs typeface="Times New Roman" panose="02020603050405020304" pitchFamily="18" charset="0"/>
              </a:rPr>
              <a:t>ONE</a:t>
            </a:r>
          </a:p>
          <a:p>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42.  When an ionic compound like KI or NaCl goes into water, what particles end up in the water? ________</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43.  When something like sugar C</a:t>
            </a:r>
            <a:r>
              <a:rPr lang="en-US" sz="2800" baseline="-25000" dirty="0">
                <a:solidFill>
                  <a:srgbClr val="0000FF"/>
                </a:solidFill>
                <a:latin typeface="Times New Roman" panose="02020603050405020304" pitchFamily="18" charset="0"/>
                <a:cs typeface="Times New Roman" panose="02020603050405020304" pitchFamily="18" charset="0"/>
              </a:rPr>
              <a:t>12</a:t>
            </a:r>
            <a:r>
              <a:rPr lang="en-US" sz="2800" dirty="0">
                <a:solidFill>
                  <a:srgbClr val="0000FF"/>
                </a:solidFill>
                <a:latin typeface="Times New Roman" panose="02020603050405020304" pitchFamily="18" charset="0"/>
                <a:cs typeface="Times New Roman" panose="02020603050405020304" pitchFamily="18" charset="0"/>
              </a:rPr>
              <a:t>H</a:t>
            </a:r>
            <a:r>
              <a:rPr lang="en-US" sz="2800" baseline="-25000" dirty="0">
                <a:solidFill>
                  <a:srgbClr val="0000FF"/>
                </a:solidFill>
                <a:latin typeface="Times New Roman" panose="02020603050405020304" pitchFamily="18" charset="0"/>
                <a:cs typeface="Times New Roman" panose="02020603050405020304" pitchFamily="18" charset="0"/>
              </a:rPr>
              <a:t>22</a:t>
            </a:r>
            <a:r>
              <a:rPr lang="en-US" sz="2800" dirty="0">
                <a:solidFill>
                  <a:srgbClr val="0000FF"/>
                </a:solidFill>
                <a:latin typeface="Times New Roman" panose="02020603050405020304" pitchFamily="18" charset="0"/>
                <a:cs typeface="Times New Roman" panose="02020603050405020304" pitchFamily="18" charset="0"/>
              </a:rPr>
              <a:t>O</a:t>
            </a:r>
            <a:r>
              <a:rPr lang="en-US" sz="2800" baseline="-25000" dirty="0">
                <a:solidFill>
                  <a:srgbClr val="0000FF"/>
                </a:solidFill>
                <a:latin typeface="Times New Roman" panose="02020603050405020304" pitchFamily="18" charset="0"/>
                <a:cs typeface="Times New Roman" panose="02020603050405020304" pitchFamily="18" charset="0"/>
              </a:rPr>
              <a:t>11</a:t>
            </a:r>
            <a:r>
              <a:rPr lang="en-US" sz="2800" dirty="0">
                <a:solidFill>
                  <a:srgbClr val="0000FF"/>
                </a:solidFill>
                <a:latin typeface="Times New Roman" panose="02020603050405020304" pitchFamily="18" charset="0"/>
                <a:cs typeface="Times New Roman" panose="02020603050405020304" pitchFamily="18" charset="0"/>
              </a:rPr>
              <a:t> go into water, what particles end up in the liquid water?  ____________</a:t>
            </a:r>
          </a:p>
        </p:txBody>
      </p:sp>
    </p:spTree>
    <p:extLst>
      <p:ext uri="{BB962C8B-B14F-4D97-AF65-F5344CB8AC3E}">
        <p14:creationId xmlns:p14="http://schemas.microsoft.com/office/powerpoint/2010/main" val="26873101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FFFFB9"/>
        </a:solidFill>
        <a:effectLst/>
      </p:bgPr>
    </p:bg>
    <p:spTree>
      <p:nvGrpSpPr>
        <p:cNvPr id="1" name=""/>
        <p:cNvGrpSpPr/>
        <p:nvPr/>
      </p:nvGrpSpPr>
      <p:grpSpPr>
        <a:xfrm>
          <a:off x="0" y="0"/>
          <a:ext cx="0" cy="0"/>
          <a:chOff x="0" y="0"/>
          <a:chExt cx="0" cy="0"/>
        </a:xfrm>
      </p:grpSpPr>
      <p:pic>
        <p:nvPicPr>
          <p:cNvPr id="2" name="Picture 6" descr="chem%20table%20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599" y="1050942"/>
            <a:ext cx="37433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381000"/>
            <a:ext cx="3810000" cy="646331"/>
          </a:xfrm>
          <a:prstGeom prst="rect">
            <a:avLst/>
          </a:prstGeom>
          <a:noFill/>
        </p:spPr>
        <p:txBody>
          <a:bodyPr wrap="square" rtlCol="0">
            <a:spAutoFit/>
          </a:bodyPr>
          <a:lstStyle/>
          <a:p>
            <a:pPr algn="ctr"/>
            <a:r>
              <a:rPr lang="en-US" b="1" dirty="0"/>
              <a:t>Table G</a:t>
            </a:r>
          </a:p>
          <a:p>
            <a:pPr algn="ctr"/>
            <a:r>
              <a:rPr lang="en-US" b="1" dirty="0"/>
              <a:t>Solubility Curves at Standard Pressure</a:t>
            </a:r>
          </a:p>
        </p:txBody>
      </p:sp>
      <p:sp>
        <p:nvSpPr>
          <p:cNvPr id="5" name="TextBox 4"/>
          <p:cNvSpPr txBox="1"/>
          <p:nvPr/>
        </p:nvSpPr>
        <p:spPr>
          <a:xfrm>
            <a:off x="4267200" y="0"/>
            <a:ext cx="4876800" cy="6370975"/>
          </a:xfrm>
          <a:prstGeom prst="rect">
            <a:avLst/>
          </a:prstGeom>
          <a:noFill/>
        </p:spPr>
        <p:txBody>
          <a:bodyPr wrap="square" rtlCol="0">
            <a:spAutoFit/>
          </a:bodyPr>
          <a:lstStyle/>
          <a:p>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41.  How many lines can you look at on this graph at any time?   </a:t>
            </a:r>
            <a:r>
              <a:rPr lang="en-US" sz="2400" b="1" u="sng" dirty="0">
                <a:latin typeface="Times New Roman" panose="02020603050405020304" pitchFamily="18" charset="0"/>
                <a:cs typeface="Times New Roman" panose="02020603050405020304" pitchFamily="18" charset="0"/>
              </a:rPr>
              <a:t>ONE</a:t>
            </a:r>
          </a:p>
          <a:p>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42.  When an ionic compound like KI or NaCl goes into water, what particles end up in the water? </a:t>
            </a:r>
            <a:r>
              <a:rPr lang="en-US" sz="2800" u="sng" dirty="0">
                <a:solidFill>
                  <a:srgbClr val="FF0000"/>
                </a:solidFill>
                <a:latin typeface="Times New Roman" panose="02020603050405020304" pitchFamily="18" charset="0"/>
                <a:cs typeface="Times New Roman" panose="02020603050405020304" pitchFamily="18" charset="0"/>
              </a:rPr>
              <a:t>LOOSE MOBILE IONS</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43.  When something like sugar C</a:t>
            </a:r>
            <a:r>
              <a:rPr lang="en-US" sz="2800" baseline="-25000" dirty="0">
                <a:solidFill>
                  <a:srgbClr val="0000FF"/>
                </a:solidFill>
                <a:latin typeface="Times New Roman" panose="02020603050405020304" pitchFamily="18" charset="0"/>
                <a:cs typeface="Times New Roman" panose="02020603050405020304" pitchFamily="18" charset="0"/>
              </a:rPr>
              <a:t>12</a:t>
            </a:r>
            <a:r>
              <a:rPr lang="en-US" sz="2800" dirty="0">
                <a:solidFill>
                  <a:srgbClr val="0000FF"/>
                </a:solidFill>
                <a:latin typeface="Times New Roman" panose="02020603050405020304" pitchFamily="18" charset="0"/>
                <a:cs typeface="Times New Roman" panose="02020603050405020304" pitchFamily="18" charset="0"/>
              </a:rPr>
              <a:t>H</a:t>
            </a:r>
            <a:r>
              <a:rPr lang="en-US" sz="2800" baseline="-25000" dirty="0">
                <a:solidFill>
                  <a:srgbClr val="0000FF"/>
                </a:solidFill>
                <a:latin typeface="Times New Roman" panose="02020603050405020304" pitchFamily="18" charset="0"/>
                <a:cs typeface="Times New Roman" panose="02020603050405020304" pitchFamily="18" charset="0"/>
              </a:rPr>
              <a:t>22</a:t>
            </a:r>
            <a:r>
              <a:rPr lang="en-US" sz="2800" dirty="0">
                <a:solidFill>
                  <a:srgbClr val="0000FF"/>
                </a:solidFill>
                <a:latin typeface="Times New Roman" panose="02020603050405020304" pitchFamily="18" charset="0"/>
                <a:cs typeface="Times New Roman" panose="02020603050405020304" pitchFamily="18" charset="0"/>
              </a:rPr>
              <a:t>O</a:t>
            </a:r>
            <a:r>
              <a:rPr lang="en-US" sz="2800" baseline="-25000" dirty="0">
                <a:solidFill>
                  <a:srgbClr val="0000FF"/>
                </a:solidFill>
                <a:latin typeface="Times New Roman" panose="02020603050405020304" pitchFamily="18" charset="0"/>
                <a:cs typeface="Times New Roman" panose="02020603050405020304" pitchFamily="18" charset="0"/>
              </a:rPr>
              <a:t>11</a:t>
            </a:r>
            <a:r>
              <a:rPr lang="en-US" sz="2800" dirty="0">
                <a:solidFill>
                  <a:srgbClr val="0000FF"/>
                </a:solidFill>
                <a:latin typeface="Times New Roman" panose="02020603050405020304" pitchFamily="18" charset="0"/>
                <a:cs typeface="Times New Roman" panose="02020603050405020304" pitchFamily="18" charset="0"/>
              </a:rPr>
              <a:t> go into water, what particles end up in the liquid water?  ____________</a:t>
            </a:r>
          </a:p>
        </p:txBody>
      </p:sp>
    </p:spTree>
    <p:extLst>
      <p:ext uri="{BB962C8B-B14F-4D97-AF65-F5344CB8AC3E}">
        <p14:creationId xmlns:p14="http://schemas.microsoft.com/office/powerpoint/2010/main" val="19959201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FFFFB9"/>
        </a:solidFill>
        <a:effectLst/>
      </p:bgPr>
    </p:bg>
    <p:spTree>
      <p:nvGrpSpPr>
        <p:cNvPr id="1" name=""/>
        <p:cNvGrpSpPr/>
        <p:nvPr/>
      </p:nvGrpSpPr>
      <p:grpSpPr>
        <a:xfrm>
          <a:off x="0" y="0"/>
          <a:ext cx="0" cy="0"/>
          <a:chOff x="0" y="0"/>
          <a:chExt cx="0" cy="0"/>
        </a:xfrm>
      </p:grpSpPr>
      <p:pic>
        <p:nvPicPr>
          <p:cNvPr id="2" name="Picture 6" descr="chem%20table%20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28599" y="1050942"/>
            <a:ext cx="3743325" cy="528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04800" y="381000"/>
            <a:ext cx="3810000" cy="646331"/>
          </a:xfrm>
          <a:prstGeom prst="rect">
            <a:avLst/>
          </a:prstGeom>
          <a:noFill/>
        </p:spPr>
        <p:txBody>
          <a:bodyPr wrap="square" rtlCol="0">
            <a:spAutoFit/>
          </a:bodyPr>
          <a:lstStyle/>
          <a:p>
            <a:pPr algn="ctr"/>
            <a:r>
              <a:rPr lang="en-US" b="1" dirty="0"/>
              <a:t>Table G</a:t>
            </a:r>
          </a:p>
          <a:p>
            <a:pPr algn="ctr"/>
            <a:r>
              <a:rPr lang="en-US" b="1" dirty="0"/>
              <a:t>Solubility Curves at Standard Pressure</a:t>
            </a:r>
          </a:p>
        </p:txBody>
      </p:sp>
      <p:sp>
        <p:nvSpPr>
          <p:cNvPr id="5" name="TextBox 4"/>
          <p:cNvSpPr txBox="1"/>
          <p:nvPr/>
        </p:nvSpPr>
        <p:spPr>
          <a:xfrm>
            <a:off x="4267200" y="0"/>
            <a:ext cx="4876800" cy="6801862"/>
          </a:xfrm>
          <a:prstGeom prst="rect">
            <a:avLst/>
          </a:prstGeom>
          <a:noFill/>
        </p:spPr>
        <p:txBody>
          <a:bodyPr wrap="square" rtlCol="0">
            <a:spAutoFit/>
          </a:bodyPr>
          <a:lstStyle/>
          <a:p>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41.  How many lines can you look at on this graph at any time?   </a:t>
            </a:r>
            <a:r>
              <a:rPr lang="en-US" sz="2400" b="1" u="sng" dirty="0">
                <a:latin typeface="Times New Roman" panose="02020603050405020304" pitchFamily="18" charset="0"/>
                <a:cs typeface="Times New Roman" panose="02020603050405020304" pitchFamily="18" charset="0"/>
              </a:rPr>
              <a:t>ONE</a:t>
            </a:r>
          </a:p>
          <a:p>
            <a:br>
              <a:rPr lang="en-US" sz="2800" dirty="0">
                <a:latin typeface="Times New Roman" panose="02020603050405020304" pitchFamily="18" charset="0"/>
                <a:cs typeface="Times New Roman" panose="02020603050405020304" pitchFamily="18" charset="0"/>
              </a:rPr>
            </a:br>
            <a:endParaRPr lang="en-US" sz="2800" dirty="0">
              <a:latin typeface="Times New Roman" panose="02020603050405020304" pitchFamily="18" charset="0"/>
              <a:cs typeface="Times New Roman" panose="02020603050405020304" pitchFamily="18" charset="0"/>
            </a:endParaRPr>
          </a:p>
          <a:p>
            <a:r>
              <a:rPr lang="en-US" sz="2800" dirty="0">
                <a:solidFill>
                  <a:srgbClr val="FF0000"/>
                </a:solidFill>
                <a:latin typeface="Times New Roman" panose="02020603050405020304" pitchFamily="18" charset="0"/>
                <a:cs typeface="Times New Roman" panose="02020603050405020304" pitchFamily="18" charset="0"/>
              </a:rPr>
              <a:t>42.  When an ionic compound like KI or NaCl goes into water, what particles end up in the water? LOOSE MOBILE IONS</a:t>
            </a:r>
            <a:br>
              <a:rPr lang="en-US" sz="2800" dirty="0">
                <a:solidFill>
                  <a:srgbClr val="FF0000"/>
                </a:solidFill>
                <a:latin typeface="Times New Roman" panose="02020603050405020304" pitchFamily="18" charset="0"/>
                <a:cs typeface="Times New Roman" panose="02020603050405020304" pitchFamily="18" charset="0"/>
              </a:rPr>
            </a:b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solidFill>
                  <a:srgbClr val="0000FF"/>
                </a:solidFill>
                <a:latin typeface="Times New Roman" panose="02020603050405020304" pitchFamily="18" charset="0"/>
                <a:cs typeface="Times New Roman" panose="02020603050405020304" pitchFamily="18" charset="0"/>
              </a:rPr>
              <a:t>43.  When something like sugar C</a:t>
            </a:r>
            <a:r>
              <a:rPr lang="en-US" sz="2800" baseline="-25000" dirty="0">
                <a:solidFill>
                  <a:srgbClr val="0000FF"/>
                </a:solidFill>
                <a:latin typeface="Times New Roman" panose="02020603050405020304" pitchFamily="18" charset="0"/>
                <a:cs typeface="Times New Roman" panose="02020603050405020304" pitchFamily="18" charset="0"/>
              </a:rPr>
              <a:t>12</a:t>
            </a:r>
            <a:r>
              <a:rPr lang="en-US" sz="2800" dirty="0">
                <a:solidFill>
                  <a:srgbClr val="0000FF"/>
                </a:solidFill>
                <a:latin typeface="Times New Roman" panose="02020603050405020304" pitchFamily="18" charset="0"/>
                <a:cs typeface="Times New Roman" panose="02020603050405020304" pitchFamily="18" charset="0"/>
              </a:rPr>
              <a:t>H</a:t>
            </a:r>
            <a:r>
              <a:rPr lang="en-US" sz="2800" baseline="-25000" dirty="0">
                <a:solidFill>
                  <a:srgbClr val="0000FF"/>
                </a:solidFill>
                <a:latin typeface="Times New Roman" panose="02020603050405020304" pitchFamily="18" charset="0"/>
                <a:cs typeface="Times New Roman" panose="02020603050405020304" pitchFamily="18" charset="0"/>
              </a:rPr>
              <a:t>22</a:t>
            </a:r>
            <a:r>
              <a:rPr lang="en-US" sz="2800" dirty="0">
                <a:solidFill>
                  <a:srgbClr val="0000FF"/>
                </a:solidFill>
                <a:latin typeface="Times New Roman" panose="02020603050405020304" pitchFamily="18" charset="0"/>
                <a:cs typeface="Times New Roman" panose="02020603050405020304" pitchFamily="18" charset="0"/>
              </a:rPr>
              <a:t>O</a:t>
            </a:r>
            <a:r>
              <a:rPr lang="en-US" sz="2800" baseline="-25000" dirty="0">
                <a:solidFill>
                  <a:srgbClr val="0000FF"/>
                </a:solidFill>
                <a:latin typeface="Times New Roman" panose="02020603050405020304" pitchFamily="18" charset="0"/>
                <a:cs typeface="Times New Roman" panose="02020603050405020304" pitchFamily="18" charset="0"/>
              </a:rPr>
              <a:t>11</a:t>
            </a:r>
            <a:r>
              <a:rPr lang="en-US" sz="2800" dirty="0">
                <a:solidFill>
                  <a:srgbClr val="0000FF"/>
                </a:solidFill>
                <a:latin typeface="Times New Roman" panose="02020603050405020304" pitchFamily="18" charset="0"/>
                <a:cs typeface="Times New Roman" panose="02020603050405020304" pitchFamily="18" charset="0"/>
              </a:rPr>
              <a:t> go into water, what particles end up in the liquid water?  </a:t>
            </a:r>
            <a:r>
              <a:rPr lang="en-US" sz="2800" b="1" u="sng" dirty="0">
                <a:solidFill>
                  <a:srgbClr val="0000FF"/>
                </a:solidFill>
                <a:latin typeface="Times New Roman" panose="02020603050405020304" pitchFamily="18" charset="0"/>
                <a:cs typeface="Times New Roman" panose="02020603050405020304" pitchFamily="18" charset="0"/>
              </a:rPr>
              <a:t>LOOSE MOBILE</a:t>
            </a:r>
            <a:br>
              <a:rPr lang="en-US" sz="2800" dirty="0">
                <a:solidFill>
                  <a:srgbClr val="0000FF"/>
                </a:solidFill>
                <a:latin typeface="Times New Roman" panose="02020603050405020304" pitchFamily="18" charset="0"/>
                <a:cs typeface="Times New Roman" panose="02020603050405020304" pitchFamily="18" charset="0"/>
              </a:rPr>
            </a:br>
            <a:r>
              <a:rPr lang="en-US" sz="2800" dirty="0">
                <a:solidFill>
                  <a:srgbClr val="0000FF"/>
                </a:solidFill>
                <a:latin typeface="Times New Roman" panose="02020603050405020304" pitchFamily="18" charset="0"/>
                <a:cs typeface="Times New Roman" panose="02020603050405020304" pitchFamily="18" charset="0"/>
              </a:rPr>
              <a:t>             </a:t>
            </a:r>
            <a:r>
              <a:rPr lang="en-US" sz="2800" b="1" u="sng" dirty="0">
                <a:solidFill>
                  <a:srgbClr val="0000FF"/>
                </a:solidFill>
                <a:latin typeface="Times New Roman" panose="02020603050405020304" pitchFamily="18" charset="0"/>
                <a:cs typeface="Times New Roman" panose="02020603050405020304" pitchFamily="18" charset="0"/>
              </a:rPr>
              <a:t>MOLECULES</a:t>
            </a:r>
          </a:p>
        </p:txBody>
      </p:sp>
    </p:spTree>
    <p:extLst>
      <p:ext uri="{BB962C8B-B14F-4D97-AF65-F5344CB8AC3E}">
        <p14:creationId xmlns:p14="http://schemas.microsoft.com/office/powerpoint/2010/main" val="158266451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387741"/>
          </a:xfrm>
          <a:prstGeom prst="rect">
            <a:avLst/>
          </a:prstGeom>
          <a:noFill/>
        </p:spPr>
        <p:txBody>
          <a:bodyPr wrap="square" rtlCol="0">
            <a:spAutoFit/>
          </a:bodyPr>
          <a:lstStyle/>
          <a:p>
            <a:pPr>
              <a:lnSpc>
                <a:spcPct val="119000"/>
              </a:lnSpc>
              <a:spcAft>
                <a:spcPts val="600"/>
              </a:spcAft>
            </a:pPr>
            <a:r>
              <a:rPr lang="en-US" sz="2800" kern="1400" dirty="0">
                <a:solidFill>
                  <a:srgbClr val="000000"/>
                </a:solidFill>
                <a:latin typeface="Times New Roman" panose="02020603050405020304" pitchFamily="18" charset="0"/>
                <a:cs typeface="Times New Roman" panose="02020603050405020304" pitchFamily="18" charset="0"/>
              </a:rPr>
              <a:t>44.  How many g of NH</a:t>
            </a:r>
            <a:r>
              <a:rPr lang="en-US" sz="2800" kern="1400" baseline="-25000" dirty="0">
                <a:solidFill>
                  <a:srgbClr val="000000"/>
                </a:solidFill>
                <a:latin typeface="Times New Roman" panose="02020603050405020304" pitchFamily="18" charset="0"/>
                <a:cs typeface="Times New Roman" panose="02020603050405020304" pitchFamily="18" charset="0"/>
              </a:rPr>
              <a:t>3</a:t>
            </a:r>
            <a:r>
              <a:rPr lang="en-US" sz="2800" kern="1400" dirty="0">
                <a:solidFill>
                  <a:srgbClr val="000000"/>
                </a:solidFill>
                <a:latin typeface="Times New Roman" panose="02020603050405020304" pitchFamily="18" charset="0"/>
                <a:cs typeface="Times New Roman" panose="02020603050405020304" pitchFamily="18" charset="0"/>
              </a:rPr>
              <a:t> fit into 100 mL of water at 90°C?  </a:t>
            </a:r>
            <a:br>
              <a:rPr lang="en-US" sz="2800" kern="1400" dirty="0">
                <a:solidFill>
                  <a:srgbClr val="000000"/>
                </a:solidFill>
                <a:latin typeface="Times New Roman" panose="02020603050405020304" pitchFamily="18" charset="0"/>
                <a:cs typeface="Times New Roman" panose="02020603050405020304" pitchFamily="18" charset="0"/>
              </a:rPr>
            </a:br>
            <a:endParaRPr lang="en-US" sz="2800" kern="1400" dirty="0">
              <a:solidFill>
                <a:srgbClr val="000000"/>
              </a:solidFill>
              <a:latin typeface="Times New Roman" panose="02020603050405020304" pitchFamily="18" charset="0"/>
              <a:cs typeface="Times New Roman" panose="02020603050405020304" pitchFamily="18" charset="0"/>
            </a:endParaRPr>
          </a:p>
          <a:p>
            <a:pPr>
              <a:lnSpc>
                <a:spcPct val="119000"/>
              </a:lnSpc>
              <a:spcAft>
                <a:spcPts val="600"/>
              </a:spcAft>
            </a:pPr>
            <a:endParaRPr lang="en-US" sz="2800" kern="1400" dirty="0">
              <a:solidFill>
                <a:srgbClr val="000000"/>
              </a:solidFill>
              <a:latin typeface="Times New Roman" panose="02020603050405020304" pitchFamily="18" charset="0"/>
              <a:cs typeface="Times New Roman" panose="02020603050405020304" pitchFamily="18" charset="0"/>
            </a:endParaRPr>
          </a:p>
          <a:p>
            <a:pPr>
              <a:lnSpc>
                <a:spcPct val="119000"/>
              </a:lnSpc>
              <a:spcAft>
                <a:spcPts val="600"/>
              </a:spcAft>
            </a:pPr>
            <a:r>
              <a:rPr lang="en-US" sz="2800" kern="1400" dirty="0">
                <a:solidFill>
                  <a:srgbClr val="000000"/>
                </a:solidFill>
                <a:latin typeface="Times New Roman" panose="02020603050405020304" pitchFamily="18" charset="0"/>
                <a:cs typeface="Times New Roman" panose="02020603050405020304" pitchFamily="18" charset="0"/>
              </a:rPr>
              <a:t>45.  When water (or any solvent) holds the maximum amount</a:t>
            </a:r>
            <a:br>
              <a:rPr lang="en-US" sz="2800" kern="1400" dirty="0">
                <a:solidFill>
                  <a:srgbClr val="000000"/>
                </a:solidFill>
                <a:latin typeface="Times New Roman" panose="02020603050405020304" pitchFamily="18" charset="0"/>
                <a:cs typeface="Times New Roman" panose="02020603050405020304" pitchFamily="18" charset="0"/>
              </a:rPr>
            </a:br>
            <a:r>
              <a:rPr lang="en-US" sz="2800" kern="1400" dirty="0">
                <a:solidFill>
                  <a:srgbClr val="000000"/>
                </a:solidFill>
                <a:latin typeface="Times New Roman" panose="02020603050405020304" pitchFamily="18" charset="0"/>
                <a:cs typeface="Times New Roman" panose="02020603050405020304" pitchFamily="18" charset="0"/>
              </a:rPr>
              <a:t>      of solute at a given temperature, this solution is said to be: </a:t>
            </a:r>
          </a:p>
          <a:p>
            <a:pPr>
              <a:lnSpc>
                <a:spcPct val="119000"/>
              </a:lnSpc>
              <a:spcAft>
                <a:spcPts val="600"/>
              </a:spcAft>
            </a:pPr>
            <a:r>
              <a:rPr lang="en-US" sz="2800" kern="1400" dirty="0">
                <a:solidFill>
                  <a:srgbClr val="000000"/>
                </a:solidFill>
                <a:latin typeface="Times New Roman" panose="02020603050405020304" pitchFamily="18" charset="0"/>
                <a:cs typeface="Times New Roman" panose="02020603050405020304" pitchFamily="18" charset="0"/>
              </a:rPr>
              <a:t>                                                              </a:t>
            </a:r>
            <a:br>
              <a:rPr lang="en-US" sz="2800" kern="1400" dirty="0">
                <a:solidFill>
                  <a:srgbClr val="000000"/>
                </a:solidFill>
                <a:latin typeface="Times New Roman" panose="02020603050405020304" pitchFamily="18" charset="0"/>
                <a:cs typeface="Times New Roman" panose="02020603050405020304" pitchFamily="18" charset="0"/>
              </a:rPr>
            </a:br>
            <a:r>
              <a:rPr lang="en-US" sz="2800" kern="1400" dirty="0">
                <a:solidFill>
                  <a:srgbClr val="000000"/>
                </a:solidFill>
                <a:latin typeface="Times New Roman" panose="02020603050405020304" pitchFamily="18" charset="0"/>
                <a:cs typeface="Times New Roman" panose="02020603050405020304" pitchFamily="18" charset="0"/>
              </a:rPr>
              <a:t>                      ____________________________</a:t>
            </a:r>
            <a:br>
              <a:rPr lang="en-US" sz="2800" kern="1400" dirty="0">
                <a:solidFill>
                  <a:srgbClr val="000000"/>
                </a:solidFill>
                <a:latin typeface="Times New Roman" panose="02020603050405020304" pitchFamily="18" charset="0"/>
                <a:cs typeface="Times New Roman" panose="02020603050405020304" pitchFamily="18" charset="0"/>
              </a:rPr>
            </a:br>
            <a:endParaRPr lang="en-US" sz="2800" kern="1400" dirty="0">
              <a:solidFill>
                <a:srgbClr val="00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504426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86237"/>
          </a:xfrm>
          <a:prstGeom prst="rect">
            <a:avLst/>
          </a:prstGeom>
          <a:noFill/>
        </p:spPr>
        <p:txBody>
          <a:bodyPr wrap="square" rtlCol="0">
            <a:spAutoFit/>
          </a:bodyPr>
          <a:lstStyle/>
          <a:p>
            <a:pPr>
              <a:lnSpc>
                <a:spcPct val="119000"/>
              </a:lnSpc>
              <a:spcAft>
                <a:spcPts val="600"/>
              </a:spcAft>
            </a:pPr>
            <a:r>
              <a:rPr lang="en-US" sz="2800" kern="1400" dirty="0">
                <a:solidFill>
                  <a:srgbClr val="000000"/>
                </a:solidFill>
                <a:latin typeface="Times New Roman" panose="02020603050405020304" pitchFamily="18" charset="0"/>
                <a:cs typeface="Times New Roman" panose="02020603050405020304" pitchFamily="18" charset="0"/>
              </a:rPr>
              <a:t>44.  How many g of NH</a:t>
            </a:r>
            <a:r>
              <a:rPr lang="en-US" sz="2800" kern="1400" baseline="-25000" dirty="0">
                <a:solidFill>
                  <a:srgbClr val="000000"/>
                </a:solidFill>
                <a:latin typeface="Times New Roman" panose="02020603050405020304" pitchFamily="18" charset="0"/>
                <a:cs typeface="Times New Roman" panose="02020603050405020304" pitchFamily="18" charset="0"/>
              </a:rPr>
              <a:t>3</a:t>
            </a:r>
            <a:r>
              <a:rPr lang="en-US" sz="2800" kern="1400" dirty="0">
                <a:solidFill>
                  <a:srgbClr val="000000"/>
                </a:solidFill>
                <a:latin typeface="Times New Roman" panose="02020603050405020304" pitchFamily="18" charset="0"/>
                <a:cs typeface="Times New Roman" panose="02020603050405020304" pitchFamily="18" charset="0"/>
              </a:rPr>
              <a:t> fit into 100 mL of water at 90°C?  </a:t>
            </a:r>
            <a:br>
              <a:rPr lang="en-US" sz="2800" kern="1400" dirty="0">
                <a:solidFill>
                  <a:srgbClr val="000000"/>
                </a:solidFill>
                <a:latin typeface="Times New Roman" panose="02020603050405020304" pitchFamily="18" charset="0"/>
                <a:cs typeface="Times New Roman" panose="02020603050405020304" pitchFamily="18" charset="0"/>
              </a:rPr>
            </a:br>
            <a:r>
              <a:rPr lang="en-US" sz="2800" kern="1400" dirty="0">
                <a:solidFill>
                  <a:srgbClr val="000000"/>
                </a:solidFill>
                <a:latin typeface="Times New Roman" panose="02020603050405020304" pitchFamily="18" charset="0"/>
                <a:cs typeface="Times New Roman" panose="02020603050405020304" pitchFamily="18" charset="0"/>
              </a:rPr>
              <a:t>                                   </a:t>
            </a:r>
            <a:r>
              <a:rPr lang="en-US" sz="2800" kern="1400" dirty="0">
                <a:solidFill>
                  <a:srgbClr val="0000FF"/>
                </a:solidFill>
                <a:latin typeface="Times New Roman" panose="02020603050405020304" pitchFamily="18" charset="0"/>
                <a:cs typeface="Times New Roman" panose="02020603050405020304" pitchFamily="18" charset="0"/>
              </a:rPr>
              <a:t>10 grams NH</a:t>
            </a:r>
            <a:r>
              <a:rPr lang="en-US" sz="2800" kern="1400" baseline="-25000" dirty="0">
                <a:solidFill>
                  <a:srgbClr val="0000FF"/>
                </a:solidFill>
                <a:latin typeface="Times New Roman" panose="02020603050405020304" pitchFamily="18" charset="0"/>
                <a:cs typeface="Times New Roman" panose="02020603050405020304" pitchFamily="18" charset="0"/>
              </a:rPr>
              <a:t>3</a:t>
            </a:r>
            <a:endParaRPr lang="en-US" sz="2800" kern="1400" dirty="0">
              <a:solidFill>
                <a:srgbClr val="0000FF"/>
              </a:solidFill>
              <a:latin typeface="Times New Roman" panose="02020603050405020304" pitchFamily="18" charset="0"/>
              <a:cs typeface="Times New Roman" panose="02020603050405020304" pitchFamily="18" charset="0"/>
            </a:endParaRPr>
          </a:p>
          <a:p>
            <a:pPr>
              <a:lnSpc>
                <a:spcPct val="119000"/>
              </a:lnSpc>
              <a:spcAft>
                <a:spcPts val="600"/>
              </a:spcAft>
            </a:pPr>
            <a:endParaRPr lang="en-US" sz="2800" kern="1400" dirty="0">
              <a:solidFill>
                <a:srgbClr val="000000"/>
              </a:solidFill>
              <a:latin typeface="Times New Roman" panose="02020603050405020304" pitchFamily="18" charset="0"/>
              <a:cs typeface="Times New Roman" panose="02020603050405020304" pitchFamily="18" charset="0"/>
            </a:endParaRPr>
          </a:p>
          <a:p>
            <a:pPr>
              <a:lnSpc>
                <a:spcPct val="119000"/>
              </a:lnSpc>
              <a:spcAft>
                <a:spcPts val="600"/>
              </a:spcAft>
            </a:pPr>
            <a:r>
              <a:rPr lang="en-US" sz="2800" kern="1400" dirty="0">
                <a:solidFill>
                  <a:srgbClr val="000000"/>
                </a:solidFill>
                <a:latin typeface="Times New Roman" panose="02020603050405020304" pitchFamily="18" charset="0"/>
                <a:cs typeface="Times New Roman" panose="02020603050405020304" pitchFamily="18" charset="0"/>
              </a:rPr>
              <a:t>45.  When water (or any solvent) holds the maximum amount</a:t>
            </a:r>
            <a:br>
              <a:rPr lang="en-US" sz="2800" kern="1400" dirty="0">
                <a:solidFill>
                  <a:srgbClr val="000000"/>
                </a:solidFill>
                <a:latin typeface="Times New Roman" panose="02020603050405020304" pitchFamily="18" charset="0"/>
                <a:cs typeface="Times New Roman" panose="02020603050405020304" pitchFamily="18" charset="0"/>
              </a:rPr>
            </a:br>
            <a:r>
              <a:rPr lang="en-US" sz="2800" kern="1400" dirty="0">
                <a:solidFill>
                  <a:srgbClr val="000000"/>
                </a:solidFill>
                <a:latin typeface="Times New Roman" panose="02020603050405020304" pitchFamily="18" charset="0"/>
                <a:cs typeface="Times New Roman" panose="02020603050405020304" pitchFamily="18" charset="0"/>
              </a:rPr>
              <a:t>      of solute at a given temperature, this solution is said to be: </a:t>
            </a:r>
          </a:p>
          <a:p>
            <a:pPr algn="ctr">
              <a:lnSpc>
                <a:spcPct val="119000"/>
              </a:lnSpc>
              <a:spcAft>
                <a:spcPts val="600"/>
              </a:spcAft>
            </a:pPr>
            <a:r>
              <a:rPr lang="en-US" sz="2800" kern="1400" dirty="0">
                <a:solidFill>
                  <a:srgbClr val="000000"/>
                </a:solidFill>
                <a:latin typeface="Times New Roman" panose="02020603050405020304" pitchFamily="18" charset="0"/>
                <a:cs typeface="Times New Roman" panose="02020603050405020304" pitchFamily="18" charset="0"/>
              </a:rPr>
              <a:t>                                                              </a:t>
            </a:r>
            <a:br>
              <a:rPr lang="en-US" sz="2800" kern="1400" dirty="0">
                <a:solidFill>
                  <a:srgbClr val="000000"/>
                </a:solidFill>
                <a:latin typeface="Times New Roman" panose="02020603050405020304" pitchFamily="18" charset="0"/>
                <a:cs typeface="Times New Roman" panose="02020603050405020304" pitchFamily="18" charset="0"/>
              </a:rPr>
            </a:br>
            <a:r>
              <a:rPr lang="en-US" sz="5400" kern="1400" dirty="0">
                <a:solidFill>
                  <a:srgbClr val="0000FF"/>
                </a:solidFill>
                <a:latin typeface="Times New Roman" panose="02020603050405020304" pitchFamily="18" charset="0"/>
                <a:cs typeface="Times New Roman" panose="02020603050405020304" pitchFamily="18" charset="0"/>
              </a:rPr>
              <a:t>SATURATED</a:t>
            </a:r>
            <a:br>
              <a:rPr lang="en-US" sz="2800" kern="1400" dirty="0">
                <a:solidFill>
                  <a:srgbClr val="000000"/>
                </a:solidFill>
                <a:latin typeface="Times New Roman" panose="02020603050405020304" pitchFamily="18" charset="0"/>
                <a:cs typeface="Times New Roman" panose="02020603050405020304" pitchFamily="18" charset="0"/>
              </a:rPr>
            </a:br>
            <a:r>
              <a:rPr lang="en-US" sz="2800" kern="1400" dirty="0">
                <a:solidFill>
                  <a:srgbClr val="000000"/>
                </a:solidFill>
                <a:latin typeface="Times New Roman" panose="02020603050405020304" pitchFamily="18" charset="0"/>
                <a:cs typeface="Times New Roman" panose="02020603050405020304" pitchFamily="18" charset="0"/>
              </a:rPr>
              <a:t>Like Charlie Chocolate Milk.  </a:t>
            </a:r>
          </a:p>
          <a:p>
            <a:r>
              <a:rPr lang="en-US" sz="2800" dirty="0">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30440542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9832" y="0"/>
            <a:ext cx="9144000" cy="6740307"/>
          </a:xfrm>
          <a:prstGeom prst="rect">
            <a:avLst/>
          </a:prstGeom>
          <a:noFill/>
        </p:spPr>
        <p:txBody>
          <a:bodyPr wrap="square" rtlCol="0">
            <a:spAutoFit/>
          </a:bodyPr>
          <a:lstStyle/>
          <a:p>
            <a:r>
              <a:rPr lang="en-US" sz="4800" dirty="0"/>
              <a:t>3.  </a:t>
            </a:r>
            <a:r>
              <a:rPr lang="en-US" sz="4800" b="1" dirty="0">
                <a:solidFill>
                  <a:srgbClr val="0000FF"/>
                </a:solidFill>
              </a:rPr>
              <a:t>Hydrogen bonding</a:t>
            </a:r>
            <a:r>
              <a:rPr lang="en-US" sz="4800" dirty="0">
                <a:solidFill>
                  <a:srgbClr val="0000FF"/>
                </a:solidFill>
              </a:rPr>
              <a:t>:</a:t>
            </a:r>
            <a:r>
              <a:rPr lang="en-US" sz="4800" dirty="0"/>
              <a:t> </a:t>
            </a:r>
            <a:br>
              <a:rPr lang="en-US" sz="4800" dirty="0"/>
            </a:br>
            <a:r>
              <a:rPr lang="en-US" sz="4800" dirty="0"/>
              <a:t>is the intermolecular attraction between polar molecules containing polar bonds containing hydrogen atoms.  </a:t>
            </a:r>
            <a:br>
              <a:rPr lang="en-US" sz="4800" dirty="0"/>
            </a:br>
            <a:br>
              <a:rPr lang="en-US" sz="4800" dirty="0"/>
            </a:br>
            <a:r>
              <a:rPr lang="en-US" sz="4800" i="1" dirty="0"/>
              <a:t>They help create super duper dipoles, or intermolecular magnetic attraction between molecules. </a:t>
            </a:r>
          </a:p>
        </p:txBody>
      </p:sp>
    </p:spTree>
    <p:extLst>
      <p:ext uri="{BB962C8B-B14F-4D97-AF65-F5344CB8AC3E}">
        <p14:creationId xmlns:p14="http://schemas.microsoft.com/office/powerpoint/2010/main" val="41786490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extBox 1"/>
          <p:cNvSpPr txBox="1"/>
          <p:nvPr/>
        </p:nvSpPr>
        <p:spPr>
          <a:xfrm>
            <a:off x="0" y="0"/>
            <a:ext cx="9144000" cy="3488904"/>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46.  How many grams of ammonia fit</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into </a:t>
            </a:r>
            <a:r>
              <a:rPr lang="en-US" sz="4400" u="sng" dirty="0">
                <a:latin typeface="Times New Roman" panose="02020603050405020304" pitchFamily="18" charset="0"/>
                <a:cs typeface="Times New Roman" panose="02020603050405020304" pitchFamily="18" charset="0"/>
              </a:rPr>
              <a:t>50 mL</a:t>
            </a:r>
            <a:r>
              <a:rPr lang="en-US" sz="4400" dirty="0">
                <a:latin typeface="Times New Roman" panose="02020603050405020304" pitchFamily="18" charset="0"/>
                <a:cs typeface="Times New Roman" panose="02020603050405020304" pitchFamily="18" charset="0"/>
              </a:rPr>
              <a:t> of water at 90°C  </a:t>
            </a:r>
          </a:p>
          <a:p>
            <a:pPr>
              <a:lnSpc>
                <a:spcPct val="119000"/>
              </a:lnSpc>
              <a:spcAft>
                <a:spcPts val="600"/>
              </a:spcAft>
            </a:pPr>
            <a:endParaRPr lang="en-US" sz="4400" kern="1400" dirty="0">
              <a:solidFill>
                <a:srgbClr val="000000"/>
              </a:solidFill>
              <a:latin typeface="Times New Roman" panose="02020603050405020304" pitchFamily="18" charset="0"/>
              <a:cs typeface="Times New Roman" panose="02020603050405020304" pitchFamily="18" charset="0"/>
            </a:endParaRPr>
          </a:p>
          <a:p>
            <a:pPr>
              <a:lnSpc>
                <a:spcPct val="119000"/>
              </a:lnSpc>
              <a:spcAft>
                <a:spcPts val="600"/>
              </a:spcAft>
            </a:pPr>
            <a:r>
              <a:rPr lang="en-US" sz="4400" kern="1400" dirty="0">
                <a:solidFill>
                  <a:srgbClr val="000000"/>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91176395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710267" y="2324712"/>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altLang="en-US" sz="2400" dirty="0">
                <a:solidFill>
                  <a:srgbClr val="FF0000"/>
                </a:solidFill>
                <a:latin typeface="Times New Roman" panose="02020603050405020304" pitchFamily="18" charset="0"/>
                <a:cs typeface="Times New Roman" panose="02020603050405020304" pitchFamily="18" charset="0"/>
              </a:rPr>
              <a:t>90°C</a:t>
            </a:r>
          </a:p>
        </p:txBody>
      </p:sp>
      <p:sp>
        <p:nvSpPr>
          <p:cNvPr id="4" name="Text Box 4"/>
          <p:cNvSpPr txBox="1">
            <a:spLocks noChangeArrowheads="1"/>
          </p:cNvSpPr>
          <p:nvPr/>
        </p:nvSpPr>
        <p:spPr bwMode="auto">
          <a:xfrm>
            <a:off x="2486378" y="2172312"/>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sz="2400" u="sng" dirty="0">
                <a:solidFill>
                  <a:srgbClr val="FF0000"/>
                </a:solidFill>
                <a:latin typeface="Times New Roman" panose="02020603050405020304" pitchFamily="18" charset="0"/>
                <a:cs typeface="Times New Roman" panose="02020603050405020304" pitchFamily="18" charset="0"/>
              </a:rPr>
              <a:t>NH</a:t>
            </a:r>
            <a:r>
              <a:rPr lang="en-US" altLang="en-US" sz="2400" u="sng" baseline="-25000" dirty="0">
                <a:solidFill>
                  <a:srgbClr val="FF0000"/>
                </a:solidFill>
                <a:latin typeface="Times New Roman" panose="02020603050405020304" pitchFamily="18" charset="0"/>
                <a:cs typeface="Times New Roman" panose="02020603050405020304" pitchFamily="18" charset="0"/>
              </a:rPr>
              <a:t>3</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water</a:t>
            </a:r>
          </a:p>
        </p:txBody>
      </p:sp>
      <p:sp>
        <p:nvSpPr>
          <p:cNvPr id="5" name="Text Box 5"/>
          <p:cNvSpPr txBox="1">
            <a:spLocks noChangeArrowheads="1"/>
          </p:cNvSpPr>
          <p:nvPr/>
        </p:nvSpPr>
        <p:spPr bwMode="auto">
          <a:xfrm>
            <a:off x="3934178" y="2172312"/>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sz="2400" u="sng" dirty="0">
                <a:solidFill>
                  <a:srgbClr val="FF0000"/>
                </a:solidFill>
                <a:latin typeface="Times New Roman" panose="02020603050405020304" pitchFamily="18" charset="0"/>
                <a:cs typeface="Times New Roman" panose="02020603050405020304" pitchFamily="18" charset="0"/>
              </a:rPr>
              <a:t>10 g</a:t>
            </a:r>
            <a:br>
              <a:rPr lang="en-US" altLang="en-US" sz="2400" u="sng"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100 mL</a:t>
            </a:r>
          </a:p>
        </p:txBody>
      </p:sp>
      <p:sp>
        <p:nvSpPr>
          <p:cNvPr id="6" name="Text Box 6"/>
          <p:cNvSpPr txBox="1">
            <a:spLocks noChangeArrowheads="1"/>
          </p:cNvSpPr>
          <p:nvPr/>
        </p:nvSpPr>
        <p:spPr bwMode="auto">
          <a:xfrm>
            <a:off x="5638800" y="2133600"/>
            <a:ext cx="144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sz="2400" u="sng" dirty="0">
                <a:solidFill>
                  <a:srgbClr val="FF0000"/>
                </a:solidFill>
                <a:latin typeface="Times New Roman" panose="02020603050405020304" pitchFamily="18" charset="0"/>
                <a:cs typeface="Times New Roman" panose="02020603050405020304" pitchFamily="18" charset="0"/>
              </a:rPr>
              <a:t>x g</a:t>
            </a:r>
            <a:br>
              <a:rPr lang="en-US" altLang="en-US" sz="2400" u="sng"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50 mL</a:t>
            </a:r>
          </a:p>
        </p:txBody>
      </p:sp>
      <p:sp>
        <p:nvSpPr>
          <p:cNvPr id="8" name="TextBox 7">
            <a:extLst>
              <a:ext uri="{FF2B5EF4-FFF2-40B4-BE49-F238E27FC236}">
                <a16:creationId xmlns:a16="http://schemas.microsoft.com/office/drawing/2014/main" id="{3288FD4B-71DA-4644-9E62-6436217075B1}"/>
              </a:ext>
            </a:extLst>
          </p:cNvPr>
          <p:cNvSpPr txBox="1"/>
          <p:nvPr/>
        </p:nvSpPr>
        <p:spPr>
          <a:xfrm>
            <a:off x="5384800" y="2225932"/>
            <a:ext cx="609600" cy="646331"/>
          </a:xfrm>
          <a:prstGeom prst="rect">
            <a:avLst/>
          </a:prstGeom>
          <a:noFill/>
        </p:spPr>
        <p:txBody>
          <a:bodyPr wrap="square" rtlCol="0">
            <a:spAutoFit/>
          </a:bodyPr>
          <a:lstStyle/>
          <a:p>
            <a:r>
              <a:rPr lang="en-US" sz="3600" dirty="0">
                <a:solidFill>
                  <a:srgbClr val="FF0000"/>
                </a:solidFill>
              </a:rPr>
              <a:t>=</a:t>
            </a:r>
          </a:p>
        </p:txBody>
      </p:sp>
      <p:sp>
        <p:nvSpPr>
          <p:cNvPr id="9" name="TextBox 8">
            <a:extLst>
              <a:ext uri="{FF2B5EF4-FFF2-40B4-BE49-F238E27FC236}">
                <a16:creationId xmlns:a16="http://schemas.microsoft.com/office/drawing/2014/main" id="{19E5685B-02AD-DF84-C52F-BE63F1F9EBFC}"/>
              </a:ext>
            </a:extLst>
          </p:cNvPr>
          <p:cNvSpPr txBox="1"/>
          <p:nvPr/>
        </p:nvSpPr>
        <p:spPr>
          <a:xfrm>
            <a:off x="0" y="12560"/>
            <a:ext cx="9144000" cy="3488904"/>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46.  How many grams of ammonia fit</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into </a:t>
            </a:r>
            <a:r>
              <a:rPr lang="en-US" sz="4400" u="sng" dirty="0">
                <a:latin typeface="Times New Roman" panose="02020603050405020304" pitchFamily="18" charset="0"/>
                <a:cs typeface="Times New Roman" panose="02020603050405020304" pitchFamily="18" charset="0"/>
              </a:rPr>
              <a:t>50 mL</a:t>
            </a:r>
            <a:r>
              <a:rPr lang="en-US" sz="4400" dirty="0">
                <a:latin typeface="Times New Roman" panose="02020603050405020304" pitchFamily="18" charset="0"/>
                <a:cs typeface="Times New Roman" panose="02020603050405020304" pitchFamily="18" charset="0"/>
              </a:rPr>
              <a:t> of water at 90°C  </a:t>
            </a:r>
          </a:p>
          <a:p>
            <a:pPr>
              <a:lnSpc>
                <a:spcPct val="119000"/>
              </a:lnSpc>
              <a:spcAft>
                <a:spcPts val="600"/>
              </a:spcAft>
            </a:pPr>
            <a:endParaRPr lang="en-US" sz="4400" kern="1400" dirty="0">
              <a:solidFill>
                <a:srgbClr val="000000"/>
              </a:solidFill>
              <a:latin typeface="Times New Roman" panose="02020603050405020304" pitchFamily="18" charset="0"/>
              <a:cs typeface="Times New Roman" panose="02020603050405020304" pitchFamily="18" charset="0"/>
            </a:endParaRPr>
          </a:p>
          <a:p>
            <a:pPr>
              <a:lnSpc>
                <a:spcPct val="119000"/>
              </a:lnSpc>
              <a:spcAft>
                <a:spcPts val="600"/>
              </a:spcAft>
            </a:pPr>
            <a:r>
              <a:rPr lang="en-US" sz="4400" kern="1400" dirty="0">
                <a:solidFill>
                  <a:srgbClr val="000000"/>
                </a:solidFill>
                <a:latin typeface="Times New Roman" panose="02020603050405020304" pitchFamily="18" charset="0"/>
                <a:cs typeface="Times New Roman" panose="02020603050405020304" pitchFamily="18" charset="0"/>
              </a:rPr>
              <a:t> </a:t>
            </a:r>
          </a:p>
          <a:p>
            <a:endParaRPr lang="en-US" dirty="0"/>
          </a:p>
        </p:txBody>
      </p:sp>
    </p:spTree>
    <p:extLst>
      <p:ext uri="{BB962C8B-B14F-4D97-AF65-F5344CB8AC3E}">
        <p14:creationId xmlns:p14="http://schemas.microsoft.com/office/powerpoint/2010/main" val="9912013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 name="Text Box 3"/>
          <p:cNvSpPr txBox="1">
            <a:spLocks noChangeArrowheads="1"/>
          </p:cNvSpPr>
          <p:nvPr/>
        </p:nvSpPr>
        <p:spPr bwMode="auto">
          <a:xfrm>
            <a:off x="1710267" y="2324712"/>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altLang="en-US" sz="2400" dirty="0">
                <a:solidFill>
                  <a:srgbClr val="FF0000"/>
                </a:solidFill>
                <a:latin typeface="Times New Roman" panose="02020603050405020304" pitchFamily="18" charset="0"/>
                <a:cs typeface="Times New Roman" panose="02020603050405020304" pitchFamily="18" charset="0"/>
              </a:rPr>
              <a:t>90°C</a:t>
            </a:r>
          </a:p>
        </p:txBody>
      </p:sp>
      <p:sp>
        <p:nvSpPr>
          <p:cNvPr id="4" name="Text Box 4"/>
          <p:cNvSpPr txBox="1">
            <a:spLocks noChangeArrowheads="1"/>
          </p:cNvSpPr>
          <p:nvPr/>
        </p:nvSpPr>
        <p:spPr bwMode="auto">
          <a:xfrm>
            <a:off x="2486378" y="2172312"/>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sz="2400" u="sng" dirty="0">
                <a:solidFill>
                  <a:srgbClr val="FF0000"/>
                </a:solidFill>
                <a:latin typeface="Times New Roman" panose="02020603050405020304" pitchFamily="18" charset="0"/>
                <a:cs typeface="Times New Roman" panose="02020603050405020304" pitchFamily="18" charset="0"/>
              </a:rPr>
              <a:t>NH</a:t>
            </a:r>
            <a:r>
              <a:rPr lang="en-US" altLang="en-US" sz="2400" u="sng" baseline="-25000" dirty="0">
                <a:solidFill>
                  <a:srgbClr val="FF0000"/>
                </a:solidFill>
                <a:latin typeface="Times New Roman" panose="02020603050405020304" pitchFamily="18" charset="0"/>
                <a:cs typeface="Times New Roman" panose="02020603050405020304" pitchFamily="18" charset="0"/>
              </a:rPr>
              <a:t>3</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water</a:t>
            </a:r>
          </a:p>
        </p:txBody>
      </p:sp>
      <p:sp>
        <p:nvSpPr>
          <p:cNvPr id="5" name="Text Box 5"/>
          <p:cNvSpPr txBox="1">
            <a:spLocks noChangeArrowheads="1"/>
          </p:cNvSpPr>
          <p:nvPr/>
        </p:nvSpPr>
        <p:spPr bwMode="auto">
          <a:xfrm>
            <a:off x="3934178" y="2172312"/>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sz="2400" u="sng" dirty="0">
                <a:solidFill>
                  <a:srgbClr val="FF0000"/>
                </a:solidFill>
                <a:latin typeface="Times New Roman" panose="02020603050405020304" pitchFamily="18" charset="0"/>
                <a:cs typeface="Times New Roman" panose="02020603050405020304" pitchFamily="18" charset="0"/>
              </a:rPr>
              <a:t>10 g</a:t>
            </a:r>
            <a:br>
              <a:rPr lang="en-US" altLang="en-US" sz="2400" u="sng"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100 mL</a:t>
            </a:r>
          </a:p>
        </p:txBody>
      </p:sp>
      <p:sp>
        <p:nvSpPr>
          <p:cNvPr id="6" name="Text Box 6"/>
          <p:cNvSpPr txBox="1">
            <a:spLocks noChangeArrowheads="1"/>
          </p:cNvSpPr>
          <p:nvPr/>
        </p:nvSpPr>
        <p:spPr bwMode="auto">
          <a:xfrm>
            <a:off x="5638800" y="2133600"/>
            <a:ext cx="144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sz="2400" u="sng" dirty="0">
                <a:solidFill>
                  <a:srgbClr val="FF0000"/>
                </a:solidFill>
                <a:latin typeface="Times New Roman" panose="02020603050405020304" pitchFamily="18" charset="0"/>
                <a:cs typeface="Times New Roman" panose="02020603050405020304" pitchFamily="18" charset="0"/>
              </a:rPr>
              <a:t>x g</a:t>
            </a:r>
            <a:br>
              <a:rPr lang="en-US" altLang="en-US" sz="2400" u="sng"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50 mL</a:t>
            </a:r>
          </a:p>
        </p:txBody>
      </p:sp>
      <p:sp>
        <p:nvSpPr>
          <p:cNvPr id="7" name="Text Box 7"/>
          <p:cNvSpPr txBox="1">
            <a:spLocks noChangeArrowheads="1"/>
          </p:cNvSpPr>
          <p:nvPr/>
        </p:nvSpPr>
        <p:spPr bwMode="auto">
          <a:xfrm>
            <a:off x="4343400" y="3521561"/>
            <a:ext cx="4648200" cy="17851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altLang="en-US" sz="4400" dirty="0">
                <a:solidFill>
                  <a:srgbClr val="0000FF"/>
                </a:solidFill>
                <a:latin typeface="Times New Roman" panose="02020603050405020304" pitchFamily="18" charset="0"/>
                <a:cs typeface="Times New Roman" panose="02020603050405020304" pitchFamily="18" charset="0"/>
              </a:rPr>
              <a:t>100 x = 500</a:t>
            </a:r>
          </a:p>
          <a:p>
            <a:pPr eaLnBrk="1" fontAlgn="base" hangingPunct="1">
              <a:spcBef>
                <a:spcPct val="50000"/>
              </a:spcBef>
              <a:spcAft>
                <a:spcPct val="0"/>
              </a:spcAft>
            </a:pPr>
            <a:r>
              <a:rPr lang="en-US" altLang="en-US" sz="4400" dirty="0">
                <a:solidFill>
                  <a:srgbClr val="0000FF"/>
                </a:solidFill>
                <a:latin typeface="Times New Roman" panose="02020603050405020304" pitchFamily="18" charset="0"/>
                <a:cs typeface="Times New Roman" panose="02020603050405020304" pitchFamily="18" charset="0"/>
              </a:rPr>
              <a:t>       x =  5 g NH</a:t>
            </a:r>
            <a:r>
              <a:rPr lang="en-US" altLang="en-US" sz="4400" baseline="-25000" dirty="0">
                <a:solidFill>
                  <a:srgbClr val="0000FF"/>
                </a:solidFill>
                <a:latin typeface="Times New Roman" panose="02020603050405020304" pitchFamily="18" charset="0"/>
                <a:cs typeface="Times New Roman" panose="02020603050405020304" pitchFamily="18" charset="0"/>
              </a:rPr>
              <a:t>3</a:t>
            </a:r>
            <a:r>
              <a:rPr lang="en-US" altLang="en-US" sz="4400" dirty="0">
                <a:solidFill>
                  <a:srgbClr val="0000FF"/>
                </a:solidFill>
                <a:latin typeface="Times New Roman" panose="02020603050405020304" pitchFamily="18" charset="0"/>
                <a:cs typeface="Times New Roman" panose="02020603050405020304" pitchFamily="18" charset="0"/>
              </a:rPr>
              <a:t>      </a:t>
            </a:r>
          </a:p>
        </p:txBody>
      </p:sp>
      <p:sp>
        <p:nvSpPr>
          <p:cNvPr id="8" name="TextBox 7">
            <a:extLst>
              <a:ext uri="{FF2B5EF4-FFF2-40B4-BE49-F238E27FC236}">
                <a16:creationId xmlns:a16="http://schemas.microsoft.com/office/drawing/2014/main" id="{3288FD4B-71DA-4644-9E62-6436217075B1}"/>
              </a:ext>
            </a:extLst>
          </p:cNvPr>
          <p:cNvSpPr txBox="1"/>
          <p:nvPr/>
        </p:nvSpPr>
        <p:spPr>
          <a:xfrm>
            <a:off x="5384800" y="2225932"/>
            <a:ext cx="609600" cy="646331"/>
          </a:xfrm>
          <a:prstGeom prst="rect">
            <a:avLst/>
          </a:prstGeom>
          <a:noFill/>
        </p:spPr>
        <p:txBody>
          <a:bodyPr wrap="square" rtlCol="0">
            <a:spAutoFit/>
          </a:bodyPr>
          <a:lstStyle/>
          <a:p>
            <a:r>
              <a:rPr lang="en-US" sz="3600" dirty="0">
                <a:solidFill>
                  <a:srgbClr val="FF0000"/>
                </a:solidFill>
              </a:rPr>
              <a:t>=</a:t>
            </a:r>
          </a:p>
        </p:txBody>
      </p:sp>
      <p:sp>
        <p:nvSpPr>
          <p:cNvPr id="9" name="TextBox 8">
            <a:extLst>
              <a:ext uri="{FF2B5EF4-FFF2-40B4-BE49-F238E27FC236}">
                <a16:creationId xmlns:a16="http://schemas.microsoft.com/office/drawing/2014/main" id="{19E5685B-02AD-DF84-C52F-BE63F1F9EBFC}"/>
              </a:ext>
            </a:extLst>
          </p:cNvPr>
          <p:cNvSpPr txBox="1"/>
          <p:nvPr/>
        </p:nvSpPr>
        <p:spPr>
          <a:xfrm>
            <a:off x="0" y="0"/>
            <a:ext cx="9144000" cy="3488904"/>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46.  How many grams of ammonia fit</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into </a:t>
            </a:r>
            <a:r>
              <a:rPr lang="en-US" sz="4400" u="sng" dirty="0">
                <a:latin typeface="Times New Roman" panose="02020603050405020304" pitchFamily="18" charset="0"/>
                <a:cs typeface="Times New Roman" panose="02020603050405020304" pitchFamily="18" charset="0"/>
              </a:rPr>
              <a:t>50 mL</a:t>
            </a:r>
            <a:r>
              <a:rPr lang="en-US" sz="4400" dirty="0">
                <a:latin typeface="Times New Roman" panose="02020603050405020304" pitchFamily="18" charset="0"/>
                <a:cs typeface="Times New Roman" panose="02020603050405020304" pitchFamily="18" charset="0"/>
              </a:rPr>
              <a:t> of water at 90°C  </a:t>
            </a:r>
          </a:p>
          <a:p>
            <a:pPr>
              <a:lnSpc>
                <a:spcPct val="119000"/>
              </a:lnSpc>
              <a:spcAft>
                <a:spcPts val="600"/>
              </a:spcAft>
            </a:pPr>
            <a:endParaRPr lang="en-US" sz="4400" kern="1400" dirty="0">
              <a:solidFill>
                <a:srgbClr val="000000"/>
              </a:solidFill>
              <a:latin typeface="Times New Roman" panose="02020603050405020304" pitchFamily="18" charset="0"/>
              <a:cs typeface="Times New Roman" panose="02020603050405020304" pitchFamily="18" charset="0"/>
            </a:endParaRPr>
          </a:p>
          <a:p>
            <a:pPr>
              <a:lnSpc>
                <a:spcPct val="119000"/>
              </a:lnSpc>
              <a:spcAft>
                <a:spcPts val="600"/>
              </a:spcAft>
            </a:pPr>
            <a:r>
              <a:rPr lang="en-US" sz="4400" kern="1400" dirty="0">
                <a:solidFill>
                  <a:srgbClr val="000000"/>
                </a:solidFill>
                <a:latin typeface="Times New Roman" panose="02020603050405020304" pitchFamily="18" charset="0"/>
                <a:cs typeface="Times New Roman" panose="02020603050405020304" pitchFamily="18" charset="0"/>
              </a:rPr>
              <a:t> </a:t>
            </a:r>
          </a:p>
          <a:p>
            <a:endParaRPr lang="en-US" dirty="0"/>
          </a:p>
        </p:txBody>
      </p:sp>
      <p:sp>
        <p:nvSpPr>
          <p:cNvPr id="2" name="TextBox 1">
            <a:extLst>
              <a:ext uri="{FF2B5EF4-FFF2-40B4-BE49-F238E27FC236}">
                <a16:creationId xmlns:a16="http://schemas.microsoft.com/office/drawing/2014/main" id="{63BF5A0C-B45E-5AD3-86BB-5BF923D41B5E}"/>
              </a:ext>
            </a:extLst>
          </p:cNvPr>
          <p:cNvSpPr txBox="1"/>
          <p:nvPr/>
        </p:nvSpPr>
        <p:spPr>
          <a:xfrm>
            <a:off x="0" y="5289309"/>
            <a:ext cx="9144000" cy="1569660"/>
          </a:xfrm>
          <a:prstGeom prst="rect">
            <a:avLst/>
          </a:prstGeom>
          <a:noFill/>
        </p:spPr>
        <p:txBody>
          <a:bodyPr wrap="square" rtlCol="0">
            <a:spAutoFit/>
          </a:bodyPr>
          <a:lstStyle/>
          <a:p>
            <a:r>
              <a:rPr lang="en-US" sz="2400" dirty="0"/>
              <a:t>This was very easy, half the solution, half the solute, duh!</a:t>
            </a:r>
          </a:p>
          <a:p>
            <a:endParaRPr lang="en-US" sz="2400" dirty="0"/>
          </a:p>
          <a:p>
            <a:r>
              <a:rPr lang="en-US" sz="2400" dirty="0"/>
              <a:t>Same process of proportion works every other time too, but with a calculator.</a:t>
            </a:r>
          </a:p>
        </p:txBody>
      </p:sp>
    </p:spTree>
    <p:extLst>
      <p:ext uri="{BB962C8B-B14F-4D97-AF65-F5344CB8AC3E}">
        <p14:creationId xmlns:p14="http://schemas.microsoft.com/office/powerpoint/2010/main" val="69658003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163879"/>
          </a:xfrm>
          <a:prstGeom prst="rect">
            <a:avLst/>
          </a:prstGeom>
          <a:noFill/>
        </p:spPr>
        <p:txBody>
          <a:bodyPr wrap="square" rtlCol="0">
            <a:spAutoFit/>
          </a:bodyPr>
          <a:lstStyle/>
          <a:p>
            <a:pPr>
              <a:lnSpc>
                <a:spcPct val="119000"/>
              </a:lnSpc>
              <a:spcAft>
                <a:spcPts val="600"/>
              </a:spcAft>
            </a:pPr>
            <a:r>
              <a:rPr lang="en-US" sz="3200" kern="1400" dirty="0">
                <a:solidFill>
                  <a:srgbClr val="000000"/>
                </a:solidFill>
                <a:latin typeface="Times New Roman" panose="02020603050405020304" pitchFamily="18" charset="0"/>
                <a:cs typeface="Times New Roman" panose="02020603050405020304" pitchFamily="18" charset="0"/>
              </a:rPr>
              <a:t>47.  How many grams of </a:t>
            </a:r>
            <a:r>
              <a:rPr lang="en-US" sz="3200" kern="1400" dirty="0" err="1">
                <a:solidFill>
                  <a:srgbClr val="000000"/>
                </a:solidFill>
                <a:latin typeface="Times New Roman" panose="02020603050405020304" pitchFamily="18" charset="0"/>
                <a:cs typeface="Times New Roman" panose="02020603050405020304" pitchFamily="18" charset="0"/>
              </a:rPr>
              <a:t>KCl</a:t>
            </a:r>
            <a:r>
              <a:rPr lang="en-US" sz="3200" kern="1400" dirty="0">
                <a:solidFill>
                  <a:srgbClr val="000000"/>
                </a:solidFill>
                <a:latin typeface="Times New Roman" panose="02020603050405020304" pitchFamily="18" charset="0"/>
                <a:cs typeface="Times New Roman" panose="02020603050405020304" pitchFamily="18" charset="0"/>
              </a:rPr>
              <a:t> fit into 100 mL of</a:t>
            </a:r>
            <a:br>
              <a:rPr lang="en-US" sz="3200" kern="1400" dirty="0">
                <a:solidFill>
                  <a:srgbClr val="000000"/>
                </a:solidFill>
                <a:latin typeface="Times New Roman" panose="02020603050405020304" pitchFamily="18" charset="0"/>
                <a:cs typeface="Times New Roman" panose="02020603050405020304" pitchFamily="18" charset="0"/>
              </a:rPr>
            </a:br>
            <a:r>
              <a:rPr lang="en-US" sz="3200" kern="1400" dirty="0">
                <a:solidFill>
                  <a:srgbClr val="000000"/>
                </a:solidFill>
                <a:latin typeface="Times New Roman" panose="02020603050405020304" pitchFamily="18" charset="0"/>
                <a:cs typeface="Times New Roman" panose="02020603050405020304" pitchFamily="18" charset="0"/>
              </a:rPr>
              <a:t>       water at 10°C? </a:t>
            </a:r>
            <a:r>
              <a:rPr lang="en-US" sz="3200" kern="1400" dirty="0">
                <a:solidFill>
                  <a:srgbClr val="FF0000"/>
                </a:solidFill>
                <a:latin typeface="Times New Roman" panose="02020603050405020304" pitchFamily="18" charset="0"/>
                <a:cs typeface="Times New Roman" panose="02020603050405020304" pitchFamily="18" charset="0"/>
              </a:rPr>
              <a:t> </a:t>
            </a:r>
          </a:p>
          <a:p>
            <a:pPr>
              <a:lnSpc>
                <a:spcPct val="119000"/>
              </a:lnSpc>
              <a:spcAft>
                <a:spcPts val="600"/>
              </a:spcAft>
            </a:pPr>
            <a:r>
              <a:rPr lang="en-US" sz="3200" kern="1400" dirty="0">
                <a:solidFill>
                  <a:srgbClr val="0000FF"/>
                </a:solidFill>
                <a:latin typeface="Times New Roman" panose="02020603050405020304" pitchFamily="18" charset="0"/>
                <a:cs typeface="Times New Roman" panose="02020603050405020304" pitchFamily="18" charset="0"/>
              </a:rPr>
              <a:t>48.  How many grams of </a:t>
            </a:r>
            <a:r>
              <a:rPr lang="en-US" sz="3200" kern="1400" dirty="0" err="1">
                <a:solidFill>
                  <a:srgbClr val="0000FF"/>
                </a:solidFill>
                <a:latin typeface="Times New Roman" panose="02020603050405020304" pitchFamily="18" charset="0"/>
                <a:cs typeface="Times New Roman" panose="02020603050405020304" pitchFamily="18" charset="0"/>
              </a:rPr>
              <a:t>KCl</a:t>
            </a:r>
            <a:r>
              <a:rPr lang="en-US" sz="3200" kern="1400" dirty="0">
                <a:solidFill>
                  <a:srgbClr val="0000FF"/>
                </a:solidFill>
                <a:latin typeface="Times New Roman" panose="02020603050405020304" pitchFamily="18" charset="0"/>
                <a:cs typeface="Times New Roman" panose="02020603050405020304" pitchFamily="18" charset="0"/>
              </a:rPr>
              <a:t> fit into 350 mL of</a:t>
            </a:r>
            <a:br>
              <a:rPr lang="en-US" sz="3200" kern="1400" dirty="0">
                <a:solidFill>
                  <a:srgbClr val="0000FF"/>
                </a:solidFill>
                <a:latin typeface="Times New Roman" panose="02020603050405020304" pitchFamily="18" charset="0"/>
                <a:cs typeface="Times New Roman" panose="02020603050405020304" pitchFamily="18" charset="0"/>
              </a:rPr>
            </a:br>
            <a:r>
              <a:rPr lang="en-US" sz="3200" kern="1400" dirty="0">
                <a:solidFill>
                  <a:srgbClr val="0000FF"/>
                </a:solidFill>
                <a:latin typeface="Times New Roman" panose="02020603050405020304" pitchFamily="18" charset="0"/>
                <a:cs typeface="Times New Roman" panose="02020603050405020304" pitchFamily="18" charset="0"/>
              </a:rPr>
              <a:t>       water at 10°C?    </a:t>
            </a:r>
          </a:p>
          <a:p>
            <a:pPr>
              <a:lnSpc>
                <a:spcPct val="119000"/>
              </a:lnSpc>
              <a:spcAft>
                <a:spcPts val="600"/>
              </a:spcAft>
            </a:pPr>
            <a:r>
              <a:rPr lang="en-US" sz="1200" kern="1400" dirty="0">
                <a:solidFill>
                  <a:srgbClr val="000000"/>
                </a:solidFill>
              </a:rPr>
              <a:t> </a:t>
            </a:r>
          </a:p>
          <a:p>
            <a:endParaRPr lang="en-US" dirty="0"/>
          </a:p>
        </p:txBody>
      </p:sp>
    </p:spTree>
    <p:extLst>
      <p:ext uri="{BB962C8B-B14F-4D97-AF65-F5344CB8AC3E}">
        <p14:creationId xmlns:p14="http://schemas.microsoft.com/office/powerpoint/2010/main" val="4762507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3163879"/>
          </a:xfrm>
          <a:prstGeom prst="rect">
            <a:avLst/>
          </a:prstGeom>
          <a:noFill/>
        </p:spPr>
        <p:txBody>
          <a:bodyPr wrap="square" rtlCol="0">
            <a:spAutoFit/>
          </a:bodyPr>
          <a:lstStyle/>
          <a:p>
            <a:pPr>
              <a:lnSpc>
                <a:spcPct val="119000"/>
              </a:lnSpc>
              <a:spcAft>
                <a:spcPts val="600"/>
              </a:spcAft>
            </a:pPr>
            <a:r>
              <a:rPr lang="en-US" sz="3200" kern="1400" dirty="0">
                <a:solidFill>
                  <a:srgbClr val="000000"/>
                </a:solidFill>
                <a:latin typeface="Times New Roman" panose="02020603050405020304" pitchFamily="18" charset="0"/>
                <a:cs typeface="Times New Roman" panose="02020603050405020304" pitchFamily="18" charset="0"/>
              </a:rPr>
              <a:t>47.  How many grams of </a:t>
            </a:r>
            <a:r>
              <a:rPr lang="en-US" sz="3200" kern="1400" dirty="0" err="1">
                <a:solidFill>
                  <a:srgbClr val="000000"/>
                </a:solidFill>
                <a:latin typeface="Times New Roman" panose="02020603050405020304" pitchFamily="18" charset="0"/>
                <a:cs typeface="Times New Roman" panose="02020603050405020304" pitchFamily="18" charset="0"/>
              </a:rPr>
              <a:t>KCl</a:t>
            </a:r>
            <a:r>
              <a:rPr lang="en-US" sz="3200" kern="1400" dirty="0">
                <a:solidFill>
                  <a:srgbClr val="000000"/>
                </a:solidFill>
                <a:latin typeface="Times New Roman" panose="02020603050405020304" pitchFamily="18" charset="0"/>
                <a:cs typeface="Times New Roman" panose="02020603050405020304" pitchFamily="18" charset="0"/>
              </a:rPr>
              <a:t> fit into 100 mL of</a:t>
            </a:r>
            <a:br>
              <a:rPr lang="en-US" sz="3200" kern="1400" dirty="0">
                <a:solidFill>
                  <a:srgbClr val="000000"/>
                </a:solidFill>
                <a:latin typeface="Times New Roman" panose="02020603050405020304" pitchFamily="18" charset="0"/>
                <a:cs typeface="Times New Roman" panose="02020603050405020304" pitchFamily="18" charset="0"/>
              </a:rPr>
            </a:br>
            <a:r>
              <a:rPr lang="en-US" sz="3200" kern="1400" dirty="0">
                <a:solidFill>
                  <a:srgbClr val="000000"/>
                </a:solidFill>
                <a:latin typeface="Times New Roman" panose="02020603050405020304" pitchFamily="18" charset="0"/>
                <a:cs typeface="Times New Roman" panose="02020603050405020304" pitchFamily="18" charset="0"/>
              </a:rPr>
              <a:t>       water at 10°C? </a:t>
            </a:r>
            <a:r>
              <a:rPr lang="en-US" sz="3200" kern="1400" dirty="0">
                <a:solidFill>
                  <a:srgbClr val="FF0000"/>
                </a:solidFill>
                <a:latin typeface="Times New Roman" panose="02020603050405020304" pitchFamily="18" charset="0"/>
                <a:cs typeface="Times New Roman" panose="02020603050405020304" pitchFamily="18" charset="0"/>
              </a:rPr>
              <a:t>30g</a:t>
            </a:r>
          </a:p>
          <a:p>
            <a:pPr>
              <a:lnSpc>
                <a:spcPct val="119000"/>
              </a:lnSpc>
              <a:spcAft>
                <a:spcPts val="600"/>
              </a:spcAft>
            </a:pPr>
            <a:r>
              <a:rPr lang="en-US" sz="3200" kern="1400" dirty="0">
                <a:solidFill>
                  <a:srgbClr val="0000FF"/>
                </a:solidFill>
                <a:latin typeface="Times New Roman" panose="02020603050405020304" pitchFamily="18" charset="0"/>
                <a:cs typeface="Times New Roman" panose="02020603050405020304" pitchFamily="18" charset="0"/>
              </a:rPr>
              <a:t>48.  How many grams of </a:t>
            </a:r>
            <a:r>
              <a:rPr lang="en-US" sz="3200" kern="1400" dirty="0" err="1">
                <a:solidFill>
                  <a:srgbClr val="0000FF"/>
                </a:solidFill>
                <a:latin typeface="Times New Roman" panose="02020603050405020304" pitchFamily="18" charset="0"/>
                <a:cs typeface="Times New Roman" panose="02020603050405020304" pitchFamily="18" charset="0"/>
              </a:rPr>
              <a:t>KCl</a:t>
            </a:r>
            <a:r>
              <a:rPr lang="en-US" sz="3200" kern="1400" dirty="0">
                <a:solidFill>
                  <a:srgbClr val="0000FF"/>
                </a:solidFill>
                <a:latin typeface="Times New Roman" panose="02020603050405020304" pitchFamily="18" charset="0"/>
                <a:cs typeface="Times New Roman" panose="02020603050405020304" pitchFamily="18" charset="0"/>
              </a:rPr>
              <a:t> fit into 350 mL of</a:t>
            </a:r>
            <a:br>
              <a:rPr lang="en-US" sz="3200" kern="1400" dirty="0">
                <a:solidFill>
                  <a:srgbClr val="0000FF"/>
                </a:solidFill>
                <a:latin typeface="Times New Roman" panose="02020603050405020304" pitchFamily="18" charset="0"/>
                <a:cs typeface="Times New Roman" panose="02020603050405020304" pitchFamily="18" charset="0"/>
              </a:rPr>
            </a:br>
            <a:r>
              <a:rPr lang="en-US" sz="3200" kern="1400" dirty="0">
                <a:solidFill>
                  <a:srgbClr val="0000FF"/>
                </a:solidFill>
                <a:latin typeface="Times New Roman" panose="02020603050405020304" pitchFamily="18" charset="0"/>
                <a:cs typeface="Times New Roman" panose="02020603050405020304" pitchFamily="18" charset="0"/>
              </a:rPr>
              <a:t>       water at 10°C?   </a:t>
            </a:r>
          </a:p>
          <a:p>
            <a:pPr>
              <a:lnSpc>
                <a:spcPct val="119000"/>
              </a:lnSpc>
              <a:spcAft>
                <a:spcPts val="600"/>
              </a:spcAft>
            </a:pPr>
            <a:r>
              <a:rPr lang="en-US" sz="1200" kern="1400" dirty="0">
                <a:solidFill>
                  <a:srgbClr val="000000"/>
                </a:solidFill>
              </a:rPr>
              <a:t> </a:t>
            </a:r>
          </a:p>
          <a:p>
            <a:endParaRPr lang="en-US" dirty="0"/>
          </a:p>
        </p:txBody>
      </p:sp>
      <p:sp>
        <p:nvSpPr>
          <p:cNvPr id="3" name="Text Box 3"/>
          <p:cNvSpPr txBox="1">
            <a:spLocks noChangeArrowheads="1"/>
          </p:cNvSpPr>
          <p:nvPr/>
        </p:nvSpPr>
        <p:spPr bwMode="auto">
          <a:xfrm>
            <a:off x="1447800" y="2939325"/>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altLang="en-US" sz="2400" dirty="0">
                <a:solidFill>
                  <a:srgbClr val="FF0000"/>
                </a:solidFill>
                <a:latin typeface="Times New Roman" panose="02020603050405020304" pitchFamily="18" charset="0"/>
                <a:cs typeface="Times New Roman" panose="02020603050405020304" pitchFamily="18" charset="0"/>
              </a:rPr>
              <a:t>10°C</a:t>
            </a:r>
          </a:p>
        </p:txBody>
      </p:sp>
      <p:sp>
        <p:nvSpPr>
          <p:cNvPr id="4" name="Text Box 4"/>
          <p:cNvSpPr txBox="1">
            <a:spLocks noChangeArrowheads="1"/>
          </p:cNvSpPr>
          <p:nvPr/>
        </p:nvSpPr>
        <p:spPr bwMode="auto">
          <a:xfrm>
            <a:off x="2514600" y="2863125"/>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sz="2400" u="sng" dirty="0" err="1">
                <a:solidFill>
                  <a:srgbClr val="FF0000"/>
                </a:solidFill>
                <a:latin typeface="Times New Roman" panose="02020603050405020304" pitchFamily="18" charset="0"/>
                <a:cs typeface="Times New Roman" panose="02020603050405020304" pitchFamily="18" charset="0"/>
              </a:rPr>
              <a:t>KCl</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water</a:t>
            </a:r>
          </a:p>
        </p:txBody>
      </p:sp>
      <p:sp>
        <p:nvSpPr>
          <p:cNvPr id="5" name="Text Box 5"/>
          <p:cNvSpPr txBox="1">
            <a:spLocks noChangeArrowheads="1"/>
          </p:cNvSpPr>
          <p:nvPr/>
        </p:nvSpPr>
        <p:spPr bwMode="auto">
          <a:xfrm>
            <a:off x="3962400" y="2863125"/>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sz="2400" u="sng" dirty="0">
                <a:solidFill>
                  <a:srgbClr val="FF0000"/>
                </a:solidFill>
                <a:latin typeface="Times New Roman" panose="02020603050405020304" pitchFamily="18" charset="0"/>
                <a:cs typeface="Times New Roman" panose="02020603050405020304" pitchFamily="18" charset="0"/>
              </a:rPr>
              <a:t>30 g</a:t>
            </a:r>
            <a:br>
              <a:rPr lang="en-US" altLang="en-US" sz="2400" u="sng"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100 mL</a:t>
            </a:r>
          </a:p>
        </p:txBody>
      </p:sp>
      <p:sp>
        <p:nvSpPr>
          <p:cNvPr id="6" name="Text Box 6"/>
          <p:cNvSpPr txBox="1">
            <a:spLocks noChangeArrowheads="1"/>
          </p:cNvSpPr>
          <p:nvPr/>
        </p:nvSpPr>
        <p:spPr bwMode="auto">
          <a:xfrm>
            <a:off x="5715000" y="2863125"/>
            <a:ext cx="144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sz="2400" u="sng" dirty="0">
                <a:solidFill>
                  <a:srgbClr val="FF0000"/>
                </a:solidFill>
                <a:latin typeface="Times New Roman" panose="02020603050405020304" pitchFamily="18" charset="0"/>
                <a:cs typeface="Times New Roman" panose="02020603050405020304" pitchFamily="18" charset="0"/>
              </a:rPr>
              <a:t>x g</a:t>
            </a:r>
            <a:br>
              <a:rPr lang="en-US" altLang="en-US" sz="2400" u="sng"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350 mL</a:t>
            </a:r>
          </a:p>
        </p:txBody>
      </p:sp>
      <p:sp>
        <p:nvSpPr>
          <p:cNvPr id="7" name="Text Box 7"/>
          <p:cNvSpPr txBox="1">
            <a:spLocks noChangeArrowheads="1"/>
          </p:cNvSpPr>
          <p:nvPr/>
        </p:nvSpPr>
        <p:spPr bwMode="auto">
          <a:xfrm>
            <a:off x="4513385" y="4343400"/>
            <a:ext cx="4630615"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altLang="en-US" sz="4000" dirty="0">
                <a:solidFill>
                  <a:srgbClr val="0000FF"/>
                </a:solidFill>
                <a:latin typeface="Times New Roman" panose="02020603050405020304" pitchFamily="18" charset="0"/>
                <a:cs typeface="Times New Roman" panose="02020603050405020304" pitchFamily="18" charset="0"/>
              </a:rPr>
              <a:t>100 x = 10500</a:t>
            </a:r>
          </a:p>
          <a:p>
            <a:pPr eaLnBrk="1" fontAlgn="base" hangingPunct="1">
              <a:spcBef>
                <a:spcPct val="50000"/>
              </a:spcBef>
              <a:spcAft>
                <a:spcPct val="0"/>
              </a:spcAft>
            </a:pPr>
            <a:r>
              <a:rPr lang="en-US" altLang="en-US" sz="4000" dirty="0">
                <a:solidFill>
                  <a:srgbClr val="0000FF"/>
                </a:solidFill>
                <a:latin typeface="Times New Roman" panose="02020603050405020304" pitchFamily="18" charset="0"/>
                <a:cs typeface="Times New Roman" panose="02020603050405020304" pitchFamily="18" charset="0"/>
              </a:rPr>
              <a:t>       x = 105 g </a:t>
            </a:r>
            <a:r>
              <a:rPr lang="en-US" altLang="en-US" sz="4000" dirty="0" err="1">
                <a:solidFill>
                  <a:srgbClr val="0000FF"/>
                </a:solidFill>
                <a:latin typeface="Times New Roman" panose="02020603050405020304" pitchFamily="18" charset="0"/>
                <a:cs typeface="Times New Roman" panose="02020603050405020304" pitchFamily="18" charset="0"/>
              </a:rPr>
              <a:t>KCl</a:t>
            </a:r>
            <a:r>
              <a:rPr lang="en-US" altLang="en-US" sz="4000" dirty="0">
                <a:solidFill>
                  <a:srgbClr val="0000FF"/>
                </a:solidFill>
                <a:latin typeface="Times New Roman" panose="02020603050405020304" pitchFamily="18" charset="0"/>
                <a:cs typeface="Times New Roman" panose="02020603050405020304" pitchFamily="18" charset="0"/>
              </a:rPr>
              <a:t>                         </a:t>
            </a:r>
            <a:br>
              <a:rPr lang="en-US" altLang="en-US" sz="4000" dirty="0">
                <a:solidFill>
                  <a:srgbClr val="0000FF"/>
                </a:solidFill>
                <a:latin typeface="Times New Roman" panose="02020603050405020304" pitchFamily="18" charset="0"/>
                <a:cs typeface="Times New Roman" panose="02020603050405020304" pitchFamily="18" charset="0"/>
              </a:rPr>
            </a:br>
            <a:r>
              <a:rPr lang="en-US" altLang="en-US" sz="4000" dirty="0">
                <a:solidFill>
                  <a:srgbClr val="0000FF"/>
                </a:solidFill>
                <a:latin typeface="Times New Roman" panose="02020603050405020304" pitchFamily="18" charset="0"/>
                <a:cs typeface="Times New Roman" panose="02020603050405020304" pitchFamily="18" charset="0"/>
              </a:rPr>
              <a:t>                   </a:t>
            </a:r>
            <a:r>
              <a:rPr lang="en-US" altLang="en-US" sz="2000" dirty="0">
                <a:solidFill>
                  <a:srgbClr val="0000FF"/>
                </a:solidFill>
                <a:latin typeface="Times New Roman" panose="02020603050405020304" pitchFamily="18" charset="0"/>
                <a:cs typeface="Times New Roman" panose="02020603050405020304" pitchFamily="18" charset="0"/>
              </a:rPr>
              <a:t>(3 SF)</a:t>
            </a:r>
            <a:endParaRPr lang="en-US" altLang="en-US" sz="4000" dirty="0">
              <a:solidFill>
                <a:srgbClr val="0000FF"/>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084C7B6F-4E13-310E-B62E-5A67673176CE}"/>
              </a:ext>
            </a:extLst>
          </p:cNvPr>
          <p:cNvSpPr txBox="1"/>
          <p:nvPr/>
        </p:nvSpPr>
        <p:spPr>
          <a:xfrm>
            <a:off x="5372100" y="2939325"/>
            <a:ext cx="609600" cy="646331"/>
          </a:xfrm>
          <a:prstGeom prst="rect">
            <a:avLst/>
          </a:prstGeom>
          <a:noFill/>
        </p:spPr>
        <p:txBody>
          <a:bodyPr wrap="square" rtlCol="0">
            <a:spAutoFit/>
          </a:bodyPr>
          <a:lstStyle/>
          <a:p>
            <a:r>
              <a:rPr lang="en-US" sz="3600" dirty="0">
                <a:solidFill>
                  <a:srgbClr val="FF0000"/>
                </a:solidFill>
              </a:rPr>
              <a:t>=</a:t>
            </a:r>
          </a:p>
        </p:txBody>
      </p:sp>
    </p:spTree>
    <p:extLst>
      <p:ext uri="{BB962C8B-B14F-4D97-AF65-F5344CB8AC3E}">
        <p14:creationId xmlns:p14="http://schemas.microsoft.com/office/powerpoint/2010/main" val="202235957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10551"/>
            <a:ext cx="9144000" cy="3164008"/>
          </a:xfrm>
          <a:prstGeom prst="rect">
            <a:avLst/>
          </a:prstGeom>
          <a:noFill/>
        </p:spPr>
        <p:txBody>
          <a:bodyPr wrap="square" rtlCol="0">
            <a:spAutoFit/>
          </a:bodyPr>
          <a:lstStyle/>
          <a:p>
            <a:pPr>
              <a:lnSpc>
                <a:spcPct val="119000"/>
              </a:lnSpc>
              <a:spcAft>
                <a:spcPts val="600"/>
              </a:spcAft>
            </a:pPr>
            <a:r>
              <a:rPr lang="en-US" sz="2800" kern="1400" dirty="0">
                <a:solidFill>
                  <a:srgbClr val="000000"/>
                </a:solidFill>
                <a:latin typeface="Times New Roman" panose="02020603050405020304" pitchFamily="18" charset="0"/>
                <a:cs typeface="Times New Roman" panose="02020603050405020304" pitchFamily="18" charset="0"/>
              </a:rPr>
              <a:t>49.  How many grams of NH</a:t>
            </a:r>
            <a:r>
              <a:rPr lang="en-US" sz="2800" kern="1400" baseline="-25000" dirty="0">
                <a:solidFill>
                  <a:srgbClr val="000000"/>
                </a:solidFill>
                <a:latin typeface="Times New Roman" panose="02020603050405020304" pitchFamily="18" charset="0"/>
                <a:cs typeface="Times New Roman" panose="02020603050405020304" pitchFamily="18" charset="0"/>
              </a:rPr>
              <a:t>3</a:t>
            </a:r>
            <a:r>
              <a:rPr lang="en-US" sz="2800" kern="1400" dirty="0">
                <a:solidFill>
                  <a:srgbClr val="000000"/>
                </a:solidFill>
                <a:latin typeface="Times New Roman" panose="02020603050405020304" pitchFamily="18" charset="0"/>
                <a:cs typeface="Times New Roman" panose="02020603050405020304" pitchFamily="18" charset="0"/>
              </a:rPr>
              <a:t> fit into 100 mL of water at</a:t>
            </a:r>
            <a:br>
              <a:rPr lang="en-US" sz="2800" kern="1400" dirty="0">
                <a:solidFill>
                  <a:srgbClr val="000000"/>
                </a:solidFill>
                <a:latin typeface="Times New Roman" panose="02020603050405020304" pitchFamily="18" charset="0"/>
                <a:cs typeface="Times New Roman" panose="02020603050405020304" pitchFamily="18" charset="0"/>
              </a:rPr>
            </a:br>
            <a:r>
              <a:rPr lang="en-US" sz="2800" kern="1400" dirty="0">
                <a:solidFill>
                  <a:srgbClr val="000000"/>
                </a:solidFill>
                <a:latin typeface="Times New Roman" panose="02020603050405020304" pitchFamily="18" charset="0"/>
                <a:cs typeface="Times New Roman" panose="02020603050405020304" pitchFamily="18" charset="0"/>
              </a:rPr>
              <a:t>       10°C?  </a:t>
            </a:r>
            <a:r>
              <a:rPr lang="en-US" sz="2800" kern="1400" dirty="0">
                <a:solidFill>
                  <a:srgbClr val="0000FF"/>
                </a:solidFill>
                <a:latin typeface="Times New Roman" panose="02020603050405020304" pitchFamily="18" charset="0"/>
                <a:cs typeface="Times New Roman" panose="02020603050405020304" pitchFamily="18" charset="0"/>
              </a:rPr>
              <a:t> </a:t>
            </a:r>
          </a:p>
          <a:p>
            <a:pPr>
              <a:lnSpc>
                <a:spcPct val="119000"/>
              </a:lnSpc>
              <a:spcAft>
                <a:spcPts val="600"/>
              </a:spcAft>
            </a:pPr>
            <a:endParaRPr lang="en-US" sz="2800" kern="1400" dirty="0">
              <a:solidFill>
                <a:srgbClr val="000000"/>
              </a:solidFill>
              <a:latin typeface="Times New Roman" panose="02020603050405020304" pitchFamily="18" charset="0"/>
              <a:cs typeface="Times New Roman" panose="02020603050405020304" pitchFamily="18" charset="0"/>
            </a:endParaRPr>
          </a:p>
          <a:p>
            <a:pPr>
              <a:lnSpc>
                <a:spcPct val="119000"/>
              </a:lnSpc>
              <a:spcAft>
                <a:spcPts val="600"/>
              </a:spcAft>
            </a:pPr>
            <a:r>
              <a:rPr lang="en-US" sz="2800" kern="1400" dirty="0">
                <a:solidFill>
                  <a:srgbClr val="0000FF"/>
                </a:solidFill>
                <a:latin typeface="Times New Roman" panose="02020603050405020304" pitchFamily="18" charset="0"/>
                <a:cs typeface="Times New Roman" panose="02020603050405020304" pitchFamily="18" charset="0"/>
              </a:rPr>
              <a:t>50.  How many grams of NH</a:t>
            </a:r>
            <a:r>
              <a:rPr lang="en-US" sz="2800" kern="1400" baseline="-25000" dirty="0">
                <a:solidFill>
                  <a:srgbClr val="0000FF"/>
                </a:solidFill>
                <a:latin typeface="Times New Roman" panose="02020603050405020304" pitchFamily="18" charset="0"/>
                <a:cs typeface="Times New Roman" panose="02020603050405020304" pitchFamily="18" charset="0"/>
              </a:rPr>
              <a:t>3</a:t>
            </a:r>
            <a:r>
              <a:rPr lang="en-US" sz="2800" kern="1400" dirty="0">
                <a:solidFill>
                  <a:srgbClr val="0000FF"/>
                </a:solidFill>
                <a:latin typeface="Times New Roman" panose="02020603050405020304" pitchFamily="18" charset="0"/>
                <a:cs typeface="Times New Roman" panose="02020603050405020304" pitchFamily="18" charset="0"/>
              </a:rPr>
              <a:t> fit into 12.0 mL of water</a:t>
            </a:r>
            <a:br>
              <a:rPr lang="en-US" sz="2800" kern="1400" dirty="0">
                <a:solidFill>
                  <a:srgbClr val="0000FF"/>
                </a:solidFill>
                <a:latin typeface="Times New Roman" panose="02020603050405020304" pitchFamily="18" charset="0"/>
                <a:cs typeface="Times New Roman" panose="02020603050405020304" pitchFamily="18" charset="0"/>
              </a:rPr>
            </a:br>
            <a:r>
              <a:rPr lang="en-US" sz="2800" kern="1400" dirty="0">
                <a:solidFill>
                  <a:srgbClr val="0000FF"/>
                </a:solidFill>
                <a:latin typeface="Times New Roman" panose="02020603050405020304" pitchFamily="18" charset="0"/>
                <a:cs typeface="Times New Roman" panose="02020603050405020304" pitchFamily="18" charset="0"/>
              </a:rPr>
              <a:t>       at 10°C? ____   (show work!)</a:t>
            </a:r>
          </a:p>
          <a:p>
            <a:endParaRPr lang="en-US" dirty="0"/>
          </a:p>
        </p:txBody>
      </p:sp>
    </p:spTree>
    <p:extLst>
      <p:ext uri="{BB962C8B-B14F-4D97-AF65-F5344CB8AC3E}">
        <p14:creationId xmlns:p14="http://schemas.microsoft.com/office/powerpoint/2010/main" val="380925665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extBox 1"/>
          <p:cNvSpPr txBox="1"/>
          <p:nvPr/>
        </p:nvSpPr>
        <p:spPr>
          <a:xfrm>
            <a:off x="0" y="-10551"/>
            <a:ext cx="9144000" cy="3164008"/>
          </a:xfrm>
          <a:prstGeom prst="rect">
            <a:avLst/>
          </a:prstGeom>
          <a:noFill/>
        </p:spPr>
        <p:txBody>
          <a:bodyPr wrap="square" rtlCol="0">
            <a:spAutoFit/>
          </a:bodyPr>
          <a:lstStyle/>
          <a:p>
            <a:pPr>
              <a:lnSpc>
                <a:spcPct val="119000"/>
              </a:lnSpc>
              <a:spcAft>
                <a:spcPts val="600"/>
              </a:spcAft>
            </a:pPr>
            <a:r>
              <a:rPr lang="en-US" sz="2800" kern="1400" dirty="0">
                <a:solidFill>
                  <a:srgbClr val="000000"/>
                </a:solidFill>
                <a:latin typeface="Times New Roman" panose="02020603050405020304" pitchFamily="18" charset="0"/>
                <a:cs typeface="Times New Roman" panose="02020603050405020304" pitchFamily="18" charset="0"/>
              </a:rPr>
              <a:t>49.  How many grams of NH</a:t>
            </a:r>
            <a:r>
              <a:rPr lang="en-US" sz="2800" kern="1400" baseline="-25000" dirty="0">
                <a:solidFill>
                  <a:srgbClr val="000000"/>
                </a:solidFill>
                <a:latin typeface="Times New Roman" panose="02020603050405020304" pitchFamily="18" charset="0"/>
                <a:cs typeface="Times New Roman" panose="02020603050405020304" pitchFamily="18" charset="0"/>
              </a:rPr>
              <a:t>3</a:t>
            </a:r>
            <a:r>
              <a:rPr lang="en-US" sz="2800" kern="1400" dirty="0">
                <a:solidFill>
                  <a:srgbClr val="000000"/>
                </a:solidFill>
                <a:latin typeface="Times New Roman" panose="02020603050405020304" pitchFamily="18" charset="0"/>
                <a:cs typeface="Times New Roman" panose="02020603050405020304" pitchFamily="18" charset="0"/>
              </a:rPr>
              <a:t> fit into 100 mL of water at</a:t>
            </a:r>
            <a:br>
              <a:rPr lang="en-US" sz="2800" kern="1400" dirty="0">
                <a:solidFill>
                  <a:srgbClr val="000000"/>
                </a:solidFill>
                <a:latin typeface="Times New Roman" panose="02020603050405020304" pitchFamily="18" charset="0"/>
                <a:cs typeface="Times New Roman" panose="02020603050405020304" pitchFamily="18" charset="0"/>
              </a:rPr>
            </a:br>
            <a:r>
              <a:rPr lang="en-US" sz="2800" kern="1400" dirty="0">
                <a:solidFill>
                  <a:srgbClr val="000000"/>
                </a:solidFill>
                <a:latin typeface="Times New Roman" panose="02020603050405020304" pitchFamily="18" charset="0"/>
                <a:cs typeface="Times New Roman" panose="02020603050405020304" pitchFamily="18" charset="0"/>
              </a:rPr>
              <a:t>       10°C?  </a:t>
            </a:r>
            <a:r>
              <a:rPr lang="en-US" sz="2800" kern="1400" dirty="0">
                <a:solidFill>
                  <a:srgbClr val="0000FF"/>
                </a:solidFill>
                <a:latin typeface="Times New Roman" panose="02020603050405020304" pitchFamily="18" charset="0"/>
                <a:cs typeface="Times New Roman" panose="02020603050405020304" pitchFamily="18" charset="0"/>
              </a:rPr>
              <a:t>70 grams</a:t>
            </a:r>
          </a:p>
          <a:p>
            <a:pPr>
              <a:lnSpc>
                <a:spcPct val="119000"/>
              </a:lnSpc>
              <a:spcAft>
                <a:spcPts val="600"/>
              </a:spcAft>
            </a:pPr>
            <a:endParaRPr lang="en-US" sz="2800" kern="1400" dirty="0">
              <a:solidFill>
                <a:srgbClr val="000000"/>
              </a:solidFill>
              <a:latin typeface="Times New Roman" panose="02020603050405020304" pitchFamily="18" charset="0"/>
              <a:cs typeface="Times New Roman" panose="02020603050405020304" pitchFamily="18" charset="0"/>
            </a:endParaRPr>
          </a:p>
          <a:p>
            <a:pPr>
              <a:lnSpc>
                <a:spcPct val="119000"/>
              </a:lnSpc>
              <a:spcAft>
                <a:spcPts val="600"/>
              </a:spcAft>
            </a:pPr>
            <a:r>
              <a:rPr lang="en-US" sz="2800" kern="1400" dirty="0">
                <a:solidFill>
                  <a:srgbClr val="0000FF"/>
                </a:solidFill>
                <a:latin typeface="Times New Roman" panose="02020603050405020304" pitchFamily="18" charset="0"/>
                <a:cs typeface="Times New Roman" panose="02020603050405020304" pitchFamily="18" charset="0"/>
              </a:rPr>
              <a:t>50.  How many grams of NH</a:t>
            </a:r>
            <a:r>
              <a:rPr lang="en-US" sz="2800" kern="1400" baseline="-25000" dirty="0">
                <a:solidFill>
                  <a:srgbClr val="0000FF"/>
                </a:solidFill>
                <a:latin typeface="Times New Roman" panose="02020603050405020304" pitchFamily="18" charset="0"/>
                <a:cs typeface="Times New Roman" panose="02020603050405020304" pitchFamily="18" charset="0"/>
              </a:rPr>
              <a:t>3</a:t>
            </a:r>
            <a:r>
              <a:rPr lang="en-US" sz="2800" kern="1400" dirty="0">
                <a:solidFill>
                  <a:srgbClr val="0000FF"/>
                </a:solidFill>
                <a:latin typeface="Times New Roman" panose="02020603050405020304" pitchFamily="18" charset="0"/>
                <a:cs typeface="Times New Roman" panose="02020603050405020304" pitchFamily="18" charset="0"/>
              </a:rPr>
              <a:t> fit into 12.0 mL of water</a:t>
            </a:r>
            <a:br>
              <a:rPr lang="en-US" sz="2800" kern="1400" dirty="0">
                <a:solidFill>
                  <a:srgbClr val="0000FF"/>
                </a:solidFill>
                <a:latin typeface="Times New Roman" panose="02020603050405020304" pitchFamily="18" charset="0"/>
                <a:cs typeface="Times New Roman" panose="02020603050405020304" pitchFamily="18" charset="0"/>
              </a:rPr>
            </a:br>
            <a:r>
              <a:rPr lang="en-US" sz="2800" kern="1400" dirty="0">
                <a:solidFill>
                  <a:srgbClr val="0000FF"/>
                </a:solidFill>
                <a:latin typeface="Times New Roman" panose="02020603050405020304" pitchFamily="18" charset="0"/>
                <a:cs typeface="Times New Roman" panose="02020603050405020304" pitchFamily="18" charset="0"/>
              </a:rPr>
              <a:t>       at 10°C? ____   (show work!)</a:t>
            </a:r>
          </a:p>
          <a:p>
            <a:endParaRPr lang="en-US" dirty="0"/>
          </a:p>
        </p:txBody>
      </p:sp>
      <p:sp>
        <p:nvSpPr>
          <p:cNvPr id="3" name="Text Box 3"/>
          <p:cNvSpPr txBox="1">
            <a:spLocks noChangeArrowheads="1"/>
          </p:cNvSpPr>
          <p:nvPr/>
        </p:nvSpPr>
        <p:spPr bwMode="auto">
          <a:xfrm>
            <a:off x="1447800" y="3202596"/>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altLang="en-US" sz="2400" dirty="0">
                <a:solidFill>
                  <a:srgbClr val="FF0000"/>
                </a:solidFill>
                <a:latin typeface="Times New Roman" panose="02020603050405020304" pitchFamily="18" charset="0"/>
                <a:cs typeface="Times New Roman" panose="02020603050405020304" pitchFamily="18" charset="0"/>
              </a:rPr>
              <a:t>10°C</a:t>
            </a:r>
          </a:p>
        </p:txBody>
      </p:sp>
      <p:sp>
        <p:nvSpPr>
          <p:cNvPr id="4" name="Text Box 4"/>
          <p:cNvSpPr txBox="1">
            <a:spLocks noChangeArrowheads="1"/>
          </p:cNvSpPr>
          <p:nvPr/>
        </p:nvSpPr>
        <p:spPr bwMode="auto">
          <a:xfrm>
            <a:off x="2514600" y="3126396"/>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sz="2400" u="sng" dirty="0">
                <a:solidFill>
                  <a:srgbClr val="FF0000"/>
                </a:solidFill>
                <a:latin typeface="Times New Roman" panose="02020603050405020304" pitchFamily="18" charset="0"/>
                <a:cs typeface="Times New Roman" panose="02020603050405020304" pitchFamily="18" charset="0"/>
              </a:rPr>
              <a:t>NH</a:t>
            </a:r>
            <a:r>
              <a:rPr lang="en-US" altLang="en-US" sz="2400" u="sng" baseline="-25000" dirty="0">
                <a:solidFill>
                  <a:srgbClr val="FF0000"/>
                </a:solidFill>
                <a:latin typeface="Times New Roman" panose="02020603050405020304" pitchFamily="18" charset="0"/>
                <a:cs typeface="Times New Roman" panose="02020603050405020304" pitchFamily="18" charset="0"/>
              </a:rPr>
              <a:t>3</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water</a:t>
            </a:r>
          </a:p>
        </p:txBody>
      </p:sp>
      <p:sp>
        <p:nvSpPr>
          <p:cNvPr id="5" name="Text Box 5"/>
          <p:cNvSpPr txBox="1">
            <a:spLocks noChangeArrowheads="1"/>
          </p:cNvSpPr>
          <p:nvPr/>
        </p:nvSpPr>
        <p:spPr bwMode="auto">
          <a:xfrm>
            <a:off x="3962400" y="3126396"/>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sz="2400" u="sng" dirty="0">
                <a:solidFill>
                  <a:srgbClr val="FF0000"/>
                </a:solidFill>
                <a:latin typeface="Times New Roman" panose="02020603050405020304" pitchFamily="18" charset="0"/>
                <a:cs typeface="Times New Roman" panose="02020603050405020304" pitchFamily="18" charset="0"/>
              </a:rPr>
              <a:t>70 g</a:t>
            </a:r>
            <a:br>
              <a:rPr lang="en-US" altLang="en-US" sz="2400" u="sng"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100 mL</a:t>
            </a:r>
          </a:p>
        </p:txBody>
      </p:sp>
      <p:sp>
        <p:nvSpPr>
          <p:cNvPr id="6" name="Text Box 6"/>
          <p:cNvSpPr txBox="1">
            <a:spLocks noChangeArrowheads="1"/>
          </p:cNvSpPr>
          <p:nvPr/>
        </p:nvSpPr>
        <p:spPr bwMode="auto">
          <a:xfrm>
            <a:off x="5867400" y="3126396"/>
            <a:ext cx="144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sz="2400" u="sng" dirty="0">
                <a:solidFill>
                  <a:srgbClr val="FF0000"/>
                </a:solidFill>
                <a:latin typeface="Times New Roman" panose="02020603050405020304" pitchFamily="18" charset="0"/>
                <a:cs typeface="Times New Roman" panose="02020603050405020304" pitchFamily="18" charset="0"/>
              </a:rPr>
              <a:t>x g</a:t>
            </a:r>
            <a:br>
              <a:rPr lang="en-US" altLang="en-US" sz="2400" u="sng"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12.0mL</a:t>
            </a:r>
          </a:p>
        </p:txBody>
      </p:sp>
      <p:sp>
        <p:nvSpPr>
          <p:cNvPr id="7" name="Text Box 7"/>
          <p:cNvSpPr txBox="1">
            <a:spLocks noChangeArrowheads="1"/>
          </p:cNvSpPr>
          <p:nvPr/>
        </p:nvSpPr>
        <p:spPr bwMode="auto">
          <a:xfrm>
            <a:off x="4771292" y="4419600"/>
            <a:ext cx="4343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altLang="en-US" sz="4000" dirty="0">
                <a:solidFill>
                  <a:srgbClr val="0000FF"/>
                </a:solidFill>
                <a:latin typeface="Times New Roman" panose="02020603050405020304" pitchFamily="18" charset="0"/>
                <a:cs typeface="Times New Roman" panose="02020603050405020304" pitchFamily="18" charset="0"/>
              </a:rPr>
              <a:t>100 x = 840</a:t>
            </a:r>
          </a:p>
          <a:p>
            <a:pPr eaLnBrk="1" fontAlgn="base" hangingPunct="1">
              <a:spcBef>
                <a:spcPct val="50000"/>
              </a:spcBef>
              <a:spcAft>
                <a:spcPct val="0"/>
              </a:spcAft>
            </a:pPr>
            <a:r>
              <a:rPr lang="en-US" altLang="en-US" sz="4000" dirty="0">
                <a:solidFill>
                  <a:srgbClr val="0000FF"/>
                </a:solidFill>
                <a:latin typeface="Times New Roman" panose="02020603050405020304" pitchFamily="18" charset="0"/>
                <a:cs typeface="Times New Roman" panose="02020603050405020304" pitchFamily="18" charset="0"/>
              </a:rPr>
              <a:t>       x = 8.4 g NH</a:t>
            </a:r>
            <a:r>
              <a:rPr lang="en-US" altLang="en-US" sz="4000" baseline="-25000" dirty="0">
                <a:solidFill>
                  <a:srgbClr val="0000FF"/>
                </a:solidFill>
                <a:latin typeface="Times New Roman" panose="02020603050405020304" pitchFamily="18" charset="0"/>
                <a:cs typeface="Times New Roman" panose="02020603050405020304" pitchFamily="18" charset="0"/>
              </a:rPr>
              <a:t>3  </a:t>
            </a:r>
            <a:r>
              <a:rPr lang="en-US" altLang="en-US" sz="4000" dirty="0">
                <a:solidFill>
                  <a:srgbClr val="0000FF"/>
                </a:solidFill>
                <a:latin typeface="Times New Roman" panose="02020603050405020304" pitchFamily="18" charset="0"/>
                <a:cs typeface="Times New Roman" panose="02020603050405020304" pitchFamily="18" charset="0"/>
              </a:rPr>
              <a:t>   </a:t>
            </a:r>
            <a:endParaRPr lang="en-US" altLang="en-US" sz="3200"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40EA70B6-1ED9-4C5E-B5B0-E0389CE2A579}"/>
              </a:ext>
            </a:extLst>
          </p:cNvPr>
          <p:cNvSpPr txBox="1"/>
          <p:nvPr/>
        </p:nvSpPr>
        <p:spPr>
          <a:xfrm>
            <a:off x="5448300" y="3109400"/>
            <a:ext cx="609600" cy="646331"/>
          </a:xfrm>
          <a:prstGeom prst="rect">
            <a:avLst/>
          </a:prstGeom>
          <a:noFill/>
        </p:spPr>
        <p:txBody>
          <a:bodyPr wrap="square" rtlCol="0">
            <a:spAutoFit/>
          </a:bodyPr>
          <a:lstStyle/>
          <a:p>
            <a:r>
              <a:rPr lang="en-US" sz="3600" dirty="0">
                <a:solidFill>
                  <a:srgbClr val="FF0000"/>
                </a:solidFill>
              </a:rPr>
              <a:t>=</a:t>
            </a:r>
          </a:p>
        </p:txBody>
      </p:sp>
    </p:spTree>
    <p:extLst>
      <p:ext uri="{BB962C8B-B14F-4D97-AF65-F5344CB8AC3E}">
        <p14:creationId xmlns:p14="http://schemas.microsoft.com/office/powerpoint/2010/main" val="16167034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7633"/>
            <a:ext cx="9144000" cy="2400657"/>
          </a:xfrm>
          <a:prstGeom prst="rect">
            <a:avLst/>
          </a:prstGeom>
          <a:noFill/>
        </p:spPr>
        <p:txBody>
          <a:bodyPr wrap="square" rtlCol="0">
            <a:spAutoFit/>
          </a:bodyPr>
          <a:lstStyle/>
          <a:p>
            <a:r>
              <a:rPr lang="en-US" sz="2400" dirty="0">
                <a:solidFill>
                  <a:srgbClr val="FF0000"/>
                </a:solidFill>
                <a:latin typeface="Times New Roman" panose="02020603050405020304" pitchFamily="18" charset="0"/>
                <a:cs typeface="Times New Roman" panose="02020603050405020304" pitchFamily="18" charset="0"/>
              </a:rPr>
              <a:t>This question is the same type, but asked a bit differently:</a:t>
            </a:r>
          </a:p>
          <a:p>
            <a:endParaRPr lang="en-US" sz="24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51.  How many grams of KClO</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solute fits into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844 mL of water at 373 Kelvin?  </a:t>
            </a:r>
            <a:r>
              <a:rPr lang="en-US" sz="3200" dirty="0">
                <a:solidFill>
                  <a:srgbClr val="0000FF"/>
                </a:solidFill>
                <a:latin typeface="Times New Roman" panose="02020603050405020304" pitchFamily="18" charset="0"/>
                <a:cs typeface="Times New Roman" panose="02020603050405020304" pitchFamily="18" charset="0"/>
              </a:rPr>
              <a:t>(show work)</a:t>
            </a:r>
          </a:p>
          <a:p>
            <a:r>
              <a:rPr lang="en-US" sz="2000" dirty="0">
                <a:latin typeface="Comic Sans MS" panose="030F0702030302020204" pitchFamily="66" charset="0"/>
              </a:rPr>
              <a:t> </a:t>
            </a:r>
          </a:p>
          <a:p>
            <a:endParaRPr lang="en-US" dirty="0"/>
          </a:p>
        </p:txBody>
      </p:sp>
    </p:spTree>
    <p:extLst>
      <p:ext uri="{BB962C8B-B14F-4D97-AF65-F5344CB8AC3E}">
        <p14:creationId xmlns:p14="http://schemas.microsoft.com/office/powerpoint/2010/main" val="7774317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2400657"/>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This question is the same type, but asked a bit differently:</a:t>
            </a:r>
          </a:p>
          <a:p>
            <a:endParaRPr lang="en-US" sz="24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51.  How many grams of KClO</a:t>
            </a:r>
            <a:r>
              <a:rPr lang="en-US" sz="3200" baseline="-25000" dirty="0">
                <a:latin typeface="Times New Roman" panose="02020603050405020304" pitchFamily="18" charset="0"/>
                <a:cs typeface="Times New Roman" panose="02020603050405020304" pitchFamily="18" charset="0"/>
              </a:rPr>
              <a:t>3</a:t>
            </a:r>
            <a:r>
              <a:rPr lang="en-US" sz="3200" dirty="0">
                <a:latin typeface="Times New Roman" panose="02020603050405020304" pitchFamily="18" charset="0"/>
                <a:cs typeface="Times New Roman" panose="02020603050405020304" pitchFamily="18" charset="0"/>
              </a:rPr>
              <a:t> solute fits into </a:t>
            </a:r>
            <a:br>
              <a:rPr lang="en-US" sz="3200" dirty="0">
                <a:latin typeface="Times New Roman" panose="02020603050405020304" pitchFamily="18" charset="0"/>
                <a:cs typeface="Times New Roman" panose="02020603050405020304" pitchFamily="18" charset="0"/>
              </a:rPr>
            </a:br>
            <a:r>
              <a:rPr lang="en-US" sz="3200" dirty="0">
                <a:latin typeface="Times New Roman" panose="02020603050405020304" pitchFamily="18" charset="0"/>
                <a:cs typeface="Times New Roman" panose="02020603050405020304" pitchFamily="18" charset="0"/>
              </a:rPr>
              <a:t>       844 mL of water at 373 Kelvin?  </a:t>
            </a:r>
            <a:r>
              <a:rPr lang="en-US" sz="3200" dirty="0">
                <a:solidFill>
                  <a:srgbClr val="0000FF"/>
                </a:solidFill>
                <a:latin typeface="Times New Roman" panose="02020603050405020304" pitchFamily="18" charset="0"/>
                <a:cs typeface="Times New Roman" panose="02020603050405020304" pitchFamily="18" charset="0"/>
              </a:rPr>
              <a:t>(show work)</a:t>
            </a:r>
          </a:p>
          <a:p>
            <a:r>
              <a:rPr lang="en-US" sz="2000" dirty="0">
                <a:latin typeface="Comic Sans MS" panose="030F0702030302020204" pitchFamily="66" charset="0"/>
              </a:rPr>
              <a:t> </a:t>
            </a:r>
          </a:p>
          <a:p>
            <a:endParaRPr lang="en-US" dirty="0"/>
          </a:p>
        </p:txBody>
      </p:sp>
      <p:sp>
        <p:nvSpPr>
          <p:cNvPr id="3" name="Text Box 3">
            <a:extLst>
              <a:ext uri="{FF2B5EF4-FFF2-40B4-BE49-F238E27FC236}">
                <a16:creationId xmlns:a16="http://schemas.microsoft.com/office/drawing/2014/main" id="{512EEFD1-53C1-4A1A-AB3C-7F5AFA888D8A}"/>
              </a:ext>
            </a:extLst>
          </p:cNvPr>
          <p:cNvSpPr txBox="1">
            <a:spLocks noChangeArrowheads="1"/>
          </p:cNvSpPr>
          <p:nvPr/>
        </p:nvSpPr>
        <p:spPr bwMode="auto">
          <a:xfrm>
            <a:off x="1295400" y="2362200"/>
            <a:ext cx="1752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altLang="en-US" sz="2400" dirty="0">
                <a:solidFill>
                  <a:srgbClr val="FF0000"/>
                </a:solidFill>
                <a:latin typeface="Times New Roman" panose="02020603050405020304" pitchFamily="18" charset="0"/>
                <a:cs typeface="Times New Roman" panose="02020603050405020304" pitchFamily="18" charset="0"/>
              </a:rPr>
              <a:t>100°C</a:t>
            </a:r>
          </a:p>
        </p:txBody>
      </p:sp>
      <p:sp>
        <p:nvSpPr>
          <p:cNvPr id="4" name="Text Box 4">
            <a:extLst>
              <a:ext uri="{FF2B5EF4-FFF2-40B4-BE49-F238E27FC236}">
                <a16:creationId xmlns:a16="http://schemas.microsoft.com/office/drawing/2014/main" id="{EBAD02D8-8D0E-417A-A7A3-69E70105F66C}"/>
              </a:ext>
            </a:extLst>
          </p:cNvPr>
          <p:cNvSpPr txBox="1">
            <a:spLocks noChangeArrowheads="1"/>
          </p:cNvSpPr>
          <p:nvPr/>
        </p:nvSpPr>
        <p:spPr bwMode="auto">
          <a:xfrm>
            <a:off x="2362200" y="2286000"/>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sz="2400" u="sng">
                <a:solidFill>
                  <a:srgbClr val="FF0000"/>
                </a:solidFill>
                <a:latin typeface="Times New Roman" panose="02020603050405020304" pitchFamily="18" charset="0"/>
                <a:cs typeface="Times New Roman" panose="02020603050405020304" pitchFamily="18" charset="0"/>
              </a:rPr>
              <a:t>KClO</a:t>
            </a:r>
            <a:r>
              <a:rPr lang="en-US" altLang="en-US" sz="2400" u="sng" baseline="-25000">
                <a:solidFill>
                  <a:srgbClr val="FF0000"/>
                </a:solidFill>
                <a:latin typeface="Times New Roman" panose="02020603050405020304" pitchFamily="18" charset="0"/>
                <a:cs typeface="Times New Roman" panose="02020603050405020304" pitchFamily="18" charset="0"/>
              </a:rPr>
              <a:t>3</a:t>
            </a:r>
            <a:br>
              <a:rPr lang="en-US" altLang="en-US" sz="2400">
                <a:solidFill>
                  <a:srgbClr val="FF0000"/>
                </a:solidFill>
                <a:latin typeface="Times New Roman" panose="02020603050405020304" pitchFamily="18" charset="0"/>
                <a:cs typeface="Times New Roman" panose="02020603050405020304" pitchFamily="18" charset="0"/>
              </a:rPr>
            </a:br>
            <a:r>
              <a:rPr lang="en-US" altLang="en-US" sz="2400">
                <a:solidFill>
                  <a:srgbClr val="FF0000"/>
                </a:solidFill>
                <a:latin typeface="Times New Roman" panose="02020603050405020304" pitchFamily="18" charset="0"/>
                <a:cs typeface="Times New Roman" panose="02020603050405020304" pitchFamily="18" charset="0"/>
              </a:rPr>
              <a:t>water</a:t>
            </a:r>
          </a:p>
        </p:txBody>
      </p:sp>
      <p:sp>
        <p:nvSpPr>
          <p:cNvPr id="5" name="Text Box 5">
            <a:extLst>
              <a:ext uri="{FF2B5EF4-FFF2-40B4-BE49-F238E27FC236}">
                <a16:creationId xmlns:a16="http://schemas.microsoft.com/office/drawing/2014/main" id="{2D3ADA17-DDD9-43A4-AA4B-C9E709D33B5E}"/>
              </a:ext>
            </a:extLst>
          </p:cNvPr>
          <p:cNvSpPr txBox="1">
            <a:spLocks noChangeArrowheads="1"/>
          </p:cNvSpPr>
          <p:nvPr/>
        </p:nvSpPr>
        <p:spPr bwMode="auto">
          <a:xfrm>
            <a:off x="3810000" y="2286000"/>
            <a:ext cx="1676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sz="2400" u="sng">
                <a:solidFill>
                  <a:srgbClr val="FF0000"/>
                </a:solidFill>
                <a:latin typeface="Times New Roman" panose="02020603050405020304" pitchFamily="18" charset="0"/>
                <a:cs typeface="Times New Roman" panose="02020603050405020304" pitchFamily="18" charset="0"/>
              </a:rPr>
              <a:t>60 g</a:t>
            </a:r>
            <a:br>
              <a:rPr lang="en-US" altLang="en-US" sz="2400" u="sng">
                <a:solidFill>
                  <a:srgbClr val="FF0000"/>
                </a:solidFill>
                <a:latin typeface="Times New Roman" panose="02020603050405020304" pitchFamily="18" charset="0"/>
                <a:cs typeface="Times New Roman" panose="02020603050405020304" pitchFamily="18" charset="0"/>
              </a:rPr>
            </a:br>
            <a:r>
              <a:rPr lang="en-US" altLang="en-US" sz="2400">
                <a:solidFill>
                  <a:srgbClr val="FF0000"/>
                </a:solidFill>
                <a:latin typeface="Times New Roman" panose="02020603050405020304" pitchFamily="18" charset="0"/>
                <a:cs typeface="Times New Roman" panose="02020603050405020304" pitchFamily="18" charset="0"/>
              </a:rPr>
              <a:t>100 mL</a:t>
            </a:r>
          </a:p>
        </p:txBody>
      </p:sp>
      <p:sp>
        <p:nvSpPr>
          <p:cNvPr id="6" name="Text Box 6">
            <a:extLst>
              <a:ext uri="{FF2B5EF4-FFF2-40B4-BE49-F238E27FC236}">
                <a16:creationId xmlns:a16="http://schemas.microsoft.com/office/drawing/2014/main" id="{D48335A2-61EC-4E0F-8D8F-4DEAA9096CBF}"/>
              </a:ext>
            </a:extLst>
          </p:cNvPr>
          <p:cNvSpPr txBox="1">
            <a:spLocks noChangeArrowheads="1"/>
          </p:cNvSpPr>
          <p:nvPr/>
        </p:nvSpPr>
        <p:spPr bwMode="auto">
          <a:xfrm>
            <a:off x="5867400" y="2277960"/>
            <a:ext cx="1447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fontAlgn="base" hangingPunct="1">
              <a:spcBef>
                <a:spcPct val="50000"/>
              </a:spcBef>
              <a:spcAft>
                <a:spcPct val="0"/>
              </a:spcAft>
            </a:pPr>
            <a:r>
              <a:rPr lang="en-US" altLang="en-US" sz="2400" u="sng" dirty="0">
                <a:solidFill>
                  <a:srgbClr val="FF0000"/>
                </a:solidFill>
                <a:latin typeface="Times New Roman" panose="02020603050405020304" pitchFamily="18" charset="0"/>
                <a:cs typeface="Times New Roman" panose="02020603050405020304" pitchFamily="18" charset="0"/>
              </a:rPr>
              <a:t>x g</a:t>
            </a:r>
            <a:br>
              <a:rPr lang="en-US" altLang="en-US" sz="2400" u="sng"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844 mL</a:t>
            </a:r>
          </a:p>
        </p:txBody>
      </p:sp>
      <p:sp>
        <p:nvSpPr>
          <p:cNvPr id="7" name="Text Box 7">
            <a:extLst>
              <a:ext uri="{FF2B5EF4-FFF2-40B4-BE49-F238E27FC236}">
                <a16:creationId xmlns:a16="http://schemas.microsoft.com/office/drawing/2014/main" id="{742FE20A-118F-4755-99A4-E41ED6EFFA00}"/>
              </a:ext>
            </a:extLst>
          </p:cNvPr>
          <p:cNvSpPr txBox="1">
            <a:spLocks noChangeArrowheads="1"/>
          </p:cNvSpPr>
          <p:nvPr/>
        </p:nvSpPr>
        <p:spPr bwMode="auto">
          <a:xfrm>
            <a:off x="4191000" y="3749044"/>
            <a:ext cx="4648200"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altLang="en-US" sz="4000" dirty="0">
                <a:solidFill>
                  <a:srgbClr val="0000FF"/>
                </a:solidFill>
                <a:latin typeface="Times New Roman" panose="02020603050405020304" pitchFamily="18" charset="0"/>
                <a:cs typeface="Times New Roman" panose="02020603050405020304" pitchFamily="18" charset="0"/>
              </a:rPr>
              <a:t>100 x = 50640</a:t>
            </a:r>
          </a:p>
          <a:p>
            <a:pPr eaLnBrk="1" fontAlgn="base" hangingPunct="1">
              <a:spcBef>
                <a:spcPct val="50000"/>
              </a:spcBef>
              <a:spcAft>
                <a:spcPct val="0"/>
              </a:spcAft>
            </a:pPr>
            <a:r>
              <a:rPr lang="en-US" altLang="en-US" sz="4000" dirty="0">
                <a:solidFill>
                  <a:srgbClr val="0000FF"/>
                </a:solidFill>
                <a:latin typeface="Times New Roman" panose="02020603050405020304" pitchFamily="18" charset="0"/>
                <a:cs typeface="Times New Roman" panose="02020603050405020304" pitchFamily="18" charset="0"/>
              </a:rPr>
              <a:t>       x = 506 g KClO</a:t>
            </a:r>
            <a:r>
              <a:rPr lang="en-US" altLang="en-US" sz="4000" baseline="-25000" dirty="0">
                <a:solidFill>
                  <a:srgbClr val="0000FF"/>
                </a:solidFill>
                <a:latin typeface="Times New Roman" panose="02020603050405020304" pitchFamily="18" charset="0"/>
                <a:cs typeface="Times New Roman" panose="02020603050405020304" pitchFamily="18" charset="0"/>
              </a:rPr>
              <a:t>3</a:t>
            </a:r>
            <a:r>
              <a:rPr lang="en-US" altLang="en-US" sz="4000" dirty="0">
                <a:solidFill>
                  <a:srgbClr val="0000FF"/>
                </a:solidFill>
                <a:latin typeface="Times New Roman" panose="02020603050405020304" pitchFamily="18" charset="0"/>
                <a:cs typeface="Times New Roman" panose="02020603050405020304" pitchFamily="18" charset="0"/>
              </a:rPr>
              <a:t>    </a:t>
            </a:r>
          </a:p>
          <a:p>
            <a:pPr eaLnBrk="1" fontAlgn="base" hangingPunct="1">
              <a:spcBef>
                <a:spcPct val="50000"/>
              </a:spcBef>
              <a:spcAft>
                <a:spcPct val="0"/>
              </a:spcAft>
            </a:pPr>
            <a:r>
              <a:rPr lang="en-US" altLang="en-US" sz="2400" dirty="0">
                <a:solidFill>
                  <a:srgbClr val="FF0000"/>
                </a:solidFill>
                <a:latin typeface="Times New Roman" panose="02020603050405020304" pitchFamily="18" charset="0"/>
                <a:cs typeface="Times New Roman" panose="02020603050405020304" pitchFamily="18" charset="0"/>
              </a:rPr>
              <a:t>                     (3 SF)</a:t>
            </a:r>
            <a:endParaRPr lang="en-US" altLang="en-US" dirty="0">
              <a:solidFill>
                <a:srgbClr val="FF000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A3399B8-41E9-C0D7-3004-A0770D937273}"/>
              </a:ext>
            </a:extLst>
          </p:cNvPr>
          <p:cNvSpPr txBox="1"/>
          <p:nvPr/>
        </p:nvSpPr>
        <p:spPr>
          <a:xfrm>
            <a:off x="5410200" y="2277960"/>
            <a:ext cx="609600" cy="646331"/>
          </a:xfrm>
          <a:prstGeom prst="rect">
            <a:avLst/>
          </a:prstGeom>
          <a:noFill/>
        </p:spPr>
        <p:txBody>
          <a:bodyPr wrap="square" rtlCol="0">
            <a:spAutoFit/>
          </a:bodyPr>
          <a:lstStyle/>
          <a:p>
            <a:r>
              <a:rPr lang="en-US" sz="3600" dirty="0">
                <a:solidFill>
                  <a:srgbClr val="FF0000"/>
                </a:solidFill>
              </a:rPr>
              <a:t>=</a:t>
            </a:r>
          </a:p>
        </p:txBody>
      </p:sp>
    </p:spTree>
    <p:extLst>
      <p:ext uri="{BB962C8B-B14F-4D97-AF65-F5344CB8AC3E}">
        <p14:creationId xmlns:p14="http://schemas.microsoft.com/office/powerpoint/2010/main" val="106676512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3349"/>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52.  How many grams of sodium nitrate will it take</a:t>
            </a:r>
            <a:br>
              <a:rPr lang="en-US" altLang="en-US" sz="32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       to saturate 64.0 mL of water at 283 Kelvin?</a:t>
            </a:r>
          </a:p>
        </p:txBody>
      </p:sp>
    </p:spTree>
    <p:extLst>
      <p:ext uri="{BB962C8B-B14F-4D97-AF65-F5344CB8AC3E}">
        <p14:creationId xmlns:p14="http://schemas.microsoft.com/office/powerpoint/2010/main" val="3762373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76800" y="0"/>
            <a:ext cx="4267199" cy="6678751"/>
          </a:xfrm>
          <a:prstGeom prst="rect">
            <a:avLst/>
          </a:prstGeom>
          <a:noFill/>
        </p:spPr>
        <p:txBody>
          <a:bodyPr wrap="square" rtlCol="0">
            <a:spAutoFit/>
          </a:bodyPr>
          <a:lstStyle/>
          <a:p>
            <a:r>
              <a:rPr lang="en-US" sz="4400" b="1" dirty="0">
                <a:solidFill>
                  <a:srgbClr val="0000FF"/>
                </a:solidFill>
              </a:rPr>
              <a:t>Get 6 magnetic water molecules.</a:t>
            </a:r>
            <a:br>
              <a:rPr lang="en-US" sz="4400" b="1" dirty="0">
                <a:solidFill>
                  <a:srgbClr val="0000FF"/>
                </a:solidFill>
              </a:rPr>
            </a:br>
            <a:br>
              <a:rPr lang="en-US" sz="4400" b="1" dirty="0"/>
            </a:br>
            <a:r>
              <a:rPr lang="en-US" sz="4400" dirty="0">
                <a:latin typeface="Times New Roman" panose="02020603050405020304" pitchFamily="18" charset="0"/>
                <a:cs typeface="Times New Roman" panose="02020603050405020304" pitchFamily="18" charset="0"/>
              </a:rPr>
              <a:t>4.  Which atoms</a:t>
            </a:r>
            <a:br>
              <a:rPr lang="en-US" sz="4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      are Red ?</a:t>
            </a:r>
          </a:p>
          <a:p>
            <a:r>
              <a:rPr lang="en-US" sz="4400" dirty="0">
                <a:latin typeface="Times New Roman" panose="02020603050405020304" pitchFamily="18" charset="0"/>
                <a:cs typeface="Times New Roman" panose="02020603050405020304" pitchFamily="18" charset="0"/>
              </a:rPr>
              <a:t>      White ?</a:t>
            </a:r>
          </a:p>
          <a:p>
            <a:pPr algn="ctr"/>
            <a:endParaRPr lang="en-US" sz="4400" b="1" dirty="0"/>
          </a:p>
          <a:p>
            <a:pPr algn="ctr"/>
            <a:r>
              <a:rPr lang="en-US" sz="4000" b="1" dirty="0">
                <a:solidFill>
                  <a:srgbClr val="FF0000"/>
                </a:solidFill>
                <a:latin typeface="Times New Roman" panose="02020603050405020304" pitchFamily="18" charset="0"/>
                <a:cs typeface="Times New Roman" panose="02020603050405020304" pitchFamily="18" charset="0"/>
              </a:rPr>
              <a:t>Attach six </a:t>
            </a:r>
            <a:br>
              <a:rPr lang="en-US" sz="4000" b="1" dirty="0">
                <a:solidFill>
                  <a:srgbClr val="FF0000"/>
                </a:solidFill>
                <a:latin typeface="Times New Roman" panose="02020603050405020304" pitchFamily="18" charset="0"/>
                <a:cs typeface="Times New Roman" panose="02020603050405020304" pitchFamily="18" charset="0"/>
              </a:rPr>
            </a:br>
            <a:r>
              <a:rPr lang="en-US" sz="4000" b="1" dirty="0">
                <a:solidFill>
                  <a:srgbClr val="FF0000"/>
                </a:solidFill>
                <a:latin typeface="Times New Roman" panose="02020603050405020304" pitchFamily="18" charset="0"/>
                <a:cs typeface="Times New Roman" panose="02020603050405020304" pitchFamily="18" charset="0"/>
              </a:rPr>
              <a:t>“water molecules” into a ring shape. </a:t>
            </a:r>
          </a:p>
        </p:txBody>
      </p:sp>
      <p:pic>
        <p:nvPicPr>
          <p:cNvPr id="1026" name="Picture 2" descr="History of molecular theory - Wikipedia">
            <a:extLst>
              <a:ext uri="{FF2B5EF4-FFF2-40B4-BE49-F238E27FC236}">
                <a16:creationId xmlns:a16="http://schemas.microsoft.com/office/drawing/2014/main" id="{36AF4AD6-9691-37A2-FB15-AF10EDF9F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929918">
            <a:off x="440031" y="2314838"/>
            <a:ext cx="23050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istory of molecular theory - Wikipedia">
            <a:extLst>
              <a:ext uri="{FF2B5EF4-FFF2-40B4-BE49-F238E27FC236}">
                <a16:creationId xmlns:a16="http://schemas.microsoft.com/office/drawing/2014/main" id="{44C945D0-D266-0F84-4628-C96225A071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4487624">
            <a:off x="2466057" y="381402"/>
            <a:ext cx="2305050" cy="1981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istory of molecular theory - Wikipedia">
            <a:extLst>
              <a:ext uri="{FF2B5EF4-FFF2-40B4-BE49-F238E27FC236}">
                <a16:creationId xmlns:a16="http://schemas.microsoft.com/office/drawing/2014/main" id="{E57319D5-3F00-95F3-0FBC-E33DA8F8B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539967">
            <a:off x="2702984" y="3544476"/>
            <a:ext cx="230505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567726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3200" dirty="0">
                <a:solidFill>
                  <a:srgbClr val="FF0000"/>
                </a:solidFill>
                <a:latin typeface="Times New Roman" panose="02020603050405020304" pitchFamily="18" charset="0"/>
                <a:cs typeface="Times New Roman" panose="02020603050405020304" pitchFamily="18" charset="0"/>
              </a:rPr>
              <a:t>52.  How many grams of sodium nitrate will it take</a:t>
            </a:r>
            <a:br>
              <a:rPr lang="en-US" altLang="en-US" sz="3200" dirty="0">
                <a:solidFill>
                  <a:srgbClr val="FF0000"/>
                </a:solidFill>
                <a:latin typeface="Times New Roman" panose="02020603050405020304" pitchFamily="18" charset="0"/>
                <a:cs typeface="Times New Roman" panose="02020603050405020304" pitchFamily="18" charset="0"/>
              </a:rPr>
            </a:br>
            <a:r>
              <a:rPr lang="en-US" altLang="en-US" sz="3200" dirty="0">
                <a:solidFill>
                  <a:srgbClr val="FF0000"/>
                </a:solidFill>
                <a:latin typeface="Times New Roman" panose="02020603050405020304" pitchFamily="18" charset="0"/>
                <a:cs typeface="Times New Roman" panose="02020603050405020304" pitchFamily="18" charset="0"/>
              </a:rPr>
              <a:t>       to saturate 64.0 mL of water at 283 Kelvin?</a:t>
            </a:r>
          </a:p>
        </p:txBody>
      </p:sp>
      <p:sp>
        <p:nvSpPr>
          <p:cNvPr id="18435" name="Text Box 3"/>
          <p:cNvSpPr txBox="1">
            <a:spLocks noChangeArrowheads="1"/>
          </p:cNvSpPr>
          <p:nvPr/>
        </p:nvSpPr>
        <p:spPr bwMode="auto">
          <a:xfrm>
            <a:off x="533400" y="2027238"/>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3600">
                <a:latin typeface="Times New Roman" panose="02020603050405020304" pitchFamily="18" charset="0"/>
                <a:cs typeface="Times New Roman" panose="02020603050405020304" pitchFamily="18" charset="0"/>
              </a:rPr>
              <a:t>10°C</a:t>
            </a:r>
          </a:p>
        </p:txBody>
      </p:sp>
      <p:sp>
        <p:nvSpPr>
          <p:cNvPr id="18436" name="Text Box 4"/>
          <p:cNvSpPr txBox="1">
            <a:spLocks noChangeArrowheads="1"/>
          </p:cNvSpPr>
          <p:nvPr/>
        </p:nvSpPr>
        <p:spPr bwMode="auto">
          <a:xfrm>
            <a:off x="1752600" y="1798638"/>
            <a:ext cx="19050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600" u="sng">
                <a:latin typeface="Times New Roman" panose="02020603050405020304" pitchFamily="18" charset="0"/>
                <a:cs typeface="Times New Roman" panose="02020603050405020304" pitchFamily="18" charset="0"/>
              </a:rPr>
              <a:t>NaNO</a:t>
            </a:r>
            <a:r>
              <a:rPr lang="en-US" altLang="en-US" sz="3600" u="sng" baseline="-25000">
                <a:latin typeface="Times New Roman" panose="02020603050405020304" pitchFamily="18" charset="0"/>
                <a:cs typeface="Times New Roman" panose="02020603050405020304" pitchFamily="18" charset="0"/>
              </a:rPr>
              <a:t>3</a:t>
            </a:r>
            <a:br>
              <a:rPr lang="en-US" altLang="en-US" sz="3600" u="sng">
                <a:latin typeface="Times New Roman" panose="02020603050405020304" pitchFamily="18" charset="0"/>
                <a:cs typeface="Times New Roman" panose="02020603050405020304" pitchFamily="18" charset="0"/>
              </a:rPr>
            </a:br>
            <a:r>
              <a:rPr lang="en-US" altLang="en-US" sz="3600">
                <a:latin typeface="Times New Roman" panose="02020603050405020304" pitchFamily="18" charset="0"/>
                <a:cs typeface="Times New Roman" panose="02020603050405020304" pitchFamily="18" charset="0"/>
              </a:rPr>
              <a:t>water</a:t>
            </a:r>
          </a:p>
        </p:txBody>
      </p:sp>
      <p:sp>
        <p:nvSpPr>
          <p:cNvPr id="18437" name="Text Box 5"/>
          <p:cNvSpPr txBox="1">
            <a:spLocks noChangeArrowheads="1"/>
          </p:cNvSpPr>
          <p:nvPr/>
        </p:nvSpPr>
        <p:spPr bwMode="auto">
          <a:xfrm>
            <a:off x="4038602" y="1798638"/>
            <a:ext cx="17526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600" u="sng" dirty="0">
                <a:latin typeface="Times New Roman" panose="02020603050405020304" pitchFamily="18" charset="0"/>
                <a:cs typeface="Times New Roman" panose="02020603050405020304" pitchFamily="18" charset="0"/>
              </a:rPr>
              <a:t>80 g</a:t>
            </a:r>
            <a:br>
              <a:rPr lang="en-US" altLang="en-US" sz="3600" u="sng"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100 mL</a:t>
            </a:r>
          </a:p>
        </p:txBody>
      </p:sp>
      <p:sp>
        <p:nvSpPr>
          <p:cNvPr id="18438" name="Text Box 6"/>
          <p:cNvSpPr txBox="1">
            <a:spLocks noChangeArrowheads="1"/>
          </p:cNvSpPr>
          <p:nvPr/>
        </p:nvSpPr>
        <p:spPr bwMode="auto">
          <a:xfrm>
            <a:off x="6172200" y="1752600"/>
            <a:ext cx="2590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50000"/>
              </a:spcBef>
            </a:pPr>
            <a:r>
              <a:rPr lang="en-US" altLang="en-US" sz="3600" u="sng" dirty="0">
                <a:latin typeface="Times New Roman" panose="02020603050405020304" pitchFamily="18" charset="0"/>
                <a:cs typeface="Times New Roman" panose="02020603050405020304" pitchFamily="18" charset="0"/>
              </a:rPr>
              <a:t>x g</a:t>
            </a:r>
            <a:br>
              <a:rPr lang="en-US" altLang="en-US" sz="3600" u="sng" dirty="0">
                <a:latin typeface="Times New Roman" panose="02020603050405020304" pitchFamily="18" charset="0"/>
                <a:cs typeface="Times New Roman" panose="02020603050405020304" pitchFamily="18" charset="0"/>
              </a:rPr>
            </a:br>
            <a:r>
              <a:rPr lang="en-US" altLang="en-US" sz="3600" dirty="0">
                <a:latin typeface="Times New Roman" panose="02020603050405020304" pitchFamily="18" charset="0"/>
                <a:cs typeface="Times New Roman" panose="02020603050405020304" pitchFamily="18" charset="0"/>
              </a:rPr>
              <a:t>64.0 mL</a:t>
            </a:r>
          </a:p>
        </p:txBody>
      </p:sp>
      <p:sp>
        <p:nvSpPr>
          <p:cNvPr id="18439" name="Text Box 7"/>
          <p:cNvSpPr txBox="1">
            <a:spLocks noChangeArrowheads="1"/>
          </p:cNvSpPr>
          <p:nvPr/>
        </p:nvSpPr>
        <p:spPr bwMode="auto">
          <a:xfrm>
            <a:off x="4267200" y="3710683"/>
            <a:ext cx="5562602"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en-US" altLang="en-US" sz="4400" dirty="0">
                <a:solidFill>
                  <a:srgbClr val="0000FF"/>
                </a:solidFill>
                <a:latin typeface="Times New Roman" panose="02020603050405020304" pitchFamily="18" charset="0"/>
                <a:cs typeface="Times New Roman" panose="02020603050405020304" pitchFamily="18" charset="0"/>
              </a:rPr>
              <a:t>100 x = 5120</a:t>
            </a:r>
          </a:p>
          <a:p>
            <a:pPr eaLnBrk="1" hangingPunct="1">
              <a:spcBef>
                <a:spcPct val="50000"/>
              </a:spcBef>
            </a:pPr>
            <a:r>
              <a:rPr lang="en-US" altLang="en-US" sz="4400" dirty="0">
                <a:solidFill>
                  <a:srgbClr val="0000FF"/>
                </a:solidFill>
                <a:latin typeface="Times New Roman" panose="02020603050405020304" pitchFamily="18" charset="0"/>
                <a:cs typeface="Times New Roman" panose="02020603050405020304" pitchFamily="18" charset="0"/>
              </a:rPr>
              <a:t>    x = 51.2 g NaNO</a:t>
            </a:r>
            <a:r>
              <a:rPr lang="en-US" altLang="en-US" sz="4400" baseline="-25000" dirty="0">
                <a:solidFill>
                  <a:srgbClr val="0000FF"/>
                </a:solidFill>
                <a:latin typeface="Times New Roman" panose="02020603050405020304" pitchFamily="18" charset="0"/>
                <a:cs typeface="Times New Roman" panose="02020603050405020304" pitchFamily="18" charset="0"/>
              </a:rPr>
              <a:t>3</a:t>
            </a:r>
            <a:r>
              <a:rPr lang="en-US" altLang="en-US" sz="4400" dirty="0">
                <a:solidFill>
                  <a:srgbClr val="0000FF"/>
                </a:solidFill>
                <a:latin typeface="Times New Roman" panose="02020603050405020304" pitchFamily="18" charset="0"/>
                <a:cs typeface="Times New Roman" panose="02020603050405020304" pitchFamily="18" charset="0"/>
              </a:rPr>
              <a:t> </a:t>
            </a:r>
            <a:br>
              <a:rPr lang="en-US" altLang="en-US" sz="4400" dirty="0">
                <a:solidFill>
                  <a:srgbClr val="0000FF"/>
                </a:solidFill>
                <a:latin typeface="Times New Roman" panose="02020603050405020304" pitchFamily="18" charset="0"/>
                <a:cs typeface="Times New Roman" panose="02020603050405020304" pitchFamily="18" charset="0"/>
              </a:rPr>
            </a:br>
            <a:r>
              <a:rPr lang="en-US" altLang="en-US" sz="4400" dirty="0">
                <a:solidFill>
                  <a:srgbClr val="0000FF"/>
                </a:solidFill>
                <a:latin typeface="Times New Roman" panose="02020603050405020304" pitchFamily="18" charset="0"/>
                <a:cs typeface="Times New Roman" panose="02020603050405020304" pitchFamily="18" charset="0"/>
              </a:rPr>
              <a:t>                </a:t>
            </a:r>
            <a:r>
              <a:rPr lang="en-US" altLang="en-US" sz="2000" dirty="0">
                <a:solidFill>
                  <a:srgbClr val="0000FF"/>
                </a:solidFill>
                <a:latin typeface="Times New Roman" panose="02020603050405020304" pitchFamily="18" charset="0"/>
                <a:cs typeface="Times New Roman" panose="02020603050405020304" pitchFamily="18" charset="0"/>
              </a:rPr>
              <a:t>(3 SF)</a:t>
            </a:r>
            <a:endParaRPr lang="en-US" altLang="en-US" sz="4400" dirty="0">
              <a:solidFill>
                <a:srgbClr val="0000FF"/>
              </a:solidFill>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DC3A095F-BD57-42E6-A986-5E99BADDD458}"/>
              </a:ext>
            </a:extLst>
          </p:cNvPr>
          <p:cNvSpPr txBox="1"/>
          <p:nvPr/>
        </p:nvSpPr>
        <p:spPr>
          <a:xfrm>
            <a:off x="5943602" y="1960702"/>
            <a:ext cx="533400" cy="707886"/>
          </a:xfrm>
          <a:prstGeom prst="rect">
            <a:avLst/>
          </a:prstGeom>
          <a:noFill/>
        </p:spPr>
        <p:txBody>
          <a:bodyPr wrap="square" rtlCol="0">
            <a:spAutoFit/>
          </a:bodyPr>
          <a:lstStyle/>
          <a:p>
            <a:r>
              <a:rPr lang="en-US" sz="4000" dirty="0"/>
              <a:t>=</a:t>
            </a:r>
          </a:p>
        </p:txBody>
      </p:sp>
    </p:spTree>
    <p:extLst>
      <p:ext uri="{BB962C8B-B14F-4D97-AF65-F5344CB8AC3E}">
        <p14:creationId xmlns:p14="http://schemas.microsoft.com/office/powerpoint/2010/main" val="13497590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381000"/>
            <a:ext cx="8915400" cy="3970318"/>
          </a:xfrm>
          <a:prstGeom prst="rect">
            <a:avLst/>
          </a:prstGeom>
          <a:noFill/>
        </p:spPr>
        <p:txBody>
          <a:bodyPr wrap="square" rtlCol="0">
            <a:spAutoFit/>
          </a:bodyPr>
          <a:lstStyle/>
          <a:p>
            <a:r>
              <a:rPr lang="en-US" sz="3600" dirty="0"/>
              <a:t>Water Class #3</a:t>
            </a:r>
          </a:p>
          <a:p>
            <a:endParaRPr lang="en-US" sz="3600" dirty="0"/>
          </a:p>
          <a:p>
            <a:r>
              <a:rPr lang="en-US" sz="3600" dirty="0"/>
              <a:t>Objective:  </a:t>
            </a:r>
            <a:br>
              <a:rPr lang="en-US" sz="3600" dirty="0"/>
            </a:br>
            <a:r>
              <a:rPr lang="en-US" sz="3600" dirty="0"/>
              <a:t>More table G practice, </a:t>
            </a:r>
            <a:br>
              <a:rPr lang="en-US" sz="3600" dirty="0"/>
            </a:br>
            <a:r>
              <a:rPr lang="en-US" sz="3600" dirty="0"/>
              <a:t>more Water Vocabulary, </a:t>
            </a:r>
            <a:br>
              <a:rPr lang="en-US" sz="3600" dirty="0"/>
            </a:br>
            <a:r>
              <a:rPr lang="en-US" sz="3600" dirty="0"/>
              <a:t>and oil in water!</a:t>
            </a:r>
          </a:p>
          <a:p>
            <a:r>
              <a:rPr lang="en-US" sz="3600" dirty="0"/>
              <a:t> </a:t>
            </a:r>
          </a:p>
        </p:txBody>
      </p:sp>
      <p:pic>
        <p:nvPicPr>
          <p:cNvPr id="13314" name="Picture 2" descr="http://www.uh.edu/engines/450px-Water_and_oil.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876800" y="457200"/>
            <a:ext cx="4052552"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16135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062651"/>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Shade in the 2 liquids in the tube.  Label them OIL &amp; Water </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53  _________</a:t>
            </a:r>
          </a:p>
          <a:p>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54.  _______________</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55.  They do not mix because</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__________________</a:t>
            </a:r>
            <a:endParaRPr lang="en-US" sz="2800"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p:txBody>
      </p:sp>
      <p:pic>
        <p:nvPicPr>
          <p:cNvPr id="3" name="Picture 2" descr="http://www.uh.edu/engines/450px-Water_and_oi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457200"/>
            <a:ext cx="2985752" cy="398100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a:cxnSpLocks/>
          </p:cNvCxnSpPr>
          <p:nvPr/>
        </p:nvCxnSpPr>
        <p:spPr>
          <a:xfrm>
            <a:off x="4114800" y="1752600"/>
            <a:ext cx="2895600" cy="125765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17427221-E2DD-3180-C149-BFD281653891}"/>
              </a:ext>
            </a:extLst>
          </p:cNvPr>
          <p:cNvCxnSpPr>
            <a:cxnSpLocks/>
          </p:cNvCxnSpPr>
          <p:nvPr/>
        </p:nvCxnSpPr>
        <p:spPr>
          <a:xfrm>
            <a:off x="3429000" y="838200"/>
            <a:ext cx="3581400" cy="14478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3972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4893647"/>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Shade in the 2 liquids in the tube.  Label them OIL &amp; Water </a:t>
            </a:r>
          </a:p>
          <a:p>
            <a:r>
              <a:rPr lang="en-US" dirty="0">
                <a:latin typeface="Times New Roman" panose="02020603050405020304" pitchFamily="18" charset="0"/>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53  OIL on top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54.  WATER on bottom</a:t>
            </a:r>
            <a:br>
              <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b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55.  They do not mix because</a:t>
            </a: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36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LIKE DISSOLVES LIKE</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56.  In this case the </a:t>
            </a:r>
            <a:r>
              <a:rPr kumimoji="0" lang="en-US"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OIL is NONPOLAR </a:t>
            </a:r>
            <a:b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b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b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and the </a:t>
            </a:r>
            <a:r>
              <a:rPr kumimoji="0" lang="en-US" sz="18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WATER is POLAR</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endParaRPr lang="en-US" dirty="0"/>
          </a:p>
        </p:txBody>
      </p:sp>
      <p:pic>
        <p:nvPicPr>
          <p:cNvPr id="3" name="Picture 2" descr="http://www.uh.edu/engines/450px-Water_and_oi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457200"/>
            <a:ext cx="2985752" cy="3981003"/>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6"/>
          <p:cNvCxnSpPr>
            <a:cxnSpLocks/>
          </p:cNvCxnSpPr>
          <p:nvPr/>
        </p:nvCxnSpPr>
        <p:spPr>
          <a:xfrm>
            <a:off x="4114800" y="1752600"/>
            <a:ext cx="2895600" cy="125765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17427221-E2DD-3180-C149-BFD281653891}"/>
              </a:ext>
            </a:extLst>
          </p:cNvPr>
          <p:cNvCxnSpPr>
            <a:cxnSpLocks/>
          </p:cNvCxnSpPr>
          <p:nvPr/>
        </p:nvCxnSpPr>
        <p:spPr>
          <a:xfrm>
            <a:off x="3429000" y="838200"/>
            <a:ext cx="3581400" cy="14478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650854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61719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Shade in the 2 liquids in the tube.  Label them OIL &amp; Water </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53  OIL on top</a:t>
            </a:r>
          </a:p>
          <a:p>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54.  WATER on bottom</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55.  They do not mix because</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LIKE DISSOLVES LIKE</a:t>
            </a:r>
            <a:endParaRPr lang="en-US" sz="2800"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56.  In this case the </a:t>
            </a:r>
            <a:r>
              <a:rPr lang="en-US" dirty="0">
                <a:solidFill>
                  <a:srgbClr val="0000FF"/>
                </a:solidFill>
                <a:latin typeface="Times New Roman" panose="02020603050405020304" pitchFamily="18" charset="0"/>
                <a:cs typeface="Times New Roman" panose="02020603050405020304" pitchFamily="18" charset="0"/>
              </a:rPr>
              <a:t>OIL is NONPOLAR </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and the </a:t>
            </a:r>
            <a:r>
              <a:rPr lang="en-US" dirty="0">
                <a:solidFill>
                  <a:srgbClr val="0000FF"/>
                </a:solidFill>
                <a:latin typeface="Times New Roman" panose="02020603050405020304" pitchFamily="18" charset="0"/>
                <a:cs typeface="Times New Roman" panose="02020603050405020304" pitchFamily="18" charset="0"/>
              </a:rPr>
              <a:t>WATER is POLAR</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THEY ARE ____________</a:t>
            </a:r>
            <a:endParaRPr lang="en-US"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57.  The reason that the oil is ON TOP and not on under the water is:  </a:t>
            </a:r>
          </a:p>
          <a:p>
            <a:r>
              <a:rPr lang="en-US" sz="2400" dirty="0">
                <a:solidFill>
                  <a:srgbClr val="0000FF"/>
                </a:solidFill>
                <a:latin typeface="Times New Roman" panose="02020603050405020304" pitchFamily="18" charset="0"/>
                <a:cs typeface="Times New Roman" panose="02020603050405020304" pitchFamily="18" charset="0"/>
              </a:rPr>
              <a:t>       Oil has a lower density than water. </a:t>
            </a:r>
            <a:endParaRPr lang="en-US" sz="2400" dirty="0"/>
          </a:p>
        </p:txBody>
      </p:sp>
      <p:pic>
        <p:nvPicPr>
          <p:cNvPr id="3" name="Picture 2" descr="http://www.uh.edu/engines/450px-Water_and_oi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457200"/>
            <a:ext cx="2985752" cy="398100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cxnSpLocks/>
          </p:cNvCxnSpPr>
          <p:nvPr/>
        </p:nvCxnSpPr>
        <p:spPr>
          <a:xfrm>
            <a:off x="3429000" y="838200"/>
            <a:ext cx="3581400" cy="14478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a:off x="4114800" y="1752600"/>
            <a:ext cx="2895600" cy="125765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44584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617196"/>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Shade in the 2 liquids in the tube.  Label them OIL &amp; Water </a:t>
            </a: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53  OIL on top</a:t>
            </a:r>
          </a:p>
          <a:p>
            <a:r>
              <a:rPr lang="en-US"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54.  WATER on bottom</a:t>
            </a:r>
            <a:br>
              <a:rPr lang="en-US" sz="2800" dirty="0">
                <a:solidFill>
                  <a:srgbClr val="FF0000"/>
                </a:solidFill>
                <a:latin typeface="Times New Roman" panose="02020603050405020304" pitchFamily="18" charset="0"/>
                <a:cs typeface="Times New Roman" panose="02020603050405020304" pitchFamily="18" charset="0"/>
              </a:rPr>
            </a:br>
            <a:endParaRPr lang="en-US" sz="2800" dirty="0">
              <a:solidFill>
                <a:srgbClr val="FF0000"/>
              </a:solidFill>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55.  They do not mix because</a:t>
            </a:r>
            <a:br>
              <a:rPr lang="en-US" sz="2800" dirty="0">
                <a:latin typeface="Times New Roman" panose="02020603050405020304" pitchFamily="18" charset="0"/>
                <a:cs typeface="Times New Roman" panose="02020603050405020304" pitchFamily="18" charset="0"/>
              </a:rPr>
            </a:br>
            <a:br>
              <a:rPr lang="en-US" sz="2800" dirty="0">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LIKE DISSOLVES LIKE</a:t>
            </a:r>
            <a:endParaRPr lang="en-US" sz="2800" dirty="0">
              <a:solidFill>
                <a:srgbClr val="FF0000"/>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p>
          <a:p>
            <a:r>
              <a:rPr lang="en-US" dirty="0">
                <a:latin typeface="Times New Roman" panose="02020603050405020304" pitchFamily="18" charset="0"/>
                <a:cs typeface="Times New Roman" panose="02020603050405020304" pitchFamily="18" charset="0"/>
              </a:rPr>
              <a:t>56.  In this case the </a:t>
            </a:r>
            <a:r>
              <a:rPr lang="en-US" dirty="0">
                <a:solidFill>
                  <a:srgbClr val="0000FF"/>
                </a:solidFill>
                <a:latin typeface="Times New Roman" panose="02020603050405020304" pitchFamily="18" charset="0"/>
                <a:cs typeface="Times New Roman" panose="02020603050405020304" pitchFamily="18" charset="0"/>
              </a:rPr>
              <a:t>OIL is NONPOLAR </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and the </a:t>
            </a:r>
            <a:r>
              <a:rPr lang="en-US" dirty="0">
                <a:solidFill>
                  <a:srgbClr val="0000FF"/>
                </a:solidFill>
                <a:latin typeface="Times New Roman" panose="02020603050405020304" pitchFamily="18" charset="0"/>
                <a:cs typeface="Times New Roman" panose="02020603050405020304" pitchFamily="18" charset="0"/>
              </a:rPr>
              <a:t>WATER is POLAR</a:t>
            </a:r>
            <a:r>
              <a:rPr lang="en-US" dirty="0">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        </a:t>
            </a:r>
            <a:r>
              <a:rPr lang="en-US" sz="4800" dirty="0">
                <a:latin typeface="Times New Roman" panose="02020603050405020304" pitchFamily="18" charset="0"/>
                <a:cs typeface="Times New Roman" panose="02020603050405020304" pitchFamily="18" charset="0"/>
              </a:rPr>
              <a:t>THEY ARE IMMISCIBLE</a:t>
            </a:r>
            <a:br>
              <a:rPr lang="en-US"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57.  The reason that the oil is ON TOP and not on under the water is:  </a:t>
            </a:r>
          </a:p>
          <a:p>
            <a:r>
              <a:rPr lang="en-US" sz="2400" dirty="0">
                <a:solidFill>
                  <a:srgbClr val="0000FF"/>
                </a:solidFill>
                <a:latin typeface="Times New Roman" panose="02020603050405020304" pitchFamily="18" charset="0"/>
                <a:cs typeface="Times New Roman" panose="02020603050405020304" pitchFamily="18" charset="0"/>
              </a:rPr>
              <a:t>       Oil has a lower density than water. </a:t>
            </a:r>
            <a:endParaRPr lang="en-US" sz="2400" dirty="0"/>
          </a:p>
        </p:txBody>
      </p:sp>
      <p:pic>
        <p:nvPicPr>
          <p:cNvPr id="3" name="Picture 2" descr="http://www.uh.edu/engines/450px-Water_and_oil.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943600" y="457200"/>
            <a:ext cx="2985752" cy="398100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Arrow Connector 4"/>
          <p:cNvCxnSpPr>
            <a:cxnSpLocks/>
          </p:cNvCxnSpPr>
          <p:nvPr/>
        </p:nvCxnSpPr>
        <p:spPr>
          <a:xfrm>
            <a:off x="3429000" y="838200"/>
            <a:ext cx="3581400" cy="14478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a:off x="4114800" y="1752600"/>
            <a:ext cx="2895600" cy="1257657"/>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76694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CE9D7-9E9A-1BEC-11E9-659006CEBDEB}"/>
              </a:ext>
            </a:extLst>
          </p:cNvPr>
          <p:cNvSpPr txBox="1"/>
          <p:nvPr/>
        </p:nvSpPr>
        <p:spPr>
          <a:xfrm>
            <a:off x="0" y="0"/>
            <a:ext cx="9144000" cy="3046988"/>
          </a:xfrm>
          <a:prstGeom prst="rect">
            <a:avLst/>
          </a:prstGeom>
          <a:noFill/>
        </p:spPr>
        <p:txBody>
          <a:bodyPr wrap="square" rtlCol="0">
            <a:spAutoFit/>
          </a:bodyPr>
          <a:lstStyle/>
          <a:p>
            <a:r>
              <a:rPr lang="en-US" sz="3200" dirty="0"/>
              <a:t>Immiscible and </a:t>
            </a:r>
          </a:p>
          <a:p>
            <a:r>
              <a:rPr lang="en-US" sz="3200" dirty="0"/>
              <a:t>Miscible Solutions</a:t>
            </a:r>
          </a:p>
          <a:p>
            <a:endParaRPr lang="en-US" sz="3200" dirty="0"/>
          </a:p>
          <a:p>
            <a:r>
              <a:rPr lang="en-US" sz="3200" dirty="0"/>
              <a:t>A box of biscuits</a:t>
            </a:r>
          </a:p>
          <a:p>
            <a:r>
              <a:rPr lang="en-US" sz="3200" dirty="0"/>
              <a:t>A box of mixed biscuits</a:t>
            </a:r>
            <a:br>
              <a:rPr lang="en-US" sz="3200" dirty="0"/>
            </a:br>
            <a:r>
              <a:rPr lang="en-US" sz="3200" dirty="0"/>
              <a:t>and a biscuit mixer.</a:t>
            </a:r>
          </a:p>
        </p:txBody>
      </p:sp>
      <p:pic>
        <p:nvPicPr>
          <p:cNvPr id="7170" name="Picture 2" descr="Legend of Local TV, Sonny Fox Made Children Feel Less Alone | | Observer">
            <a:extLst>
              <a:ext uri="{FF2B5EF4-FFF2-40B4-BE49-F238E27FC236}">
                <a16:creationId xmlns:a16="http://schemas.microsoft.com/office/drawing/2014/main" id="{4D11E6C7-330D-5DB1-570A-21D50B9F9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0"/>
            <a:ext cx="4121499" cy="3075272"/>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Vintage 1968 TONKA Trencher Loader Backhoe Bulldozer Steel #2534 with orig  box | eBay">
            <a:extLst>
              <a:ext uri="{FF2B5EF4-FFF2-40B4-BE49-F238E27FC236}">
                <a16:creationId xmlns:a16="http://schemas.microsoft.com/office/drawing/2014/main" id="{CAAC2D20-21F4-6A26-3EE7-257ED9F14D0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000" b="16400"/>
          <a:stretch/>
        </p:blipFill>
        <p:spPr bwMode="auto">
          <a:xfrm>
            <a:off x="4381500" y="3352800"/>
            <a:ext cx="476250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16771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CE9D7-9E9A-1BEC-11E9-659006CEBDEB}"/>
              </a:ext>
            </a:extLst>
          </p:cNvPr>
          <p:cNvSpPr txBox="1"/>
          <p:nvPr/>
        </p:nvSpPr>
        <p:spPr>
          <a:xfrm>
            <a:off x="0" y="0"/>
            <a:ext cx="9144000" cy="4031873"/>
          </a:xfrm>
          <a:prstGeom prst="rect">
            <a:avLst/>
          </a:prstGeom>
          <a:noFill/>
        </p:spPr>
        <p:txBody>
          <a:bodyPr wrap="square" rtlCol="0">
            <a:spAutoFit/>
          </a:bodyPr>
          <a:lstStyle/>
          <a:p>
            <a:r>
              <a:rPr lang="en-US" sz="3200" dirty="0"/>
              <a:t>58  Immiscible two liquids that cannot mix due to</a:t>
            </a:r>
            <a:br>
              <a:rPr lang="en-US" sz="3200" dirty="0"/>
            </a:br>
            <a:r>
              <a:rPr lang="en-US" sz="3200" dirty="0"/>
              <a:t>      a polarity difference, like water and oil.</a:t>
            </a:r>
            <a:br>
              <a:rPr lang="en-US" sz="3200" dirty="0"/>
            </a:br>
            <a:r>
              <a:rPr lang="en-US" sz="3200" dirty="0"/>
              <a:t>      Water is polar, oil is nonpolar.</a:t>
            </a:r>
            <a:br>
              <a:rPr lang="en-US" sz="3200" dirty="0"/>
            </a:br>
            <a:br>
              <a:rPr lang="en-US" sz="3200" dirty="0"/>
            </a:br>
            <a:br>
              <a:rPr lang="en-US" sz="3200" dirty="0"/>
            </a:br>
            <a:r>
              <a:rPr lang="en-US" sz="3200" dirty="0"/>
              <a:t>  </a:t>
            </a:r>
          </a:p>
          <a:p>
            <a:r>
              <a:rPr lang="en-US" sz="3200" dirty="0">
                <a:solidFill>
                  <a:srgbClr val="FF0000"/>
                </a:solidFill>
              </a:rPr>
              <a:t>59  Miscible </a:t>
            </a:r>
          </a:p>
          <a:p>
            <a:endParaRPr lang="en-US" sz="3200" dirty="0"/>
          </a:p>
        </p:txBody>
      </p:sp>
    </p:spTree>
    <p:extLst>
      <p:ext uri="{BB962C8B-B14F-4D97-AF65-F5344CB8AC3E}">
        <p14:creationId xmlns:p14="http://schemas.microsoft.com/office/powerpoint/2010/main" val="17138279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E6CE9D7-9E9A-1BEC-11E9-659006CEBDEB}"/>
              </a:ext>
            </a:extLst>
          </p:cNvPr>
          <p:cNvSpPr txBox="1"/>
          <p:nvPr/>
        </p:nvSpPr>
        <p:spPr>
          <a:xfrm>
            <a:off x="0" y="0"/>
            <a:ext cx="9144000" cy="5509200"/>
          </a:xfrm>
          <a:prstGeom prst="rect">
            <a:avLst/>
          </a:prstGeom>
          <a:noFill/>
        </p:spPr>
        <p:txBody>
          <a:bodyPr wrap="square" rtlCol="0">
            <a:spAutoFit/>
          </a:bodyPr>
          <a:lstStyle/>
          <a:p>
            <a:r>
              <a:rPr lang="en-US" sz="3200" dirty="0"/>
              <a:t>58  Immiscible two liquids that cannot mix due to</a:t>
            </a:r>
            <a:br>
              <a:rPr lang="en-US" sz="3200" dirty="0"/>
            </a:br>
            <a:r>
              <a:rPr lang="en-US" sz="3200" dirty="0"/>
              <a:t>      a polarity difference, like water and oil.</a:t>
            </a:r>
            <a:br>
              <a:rPr lang="en-US" sz="3200" dirty="0"/>
            </a:br>
            <a:r>
              <a:rPr lang="en-US" sz="3200" dirty="0"/>
              <a:t>      Water is polar, oil is nonpolar.</a:t>
            </a:r>
            <a:br>
              <a:rPr lang="en-US" sz="3200" dirty="0"/>
            </a:br>
            <a:br>
              <a:rPr lang="en-US" sz="3200" dirty="0"/>
            </a:br>
            <a:br>
              <a:rPr lang="en-US" sz="3200" dirty="0"/>
            </a:br>
            <a:r>
              <a:rPr lang="en-US" sz="3200" dirty="0"/>
              <a:t>  </a:t>
            </a:r>
          </a:p>
          <a:p>
            <a:r>
              <a:rPr lang="en-US" sz="3200" dirty="0">
                <a:solidFill>
                  <a:srgbClr val="FF0000"/>
                </a:solidFill>
              </a:rPr>
              <a:t>59  Miscible two liquids that can mix because</a:t>
            </a:r>
            <a:br>
              <a:rPr lang="en-US" sz="3200" dirty="0">
                <a:solidFill>
                  <a:srgbClr val="FF0000"/>
                </a:solidFill>
              </a:rPr>
            </a:br>
            <a:r>
              <a:rPr lang="en-US" sz="3200" dirty="0">
                <a:solidFill>
                  <a:srgbClr val="FF0000"/>
                </a:solidFill>
              </a:rPr>
              <a:t>      they have the same polarity, like vegetable oil </a:t>
            </a:r>
            <a:br>
              <a:rPr lang="en-US" sz="3200" dirty="0">
                <a:solidFill>
                  <a:srgbClr val="FF0000"/>
                </a:solidFill>
              </a:rPr>
            </a:br>
            <a:r>
              <a:rPr lang="en-US" sz="3200" dirty="0">
                <a:solidFill>
                  <a:srgbClr val="FF0000"/>
                </a:solidFill>
              </a:rPr>
              <a:t>      and olive oil (both nonpolar)</a:t>
            </a:r>
            <a:br>
              <a:rPr lang="en-US" sz="3200" dirty="0">
                <a:solidFill>
                  <a:srgbClr val="FF0000"/>
                </a:solidFill>
              </a:rPr>
            </a:br>
            <a:r>
              <a:rPr lang="en-US" sz="3200" dirty="0">
                <a:solidFill>
                  <a:srgbClr val="FF0000"/>
                </a:solidFill>
              </a:rPr>
              <a:t>      </a:t>
            </a:r>
            <a:r>
              <a:rPr lang="en-US" sz="3200" i="1" dirty="0">
                <a:solidFill>
                  <a:srgbClr val="FF0000"/>
                </a:solidFill>
              </a:rPr>
              <a:t>or water and ethyl alcohol (both polar)  </a:t>
            </a:r>
          </a:p>
          <a:p>
            <a:endParaRPr lang="en-US" sz="3200" dirty="0"/>
          </a:p>
        </p:txBody>
      </p:sp>
    </p:spTree>
    <p:extLst>
      <p:ext uri="{BB962C8B-B14F-4D97-AF65-F5344CB8AC3E}">
        <p14:creationId xmlns:p14="http://schemas.microsoft.com/office/powerpoint/2010/main" val="5495968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15400" cy="6801862"/>
          </a:xfrm>
          <a:prstGeom prst="rect">
            <a:avLst/>
          </a:prstGeom>
          <a:noFill/>
        </p:spPr>
        <p:txBody>
          <a:bodyPr wrap="square" rtlCol="0">
            <a:spAutoFit/>
          </a:bodyPr>
          <a:lstStyle/>
          <a:p>
            <a:r>
              <a:rPr lang="en-US" dirty="0"/>
              <a:t> </a:t>
            </a:r>
          </a:p>
          <a:p>
            <a:r>
              <a:rPr lang="en-US" sz="2400" dirty="0">
                <a:latin typeface="Times New Roman" panose="02020603050405020304" pitchFamily="18" charset="0"/>
                <a:cs typeface="Times New Roman" panose="02020603050405020304" pitchFamily="18" charset="0"/>
              </a:rPr>
              <a:t>60.  When a solution holds the most solute possible in the solvent it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is said to be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__________________________</a:t>
            </a:r>
            <a:r>
              <a:rPr lang="en-US" sz="4000" dirty="0">
                <a:solidFill>
                  <a:srgbClr val="0000FF"/>
                </a:solidFill>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61.  If the solution holds LESS than that maximum amount of solute,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it’s called:</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______________________________</a:t>
            </a:r>
            <a:r>
              <a:rPr lang="en-US" sz="4000" dirty="0">
                <a:solidFill>
                  <a:srgbClr val="0000FF"/>
                </a:solidFill>
                <a:latin typeface="Times New Roman" panose="02020603050405020304" pitchFamily="18" charset="0"/>
                <a:cs typeface="Times New Roman" panose="02020603050405020304" pitchFamily="18" charset="0"/>
              </a:rPr>
              <a:t> </a:t>
            </a:r>
            <a:br>
              <a:rPr lang="en-US" sz="2400" dirty="0">
                <a:solidFill>
                  <a:srgbClr val="0000FF"/>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62.  Charlie Chocolate milk would be </a:t>
            </a:r>
            <a:r>
              <a:rPr lang="en-US" sz="4000" dirty="0">
                <a:solidFill>
                  <a:srgbClr val="FF0000"/>
                </a:solidFill>
                <a:latin typeface="Times New Roman" panose="02020603050405020304" pitchFamily="18" charset="0"/>
                <a:cs typeface="Times New Roman" panose="02020603050405020304" pitchFamily="18" charset="0"/>
              </a:rPr>
              <a:t>_____________</a:t>
            </a:r>
            <a:r>
              <a:rPr lang="en-US" sz="2400" dirty="0">
                <a:solidFill>
                  <a:srgbClr val="FF0000"/>
                </a:solidFill>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while Janet’s is </a:t>
            </a:r>
            <a:r>
              <a:rPr lang="en-US" sz="4000" dirty="0">
                <a:solidFill>
                  <a:srgbClr val="FF0000"/>
                </a:solidFill>
                <a:latin typeface="Times New Roman" panose="02020603050405020304" pitchFamily="18" charset="0"/>
                <a:cs typeface="Times New Roman" panose="02020603050405020304" pitchFamily="18" charset="0"/>
              </a:rPr>
              <a:t>______________</a:t>
            </a:r>
          </a:p>
          <a:p>
            <a:endParaRPr lang="en-US" dirty="0"/>
          </a:p>
        </p:txBody>
      </p:sp>
    </p:spTree>
    <p:extLst>
      <p:ext uri="{BB962C8B-B14F-4D97-AF65-F5344CB8AC3E}">
        <p14:creationId xmlns:p14="http://schemas.microsoft.com/office/powerpoint/2010/main" val="253363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42422"/>
        </a:solidFill>
        <a:effectLst/>
      </p:bgPr>
    </p:bg>
    <p:spTree>
      <p:nvGrpSpPr>
        <p:cNvPr id="1" name=""/>
        <p:cNvGrpSpPr/>
        <p:nvPr/>
      </p:nvGrpSpPr>
      <p:grpSpPr>
        <a:xfrm>
          <a:off x="0" y="0"/>
          <a:ext cx="0" cy="0"/>
          <a:chOff x="0" y="0"/>
          <a:chExt cx="0" cy="0"/>
        </a:xfrm>
      </p:grpSpPr>
      <p:pic>
        <p:nvPicPr>
          <p:cNvPr id="3" name="Picture 7" descr="icering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2431026"/>
            <a:ext cx="4267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0" y="0"/>
            <a:ext cx="9144000" cy="6771084"/>
          </a:xfrm>
          <a:prstGeom prst="rect">
            <a:avLst/>
          </a:prstGeom>
          <a:noFill/>
        </p:spPr>
        <p:txBody>
          <a:bodyPr wrap="square" rtlCol="0">
            <a:spAutoFit/>
          </a:bodyPr>
          <a:lstStyle/>
          <a:p>
            <a:r>
              <a:rPr lang="en-US" sz="8000" dirty="0">
                <a:solidFill>
                  <a:schemeClr val="bg1"/>
                </a:solidFill>
                <a:latin typeface="Times New Roman" panose="02020603050405020304" pitchFamily="18" charset="0"/>
                <a:cs typeface="Times New Roman" panose="02020603050405020304" pitchFamily="18" charset="0"/>
              </a:rPr>
              <a:t>5.  Water forms a </a:t>
            </a:r>
            <a:r>
              <a:rPr lang="en-US" sz="6600" dirty="0">
                <a:solidFill>
                  <a:schemeClr val="bg1"/>
                </a:solidFill>
                <a:latin typeface="Times New Roman" panose="02020603050405020304" pitchFamily="18" charset="0"/>
                <a:cs typeface="Times New Roman" panose="02020603050405020304" pitchFamily="18" charset="0"/>
              </a:rPr>
              <a:t>HEXAGON</a:t>
            </a:r>
          </a:p>
          <a:p>
            <a:endParaRPr lang="en-US" sz="3600" dirty="0">
              <a:solidFill>
                <a:schemeClr val="bg1"/>
              </a:solidFill>
              <a:latin typeface="Times New Roman" panose="02020603050405020304" pitchFamily="18" charset="0"/>
              <a:cs typeface="Times New Roman" panose="02020603050405020304" pitchFamily="18" charset="0"/>
            </a:endParaRPr>
          </a:p>
          <a:p>
            <a:r>
              <a:rPr lang="en-US" sz="3600" dirty="0">
                <a:solidFill>
                  <a:schemeClr val="bg1"/>
                </a:solidFill>
                <a:latin typeface="Times New Roman" panose="02020603050405020304" pitchFamily="18" charset="0"/>
                <a:cs typeface="Times New Roman" panose="02020603050405020304" pitchFamily="18" charset="0"/>
              </a:rPr>
              <a:t>See the hole there?  </a:t>
            </a:r>
          </a:p>
          <a:p>
            <a:endParaRPr lang="en-US" sz="3600" dirty="0">
              <a:solidFill>
                <a:schemeClr val="bg1"/>
              </a:solidFill>
              <a:latin typeface="Times New Roman" panose="02020603050405020304" pitchFamily="18" charset="0"/>
              <a:cs typeface="Times New Roman" panose="02020603050405020304" pitchFamily="18" charset="0"/>
            </a:endParaRPr>
          </a:p>
          <a:p>
            <a:r>
              <a:rPr lang="en-US" sz="3600" dirty="0">
                <a:solidFill>
                  <a:schemeClr val="bg1"/>
                </a:solidFill>
                <a:latin typeface="Times New Roman" panose="02020603050405020304" pitchFamily="18" charset="0"/>
                <a:cs typeface="Times New Roman" panose="02020603050405020304" pitchFamily="18" charset="0"/>
              </a:rPr>
              <a:t>When the temp gets </a:t>
            </a:r>
            <a:br>
              <a:rPr lang="en-US" sz="36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so cold that ice forms, </a:t>
            </a:r>
            <a:br>
              <a:rPr lang="en-US" sz="36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it starts as a 6 molecule </a:t>
            </a:r>
            <a:br>
              <a:rPr lang="en-US" sz="36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ring, that grows in all </a:t>
            </a:r>
            <a:br>
              <a:rPr lang="en-US" sz="3600" dirty="0">
                <a:solidFill>
                  <a:schemeClr val="bg1"/>
                </a:solidFill>
                <a:latin typeface="Times New Roman" panose="02020603050405020304" pitchFamily="18" charset="0"/>
                <a:cs typeface="Times New Roman" panose="02020603050405020304" pitchFamily="18" charset="0"/>
              </a:rPr>
            </a:br>
            <a:r>
              <a:rPr lang="en-US" sz="3600" dirty="0">
                <a:solidFill>
                  <a:schemeClr val="bg1"/>
                </a:solidFill>
                <a:latin typeface="Times New Roman" panose="02020603050405020304" pitchFamily="18" charset="0"/>
                <a:cs typeface="Times New Roman" panose="02020603050405020304" pitchFamily="18" charset="0"/>
              </a:rPr>
              <a:t>directions.    </a:t>
            </a:r>
          </a:p>
        </p:txBody>
      </p:sp>
    </p:spTree>
    <p:extLst>
      <p:ext uri="{BB962C8B-B14F-4D97-AF65-F5344CB8AC3E}">
        <p14:creationId xmlns:p14="http://schemas.microsoft.com/office/powerpoint/2010/main" val="31342275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8915400" cy="6801862"/>
          </a:xfrm>
          <a:prstGeom prst="rect">
            <a:avLst/>
          </a:prstGeom>
          <a:noFill/>
        </p:spPr>
        <p:txBody>
          <a:bodyPr wrap="square" rtlCol="0">
            <a:spAutoFit/>
          </a:bodyPr>
          <a:lstStyle/>
          <a:p>
            <a:r>
              <a:rPr lang="en-US" dirty="0"/>
              <a:t> </a:t>
            </a:r>
          </a:p>
          <a:p>
            <a:r>
              <a:rPr lang="en-US" sz="2400" dirty="0">
                <a:latin typeface="Times New Roman" panose="02020603050405020304" pitchFamily="18" charset="0"/>
                <a:cs typeface="Times New Roman" panose="02020603050405020304" pitchFamily="18" charset="0"/>
              </a:rPr>
              <a:t>60.  When a solution holds the most solute possible in the solvent it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is said to be  </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4000" dirty="0">
                <a:solidFill>
                  <a:srgbClr val="0000FF"/>
                </a:solidFill>
                <a:latin typeface="Times New Roman" panose="02020603050405020304" pitchFamily="18" charset="0"/>
                <a:cs typeface="Times New Roman" panose="02020603050405020304" pitchFamily="18" charset="0"/>
              </a:rPr>
              <a:t>SATURATED</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61.  If the solution holds LESS than that maximum amount of solute,</a:t>
            </a: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it’s called:</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a:t>
            </a:r>
            <a:r>
              <a:rPr lang="en-US" sz="4000" dirty="0">
                <a:solidFill>
                  <a:srgbClr val="0000FF"/>
                </a:solidFill>
                <a:latin typeface="Times New Roman" panose="02020603050405020304" pitchFamily="18" charset="0"/>
                <a:cs typeface="Times New Roman" panose="02020603050405020304" pitchFamily="18" charset="0"/>
              </a:rPr>
              <a:t>UNSATURATED</a:t>
            </a:r>
            <a:br>
              <a:rPr lang="en-US" sz="2400" dirty="0">
                <a:solidFill>
                  <a:srgbClr val="0000FF"/>
                </a:solidFill>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 </a:t>
            </a:r>
          </a:p>
          <a:p>
            <a:r>
              <a:rPr lang="en-US" sz="2400" dirty="0">
                <a:latin typeface="Times New Roman" panose="02020603050405020304" pitchFamily="18" charset="0"/>
                <a:cs typeface="Times New Roman" panose="02020603050405020304" pitchFamily="18" charset="0"/>
              </a:rPr>
              <a:t>62.  Charlie Chocolate milk would be </a:t>
            </a:r>
            <a:r>
              <a:rPr lang="en-US" sz="4000" dirty="0">
                <a:solidFill>
                  <a:srgbClr val="FF0000"/>
                </a:solidFill>
                <a:latin typeface="Times New Roman" panose="02020603050405020304" pitchFamily="18" charset="0"/>
                <a:cs typeface="Times New Roman" panose="02020603050405020304" pitchFamily="18" charset="0"/>
              </a:rPr>
              <a:t>SATURATED</a:t>
            </a:r>
            <a:r>
              <a:rPr lang="en-US" sz="2400" dirty="0">
                <a:solidFill>
                  <a:srgbClr val="FF0000"/>
                </a:solidFill>
                <a:latin typeface="Times New Roman" panose="02020603050405020304" pitchFamily="18" charset="0"/>
                <a:cs typeface="Times New Roman" panose="02020603050405020304" pitchFamily="18" charset="0"/>
              </a:rPr>
              <a:t>  </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while Janet’s is </a:t>
            </a:r>
            <a:r>
              <a:rPr lang="en-US" sz="4000" dirty="0">
                <a:solidFill>
                  <a:srgbClr val="FF0000"/>
                </a:solidFill>
                <a:latin typeface="Times New Roman" panose="02020603050405020304" pitchFamily="18" charset="0"/>
                <a:cs typeface="Times New Roman" panose="02020603050405020304" pitchFamily="18" charset="0"/>
              </a:rPr>
              <a:t>UNSATURATED</a:t>
            </a:r>
          </a:p>
          <a:p>
            <a:endParaRPr lang="en-US" dirty="0"/>
          </a:p>
        </p:txBody>
      </p:sp>
    </p:spTree>
    <p:extLst>
      <p:ext uri="{BB962C8B-B14F-4D97-AF65-F5344CB8AC3E}">
        <p14:creationId xmlns:p14="http://schemas.microsoft.com/office/powerpoint/2010/main" val="1068381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0" y="685800"/>
            <a:ext cx="4191000" cy="5416868"/>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63.  100 mL HCl</a:t>
            </a:r>
            <a:r>
              <a:rPr lang="en-US" sz="3600" baseline="-25000" dirty="0">
                <a:latin typeface="Times New Roman" panose="02020603050405020304" pitchFamily="18" charset="0"/>
                <a:cs typeface="Times New Roman" panose="02020603050405020304" pitchFamily="18" charset="0"/>
              </a:rPr>
              <a:t>(AQ)   </a:t>
            </a:r>
            <a:br>
              <a:rPr lang="en-US" sz="3600" baseline="-25000" dirty="0">
                <a:latin typeface="Times New Roman" panose="02020603050405020304" pitchFamily="18" charset="0"/>
                <a:cs typeface="Times New Roman" panose="02020603050405020304" pitchFamily="18" charset="0"/>
              </a:rPr>
            </a:br>
            <a:r>
              <a:rPr lang="en-US" sz="3600" baseline="-250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at 80°C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contains 37 g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of HCl.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Is this saturated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or unsaturated?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endParaRPr lang="en-US" sz="4000" dirty="0">
              <a:latin typeface="Times New Roman" panose="02020603050405020304" pitchFamily="18" charset="0"/>
              <a:cs typeface="Times New Roman" panose="02020603050405020304" pitchFamily="18" charset="0"/>
            </a:endParaRPr>
          </a:p>
          <a:p>
            <a:r>
              <a:rPr lang="en-US" sz="4000" dirty="0">
                <a:solidFill>
                  <a:srgbClr val="FF0000"/>
                </a:solidFill>
              </a:rPr>
              <a:t> </a:t>
            </a:r>
          </a:p>
          <a:p>
            <a:endParaRPr lang="en-US" dirty="0"/>
          </a:p>
        </p:txBody>
      </p:sp>
      <p:pic>
        <p:nvPicPr>
          <p:cNvPr id="3" name="Picture 6" descr="chem%20table%20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65148"/>
            <a:ext cx="4648200" cy="656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706652D8-0807-4FB9-84B0-D43B518BDD42}"/>
              </a:ext>
            </a:extLst>
          </p:cNvPr>
          <p:cNvSpPr/>
          <p:nvPr/>
        </p:nvSpPr>
        <p:spPr>
          <a:xfrm>
            <a:off x="3962400" y="4648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6416210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3000" y="685800"/>
            <a:ext cx="4191000" cy="4524315"/>
          </a:xfrm>
          <a:prstGeom prst="rect">
            <a:avLst/>
          </a:prstGeom>
          <a:noFill/>
        </p:spPr>
        <p:txBody>
          <a:bodyPr wrap="square" rtlCol="0">
            <a:spAutoFit/>
          </a:bodyPr>
          <a:lstStyle/>
          <a:p>
            <a:r>
              <a:rPr lang="en-US" sz="3600" dirty="0">
                <a:latin typeface="Times New Roman" panose="02020603050405020304" pitchFamily="18" charset="0"/>
                <a:cs typeface="Times New Roman" panose="02020603050405020304" pitchFamily="18" charset="0"/>
              </a:rPr>
              <a:t>63.  100 mL HCl</a:t>
            </a:r>
            <a:r>
              <a:rPr lang="en-US" sz="3600" baseline="-25000" dirty="0">
                <a:latin typeface="Times New Roman" panose="02020603050405020304" pitchFamily="18" charset="0"/>
                <a:cs typeface="Times New Roman" panose="02020603050405020304" pitchFamily="18" charset="0"/>
              </a:rPr>
              <a:t>(AQ)   </a:t>
            </a:r>
            <a:br>
              <a:rPr lang="en-US" sz="3600" baseline="-25000" dirty="0">
                <a:latin typeface="Times New Roman" panose="02020603050405020304" pitchFamily="18" charset="0"/>
                <a:cs typeface="Times New Roman" panose="02020603050405020304" pitchFamily="18" charset="0"/>
              </a:rPr>
            </a:br>
            <a:r>
              <a:rPr lang="en-US" sz="3600" baseline="-25000" dirty="0">
                <a:latin typeface="Times New Roman" panose="02020603050405020304" pitchFamily="18" charset="0"/>
                <a:cs typeface="Times New Roman" panose="02020603050405020304" pitchFamily="18" charset="0"/>
              </a:rPr>
              <a:t>            </a:t>
            </a:r>
            <a:r>
              <a:rPr lang="en-US" sz="3600" dirty="0">
                <a:latin typeface="Times New Roman" panose="02020603050405020304" pitchFamily="18" charset="0"/>
                <a:cs typeface="Times New Roman" panose="02020603050405020304" pitchFamily="18" charset="0"/>
              </a:rPr>
              <a:t>at 80°C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contains 37 g  </a:t>
            </a: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of HCl.  </a:t>
            </a:r>
            <a:br>
              <a:rPr lang="en-US" sz="3600" dirty="0">
                <a:latin typeface="Times New Roman" panose="02020603050405020304" pitchFamily="18" charset="0"/>
                <a:cs typeface="Times New Roman" panose="02020603050405020304" pitchFamily="18" charset="0"/>
              </a:rPr>
            </a:br>
            <a:br>
              <a:rPr lang="en-US" sz="3600" dirty="0">
                <a:latin typeface="Times New Roman" panose="02020603050405020304" pitchFamily="18" charset="0"/>
                <a:cs typeface="Times New Roman" panose="02020603050405020304" pitchFamily="18" charset="0"/>
              </a:rPr>
            </a:br>
            <a:r>
              <a:rPr lang="en-US" sz="3600" dirty="0">
                <a:latin typeface="Times New Roman" panose="02020603050405020304" pitchFamily="18" charset="0"/>
                <a:cs typeface="Times New Roman" panose="02020603050405020304" pitchFamily="18" charset="0"/>
              </a:rPr>
              <a:t>        </a:t>
            </a:r>
            <a:r>
              <a:rPr lang="en-US" sz="3600" dirty="0">
                <a:solidFill>
                  <a:srgbClr val="0000FF"/>
                </a:solidFill>
                <a:latin typeface="Times New Roman" panose="02020603050405020304" pitchFamily="18" charset="0"/>
                <a:cs typeface="Times New Roman" panose="02020603050405020304" pitchFamily="18" charset="0"/>
              </a:rPr>
              <a:t>It is unsaturated</a:t>
            </a:r>
            <a:br>
              <a:rPr lang="en-US" sz="3600" dirty="0">
                <a:solidFill>
                  <a:srgbClr val="0000FF"/>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    </a:t>
            </a:r>
            <a:br>
              <a:rPr lang="en-US" sz="3600" dirty="0">
                <a:solidFill>
                  <a:srgbClr val="0000FF"/>
                </a:solidFill>
                <a:latin typeface="Times New Roman" panose="02020603050405020304" pitchFamily="18" charset="0"/>
                <a:cs typeface="Times New Roman" panose="02020603050405020304" pitchFamily="18" charset="0"/>
              </a:rPr>
            </a:br>
            <a:r>
              <a:rPr lang="en-US" sz="3600" dirty="0">
                <a:solidFill>
                  <a:srgbClr val="0000FF"/>
                </a:solidFill>
                <a:latin typeface="Times New Roman" panose="02020603050405020304" pitchFamily="18" charset="0"/>
                <a:cs typeface="Times New Roman" panose="02020603050405020304" pitchFamily="18" charset="0"/>
              </a:rPr>
              <a:t>         48 g could fit.</a:t>
            </a:r>
            <a:endParaRPr lang="en-US" dirty="0">
              <a:solidFill>
                <a:srgbClr val="0000FF"/>
              </a:solidFill>
            </a:endParaRPr>
          </a:p>
        </p:txBody>
      </p:sp>
      <p:pic>
        <p:nvPicPr>
          <p:cNvPr id="3" name="Picture 6" descr="chem%20table%20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65148"/>
            <a:ext cx="4648200" cy="656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706652D8-0807-4FB9-84B0-D43B518BDD42}"/>
              </a:ext>
            </a:extLst>
          </p:cNvPr>
          <p:cNvSpPr/>
          <p:nvPr/>
        </p:nvSpPr>
        <p:spPr>
          <a:xfrm>
            <a:off x="3962400" y="46482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48731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266"/>
            <a:ext cx="3954887" cy="4308872"/>
          </a:xfrm>
          <a:prstGeom prst="rect">
            <a:avLst/>
          </a:prstGeom>
          <a:noFill/>
        </p:spPr>
        <p:txBody>
          <a:bodyPr wrap="square" rtlCol="0">
            <a:spAutoFit/>
          </a:bodyPr>
          <a:lstStyle/>
          <a:p>
            <a:r>
              <a:rPr lang="en-US" sz="3600" dirty="0">
                <a:solidFill>
                  <a:srgbClr val="FF0000"/>
                </a:solidFill>
              </a:rPr>
              <a:t>64.  Is a 100 mL</a:t>
            </a:r>
            <a:br>
              <a:rPr lang="en-US" sz="3600" dirty="0">
                <a:solidFill>
                  <a:srgbClr val="FF0000"/>
                </a:solidFill>
              </a:rPr>
            </a:br>
            <a:r>
              <a:rPr lang="en-US" sz="3600" dirty="0">
                <a:solidFill>
                  <a:srgbClr val="FF0000"/>
                </a:solidFill>
              </a:rPr>
              <a:t>        NaNO</a:t>
            </a:r>
            <a:r>
              <a:rPr lang="en-US" sz="3600" baseline="-25000" dirty="0">
                <a:solidFill>
                  <a:srgbClr val="FF0000"/>
                </a:solidFill>
              </a:rPr>
              <a:t>3(AQ)  </a:t>
            </a:r>
            <a:br>
              <a:rPr lang="en-US" sz="3600" baseline="-25000" dirty="0">
                <a:solidFill>
                  <a:srgbClr val="FF0000"/>
                </a:solidFill>
              </a:rPr>
            </a:br>
            <a:r>
              <a:rPr lang="en-US" sz="3600" baseline="-25000" dirty="0">
                <a:solidFill>
                  <a:srgbClr val="FF0000"/>
                </a:solidFill>
              </a:rPr>
              <a:t>            </a:t>
            </a:r>
            <a:r>
              <a:rPr lang="en-US" sz="3600" dirty="0">
                <a:solidFill>
                  <a:srgbClr val="FF0000"/>
                </a:solidFill>
              </a:rPr>
              <a:t>at 25°C </a:t>
            </a:r>
            <a:br>
              <a:rPr lang="en-US" sz="3600" dirty="0">
                <a:solidFill>
                  <a:srgbClr val="FF0000"/>
                </a:solidFill>
              </a:rPr>
            </a:br>
            <a:r>
              <a:rPr lang="en-US" sz="3600" dirty="0">
                <a:solidFill>
                  <a:srgbClr val="FF0000"/>
                </a:solidFill>
              </a:rPr>
              <a:t>        saturated if it </a:t>
            </a:r>
            <a:br>
              <a:rPr lang="en-US" sz="3600" dirty="0">
                <a:solidFill>
                  <a:srgbClr val="FF0000"/>
                </a:solidFill>
              </a:rPr>
            </a:br>
            <a:r>
              <a:rPr lang="en-US" sz="3600" dirty="0">
                <a:solidFill>
                  <a:srgbClr val="FF0000"/>
                </a:solidFill>
              </a:rPr>
              <a:t>        contains </a:t>
            </a:r>
            <a:br>
              <a:rPr lang="en-US" sz="3600" dirty="0">
                <a:solidFill>
                  <a:srgbClr val="FF0000"/>
                </a:solidFill>
              </a:rPr>
            </a:br>
            <a:r>
              <a:rPr lang="en-US" sz="3600" dirty="0">
                <a:solidFill>
                  <a:srgbClr val="FF0000"/>
                </a:solidFill>
              </a:rPr>
              <a:t>        93 g NaNO</a:t>
            </a:r>
            <a:r>
              <a:rPr lang="en-US" sz="3600" baseline="-25000" dirty="0">
                <a:solidFill>
                  <a:srgbClr val="FF0000"/>
                </a:solidFill>
              </a:rPr>
              <a:t>3</a:t>
            </a:r>
            <a:r>
              <a:rPr lang="en-US" sz="3600" dirty="0">
                <a:solidFill>
                  <a:srgbClr val="FF0000"/>
                </a:solidFill>
              </a:rPr>
              <a:t>? </a:t>
            </a:r>
            <a:br>
              <a:rPr lang="en-US" sz="3600" dirty="0">
                <a:solidFill>
                  <a:srgbClr val="FF0000"/>
                </a:solidFill>
              </a:rPr>
            </a:br>
            <a:r>
              <a:rPr lang="en-US" sz="3600" dirty="0">
                <a:solidFill>
                  <a:srgbClr val="FF0000"/>
                </a:solidFill>
              </a:rPr>
              <a:t>         </a:t>
            </a:r>
            <a:r>
              <a:rPr lang="en-US" sz="4000" dirty="0">
                <a:solidFill>
                  <a:srgbClr val="FF0000"/>
                </a:solidFill>
              </a:rPr>
              <a:t> </a:t>
            </a:r>
          </a:p>
          <a:p>
            <a:endParaRPr lang="en-US" dirty="0"/>
          </a:p>
        </p:txBody>
      </p:sp>
      <p:pic>
        <p:nvPicPr>
          <p:cNvPr id="5" name="Picture 6" descr="chem%20table%20g">
            <a:extLst>
              <a:ext uri="{FF2B5EF4-FFF2-40B4-BE49-F238E27FC236}">
                <a16:creationId xmlns:a16="http://schemas.microsoft.com/office/drawing/2014/main" id="{0F59F2AA-92D7-AA62-E6DF-C18C88B102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146874"/>
            <a:ext cx="4648200" cy="656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F8A63C31-ED46-498C-B6D2-B64D7B1B080A}"/>
              </a:ext>
            </a:extLst>
          </p:cNvPr>
          <p:cNvSpPr/>
          <p:nvPr/>
        </p:nvSpPr>
        <p:spPr>
          <a:xfrm>
            <a:off x="6019800" y="2514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9020744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5266"/>
            <a:ext cx="3954887" cy="7078861"/>
          </a:xfrm>
          <a:prstGeom prst="rect">
            <a:avLst/>
          </a:prstGeom>
          <a:noFill/>
        </p:spPr>
        <p:txBody>
          <a:bodyPr wrap="square" rtlCol="0">
            <a:spAutoFit/>
          </a:bodyPr>
          <a:lstStyle/>
          <a:p>
            <a:r>
              <a:rPr lang="en-US" sz="3600" dirty="0">
                <a:solidFill>
                  <a:srgbClr val="FF0000"/>
                </a:solidFill>
              </a:rPr>
              <a:t>64.  Is a 100 mL</a:t>
            </a:r>
            <a:br>
              <a:rPr lang="en-US" sz="3600" dirty="0">
                <a:solidFill>
                  <a:srgbClr val="FF0000"/>
                </a:solidFill>
              </a:rPr>
            </a:br>
            <a:r>
              <a:rPr lang="en-US" sz="3600" dirty="0">
                <a:solidFill>
                  <a:srgbClr val="FF0000"/>
                </a:solidFill>
              </a:rPr>
              <a:t>        NaNO</a:t>
            </a:r>
            <a:r>
              <a:rPr lang="en-US" sz="3600" baseline="-25000" dirty="0">
                <a:solidFill>
                  <a:srgbClr val="FF0000"/>
                </a:solidFill>
              </a:rPr>
              <a:t>3(AQ)  </a:t>
            </a:r>
            <a:br>
              <a:rPr lang="en-US" sz="3600" baseline="-25000" dirty="0">
                <a:solidFill>
                  <a:srgbClr val="FF0000"/>
                </a:solidFill>
              </a:rPr>
            </a:br>
            <a:r>
              <a:rPr lang="en-US" sz="3600" baseline="-25000" dirty="0">
                <a:solidFill>
                  <a:srgbClr val="FF0000"/>
                </a:solidFill>
              </a:rPr>
              <a:t>            </a:t>
            </a:r>
            <a:r>
              <a:rPr lang="en-US" sz="3600" dirty="0">
                <a:solidFill>
                  <a:srgbClr val="FF0000"/>
                </a:solidFill>
              </a:rPr>
              <a:t>at 25°C </a:t>
            </a:r>
            <a:br>
              <a:rPr lang="en-US" sz="3600" dirty="0">
                <a:solidFill>
                  <a:srgbClr val="FF0000"/>
                </a:solidFill>
              </a:rPr>
            </a:br>
            <a:r>
              <a:rPr lang="en-US" sz="3600" dirty="0">
                <a:solidFill>
                  <a:srgbClr val="FF0000"/>
                </a:solidFill>
              </a:rPr>
              <a:t>        saturated if it </a:t>
            </a:r>
            <a:br>
              <a:rPr lang="en-US" sz="3600" dirty="0">
                <a:solidFill>
                  <a:srgbClr val="FF0000"/>
                </a:solidFill>
              </a:rPr>
            </a:br>
            <a:r>
              <a:rPr lang="en-US" sz="3600" dirty="0">
                <a:solidFill>
                  <a:srgbClr val="FF0000"/>
                </a:solidFill>
              </a:rPr>
              <a:t>        contains </a:t>
            </a:r>
            <a:br>
              <a:rPr lang="en-US" sz="3600" dirty="0">
                <a:solidFill>
                  <a:srgbClr val="FF0000"/>
                </a:solidFill>
              </a:rPr>
            </a:br>
            <a:r>
              <a:rPr lang="en-US" sz="3600" dirty="0">
                <a:solidFill>
                  <a:srgbClr val="FF0000"/>
                </a:solidFill>
              </a:rPr>
              <a:t>        93 g NaNO</a:t>
            </a:r>
            <a:r>
              <a:rPr lang="en-US" sz="3600" baseline="-25000" dirty="0">
                <a:solidFill>
                  <a:srgbClr val="FF0000"/>
                </a:solidFill>
              </a:rPr>
              <a:t>3</a:t>
            </a:r>
            <a:r>
              <a:rPr lang="en-US" sz="3600" dirty="0">
                <a:solidFill>
                  <a:srgbClr val="FF0000"/>
                </a:solidFill>
              </a:rPr>
              <a:t>?</a:t>
            </a:r>
            <a:br>
              <a:rPr lang="en-US" sz="3600" dirty="0">
                <a:solidFill>
                  <a:srgbClr val="FF0000"/>
                </a:solidFill>
              </a:rPr>
            </a:br>
            <a:br>
              <a:rPr lang="en-US" sz="3600" dirty="0">
                <a:solidFill>
                  <a:srgbClr val="FF0000"/>
                </a:solidFill>
              </a:rPr>
            </a:br>
            <a:r>
              <a:rPr lang="en-US" sz="3600" dirty="0">
                <a:solidFill>
                  <a:srgbClr val="FF0000"/>
                </a:solidFill>
              </a:rPr>
              <a:t>    </a:t>
            </a: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UNSATURATED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This solution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could hold 95 g </a:t>
            </a:r>
            <a:br>
              <a:rPr lang="en-US" sz="36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3600" dirty="0">
                <a:solidFill>
                  <a:schemeClr val="tx1">
                    <a:lumMod val="95000"/>
                    <a:lumOff val="5000"/>
                  </a:schemeClr>
                </a:solidFill>
                <a:latin typeface="Times New Roman" panose="02020603050405020304" pitchFamily="18" charset="0"/>
                <a:cs typeface="Times New Roman" panose="02020603050405020304" pitchFamily="18" charset="0"/>
              </a:rPr>
              <a:t>    of NaNO</a:t>
            </a:r>
            <a:r>
              <a:rPr lang="en-US" sz="3600" baseline="-25000" dirty="0">
                <a:solidFill>
                  <a:schemeClr val="tx1">
                    <a:lumMod val="95000"/>
                    <a:lumOff val="5000"/>
                  </a:schemeClr>
                </a:solidFill>
                <a:latin typeface="Times New Roman" panose="02020603050405020304" pitchFamily="18" charset="0"/>
                <a:cs typeface="Times New Roman" panose="02020603050405020304" pitchFamily="18" charset="0"/>
              </a:rPr>
              <a:t>3</a:t>
            </a:r>
            <a:r>
              <a:rPr lang="en-US" sz="3600" dirty="0">
                <a:solidFill>
                  <a:srgbClr val="FF0000"/>
                </a:solidFill>
              </a:rPr>
              <a:t> </a:t>
            </a:r>
            <a:br>
              <a:rPr lang="en-US" sz="3600" dirty="0">
                <a:solidFill>
                  <a:srgbClr val="FF0000"/>
                </a:solidFill>
              </a:rPr>
            </a:br>
            <a:r>
              <a:rPr lang="en-US" sz="3600" dirty="0">
                <a:solidFill>
                  <a:srgbClr val="FF0000"/>
                </a:solidFill>
              </a:rPr>
              <a:t>         </a:t>
            </a:r>
            <a:r>
              <a:rPr lang="en-US" sz="4000" dirty="0">
                <a:solidFill>
                  <a:srgbClr val="FF0000"/>
                </a:solidFill>
              </a:rPr>
              <a:t> </a:t>
            </a:r>
          </a:p>
          <a:p>
            <a:endParaRPr lang="en-US" dirty="0"/>
          </a:p>
        </p:txBody>
      </p:sp>
      <p:pic>
        <p:nvPicPr>
          <p:cNvPr id="5" name="Picture 6" descr="chem%20table%20g">
            <a:extLst>
              <a:ext uri="{FF2B5EF4-FFF2-40B4-BE49-F238E27FC236}">
                <a16:creationId xmlns:a16="http://schemas.microsoft.com/office/drawing/2014/main" id="{0F59F2AA-92D7-AA62-E6DF-C18C88B102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3400" y="146874"/>
            <a:ext cx="4648200" cy="656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F8A63C31-ED46-498C-B6D2-B64D7B1B080A}"/>
              </a:ext>
            </a:extLst>
          </p:cNvPr>
          <p:cNvSpPr/>
          <p:nvPr/>
        </p:nvSpPr>
        <p:spPr>
          <a:xfrm>
            <a:off x="6019800" y="2514600"/>
            <a:ext cx="76200"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9613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896556" y="0"/>
            <a:ext cx="4247444" cy="3508653"/>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65.  How many grams of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NaCl will saturate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 100 mL solution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90°C?  </a:t>
            </a:r>
            <a:r>
              <a:rPr lang="en-US" sz="2800" dirty="0">
                <a:solidFill>
                  <a:srgbClr val="0000FF"/>
                </a:solidFill>
                <a:latin typeface="Times New Roman" panose="02020603050405020304" pitchFamily="18" charset="0"/>
                <a:cs typeface="Times New Roman" panose="02020603050405020304" pitchFamily="18" charset="0"/>
              </a:rPr>
              <a:t> </a:t>
            </a:r>
            <a:br>
              <a:rPr lang="en-US" sz="2800" dirty="0">
                <a:solidFill>
                  <a:srgbClr val="0000FF"/>
                </a:solidFill>
                <a:latin typeface="Times New Roman" panose="02020603050405020304" pitchFamily="18" charset="0"/>
                <a:cs typeface="Times New Roman" panose="02020603050405020304" pitchFamily="18" charset="0"/>
              </a:rPr>
            </a:br>
            <a:br>
              <a:rPr lang="en-US" sz="2800" dirty="0">
                <a:solidFill>
                  <a:srgbClr val="0000FF"/>
                </a:solidFill>
                <a:latin typeface="Times New Roman" panose="02020603050405020304" pitchFamily="18" charset="0"/>
                <a:cs typeface="Times New Roman" panose="02020603050405020304" pitchFamily="18" charset="0"/>
              </a:rPr>
            </a:br>
            <a:endParaRPr lang="en-US" sz="2800" dirty="0">
              <a:solidFill>
                <a:srgbClr val="0000FF"/>
              </a:solidFill>
              <a:latin typeface="Times New Roman" panose="02020603050405020304" pitchFamily="18" charset="0"/>
              <a:cs typeface="Times New Roman" panose="02020603050405020304" pitchFamily="18" charset="0"/>
            </a:endParaRPr>
          </a:p>
          <a:p>
            <a:r>
              <a:rPr lang="en-US" sz="3600" dirty="0">
                <a:solidFill>
                  <a:srgbClr val="FF0000"/>
                </a:solidFill>
                <a:latin typeface="Times New Roman" panose="02020603050405020304" pitchFamily="18" charset="0"/>
                <a:cs typeface="Times New Roman" panose="02020603050405020304" pitchFamily="18" charset="0"/>
              </a:rPr>
              <a:t> </a:t>
            </a:r>
            <a:endParaRPr lang="en-US" sz="2000" dirty="0">
              <a:solidFill>
                <a:srgbClr val="FF0000"/>
              </a:solidFill>
              <a:latin typeface="Tahoma" panose="020B0604030504040204" pitchFamily="34" charset="0"/>
              <a:cs typeface="Tahoma" panose="020B0604030504040204" pitchFamily="34" charset="0"/>
            </a:endParaRPr>
          </a:p>
          <a:p>
            <a:endParaRPr lang="en-US" dirty="0"/>
          </a:p>
        </p:txBody>
      </p:sp>
      <p:pic>
        <p:nvPicPr>
          <p:cNvPr id="3" name="Picture 6" descr="chem%20table%20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969" y="152400"/>
            <a:ext cx="4648200" cy="656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654BC766-488D-FE03-7D2F-07948C02C6FF}"/>
              </a:ext>
            </a:extLst>
          </p:cNvPr>
          <p:cNvSpPr/>
          <p:nvPr/>
        </p:nvSpPr>
        <p:spPr>
          <a:xfrm>
            <a:off x="4343400" y="4648200"/>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38694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896556" y="0"/>
            <a:ext cx="4247444" cy="2954655"/>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65.  How many grams of</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NaCl will saturate </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a 100 mL solution at</a:t>
            </a:r>
            <a:br>
              <a:rPr lang="en-US" sz="2800" dirty="0">
                <a:latin typeface="Times New Roman" panose="02020603050405020304" pitchFamily="18" charset="0"/>
                <a:cs typeface="Times New Roman" panose="02020603050405020304" pitchFamily="18" charset="0"/>
              </a:rPr>
            </a:br>
            <a:r>
              <a:rPr lang="en-US" sz="2800" dirty="0">
                <a:latin typeface="Times New Roman" panose="02020603050405020304" pitchFamily="18" charset="0"/>
                <a:cs typeface="Times New Roman" panose="02020603050405020304" pitchFamily="18" charset="0"/>
              </a:rPr>
              <a:t>       90°C?  </a:t>
            </a:r>
            <a:r>
              <a:rPr lang="en-US" sz="2800" dirty="0">
                <a:solidFill>
                  <a:srgbClr val="0000FF"/>
                </a:solidFill>
                <a:latin typeface="Times New Roman" panose="02020603050405020304" pitchFamily="18" charset="0"/>
                <a:cs typeface="Times New Roman" panose="02020603050405020304" pitchFamily="18" charset="0"/>
              </a:rPr>
              <a:t>40 grams</a:t>
            </a:r>
            <a:br>
              <a:rPr lang="en-US" sz="2800" dirty="0">
                <a:solidFill>
                  <a:srgbClr val="0000FF"/>
                </a:solidFill>
                <a:latin typeface="Times New Roman" panose="02020603050405020304" pitchFamily="18" charset="0"/>
                <a:cs typeface="Times New Roman" panose="02020603050405020304" pitchFamily="18" charset="0"/>
              </a:rPr>
            </a:br>
            <a:br>
              <a:rPr lang="en-US" sz="2800" dirty="0">
                <a:solidFill>
                  <a:srgbClr val="0000FF"/>
                </a:solidFill>
                <a:latin typeface="Times New Roman" panose="02020603050405020304" pitchFamily="18" charset="0"/>
                <a:cs typeface="Times New Roman" panose="02020603050405020304" pitchFamily="18" charset="0"/>
              </a:rPr>
            </a:br>
            <a:endParaRPr lang="en-US" sz="2800" dirty="0">
              <a:solidFill>
                <a:srgbClr val="0000FF"/>
              </a:solidFill>
              <a:latin typeface="Times New Roman" panose="02020603050405020304" pitchFamily="18" charset="0"/>
              <a:cs typeface="Times New Roman" panose="02020603050405020304" pitchFamily="18" charset="0"/>
            </a:endParaRPr>
          </a:p>
          <a:p>
            <a:endParaRPr lang="en-US" dirty="0"/>
          </a:p>
        </p:txBody>
      </p:sp>
      <p:pic>
        <p:nvPicPr>
          <p:cNvPr id="3" name="Picture 6" descr="chem%20table%20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969" y="152400"/>
            <a:ext cx="4648200" cy="656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654BC766-488D-FE03-7D2F-07948C02C6FF}"/>
              </a:ext>
            </a:extLst>
          </p:cNvPr>
          <p:cNvSpPr/>
          <p:nvPr/>
        </p:nvSpPr>
        <p:spPr>
          <a:xfrm>
            <a:off x="4343400" y="4648200"/>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415774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896556" y="0"/>
            <a:ext cx="4247444" cy="3416320"/>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66.  If you put 43 g</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NaCl into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100 mL, what</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would happen?</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t>
            </a:r>
            <a:endParaRPr lang="en-US" dirty="0"/>
          </a:p>
        </p:txBody>
      </p:sp>
      <p:pic>
        <p:nvPicPr>
          <p:cNvPr id="3" name="Picture 6" descr="chem%20table%20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969" y="152400"/>
            <a:ext cx="4648200" cy="656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654BC766-488D-FE03-7D2F-07948C02C6FF}"/>
              </a:ext>
            </a:extLst>
          </p:cNvPr>
          <p:cNvSpPr/>
          <p:nvPr/>
        </p:nvSpPr>
        <p:spPr>
          <a:xfrm>
            <a:off x="4343400" y="4648200"/>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947540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extBox 1"/>
          <p:cNvSpPr txBox="1"/>
          <p:nvPr/>
        </p:nvSpPr>
        <p:spPr>
          <a:xfrm>
            <a:off x="4896556" y="0"/>
            <a:ext cx="4247444" cy="6555641"/>
          </a:xfrm>
          <a:prstGeom prst="rect">
            <a:avLst/>
          </a:prstGeom>
          <a:noFill/>
        </p:spPr>
        <p:txBody>
          <a:bodyPr wrap="square" rtlCol="0">
            <a:spAutoFit/>
          </a:bodyPr>
          <a:lstStyle/>
          <a:p>
            <a:r>
              <a:rPr lang="en-US" sz="3600" dirty="0">
                <a:solidFill>
                  <a:srgbClr val="FF0000"/>
                </a:solidFill>
                <a:latin typeface="Times New Roman" panose="02020603050405020304" pitchFamily="18" charset="0"/>
                <a:cs typeface="Times New Roman" panose="02020603050405020304" pitchFamily="18" charset="0"/>
              </a:rPr>
              <a:t>66.  If you put 43 g</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NaCl into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100 mL, what</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would happen?</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t>
            </a:r>
            <a:br>
              <a:rPr lang="en-US" sz="3600" dirty="0">
                <a:solidFill>
                  <a:srgbClr val="FF0000"/>
                </a:solidFill>
                <a:latin typeface="Times New Roman" panose="02020603050405020304" pitchFamily="18" charset="0"/>
                <a:cs typeface="Times New Roman" panose="02020603050405020304" pitchFamily="18" charset="0"/>
              </a:rPr>
            </a:br>
            <a:r>
              <a:rPr lang="en-US" sz="3600" dirty="0">
                <a:solidFill>
                  <a:srgbClr val="FF0000"/>
                </a:solidFill>
                <a:latin typeface="Times New Roman" panose="02020603050405020304" pitchFamily="18" charset="0"/>
                <a:cs typeface="Times New Roman" panose="02020603050405020304" pitchFamily="18" charset="0"/>
              </a:rPr>
              <a:t>       </a:t>
            </a: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40 grams will  </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dissolve, the</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other 3 grams</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falls to the</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bottom of the</a:t>
            </a:r>
            <a:br>
              <a:rPr lang="en-US" sz="4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4000" dirty="0">
                <a:solidFill>
                  <a:schemeClr val="tx1">
                    <a:lumMod val="95000"/>
                    <a:lumOff val="5000"/>
                  </a:schemeClr>
                </a:solidFill>
                <a:latin typeface="Times New Roman" panose="02020603050405020304" pitchFamily="18" charset="0"/>
                <a:cs typeface="Times New Roman" panose="02020603050405020304" pitchFamily="18" charset="0"/>
              </a:rPr>
              <a:t>      beaker.   </a:t>
            </a:r>
            <a:endParaRPr lang="en-US" dirty="0"/>
          </a:p>
        </p:txBody>
      </p:sp>
      <p:pic>
        <p:nvPicPr>
          <p:cNvPr id="3" name="Picture 6" descr="chem%20table%20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969" y="152400"/>
            <a:ext cx="4648200" cy="656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654BC766-488D-FE03-7D2F-07948C02C6FF}"/>
              </a:ext>
            </a:extLst>
          </p:cNvPr>
          <p:cNvSpPr/>
          <p:nvPr/>
        </p:nvSpPr>
        <p:spPr>
          <a:xfrm>
            <a:off x="4343400" y="4648200"/>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134697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1926" y="228600"/>
            <a:ext cx="4115874" cy="4001095"/>
          </a:xfrm>
          <a:prstGeom prst="rect">
            <a:avLst/>
          </a:prstGeom>
          <a:noFill/>
        </p:spPr>
        <p:txBody>
          <a:bodyPr wrap="square" rtlCol="0">
            <a:spAutoFit/>
          </a:bodyPr>
          <a:lstStyle/>
          <a:p>
            <a:r>
              <a:rPr lang="en-US" sz="2800" dirty="0">
                <a:solidFill>
                  <a:srgbClr val="0000FF"/>
                </a:solidFill>
                <a:latin typeface="Comic Sans MS" panose="030F0702030302020204" pitchFamily="66" charset="0"/>
              </a:rPr>
              <a:t>67.  Will a 100 mL   </a:t>
            </a:r>
            <a:br>
              <a:rPr lang="en-US" sz="2800" dirty="0">
                <a:solidFill>
                  <a:srgbClr val="0000FF"/>
                </a:solidFill>
                <a:latin typeface="Comic Sans MS" panose="030F0702030302020204" pitchFamily="66" charset="0"/>
              </a:rPr>
            </a:br>
            <a:r>
              <a:rPr lang="en-US" sz="2800" dirty="0">
                <a:solidFill>
                  <a:srgbClr val="0000FF"/>
                </a:solidFill>
                <a:latin typeface="Comic Sans MS" panose="030F0702030302020204" pitchFamily="66" charset="0"/>
              </a:rPr>
              <a:t>        NaCl</a:t>
            </a:r>
            <a:r>
              <a:rPr lang="en-US" sz="2800" baseline="-25000" dirty="0">
                <a:solidFill>
                  <a:srgbClr val="0000FF"/>
                </a:solidFill>
                <a:latin typeface="Comic Sans MS" panose="030F0702030302020204" pitchFamily="66" charset="0"/>
              </a:rPr>
              <a:t>(AQ)  </a:t>
            </a:r>
            <a:r>
              <a:rPr lang="en-US" sz="2800" dirty="0">
                <a:solidFill>
                  <a:srgbClr val="0000FF"/>
                </a:solidFill>
                <a:latin typeface="Comic Sans MS" panose="030F0702030302020204" pitchFamily="66" charset="0"/>
              </a:rPr>
              <a:t>at 90°C </a:t>
            </a:r>
            <a:br>
              <a:rPr lang="en-US" sz="2800" dirty="0">
                <a:solidFill>
                  <a:srgbClr val="0000FF"/>
                </a:solidFill>
                <a:latin typeface="Comic Sans MS" panose="030F0702030302020204" pitchFamily="66" charset="0"/>
              </a:rPr>
            </a:br>
            <a:r>
              <a:rPr lang="en-US" sz="2800" dirty="0">
                <a:solidFill>
                  <a:srgbClr val="0000FF"/>
                </a:solidFill>
                <a:latin typeface="Comic Sans MS" panose="030F0702030302020204" pitchFamily="66" charset="0"/>
              </a:rPr>
              <a:t>        be saturated if it </a:t>
            </a:r>
            <a:br>
              <a:rPr lang="en-US" sz="2800" dirty="0">
                <a:solidFill>
                  <a:srgbClr val="0000FF"/>
                </a:solidFill>
                <a:latin typeface="Comic Sans MS" panose="030F0702030302020204" pitchFamily="66" charset="0"/>
              </a:rPr>
            </a:br>
            <a:r>
              <a:rPr lang="en-US" sz="2800" dirty="0">
                <a:solidFill>
                  <a:srgbClr val="0000FF"/>
                </a:solidFill>
                <a:latin typeface="Comic Sans MS" panose="030F0702030302020204" pitchFamily="66" charset="0"/>
              </a:rPr>
              <a:t>        contains </a:t>
            </a:r>
            <a:br>
              <a:rPr lang="en-US" sz="2800" dirty="0">
                <a:solidFill>
                  <a:srgbClr val="0000FF"/>
                </a:solidFill>
                <a:latin typeface="Comic Sans MS" panose="030F0702030302020204" pitchFamily="66" charset="0"/>
              </a:rPr>
            </a:br>
            <a:r>
              <a:rPr lang="en-US" sz="2800" dirty="0">
                <a:solidFill>
                  <a:srgbClr val="0000FF"/>
                </a:solidFill>
                <a:latin typeface="Comic Sans MS" panose="030F0702030302020204" pitchFamily="66" charset="0"/>
              </a:rPr>
              <a:t>        43 g NaCl? </a:t>
            </a:r>
            <a:br>
              <a:rPr lang="en-US" sz="2800" dirty="0">
                <a:solidFill>
                  <a:srgbClr val="0000FF"/>
                </a:solidFill>
                <a:latin typeface="Comic Sans MS" panose="030F0702030302020204" pitchFamily="66" charset="0"/>
              </a:rPr>
            </a:br>
            <a:br>
              <a:rPr lang="en-US" sz="2800" dirty="0">
                <a:solidFill>
                  <a:srgbClr val="0000FF"/>
                </a:solidFill>
                <a:latin typeface="Comic Sans MS" panose="030F0702030302020204" pitchFamily="66" charset="0"/>
              </a:rPr>
            </a:br>
            <a:r>
              <a:rPr lang="en-US" sz="2800" dirty="0">
                <a:solidFill>
                  <a:srgbClr val="0000FF"/>
                </a:solidFill>
                <a:latin typeface="Comic Sans MS" panose="030F0702030302020204" pitchFamily="66" charset="0"/>
              </a:rPr>
              <a:t>          </a:t>
            </a:r>
            <a:endParaRPr lang="en-US" sz="2800" dirty="0">
              <a:solidFill>
                <a:srgbClr val="0000FF"/>
              </a:solidFill>
              <a:latin typeface="Comic Sans MS" panose="030F0702030302020204" pitchFamily="66" charset="0"/>
              <a:cs typeface="Tahoma" panose="020B0604030504040204" pitchFamily="34" charset="0"/>
            </a:endParaRPr>
          </a:p>
          <a:p>
            <a:r>
              <a:rPr lang="en-US" sz="2000" dirty="0">
                <a:latin typeface="Tahoma" panose="020B0604030504040204" pitchFamily="34" charset="0"/>
                <a:cs typeface="Tahoma" panose="020B0604030504040204" pitchFamily="34" charset="0"/>
              </a:rPr>
              <a:t> </a:t>
            </a:r>
          </a:p>
          <a:p>
            <a:endParaRPr lang="en-US" sz="2000" dirty="0">
              <a:solidFill>
                <a:srgbClr val="FF0000"/>
              </a:solidFill>
              <a:latin typeface="Tahoma" panose="020B0604030504040204" pitchFamily="34" charset="0"/>
              <a:cs typeface="Tahoma" panose="020B0604030504040204" pitchFamily="34" charset="0"/>
            </a:endParaRPr>
          </a:p>
          <a:p>
            <a:endParaRPr lang="en-US" dirty="0"/>
          </a:p>
        </p:txBody>
      </p:sp>
      <p:pic>
        <p:nvPicPr>
          <p:cNvPr id="3" name="Picture 6" descr="chem%20table%20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969" y="152400"/>
            <a:ext cx="4648200" cy="656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89312731-3B6E-C401-8546-A3A37CFC0517}"/>
              </a:ext>
            </a:extLst>
          </p:cNvPr>
          <p:cNvSpPr/>
          <p:nvPr/>
        </p:nvSpPr>
        <p:spPr>
          <a:xfrm>
            <a:off x="4343400" y="4648200"/>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15355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6555641"/>
          </a:xfrm>
          <a:prstGeom prst="rect">
            <a:avLst/>
          </a:prstGeom>
          <a:noFill/>
        </p:spPr>
        <p:txBody>
          <a:bodyPr wrap="square" rtlCol="0">
            <a:spAutoFit/>
          </a:bodyPr>
          <a:lstStyle/>
          <a:p>
            <a:r>
              <a:rPr lang="en-US" sz="4000" dirty="0">
                <a:latin typeface="Times New Roman" panose="02020603050405020304" pitchFamily="18" charset="0"/>
                <a:cs typeface="Times New Roman" panose="02020603050405020304" pitchFamily="18" charset="0"/>
              </a:rPr>
              <a:t>6. If you squish the magnets </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(water molecules) in your hands and</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move them slowly they take up less</a:t>
            </a: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    space than when in the ring shape.  </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a:p>
            <a:r>
              <a:rPr lang="en-US" sz="4000" dirty="0">
                <a:latin typeface="Times New Roman" panose="02020603050405020304" pitchFamily="18" charset="0"/>
                <a:cs typeface="Times New Roman" panose="02020603050405020304" pitchFamily="18" charset="0"/>
              </a:rPr>
              <a:t>The density of pure water is _______ </a:t>
            </a:r>
            <a:br>
              <a:rPr lang="en-US" sz="4000" dirty="0">
                <a:latin typeface="Times New Roman" panose="02020603050405020304" pitchFamily="18" charset="0"/>
                <a:cs typeface="Times New Roman" panose="02020603050405020304" pitchFamily="18" charset="0"/>
              </a:rPr>
            </a:br>
            <a:br>
              <a:rPr lang="en-US" sz="4000" dirty="0">
                <a:latin typeface="Times New Roman" panose="02020603050405020304" pitchFamily="18" charset="0"/>
                <a:cs typeface="Times New Roman" panose="02020603050405020304" pitchFamily="18" charset="0"/>
              </a:rPr>
            </a:br>
            <a:r>
              <a:rPr lang="en-US" sz="4000" dirty="0">
                <a:latin typeface="Times New Roman" panose="02020603050405020304" pitchFamily="18" charset="0"/>
                <a:cs typeface="Times New Roman" panose="02020603050405020304" pitchFamily="18" charset="0"/>
              </a:rPr>
              <a:t>or you could say it this way _______</a:t>
            </a:r>
          </a:p>
          <a:p>
            <a:endParaRPr lang="en-US" sz="3200" dirty="0"/>
          </a:p>
          <a:p>
            <a:endParaRPr lang="en-US" sz="3200" dirty="0"/>
          </a:p>
          <a:p>
            <a:r>
              <a:rPr lang="en-US" dirty="0"/>
              <a:t> </a:t>
            </a:r>
          </a:p>
          <a:p>
            <a:endParaRPr lang="en-US" dirty="0"/>
          </a:p>
        </p:txBody>
      </p:sp>
    </p:spTree>
    <p:extLst>
      <p:ext uri="{BB962C8B-B14F-4D97-AF65-F5344CB8AC3E}">
        <p14:creationId xmlns:p14="http://schemas.microsoft.com/office/powerpoint/2010/main" val="270335285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1926" y="228600"/>
            <a:ext cx="4115874" cy="6555641"/>
          </a:xfrm>
          <a:prstGeom prst="rect">
            <a:avLst/>
          </a:prstGeom>
          <a:noFill/>
        </p:spPr>
        <p:txBody>
          <a:bodyPr wrap="square" rtlCol="0">
            <a:spAutoFit/>
          </a:bodyPr>
          <a:lstStyle/>
          <a:p>
            <a:r>
              <a:rPr lang="en-US" sz="2800" dirty="0">
                <a:solidFill>
                  <a:schemeClr val="tx1">
                    <a:lumMod val="95000"/>
                    <a:lumOff val="5000"/>
                  </a:schemeClr>
                </a:solidFill>
                <a:latin typeface="Comic Sans MS" panose="030F0702030302020204" pitchFamily="66" charset="0"/>
              </a:rPr>
              <a:t>67.  Will a 100 mL   </a:t>
            </a:r>
            <a:br>
              <a:rPr lang="en-US" sz="2800" dirty="0">
                <a:solidFill>
                  <a:schemeClr val="tx1">
                    <a:lumMod val="95000"/>
                    <a:lumOff val="5000"/>
                  </a:schemeClr>
                </a:solidFill>
                <a:latin typeface="Comic Sans MS" panose="030F0702030302020204" pitchFamily="66" charset="0"/>
              </a:rPr>
            </a:br>
            <a:r>
              <a:rPr lang="en-US" sz="2800" dirty="0">
                <a:solidFill>
                  <a:schemeClr val="tx1">
                    <a:lumMod val="95000"/>
                    <a:lumOff val="5000"/>
                  </a:schemeClr>
                </a:solidFill>
                <a:latin typeface="Comic Sans MS" panose="030F0702030302020204" pitchFamily="66" charset="0"/>
              </a:rPr>
              <a:t>        NaCl</a:t>
            </a:r>
            <a:r>
              <a:rPr lang="en-US" sz="2800" baseline="-25000" dirty="0">
                <a:solidFill>
                  <a:schemeClr val="tx1">
                    <a:lumMod val="95000"/>
                    <a:lumOff val="5000"/>
                  </a:schemeClr>
                </a:solidFill>
                <a:latin typeface="Comic Sans MS" panose="030F0702030302020204" pitchFamily="66" charset="0"/>
              </a:rPr>
              <a:t>(AQ)  </a:t>
            </a:r>
            <a:r>
              <a:rPr lang="en-US" sz="2800" dirty="0">
                <a:solidFill>
                  <a:schemeClr val="tx1">
                    <a:lumMod val="95000"/>
                    <a:lumOff val="5000"/>
                  </a:schemeClr>
                </a:solidFill>
                <a:latin typeface="Comic Sans MS" panose="030F0702030302020204" pitchFamily="66" charset="0"/>
              </a:rPr>
              <a:t>at 90°C </a:t>
            </a:r>
            <a:br>
              <a:rPr lang="en-US" sz="2800" dirty="0">
                <a:solidFill>
                  <a:schemeClr val="tx1">
                    <a:lumMod val="95000"/>
                    <a:lumOff val="5000"/>
                  </a:schemeClr>
                </a:solidFill>
                <a:latin typeface="Comic Sans MS" panose="030F0702030302020204" pitchFamily="66" charset="0"/>
              </a:rPr>
            </a:br>
            <a:r>
              <a:rPr lang="en-US" sz="2800" dirty="0">
                <a:solidFill>
                  <a:schemeClr val="tx1">
                    <a:lumMod val="95000"/>
                    <a:lumOff val="5000"/>
                  </a:schemeClr>
                </a:solidFill>
                <a:latin typeface="Comic Sans MS" panose="030F0702030302020204" pitchFamily="66" charset="0"/>
              </a:rPr>
              <a:t>        be saturated if it </a:t>
            </a:r>
            <a:br>
              <a:rPr lang="en-US" sz="2800" dirty="0">
                <a:solidFill>
                  <a:schemeClr val="tx1">
                    <a:lumMod val="95000"/>
                    <a:lumOff val="5000"/>
                  </a:schemeClr>
                </a:solidFill>
                <a:latin typeface="Comic Sans MS" panose="030F0702030302020204" pitchFamily="66" charset="0"/>
              </a:rPr>
            </a:br>
            <a:r>
              <a:rPr lang="en-US" sz="2800" dirty="0">
                <a:solidFill>
                  <a:schemeClr val="tx1">
                    <a:lumMod val="95000"/>
                    <a:lumOff val="5000"/>
                  </a:schemeClr>
                </a:solidFill>
                <a:latin typeface="Comic Sans MS" panose="030F0702030302020204" pitchFamily="66" charset="0"/>
              </a:rPr>
              <a:t>        contains </a:t>
            </a:r>
            <a:br>
              <a:rPr lang="en-US" sz="2800" dirty="0">
                <a:solidFill>
                  <a:schemeClr val="tx1">
                    <a:lumMod val="95000"/>
                    <a:lumOff val="5000"/>
                  </a:schemeClr>
                </a:solidFill>
                <a:latin typeface="Comic Sans MS" panose="030F0702030302020204" pitchFamily="66" charset="0"/>
              </a:rPr>
            </a:br>
            <a:r>
              <a:rPr lang="en-US" sz="2800" dirty="0">
                <a:solidFill>
                  <a:schemeClr val="tx1">
                    <a:lumMod val="95000"/>
                    <a:lumOff val="5000"/>
                  </a:schemeClr>
                </a:solidFill>
                <a:latin typeface="Comic Sans MS" panose="030F0702030302020204" pitchFamily="66" charset="0"/>
              </a:rPr>
              <a:t>        43 g NaCl? </a:t>
            </a:r>
            <a:br>
              <a:rPr lang="en-US" sz="2800" dirty="0">
                <a:solidFill>
                  <a:srgbClr val="0000FF"/>
                </a:solidFill>
                <a:latin typeface="Comic Sans MS" panose="030F0702030302020204" pitchFamily="66" charset="0"/>
              </a:rPr>
            </a:br>
            <a:br>
              <a:rPr lang="en-US" sz="2800" dirty="0">
                <a:solidFill>
                  <a:srgbClr val="0000FF"/>
                </a:solidFill>
                <a:latin typeface="Comic Sans MS" panose="030F0702030302020204" pitchFamily="66" charset="0"/>
              </a:rPr>
            </a:br>
            <a:r>
              <a:rPr lang="en-US" sz="2800" dirty="0">
                <a:solidFill>
                  <a:srgbClr val="0000FF"/>
                </a:solidFill>
                <a:latin typeface="Comic Sans MS" panose="030F0702030302020204" pitchFamily="66" charset="0"/>
              </a:rPr>
              <a:t>       </a:t>
            </a:r>
            <a:r>
              <a:rPr lang="en-US" sz="2800" dirty="0">
                <a:solidFill>
                  <a:srgbClr val="FF0000"/>
                </a:solidFill>
                <a:latin typeface="Comic Sans MS" panose="030F0702030302020204" pitchFamily="66" charset="0"/>
              </a:rPr>
              <a:t>Yes - it will be a </a:t>
            </a:r>
            <a:br>
              <a:rPr lang="en-US" sz="2800" dirty="0">
                <a:solidFill>
                  <a:srgbClr val="FF0000"/>
                </a:solidFill>
                <a:latin typeface="Comic Sans MS" panose="030F0702030302020204" pitchFamily="66" charset="0"/>
              </a:rPr>
            </a:br>
            <a:r>
              <a:rPr lang="en-US" sz="2800" dirty="0">
                <a:solidFill>
                  <a:srgbClr val="FF0000"/>
                </a:solidFill>
                <a:latin typeface="Comic Sans MS" panose="030F0702030302020204" pitchFamily="66" charset="0"/>
              </a:rPr>
              <a:t>       saturated solution.  </a:t>
            </a:r>
          </a:p>
          <a:p>
            <a:endParaRPr lang="en-US" sz="2800" dirty="0">
              <a:solidFill>
                <a:srgbClr val="FF0000"/>
              </a:solidFill>
              <a:latin typeface="Comic Sans MS" panose="030F0702030302020204" pitchFamily="66" charset="0"/>
              <a:cs typeface="Tahoma" panose="020B0604030504040204" pitchFamily="34" charset="0"/>
            </a:endParaRPr>
          </a:p>
          <a:p>
            <a:r>
              <a:rPr lang="en-US" sz="2800" dirty="0">
                <a:solidFill>
                  <a:srgbClr val="0000FF"/>
                </a:solidFill>
                <a:latin typeface="Comic Sans MS" panose="030F0702030302020204" pitchFamily="66" charset="0"/>
                <a:cs typeface="Tahoma" panose="020B0604030504040204" pitchFamily="34" charset="0"/>
              </a:rPr>
              <a:t>     AND… the 3 grams</a:t>
            </a:r>
            <a:br>
              <a:rPr lang="en-US" sz="2800" dirty="0">
                <a:solidFill>
                  <a:srgbClr val="0000FF"/>
                </a:solidFill>
                <a:latin typeface="Comic Sans MS" panose="030F0702030302020204" pitchFamily="66" charset="0"/>
                <a:cs typeface="Tahoma" panose="020B0604030504040204" pitchFamily="34" charset="0"/>
              </a:rPr>
            </a:br>
            <a:r>
              <a:rPr lang="en-US" sz="2800" dirty="0">
                <a:solidFill>
                  <a:srgbClr val="0000FF"/>
                </a:solidFill>
                <a:latin typeface="Comic Sans MS" panose="030F0702030302020204" pitchFamily="66" charset="0"/>
                <a:cs typeface="Tahoma" panose="020B0604030504040204" pitchFamily="34" charset="0"/>
              </a:rPr>
              <a:t>     keeps dissolving,  </a:t>
            </a:r>
            <a:br>
              <a:rPr lang="en-US" sz="2800" dirty="0">
                <a:solidFill>
                  <a:srgbClr val="0000FF"/>
                </a:solidFill>
                <a:latin typeface="Comic Sans MS" panose="030F0702030302020204" pitchFamily="66" charset="0"/>
                <a:cs typeface="Tahoma" panose="020B0604030504040204" pitchFamily="34" charset="0"/>
              </a:rPr>
            </a:br>
            <a:r>
              <a:rPr lang="en-US" sz="2800" dirty="0">
                <a:solidFill>
                  <a:srgbClr val="0000FF"/>
                </a:solidFill>
                <a:latin typeface="Comic Sans MS" panose="030F0702030302020204" pitchFamily="66" charset="0"/>
                <a:cs typeface="Tahoma" panose="020B0604030504040204" pitchFamily="34" charset="0"/>
              </a:rPr>
              <a:t>     and the water keeps </a:t>
            </a:r>
            <a:br>
              <a:rPr lang="en-US" sz="2800" dirty="0">
                <a:solidFill>
                  <a:srgbClr val="0000FF"/>
                </a:solidFill>
                <a:latin typeface="Comic Sans MS" panose="030F0702030302020204" pitchFamily="66" charset="0"/>
                <a:cs typeface="Tahoma" panose="020B0604030504040204" pitchFamily="34" charset="0"/>
              </a:rPr>
            </a:br>
            <a:r>
              <a:rPr lang="en-US" sz="2800" dirty="0">
                <a:solidFill>
                  <a:srgbClr val="0000FF"/>
                </a:solidFill>
                <a:latin typeface="Comic Sans MS" panose="030F0702030302020204" pitchFamily="66" charset="0"/>
                <a:cs typeface="Tahoma" panose="020B0604030504040204" pitchFamily="34" charset="0"/>
              </a:rPr>
              <a:t>     dropping more NaCl </a:t>
            </a:r>
            <a:br>
              <a:rPr lang="en-US" sz="2800" dirty="0">
                <a:solidFill>
                  <a:srgbClr val="0000FF"/>
                </a:solidFill>
                <a:latin typeface="Comic Sans MS" panose="030F0702030302020204" pitchFamily="66" charset="0"/>
                <a:cs typeface="Tahoma" panose="020B0604030504040204" pitchFamily="34" charset="0"/>
              </a:rPr>
            </a:br>
            <a:r>
              <a:rPr lang="en-US" sz="2800" dirty="0">
                <a:solidFill>
                  <a:srgbClr val="0000FF"/>
                </a:solidFill>
                <a:latin typeface="Comic Sans MS" panose="030F0702030302020204" pitchFamily="66" charset="0"/>
                <a:cs typeface="Tahoma" panose="020B0604030504040204" pitchFamily="34" charset="0"/>
              </a:rPr>
              <a:t>     out so that 40g is</a:t>
            </a:r>
            <a:br>
              <a:rPr lang="en-US" sz="2800" dirty="0">
                <a:solidFill>
                  <a:srgbClr val="0000FF"/>
                </a:solidFill>
                <a:latin typeface="Comic Sans MS" panose="030F0702030302020204" pitchFamily="66" charset="0"/>
                <a:cs typeface="Tahoma" panose="020B0604030504040204" pitchFamily="34" charset="0"/>
              </a:rPr>
            </a:br>
            <a:r>
              <a:rPr lang="en-US" sz="2800" dirty="0">
                <a:solidFill>
                  <a:srgbClr val="0000FF"/>
                </a:solidFill>
                <a:latin typeface="Comic Sans MS" panose="030F0702030302020204" pitchFamily="66" charset="0"/>
                <a:cs typeface="Tahoma" panose="020B0604030504040204" pitchFamily="34" charset="0"/>
              </a:rPr>
              <a:t>     always dissolved.  </a:t>
            </a:r>
            <a:endParaRPr lang="en-US" dirty="0">
              <a:solidFill>
                <a:srgbClr val="0000FF"/>
              </a:solidFill>
            </a:endParaRPr>
          </a:p>
        </p:txBody>
      </p:sp>
      <p:pic>
        <p:nvPicPr>
          <p:cNvPr id="3" name="Picture 6" descr="chem%20table%20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77969" y="152400"/>
            <a:ext cx="4648200" cy="6564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val 3">
            <a:extLst>
              <a:ext uri="{FF2B5EF4-FFF2-40B4-BE49-F238E27FC236}">
                <a16:creationId xmlns:a16="http://schemas.microsoft.com/office/drawing/2014/main" id="{F9E64AA8-439E-EB34-980F-1052F23A228F}"/>
              </a:ext>
            </a:extLst>
          </p:cNvPr>
          <p:cNvSpPr/>
          <p:nvPr/>
        </p:nvSpPr>
        <p:spPr>
          <a:xfrm>
            <a:off x="4343400" y="4648200"/>
            <a:ext cx="76200" cy="7620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64769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16C6B9-6B14-5ECB-4ED0-652EA247B8C6}"/>
              </a:ext>
            </a:extLst>
          </p:cNvPr>
          <p:cNvSpPr txBox="1"/>
          <p:nvPr/>
        </p:nvSpPr>
        <p:spPr>
          <a:xfrm>
            <a:off x="0" y="381000"/>
            <a:ext cx="9144000" cy="1323439"/>
          </a:xfrm>
          <a:prstGeom prst="rect">
            <a:avLst/>
          </a:prstGeom>
          <a:noFill/>
        </p:spPr>
        <p:txBody>
          <a:bodyPr wrap="square" rtlCol="0">
            <a:spAutoFit/>
          </a:bodyPr>
          <a:lstStyle/>
          <a:p>
            <a:pPr algn="ctr"/>
            <a:r>
              <a:rPr lang="en-US" sz="4800" dirty="0"/>
              <a:t>NaCl</a:t>
            </a:r>
            <a:r>
              <a:rPr lang="en-US" sz="4800" baseline="-25000" dirty="0"/>
              <a:t>(S)</a:t>
            </a:r>
            <a:r>
              <a:rPr lang="en-US" sz="4800" dirty="0"/>
              <a:t>            </a:t>
            </a:r>
            <a:r>
              <a:rPr lang="en-US" sz="4800" dirty="0">
                <a:solidFill>
                  <a:srgbClr val="0000FF"/>
                </a:solidFill>
              </a:rPr>
              <a:t>Na</a:t>
            </a:r>
            <a:r>
              <a:rPr lang="en-US" sz="4800" baseline="30000" dirty="0">
                <a:solidFill>
                  <a:srgbClr val="0000FF"/>
                </a:solidFill>
              </a:rPr>
              <a:t>+1</a:t>
            </a:r>
            <a:r>
              <a:rPr lang="en-US" sz="4800" baseline="-25000" dirty="0">
                <a:solidFill>
                  <a:srgbClr val="0000FF"/>
                </a:solidFill>
              </a:rPr>
              <a:t>(AQ)</a:t>
            </a:r>
            <a:r>
              <a:rPr lang="en-US" sz="4800" dirty="0">
                <a:solidFill>
                  <a:srgbClr val="0000FF"/>
                </a:solidFill>
              </a:rPr>
              <a:t>  +  Cl</a:t>
            </a:r>
            <a:r>
              <a:rPr lang="en-US" sz="4800" baseline="30000" dirty="0">
                <a:solidFill>
                  <a:srgbClr val="0000FF"/>
                </a:solidFill>
              </a:rPr>
              <a:t>-1</a:t>
            </a:r>
            <a:r>
              <a:rPr lang="en-US" sz="4800" baseline="-25000" dirty="0">
                <a:solidFill>
                  <a:srgbClr val="0000FF"/>
                </a:solidFill>
              </a:rPr>
              <a:t>(AQ)</a:t>
            </a:r>
          </a:p>
          <a:p>
            <a:pPr algn="ctr"/>
            <a:endParaRPr lang="en-US" sz="4800" baseline="-25000" dirty="0"/>
          </a:p>
        </p:txBody>
      </p:sp>
      <p:cxnSp>
        <p:nvCxnSpPr>
          <p:cNvPr id="4" name="Straight Arrow Connector 3">
            <a:extLst>
              <a:ext uri="{FF2B5EF4-FFF2-40B4-BE49-F238E27FC236}">
                <a16:creationId xmlns:a16="http://schemas.microsoft.com/office/drawing/2014/main" id="{A466AF62-A092-678B-8184-1CF206A58F0F}"/>
              </a:ext>
            </a:extLst>
          </p:cNvPr>
          <p:cNvCxnSpPr/>
          <p:nvPr/>
        </p:nvCxnSpPr>
        <p:spPr>
          <a:xfrm>
            <a:off x="2895600" y="762000"/>
            <a:ext cx="914400" cy="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54364DE4-8953-99AC-B544-C94E64F6142F}"/>
              </a:ext>
            </a:extLst>
          </p:cNvPr>
          <p:cNvCxnSpPr>
            <a:cxnSpLocks/>
          </p:cNvCxnSpPr>
          <p:nvPr/>
        </p:nvCxnSpPr>
        <p:spPr>
          <a:xfrm flipH="1">
            <a:off x="2819400" y="990600"/>
            <a:ext cx="914400" cy="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CD9050D-0C43-BD8C-4530-64C97EE69F69}"/>
              </a:ext>
            </a:extLst>
          </p:cNvPr>
          <p:cNvSpPr txBox="1"/>
          <p:nvPr/>
        </p:nvSpPr>
        <p:spPr>
          <a:xfrm>
            <a:off x="152400" y="1704439"/>
            <a:ext cx="2667000" cy="1354217"/>
          </a:xfrm>
          <a:prstGeom prst="rect">
            <a:avLst/>
          </a:prstGeom>
          <a:noFill/>
        </p:spPr>
        <p:txBody>
          <a:bodyPr wrap="square" rtlCol="0">
            <a:spAutoFit/>
          </a:bodyPr>
          <a:lstStyle/>
          <a:p>
            <a:pPr algn="ctr"/>
            <a:r>
              <a:rPr lang="en-US" sz="3200" dirty="0">
                <a:latin typeface="Times New Roman" panose="02020603050405020304" pitchFamily="18" charset="0"/>
                <a:cs typeface="Times New Roman" panose="02020603050405020304" pitchFamily="18" charset="0"/>
              </a:rPr>
              <a:t>3 grams remains solid</a:t>
            </a:r>
          </a:p>
          <a:p>
            <a:endParaRPr lang="en-US" dirty="0"/>
          </a:p>
        </p:txBody>
      </p:sp>
      <p:sp>
        <p:nvSpPr>
          <p:cNvPr id="7" name="TextBox 6">
            <a:extLst>
              <a:ext uri="{FF2B5EF4-FFF2-40B4-BE49-F238E27FC236}">
                <a16:creationId xmlns:a16="http://schemas.microsoft.com/office/drawing/2014/main" id="{87240444-7BC8-D25B-A5F6-5844C49FAAE6}"/>
              </a:ext>
            </a:extLst>
          </p:cNvPr>
          <p:cNvSpPr txBox="1"/>
          <p:nvPr/>
        </p:nvSpPr>
        <p:spPr>
          <a:xfrm>
            <a:off x="4554415" y="1704439"/>
            <a:ext cx="3200400" cy="1354217"/>
          </a:xfrm>
          <a:prstGeom prst="rect">
            <a:avLst/>
          </a:prstGeom>
          <a:noFill/>
        </p:spPr>
        <p:txBody>
          <a:bodyPr wrap="square" rtlCol="0">
            <a:spAutoFit/>
          </a:bodyPr>
          <a:lstStyle/>
          <a:p>
            <a:pPr algn="ctr"/>
            <a:r>
              <a:rPr lang="en-US" sz="3200" dirty="0">
                <a:solidFill>
                  <a:srgbClr val="0000FF"/>
                </a:solidFill>
                <a:latin typeface="Times New Roman" panose="02020603050405020304" pitchFamily="18" charset="0"/>
                <a:cs typeface="Times New Roman" panose="02020603050405020304" pitchFamily="18" charset="0"/>
              </a:rPr>
              <a:t>30 grams remains dissolved</a:t>
            </a:r>
          </a:p>
          <a:p>
            <a:endParaRPr lang="en-US" dirty="0"/>
          </a:p>
        </p:txBody>
      </p:sp>
      <p:cxnSp>
        <p:nvCxnSpPr>
          <p:cNvPr id="8" name="Straight Arrow Connector 7">
            <a:extLst>
              <a:ext uri="{FF2B5EF4-FFF2-40B4-BE49-F238E27FC236}">
                <a16:creationId xmlns:a16="http://schemas.microsoft.com/office/drawing/2014/main" id="{463A0482-6255-CBCD-5301-20E77AD32D39}"/>
              </a:ext>
            </a:extLst>
          </p:cNvPr>
          <p:cNvCxnSpPr/>
          <p:nvPr/>
        </p:nvCxnSpPr>
        <p:spPr>
          <a:xfrm>
            <a:off x="3124200" y="2133600"/>
            <a:ext cx="914400" cy="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7B837EC-FDBA-B782-3153-D8AD3573FFE1}"/>
              </a:ext>
            </a:extLst>
          </p:cNvPr>
          <p:cNvCxnSpPr>
            <a:cxnSpLocks/>
          </p:cNvCxnSpPr>
          <p:nvPr/>
        </p:nvCxnSpPr>
        <p:spPr>
          <a:xfrm flipH="1">
            <a:off x="3048000" y="2362200"/>
            <a:ext cx="914400" cy="0"/>
          </a:xfrm>
          <a:prstGeom prst="straightConnector1">
            <a:avLst/>
          </a:prstGeom>
          <a:ln w="5715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D2CDA2E-D89F-61A4-1496-67974D025A50}"/>
              </a:ext>
            </a:extLst>
          </p:cNvPr>
          <p:cNvSpPr txBox="1"/>
          <p:nvPr/>
        </p:nvSpPr>
        <p:spPr>
          <a:xfrm>
            <a:off x="0" y="3200906"/>
            <a:ext cx="9144000" cy="3416320"/>
          </a:xfrm>
          <a:prstGeom prst="rect">
            <a:avLst/>
          </a:prstGeom>
          <a:noFill/>
        </p:spPr>
        <p:txBody>
          <a:bodyPr wrap="square" rtlCol="0">
            <a:spAutoFit/>
          </a:bodyPr>
          <a:lstStyle/>
          <a:p>
            <a:r>
              <a:rPr lang="en-US" sz="2400" dirty="0">
                <a:latin typeface="Comic Sans MS" panose="030F0702030302020204" pitchFamily="66" charset="0"/>
              </a:rPr>
              <a:t>Salt dissolves into solution, it become LOOSE MOBILE IONS.</a:t>
            </a:r>
          </a:p>
          <a:p>
            <a:br>
              <a:rPr lang="en-US" sz="2400" dirty="0">
                <a:latin typeface="Comic Sans MS" panose="030F0702030302020204" pitchFamily="66" charset="0"/>
              </a:rPr>
            </a:br>
            <a:r>
              <a:rPr lang="en-US" sz="2400" dirty="0">
                <a:latin typeface="Comic Sans MS" panose="030F0702030302020204" pitchFamily="66" charset="0"/>
              </a:rPr>
              <a:t>Salt precipitates out of solution becoming solid.</a:t>
            </a:r>
          </a:p>
          <a:p>
            <a:endParaRPr lang="en-US" sz="2400" dirty="0">
              <a:latin typeface="Comic Sans MS" panose="030F0702030302020204" pitchFamily="66" charset="0"/>
            </a:endParaRPr>
          </a:p>
          <a:p>
            <a:r>
              <a:rPr lang="en-US" sz="2400" dirty="0">
                <a:latin typeface="Comic Sans MS" panose="030F0702030302020204" pitchFamily="66" charset="0"/>
              </a:rPr>
              <a:t>This process will not stop, as long at there is liquid water and the temperature holds.  It’s called…  </a:t>
            </a:r>
            <a:r>
              <a:rPr lang="en-US" sz="2400" dirty="0">
                <a:solidFill>
                  <a:srgbClr val="FF0000"/>
                </a:solidFill>
                <a:latin typeface="Comic Sans MS" panose="030F0702030302020204" pitchFamily="66" charset="0"/>
              </a:rPr>
              <a:t>Dynamic Equilibrium</a:t>
            </a:r>
          </a:p>
          <a:p>
            <a:endParaRPr lang="en-US" sz="2400" dirty="0">
              <a:solidFill>
                <a:srgbClr val="FF0000"/>
              </a:solidFill>
              <a:latin typeface="Comic Sans MS" panose="030F0702030302020204" pitchFamily="66" charset="0"/>
            </a:endParaRPr>
          </a:p>
          <a:p>
            <a:r>
              <a:rPr lang="en-US" sz="2400" dirty="0">
                <a:solidFill>
                  <a:srgbClr val="FF0000"/>
                </a:solidFill>
                <a:latin typeface="Comic Sans MS" panose="030F0702030302020204" pitchFamily="66" charset="0"/>
              </a:rPr>
              <a:t>Always changing and always staying the same.  </a:t>
            </a:r>
          </a:p>
          <a:p>
            <a:r>
              <a:rPr lang="en-US" sz="2400" dirty="0">
                <a:solidFill>
                  <a:srgbClr val="FF0000"/>
                </a:solidFill>
                <a:latin typeface="Comic Sans MS" panose="030F0702030302020204" pitchFamily="66" charset="0"/>
              </a:rPr>
              <a:t>Always dissolving and always precipitating, at the same rate.</a:t>
            </a:r>
          </a:p>
        </p:txBody>
      </p:sp>
      <p:sp>
        <p:nvSpPr>
          <p:cNvPr id="11" name="TextBox 10">
            <a:extLst>
              <a:ext uri="{FF2B5EF4-FFF2-40B4-BE49-F238E27FC236}">
                <a16:creationId xmlns:a16="http://schemas.microsoft.com/office/drawing/2014/main" id="{E527F4E9-B3A4-7C28-472C-9EA01767D6C5}"/>
              </a:ext>
            </a:extLst>
          </p:cNvPr>
          <p:cNvSpPr txBox="1"/>
          <p:nvPr/>
        </p:nvSpPr>
        <p:spPr>
          <a:xfrm>
            <a:off x="0" y="0"/>
            <a:ext cx="914400" cy="769441"/>
          </a:xfrm>
          <a:prstGeom prst="rect">
            <a:avLst/>
          </a:prstGeom>
          <a:noFill/>
        </p:spPr>
        <p:txBody>
          <a:bodyPr wrap="square" rtlCol="0">
            <a:spAutoFit/>
          </a:bodyPr>
          <a:lstStyle/>
          <a:p>
            <a:r>
              <a:rPr lang="en-US" sz="4400" dirty="0">
                <a:solidFill>
                  <a:srgbClr val="FF0000"/>
                </a:solidFill>
              </a:rPr>
              <a:t>68</a:t>
            </a:r>
          </a:p>
        </p:txBody>
      </p:sp>
    </p:spTree>
    <p:extLst>
      <p:ext uri="{BB962C8B-B14F-4D97-AF65-F5344CB8AC3E}">
        <p14:creationId xmlns:p14="http://schemas.microsoft.com/office/powerpoint/2010/main" val="39682043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Text Box 4"/>
          <p:cNvSpPr txBox="1">
            <a:spLocks noChangeArrowheads="1"/>
          </p:cNvSpPr>
          <p:nvPr/>
        </p:nvSpPr>
        <p:spPr bwMode="auto">
          <a:xfrm>
            <a:off x="296056" y="114365"/>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400" dirty="0">
                <a:solidFill>
                  <a:srgbClr val="FF0000"/>
                </a:solidFill>
                <a:latin typeface="Times New Roman" panose="02020603050405020304" pitchFamily="18" charset="0"/>
                <a:cs typeface="Times New Roman" panose="02020603050405020304" pitchFamily="18" charset="0"/>
              </a:rPr>
              <a:t>Are these solutions saturated or unsaturated?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If unsaturated, how many more grams of solute can fit?</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p:txBody>
      </p:sp>
      <p:sp>
        <p:nvSpPr>
          <p:cNvPr id="4153" name="Control 57"/>
          <p:cNvSpPr>
            <a:spLocks noChangeArrowheads="1" noChangeShapeType="1"/>
          </p:cNvSpPr>
          <p:nvPr/>
        </p:nvSpPr>
        <p:spPr bwMode="auto">
          <a:xfrm>
            <a:off x="-53447950" y="2462213"/>
            <a:ext cx="6492875" cy="1912937"/>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pPr fontAlgn="base">
              <a:spcBef>
                <a:spcPct val="0"/>
              </a:spcBef>
              <a:spcAft>
                <a:spcPct val="0"/>
              </a:spcAft>
            </a:pPr>
            <a:endParaRPr lang="en-US">
              <a:solidFill>
                <a:srgbClr val="000000"/>
              </a:solidFill>
            </a:endParaRPr>
          </a:p>
        </p:txBody>
      </p:sp>
      <p:graphicFrame>
        <p:nvGraphicFramePr>
          <p:cNvPr id="4381" name="Group 285"/>
          <p:cNvGraphicFramePr>
            <a:graphicFrameLocks noGrp="1"/>
          </p:cNvGraphicFramePr>
          <p:nvPr/>
        </p:nvGraphicFramePr>
        <p:xfrm>
          <a:off x="56097488" y="2462213"/>
          <a:ext cx="6492875" cy="1941513"/>
        </p:xfrm>
        <a:graphic>
          <a:graphicData uri="http://schemas.openxmlformats.org/drawingml/2006/table">
            <a:tbl>
              <a:tblPr/>
              <a:tblGrid>
                <a:gridCol w="1298575">
                  <a:extLst>
                    <a:ext uri="{9D8B030D-6E8A-4147-A177-3AD203B41FA5}">
                      <a16:colId xmlns:a16="http://schemas.microsoft.com/office/drawing/2014/main" val="20000"/>
                    </a:ext>
                  </a:extLst>
                </a:gridCol>
                <a:gridCol w="1298575">
                  <a:extLst>
                    <a:ext uri="{9D8B030D-6E8A-4147-A177-3AD203B41FA5}">
                      <a16:colId xmlns:a16="http://schemas.microsoft.com/office/drawing/2014/main" val="20001"/>
                    </a:ext>
                  </a:extLst>
                </a:gridCol>
                <a:gridCol w="1298575">
                  <a:extLst>
                    <a:ext uri="{9D8B030D-6E8A-4147-A177-3AD203B41FA5}">
                      <a16:colId xmlns:a16="http://schemas.microsoft.com/office/drawing/2014/main" val="20002"/>
                    </a:ext>
                  </a:extLst>
                </a:gridCol>
                <a:gridCol w="1298575">
                  <a:extLst>
                    <a:ext uri="{9D8B030D-6E8A-4147-A177-3AD203B41FA5}">
                      <a16:colId xmlns:a16="http://schemas.microsoft.com/office/drawing/2014/main" val="20003"/>
                    </a:ext>
                  </a:extLst>
                </a:gridCol>
                <a:gridCol w="1298575">
                  <a:extLst>
                    <a:ext uri="{9D8B030D-6E8A-4147-A177-3AD203B41FA5}">
                      <a16:colId xmlns:a16="http://schemas.microsoft.com/office/drawing/2014/main" val="20004"/>
                    </a:ext>
                  </a:extLst>
                </a:gridCol>
              </a:tblGrid>
              <a:tr h="2825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Temp</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Mass of solute</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Solute</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Sat or Unsat?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 grams</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511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HCl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~7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100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KNO</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~5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125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NaNO</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X</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90°C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NH</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X</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20°C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KCl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 3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33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5°C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36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NaCl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 2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4458" name="Group 362"/>
          <p:cNvGraphicFramePr>
            <a:graphicFrameLocks noGrp="1"/>
          </p:cNvGraphicFramePr>
          <p:nvPr>
            <p:extLst>
              <p:ext uri="{D42A27DB-BD31-4B8C-83A1-F6EECF244321}">
                <p14:modId xmlns:p14="http://schemas.microsoft.com/office/powerpoint/2010/main" val="2553789561"/>
              </p:ext>
            </p:extLst>
          </p:nvPr>
        </p:nvGraphicFramePr>
        <p:xfrm>
          <a:off x="296056" y="1066800"/>
          <a:ext cx="8543144" cy="5648831"/>
        </p:xfrm>
        <a:graphic>
          <a:graphicData uri="http://schemas.openxmlformats.org/drawingml/2006/table">
            <a:tbl>
              <a:tblPr/>
              <a:tblGrid>
                <a:gridCol w="420758">
                  <a:extLst>
                    <a:ext uri="{9D8B030D-6E8A-4147-A177-3AD203B41FA5}">
                      <a16:colId xmlns:a16="http://schemas.microsoft.com/office/drawing/2014/main" val="20000"/>
                    </a:ext>
                  </a:extLst>
                </a:gridCol>
                <a:gridCol w="883386">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825286">
                  <a:extLst>
                    <a:ext uri="{9D8B030D-6E8A-4147-A177-3AD203B41FA5}">
                      <a16:colId xmlns:a16="http://schemas.microsoft.com/office/drawing/2014/main" val="20004"/>
                    </a:ext>
                  </a:extLst>
                </a:gridCol>
                <a:gridCol w="2594314">
                  <a:extLst>
                    <a:ext uri="{9D8B030D-6E8A-4147-A177-3AD203B41FA5}">
                      <a16:colId xmlns:a16="http://schemas.microsoft.com/office/drawing/2014/main" val="20005"/>
                    </a:ext>
                  </a:extLst>
                </a:gridCol>
              </a:tblGrid>
              <a:tr h="838200">
                <a:tc>
                  <a:txBody>
                    <a:bodyPr/>
                    <a:lstStyle/>
                    <a:p>
                      <a:pPr marR="0" indent="0" algn="ctr" rtl="0">
                        <a:lnSpc>
                          <a:spcPct val="119000"/>
                        </a:lnSpc>
                        <a:spcBef>
                          <a:spcPts val="480"/>
                        </a:spcBef>
                        <a:spcAft>
                          <a:spcPts val="0"/>
                        </a:spcAft>
                      </a:pPr>
                      <a:endParaRPr lang="en-US" sz="105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Temp</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Solute</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If a solution contains this Mass in g</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Is it Saturated </a:t>
                      </a:r>
                      <a:br>
                        <a:rPr lang="en-US" sz="1800" kern="1200" dirty="0">
                          <a:solidFill>
                            <a:srgbClr val="000000"/>
                          </a:solidFill>
                          <a:effectLst/>
                          <a:latin typeface="Times New Roman" panose="02020603050405020304" pitchFamily="18" charset="0"/>
                          <a:cs typeface="Times New Roman" panose="02020603050405020304" pitchFamily="18" charset="0"/>
                        </a:rPr>
                      </a:br>
                      <a:r>
                        <a:rPr lang="en-US" sz="1800" kern="1200" dirty="0">
                          <a:solidFill>
                            <a:srgbClr val="000000"/>
                          </a:solidFill>
                          <a:effectLst/>
                          <a:latin typeface="Times New Roman" panose="02020603050405020304" pitchFamily="18" charset="0"/>
                          <a:cs typeface="Times New Roman" panose="02020603050405020304" pitchFamily="18" charset="0"/>
                        </a:rPr>
                        <a:t>or Unsaturated?</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If unsaturated, how many more grams are needed</a:t>
                      </a:r>
                      <a:br>
                        <a:rPr lang="en-US" sz="1800" kern="1200" dirty="0">
                          <a:solidFill>
                            <a:srgbClr val="000000"/>
                          </a:solidFill>
                          <a:effectLst/>
                          <a:latin typeface="Times New Roman" panose="02020603050405020304" pitchFamily="18" charset="0"/>
                          <a:cs typeface="Times New Roman" panose="02020603050405020304" pitchFamily="18" charset="0"/>
                        </a:rPr>
                      </a:br>
                      <a:r>
                        <a:rPr lang="en-US" sz="1800" kern="1200" dirty="0">
                          <a:solidFill>
                            <a:srgbClr val="000000"/>
                          </a:solidFill>
                          <a:effectLst/>
                          <a:latin typeface="Times New Roman" panose="02020603050405020304" pitchFamily="18" charset="0"/>
                          <a:cs typeface="Times New Roman" panose="02020603050405020304" pitchFamily="18" charset="0"/>
                        </a:rPr>
                        <a:t>to saturate this solution?</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30°C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HCl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60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60°C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KNO</a:t>
                      </a:r>
                      <a:r>
                        <a:rPr lang="en-US" sz="2400" kern="1200" baseline="-25000" dirty="0">
                          <a:solidFill>
                            <a:srgbClr val="000000"/>
                          </a:solidFill>
                          <a:effectLst/>
                          <a:latin typeface="Times New Roman" panose="02020603050405020304" pitchFamily="18" charset="0"/>
                          <a:cs typeface="Times New Roman" panose="02020603050405020304" pitchFamily="18" charset="0"/>
                        </a:rPr>
                        <a:t>3</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100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10°C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NaNO</a:t>
                      </a:r>
                      <a:r>
                        <a:rPr lang="en-US" sz="2400" kern="1200" baseline="-25000" dirty="0">
                          <a:solidFill>
                            <a:srgbClr val="000000"/>
                          </a:solidFill>
                          <a:effectLst/>
                          <a:latin typeface="Times New Roman" panose="02020603050405020304" pitchFamily="18" charset="0"/>
                          <a:cs typeface="Times New Roman" panose="02020603050405020304" pitchFamily="18" charset="0"/>
                        </a:rPr>
                        <a:t>3</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80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90°C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NH</a:t>
                      </a:r>
                      <a:r>
                        <a:rPr lang="en-US" sz="2400" kern="1200" baseline="-25000" dirty="0">
                          <a:solidFill>
                            <a:srgbClr val="000000"/>
                          </a:solidFill>
                          <a:effectLst/>
                          <a:latin typeface="Times New Roman" panose="02020603050405020304" pitchFamily="18" charset="0"/>
                          <a:cs typeface="Times New Roman" panose="02020603050405020304" pitchFamily="18" charset="0"/>
                        </a:rPr>
                        <a:t>4</a:t>
                      </a:r>
                      <a:r>
                        <a:rPr lang="en-US" sz="2400" kern="1200" dirty="0">
                          <a:solidFill>
                            <a:srgbClr val="000000"/>
                          </a:solidFill>
                          <a:effectLst/>
                          <a:latin typeface="Times New Roman" panose="02020603050405020304" pitchFamily="18" charset="0"/>
                          <a:cs typeface="Times New Roman" panose="02020603050405020304" pitchFamily="18" charset="0"/>
                        </a:rPr>
                        <a:t>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73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20°C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err="1">
                          <a:solidFill>
                            <a:srgbClr val="000000"/>
                          </a:solidFill>
                          <a:effectLst/>
                          <a:latin typeface="Times New Roman" panose="02020603050405020304" pitchFamily="18" charset="0"/>
                          <a:cs typeface="Times New Roman" panose="02020603050405020304" pitchFamily="18" charset="0"/>
                        </a:rPr>
                        <a:t>KCl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20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5°C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err="1">
                          <a:solidFill>
                            <a:srgbClr val="000000"/>
                          </a:solidFill>
                          <a:effectLst/>
                          <a:latin typeface="Times New Roman" panose="02020603050405020304" pitchFamily="18" charset="0"/>
                          <a:cs typeface="Times New Roman" panose="02020603050405020304" pitchFamily="18" charset="0"/>
                        </a:rPr>
                        <a:t>NaCl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31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962661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3" name="Control 57"/>
          <p:cNvSpPr>
            <a:spLocks noChangeArrowheads="1" noChangeShapeType="1"/>
          </p:cNvSpPr>
          <p:nvPr/>
        </p:nvSpPr>
        <p:spPr bwMode="auto">
          <a:xfrm>
            <a:off x="-53447950" y="2462213"/>
            <a:ext cx="6492875" cy="1912937"/>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pPr fontAlgn="base">
              <a:spcBef>
                <a:spcPct val="0"/>
              </a:spcBef>
              <a:spcAft>
                <a:spcPct val="0"/>
              </a:spcAft>
            </a:pPr>
            <a:endParaRPr lang="en-US">
              <a:solidFill>
                <a:srgbClr val="000000"/>
              </a:solidFill>
            </a:endParaRPr>
          </a:p>
        </p:txBody>
      </p:sp>
      <p:graphicFrame>
        <p:nvGraphicFramePr>
          <p:cNvPr id="4381" name="Group 285"/>
          <p:cNvGraphicFramePr>
            <a:graphicFrameLocks noGrp="1"/>
          </p:cNvGraphicFramePr>
          <p:nvPr/>
        </p:nvGraphicFramePr>
        <p:xfrm>
          <a:off x="56097488" y="2462213"/>
          <a:ext cx="6492875" cy="1941513"/>
        </p:xfrm>
        <a:graphic>
          <a:graphicData uri="http://schemas.openxmlformats.org/drawingml/2006/table">
            <a:tbl>
              <a:tblPr/>
              <a:tblGrid>
                <a:gridCol w="1298575">
                  <a:extLst>
                    <a:ext uri="{9D8B030D-6E8A-4147-A177-3AD203B41FA5}">
                      <a16:colId xmlns:a16="http://schemas.microsoft.com/office/drawing/2014/main" val="20000"/>
                    </a:ext>
                  </a:extLst>
                </a:gridCol>
                <a:gridCol w="1298575">
                  <a:extLst>
                    <a:ext uri="{9D8B030D-6E8A-4147-A177-3AD203B41FA5}">
                      <a16:colId xmlns:a16="http://schemas.microsoft.com/office/drawing/2014/main" val="20001"/>
                    </a:ext>
                  </a:extLst>
                </a:gridCol>
                <a:gridCol w="1298575">
                  <a:extLst>
                    <a:ext uri="{9D8B030D-6E8A-4147-A177-3AD203B41FA5}">
                      <a16:colId xmlns:a16="http://schemas.microsoft.com/office/drawing/2014/main" val="20002"/>
                    </a:ext>
                  </a:extLst>
                </a:gridCol>
                <a:gridCol w="1298575">
                  <a:extLst>
                    <a:ext uri="{9D8B030D-6E8A-4147-A177-3AD203B41FA5}">
                      <a16:colId xmlns:a16="http://schemas.microsoft.com/office/drawing/2014/main" val="20003"/>
                    </a:ext>
                  </a:extLst>
                </a:gridCol>
                <a:gridCol w="1298575">
                  <a:extLst>
                    <a:ext uri="{9D8B030D-6E8A-4147-A177-3AD203B41FA5}">
                      <a16:colId xmlns:a16="http://schemas.microsoft.com/office/drawing/2014/main" val="20004"/>
                    </a:ext>
                  </a:extLst>
                </a:gridCol>
              </a:tblGrid>
              <a:tr h="2825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Temp</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Mass of solute</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Solute</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Sat or Unsat?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 grams</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511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HCl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~7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100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KNO</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~5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125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NaNO</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X</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90°C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NH</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X</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20°C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KCl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 3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33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5°C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36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NaCl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 2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4458" name="Group 362"/>
          <p:cNvGraphicFramePr>
            <a:graphicFrameLocks noGrp="1"/>
          </p:cNvGraphicFramePr>
          <p:nvPr>
            <p:extLst>
              <p:ext uri="{D42A27DB-BD31-4B8C-83A1-F6EECF244321}">
                <p14:modId xmlns:p14="http://schemas.microsoft.com/office/powerpoint/2010/main" val="1890110263"/>
              </p:ext>
            </p:extLst>
          </p:nvPr>
        </p:nvGraphicFramePr>
        <p:xfrm>
          <a:off x="296056" y="1066800"/>
          <a:ext cx="8543144" cy="5648831"/>
        </p:xfrm>
        <a:graphic>
          <a:graphicData uri="http://schemas.openxmlformats.org/drawingml/2006/table">
            <a:tbl>
              <a:tblPr/>
              <a:tblGrid>
                <a:gridCol w="420758">
                  <a:extLst>
                    <a:ext uri="{9D8B030D-6E8A-4147-A177-3AD203B41FA5}">
                      <a16:colId xmlns:a16="http://schemas.microsoft.com/office/drawing/2014/main" val="20000"/>
                    </a:ext>
                  </a:extLst>
                </a:gridCol>
                <a:gridCol w="883386">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825286">
                  <a:extLst>
                    <a:ext uri="{9D8B030D-6E8A-4147-A177-3AD203B41FA5}">
                      <a16:colId xmlns:a16="http://schemas.microsoft.com/office/drawing/2014/main" val="20004"/>
                    </a:ext>
                  </a:extLst>
                </a:gridCol>
                <a:gridCol w="2594314">
                  <a:extLst>
                    <a:ext uri="{9D8B030D-6E8A-4147-A177-3AD203B41FA5}">
                      <a16:colId xmlns:a16="http://schemas.microsoft.com/office/drawing/2014/main" val="20005"/>
                    </a:ext>
                  </a:extLst>
                </a:gridCol>
              </a:tblGrid>
              <a:tr h="838200">
                <a:tc>
                  <a:txBody>
                    <a:bodyPr/>
                    <a:lstStyle/>
                    <a:p>
                      <a:pPr marR="0" indent="0" algn="ctr" rtl="0">
                        <a:lnSpc>
                          <a:spcPct val="119000"/>
                        </a:lnSpc>
                        <a:spcBef>
                          <a:spcPts val="480"/>
                        </a:spcBef>
                        <a:spcAft>
                          <a:spcPts val="0"/>
                        </a:spcAft>
                      </a:pPr>
                      <a:endParaRPr lang="en-US" sz="105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Temp</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Solute</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If a solution contains this Mass in g</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Is it Saturated </a:t>
                      </a:r>
                      <a:br>
                        <a:rPr lang="en-US" sz="1800" kern="1200" dirty="0">
                          <a:solidFill>
                            <a:srgbClr val="000000"/>
                          </a:solidFill>
                          <a:effectLst/>
                          <a:latin typeface="Times New Roman" panose="02020603050405020304" pitchFamily="18" charset="0"/>
                          <a:cs typeface="Times New Roman" panose="02020603050405020304" pitchFamily="18" charset="0"/>
                        </a:rPr>
                      </a:br>
                      <a:r>
                        <a:rPr lang="en-US" sz="1800" kern="1200" dirty="0">
                          <a:solidFill>
                            <a:srgbClr val="000000"/>
                          </a:solidFill>
                          <a:effectLst/>
                          <a:latin typeface="Times New Roman" panose="02020603050405020304" pitchFamily="18" charset="0"/>
                          <a:cs typeface="Times New Roman" panose="02020603050405020304" pitchFamily="18" charset="0"/>
                        </a:rPr>
                        <a:t>or Unsaturated?</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If unsaturated, how many more grams are needed</a:t>
                      </a:r>
                      <a:br>
                        <a:rPr lang="en-US" sz="1800" kern="1200" dirty="0">
                          <a:solidFill>
                            <a:srgbClr val="000000"/>
                          </a:solidFill>
                          <a:effectLst/>
                          <a:latin typeface="Times New Roman" panose="02020603050405020304" pitchFamily="18" charset="0"/>
                          <a:cs typeface="Times New Roman" panose="02020603050405020304" pitchFamily="18" charset="0"/>
                        </a:rPr>
                      </a:br>
                      <a:r>
                        <a:rPr lang="en-US" sz="1800" kern="1200" dirty="0">
                          <a:solidFill>
                            <a:srgbClr val="000000"/>
                          </a:solidFill>
                          <a:effectLst/>
                          <a:latin typeface="Times New Roman" panose="02020603050405020304" pitchFamily="18" charset="0"/>
                          <a:cs typeface="Times New Roman" panose="02020603050405020304" pitchFamily="18" charset="0"/>
                        </a:rPr>
                        <a:t>to saturate this solution?</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30°C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HCl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60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~7 grams more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60°C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KNO</a:t>
                      </a:r>
                      <a:r>
                        <a:rPr lang="en-US" sz="2400" kern="1200" baseline="-25000" dirty="0">
                          <a:solidFill>
                            <a:srgbClr val="000000"/>
                          </a:solidFill>
                          <a:effectLst/>
                          <a:latin typeface="Times New Roman" panose="02020603050405020304" pitchFamily="18" charset="0"/>
                          <a:cs typeface="Times New Roman" panose="02020603050405020304" pitchFamily="18" charset="0"/>
                        </a:rPr>
                        <a:t>3</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100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10°C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NaNO</a:t>
                      </a:r>
                      <a:r>
                        <a:rPr lang="en-US" sz="2400" kern="1200" baseline="-25000" dirty="0">
                          <a:solidFill>
                            <a:srgbClr val="000000"/>
                          </a:solidFill>
                          <a:effectLst/>
                          <a:latin typeface="Times New Roman" panose="02020603050405020304" pitchFamily="18" charset="0"/>
                          <a:cs typeface="Times New Roman" panose="02020603050405020304" pitchFamily="18" charset="0"/>
                        </a:rPr>
                        <a:t>3</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80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90°C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NH</a:t>
                      </a:r>
                      <a:r>
                        <a:rPr lang="en-US" sz="2400" kern="1200" baseline="-25000" dirty="0">
                          <a:solidFill>
                            <a:srgbClr val="000000"/>
                          </a:solidFill>
                          <a:effectLst/>
                          <a:latin typeface="Times New Roman" panose="02020603050405020304" pitchFamily="18" charset="0"/>
                          <a:cs typeface="Times New Roman" panose="02020603050405020304" pitchFamily="18" charset="0"/>
                        </a:rPr>
                        <a:t>4</a:t>
                      </a:r>
                      <a:r>
                        <a:rPr lang="en-US" sz="2400" kern="1200" dirty="0">
                          <a:solidFill>
                            <a:srgbClr val="000000"/>
                          </a:solidFill>
                          <a:effectLst/>
                          <a:latin typeface="Times New Roman" panose="02020603050405020304" pitchFamily="18" charset="0"/>
                          <a:cs typeface="Times New Roman" panose="02020603050405020304" pitchFamily="18" charset="0"/>
                        </a:rPr>
                        <a:t>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73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20°C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err="1">
                          <a:solidFill>
                            <a:srgbClr val="000000"/>
                          </a:solidFill>
                          <a:effectLst/>
                          <a:latin typeface="Times New Roman" panose="02020603050405020304" pitchFamily="18" charset="0"/>
                          <a:cs typeface="Times New Roman" panose="02020603050405020304" pitchFamily="18" charset="0"/>
                        </a:rPr>
                        <a:t>KCl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20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5°C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err="1">
                          <a:solidFill>
                            <a:srgbClr val="000000"/>
                          </a:solidFill>
                          <a:effectLst/>
                          <a:latin typeface="Times New Roman" panose="02020603050405020304" pitchFamily="18" charset="0"/>
                          <a:cs typeface="Times New Roman" panose="02020603050405020304" pitchFamily="18" charset="0"/>
                        </a:rPr>
                        <a:t>NaCl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31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 Box 4">
            <a:extLst>
              <a:ext uri="{FF2B5EF4-FFF2-40B4-BE49-F238E27FC236}">
                <a16:creationId xmlns:a16="http://schemas.microsoft.com/office/drawing/2014/main" id="{5A00418B-46DC-273F-E811-E07AE941C51D}"/>
              </a:ext>
            </a:extLst>
          </p:cNvPr>
          <p:cNvSpPr txBox="1">
            <a:spLocks noChangeArrowheads="1"/>
          </p:cNvSpPr>
          <p:nvPr/>
        </p:nvSpPr>
        <p:spPr bwMode="auto">
          <a:xfrm>
            <a:off x="296056" y="114365"/>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400" dirty="0">
                <a:solidFill>
                  <a:srgbClr val="FF0000"/>
                </a:solidFill>
                <a:latin typeface="Times New Roman" panose="02020603050405020304" pitchFamily="18" charset="0"/>
                <a:cs typeface="Times New Roman" panose="02020603050405020304" pitchFamily="18" charset="0"/>
              </a:rPr>
              <a:t>Are these solutions saturated or unsaturated?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If unsaturated, how many more grams of solute can fit?</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377474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3" name="Control 57"/>
          <p:cNvSpPr>
            <a:spLocks noChangeArrowheads="1" noChangeShapeType="1"/>
          </p:cNvSpPr>
          <p:nvPr/>
        </p:nvSpPr>
        <p:spPr bwMode="auto">
          <a:xfrm>
            <a:off x="-53447950" y="2462213"/>
            <a:ext cx="6492875" cy="1912937"/>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pPr fontAlgn="base">
              <a:spcBef>
                <a:spcPct val="0"/>
              </a:spcBef>
              <a:spcAft>
                <a:spcPct val="0"/>
              </a:spcAft>
            </a:pPr>
            <a:endParaRPr lang="en-US">
              <a:solidFill>
                <a:srgbClr val="000000"/>
              </a:solidFill>
            </a:endParaRPr>
          </a:p>
        </p:txBody>
      </p:sp>
      <p:graphicFrame>
        <p:nvGraphicFramePr>
          <p:cNvPr id="4381" name="Group 285"/>
          <p:cNvGraphicFramePr>
            <a:graphicFrameLocks noGrp="1"/>
          </p:cNvGraphicFramePr>
          <p:nvPr/>
        </p:nvGraphicFramePr>
        <p:xfrm>
          <a:off x="56097488" y="2462213"/>
          <a:ext cx="6492875" cy="1941513"/>
        </p:xfrm>
        <a:graphic>
          <a:graphicData uri="http://schemas.openxmlformats.org/drawingml/2006/table">
            <a:tbl>
              <a:tblPr/>
              <a:tblGrid>
                <a:gridCol w="1298575">
                  <a:extLst>
                    <a:ext uri="{9D8B030D-6E8A-4147-A177-3AD203B41FA5}">
                      <a16:colId xmlns:a16="http://schemas.microsoft.com/office/drawing/2014/main" val="20000"/>
                    </a:ext>
                  </a:extLst>
                </a:gridCol>
                <a:gridCol w="1298575">
                  <a:extLst>
                    <a:ext uri="{9D8B030D-6E8A-4147-A177-3AD203B41FA5}">
                      <a16:colId xmlns:a16="http://schemas.microsoft.com/office/drawing/2014/main" val="20001"/>
                    </a:ext>
                  </a:extLst>
                </a:gridCol>
                <a:gridCol w="1298575">
                  <a:extLst>
                    <a:ext uri="{9D8B030D-6E8A-4147-A177-3AD203B41FA5}">
                      <a16:colId xmlns:a16="http://schemas.microsoft.com/office/drawing/2014/main" val="20002"/>
                    </a:ext>
                  </a:extLst>
                </a:gridCol>
                <a:gridCol w="1298575">
                  <a:extLst>
                    <a:ext uri="{9D8B030D-6E8A-4147-A177-3AD203B41FA5}">
                      <a16:colId xmlns:a16="http://schemas.microsoft.com/office/drawing/2014/main" val="20003"/>
                    </a:ext>
                  </a:extLst>
                </a:gridCol>
                <a:gridCol w="1298575">
                  <a:extLst>
                    <a:ext uri="{9D8B030D-6E8A-4147-A177-3AD203B41FA5}">
                      <a16:colId xmlns:a16="http://schemas.microsoft.com/office/drawing/2014/main" val="20004"/>
                    </a:ext>
                  </a:extLst>
                </a:gridCol>
              </a:tblGrid>
              <a:tr h="2825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Temp</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Mass of solute</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Solute</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Sat or Unsat?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 grams</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511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HCl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~7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100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KNO</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~5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125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NaNO</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X</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90°C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NH</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X</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20°C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KCl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 3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33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5°C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36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NaCl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 2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4458" name="Group 362"/>
          <p:cNvGraphicFramePr>
            <a:graphicFrameLocks noGrp="1"/>
          </p:cNvGraphicFramePr>
          <p:nvPr>
            <p:extLst>
              <p:ext uri="{D42A27DB-BD31-4B8C-83A1-F6EECF244321}">
                <p14:modId xmlns:p14="http://schemas.microsoft.com/office/powerpoint/2010/main" val="4206793794"/>
              </p:ext>
            </p:extLst>
          </p:nvPr>
        </p:nvGraphicFramePr>
        <p:xfrm>
          <a:off x="296056" y="1066800"/>
          <a:ext cx="8543144" cy="5648831"/>
        </p:xfrm>
        <a:graphic>
          <a:graphicData uri="http://schemas.openxmlformats.org/drawingml/2006/table">
            <a:tbl>
              <a:tblPr/>
              <a:tblGrid>
                <a:gridCol w="420758">
                  <a:extLst>
                    <a:ext uri="{9D8B030D-6E8A-4147-A177-3AD203B41FA5}">
                      <a16:colId xmlns:a16="http://schemas.microsoft.com/office/drawing/2014/main" val="20000"/>
                    </a:ext>
                  </a:extLst>
                </a:gridCol>
                <a:gridCol w="883386">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825286">
                  <a:extLst>
                    <a:ext uri="{9D8B030D-6E8A-4147-A177-3AD203B41FA5}">
                      <a16:colId xmlns:a16="http://schemas.microsoft.com/office/drawing/2014/main" val="20004"/>
                    </a:ext>
                  </a:extLst>
                </a:gridCol>
                <a:gridCol w="2594314">
                  <a:extLst>
                    <a:ext uri="{9D8B030D-6E8A-4147-A177-3AD203B41FA5}">
                      <a16:colId xmlns:a16="http://schemas.microsoft.com/office/drawing/2014/main" val="20005"/>
                    </a:ext>
                  </a:extLst>
                </a:gridCol>
              </a:tblGrid>
              <a:tr h="838200">
                <a:tc>
                  <a:txBody>
                    <a:bodyPr/>
                    <a:lstStyle/>
                    <a:p>
                      <a:pPr marR="0" indent="0" algn="ctr" rtl="0">
                        <a:lnSpc>
                          <a:spcPct val="119000"/>
                        </a:lnSpc>
                        <a:spcBef>
                          <a:spcPts val="480"/>
                        </a:spcBef>
                        <a:spcAft>
                          <a:spcPts val="0"/>
                        </a:spcAft>
                      </a:pPr>
                      <a:endParaRPr lang="en-US" sz="105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Temp</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Solute</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If a solution contains this Mass in g</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Is it Saturated </a:t>
                      </a:r>
                      <a:br>
                        <a:rPr lang="en-US" sz="1800" kern="1200" dirty="0">
                          <a:solidFill>
                            <a:srgbClr val="000000"/>
                          </a:solidFill>
                          <a:effectLst/>
                          <a:latin typeface="Times New Roman" panose="02020603050405020304" pitchFamily="18" charset="0"/>
                          <a:cs typeface="Times New Roman" panose="02020603050405020304" pitchFamily="18" charset="0"/>
                        </a:rPr>
                      </a:br>
                      <a:r>
                        <a:rPr lang="en-US" sz="1800" kern="1200" dirty="0">
                          <a:solidFill>
                            <a:srgbClr val="000000"/>
                          </a:solidFill>
                          <a:effectLst/>
                          <a:latin typeface="Times New Roman" panose="02020603050405020304" pitchFamily="18" charset="0"/>
                          <a:cs typeface="Times New Roman" panose="02020603050405020304" pitchFamily="18" charset="0"/>
                        </a:rPr>
                        <a:t>or Unsaturated?</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If unsaturated, how many more grams are needed</a:t>
                      </a:r>
                      <a:br>
                        <a:rPr lang="en-US" sz="1800" kern="1200" dirty="0">
                          <a:solidFill>
                            <a:srgbClr val="000000"/>
                          </a:solidFill>
                          <a:effectLst/>
                          <a:latin typeface="Times New Roman" panose="02020603050405020304" pitchFamily="18" charset="0"/>
                          <a:cs typeface="Times New Roman" panose="02020603050405020304" pitchFamily="18" charset="0"/>
                        </a:rPr>
                      </a:br>
                      <a:r>
                        <a:rPr lang="en-US" sz="1800" kern="1200" dirty="0">
                          <a:solidFill>
                            <a:srgbClr val="000000"/>
                          </a:solidFill>
                          <a:effectLst/>
                          <a:latin typeface="Times New Roman" panose="02020603050405020304" pitchFamily="18" charset="0"/>
                          <a:cs typeface="Times New Roman" panose="02020603050405020304" pitchFamily="18" charset="0"/>
                        </a:rPr>
                        <a:t>to saturate this solution?</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30°C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HCl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60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~7 grams more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60°C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KNO</a:t>
                      </a:r>
                      <a:r>
                        <a:rPr lang="en-US" sz="2400" kern="1200" baseline="-25000" dirty="0">
                          <a:solidFill>
                            <a:srgbClr val="000000"/>
                          </a:solidFill>
                          <a:effectLst/>
                          <a:latin typeface="Times New Roman" panose="02020603050405020304" pitchFamily="18" charset="0"/>
                          <a:cs typeface="Times New Roman" panose="02020603050405020304" pitchFamily="18" charset="0"/>
                        </a:rPr>
                        <a:t>3</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100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~5 grams more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10°C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NaNO</a:t>
                      </a:r>
                      <a:r>
                        <a:rPr lang="en-US" sz="2400" kern="1200" baseline="-25000" dirty="0">
                          <a:solidFill>
                            <a:srgbClr val="000000"/>
                          </a:solidFill>
                          <a:effectLst/>
                          <a:latin typeface="Times New Roman" panose="02020603050405020304" pitchFamily="18" charset="0"/>
                          <a:cs typeface="Times New Roman" panose="02020603050405020304" pitchFamily="18" charset="0"/>
                        </a:rPr>
                        <a:t>3</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80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90°C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NH</a:t>
                      </a:r>
                      <a:r>
                        <a:rPr lang="en-US" sz="2400" kern="1200" baseline="-25000" dirty="0">
                          <a:solidFill>
                            <a:srgbClr val="000000"/>
                          </a:solidFill>
                          <a:effectLst/>
                          <a:latin typeface="Times New Roman" panose="02020603050405020304" pitchFamily="18" charset="0"/>
                          <a:cs typeface="Times New Roman" panose="02020603050405020304" pitchFamily="18" charset="0"/>
                        </a:rPr>
                        <a:t>4</a:t>
                      </a:r>
                      <a:r>
                        <a:rPr lang="en-US" sz="2400" kern="1200" dirty="0">
                          <a:solidFill>
                            <a:srgbClr val="000000"/>
                          </a:solidFill>
                          <a:effectLst/>
                          <a:latin typeface="Times New Roman" panose="02020603050405020304" pitchFamily="18" charset="0"/>
                          <a:cs typeface="Times New Roman" panose="02020603050405020304" pitchFamily="18" charset="0"/>
                        </a:rPr>
                        <a:t>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73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20°C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err="1">
                          <a:solidFill>
                            <a:srgbClr val="000000"/>
                          </a:solidFill>
                          <a:effectLst/>
                          <a:latin typeface="Times New Roman" panose="02020603050405020304" pitchFamily="18" charset="0"/>
                          <a:cs typeface="Times New Roman" panose="02020603050405020304" pitchFamily="18" charset="0"/>
                        </a:rPr>
                        <a:t>KCl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20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5°C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err="1">
                          <a:solidFill>
                            <a:srgbClr val="000000"/>
                          </a:solidFill>
                          <a:effectLst/>
                          <a:latin typeface="Times New Roman" panose="02020603050405020304" pitchFamily="18" charset="0"/>
                          <a:cs typeface="Times New Roman" panose="02020603050405020304" pitchFamily="18" charset="0"/>
                        </a:rPr>
                        <a:t>NaCl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31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 Box 4">
            <a:extLst>
              <a:ext uri="{FF2B5EF4-FFF2-40B4-BE49-F238E27FC236}">
                <a16:creationId xmlns:a16="http://schemas.microsoft.com/office/drawing/2014/main" id="{98023C67-2E36-43AC-738F-2E611196299D}"/>
              </a:ext>
            </a:extLst>
          </p:cNvPr>
          <p:cNvSpPr txBox="1">
            <a:spLocks noChangeArrowheads="1"/>
          </p:cNvSpPr>
          <p:nvPr/>
        </p:nvSpPr>
        <p:spPr bwMode="auto">
          <a:xfrm>
            <a:off x="296056" y="114365"/>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400" dirty="0">
                <a:solidFill>
                  <a:srgbClr val="FF0000"/>
                </a:solidFill>
                <a:latin typeface="Times New Roman" panose="02020603050405020304" pitchFamily="18" charset="0"/>
                <a:cs typeface="Times New Roman" panose="02020603050405020304" pitchFamily="18" charset="0"/>
              </a:rPr>
              <a:t>Are these solutions saturated or unsaturated?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If unsaturated, how many more grams of solute can fit?</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64757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3" name="Control 57"/>
          <p:cNvSpPr>
            <a:spLocks noChangeArrowheads="1" noChangeShapeType="1"/>
          </p:cNvSpPr>
          <p:nvPr/>
        </p:nvSpPr>
        <p:spPr bwMode="auto">
          <a:xfrm>
            <a:off x="-53447950" y="2462213"/>
            <a:ext cx="6492875" cy="1912937"/>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pPr fontAlgn="base">
              <a:spcBef>
                <a:spcPct val="0"/>
              </a:spcBef>
              <a:spcAft>
                <a:spcPct val="0"/>
              </a:spcAft>
            </a:pPr>
            <a:endParaRPr lang="en-US">
              <a:solidFill>
                <a:srgbClr val="000000"/>
              </a:solidFill>
            </a:endParaRPr>
          </a:p>
        </p:txBody>
      </p:sp>
      <p:graphicFrame>
        <p:nvGraphicFramePr>
          <p:cNvPr id="4381" name="Group 285"/>
          <p:cNvGraphicFramePr>
            <a:graphicFrameLocks noGrp="1"/>
          </p:cNvGraphicFramePr>
          <p:nvPr/>
        </p:nvGraphicFramePr>
        <p:xfrm>
          <a:off x="56097488" y="2462213"/>
          <a:ext cx="6492875" cy="1941513"/>
        </p:xfrm>
        <a:graphic>
          <a:graphicData uri="http://schemas.openxmlformats.org/drawingml/2006/table">
            <a:tbl>
              <a:tblPr/>
              <a:tblGrid>
                <a:gridCol w="1298575">
                  <a:extLst>
                    <a:ext uri="{9D8B030D-6E8A-4147-A177-3AD203B41FA5}">
                      <a16:colId xmlns:a16="http://schemas.microsoft.com/office/drawing/2014/main" val="20000"/>
                    </a:ext>
                  </a:extLst>
                </a:gridCol>
                <a:gridCol w="1298575">
                  <a:extLst>
                    <a:ext uri="{9D8B030D-6E8A-4147-A177-3AD203B41FA5}">
                      <a16:colId xmlns:a16="http://schemas.microsoft.com/office/drawing/2014/main" val="20001"/>
                    </a:ext>
                  </a:extLst>
                </a:gridCol>
                <a:gridCol w="1298575">
                  <a:extLst>
                    <a:ext uri="{9D8B030D-6E8A-4147-A177-3AD203B41FA5}">
                      <a16:colId xmlns:a16="http://schemas.microsoft.com/office/drawing/2014/main" val="20002"/>
                    </a:ext>
                  </a:extLst>
                </a:gridCol>
                <a:gridCol w="1298575">
                  <a:extLst>
                    <a:ext uri="{9D8B030D-6E8A-4147-A177-3AD203B41FA5}">
                      <a16:colId xmlns:a16="http://schemas.microsoft.com/office/drawing/2014/main" val="20003"/>
                    </a:ext>
                  </a:extLst>
                </a:gridCol>
                <a:gridCol w="1298575">
                  <a:extLst>
                    <a:ext uri="{9D8B030D-6E8A-4147-A177-3AD203B41FA5}">
                      <a16:colId xmlns:a16="http://schemas.microsoft.com/office/drawing/2014/main" val="20004"/>
                    </a:ext>
                  </a:extLst>
                </a:gridCol>
              </a:tblGrid>
              <a:tr h="2825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Temp</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Mass of solute</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Solute</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Sat or Unsat?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 grams</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511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HCl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~7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100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KNO</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~5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125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NaNO</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X</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90°C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NH</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X</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20°C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KCl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 3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33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5°C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36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NaCl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 2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4458" name="Group 362"/>
          <p:cNvGraphicFramePr>
            <a:graphicFrameLocks noGrp="1"/>
          </p:cNvGraphicFramePr>
          <p:nvPr>
            <p:extLst>
              <p:ext uri="{D42A27DB-BD31-4B8C-83A1-F6EECF244321}">
                <p14:modId xmlns:p14="http://schemas.microsoft.com/office/powerpoint/2010/main" val="3393863908"/>
              </p:ext>
            </p:extLst>
          </p:nvPr>
        </p:nvGraphicFramePr>
        <p:xfrm>
          <a:off x="296056" y="1066800"/>
          <a:ext cx="8543144" cy="5648831"/>
        </p:xfrm>
        <a:graphic>
          <a:graphicData uri="http://schemas.openxmlformats.org/drawingml/2006/table">
            <a:tbl>
              <a:tblPr/>
              <a:tblGrid>
                <a:gridCol w="420758">
                  <a:extLst>
                    <a:ext uri="{9D8B030D-6E8A-4147-A177-3AD203B41FA5}">
                      <a16:colId xmlns:a16="http://schemas.microsoft.com/office/drawing/2014/main" val="20000"/>
                    </a:ext>
                  </a:extLst>
                </a:gridCol>
                <a:gridCol w="883386">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825286">
                  <a:extLst>
                    <a:ext uri="{9D8B030D-6E8A-4147-A177-3AD203B41FA5}">
                      <a16:colId xmlns:a16="http://schemas.microsoft.com/office/drawing/2014/main" val="20004"/>
                    </a:ext>
                  </a:extLst>
                </a:gridCol>
                <a:gridCol w="2594314">
                  <a:extLst>
                    <a:ext uri="{9D8B030D-6E8A-4147-A177-3AD203B41FA5}">
                      <a16:colId xmlns:a16="http://schemas.microsoft.com/office/drawing/2014/main" val="20005"/>
                    </a:ext>
                  </a:extLst>
                </a:gridCol>
              </a:tblGrid>
              <a:tr h="838200">
                <a:tc>
                  <a:txBody>
                    <a:bodyPr/>
                    <a:lstStyle/>
                    <a:p>
                      <a:pPr marR="0" indent="0" algn="ctr" rtl="0">
                        <a:lnSpc>
                          <a:spcPct val="119000"/>
                        </a:lnSpc>
                        <a:spcBef>
                          <a:spcPts val="480"/>
                        </a:spcBef>
                        <a:spcAft>
                          <a:spcPts val="0"/>
                        </a:spcAft>
                      </a:pPr>
                      <a:endParaRPr lang="en-US" sz="105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Temp</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Solute</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If a solution contains this Mass in g</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Is it Saturated </a:t>
                      </a:r>
                      <a:br>
                        <a:rPr lang="en-US" sz="1800" kern="1200" dirty="0">
                          <a:solidFill>
                            <a:srgbClr val="000000"/>
                          </a:solidFill>
                          <a:effectLst/>
                          <a:latin typeface="Times New Roman" panose="02020603050405020304" pitchFamily="18" charset="0"/>
                          <a:cs typeface="Times New Roman" panose="02020603050405020304" pitchFamily="18" charset="0"/>
                        </a:rPr>
                      </a:br>
                      <a:r>
                        <a:rPr lang="en-US" sz="1800" kern="1200" dirty="0">
                          <a:solidFill>
                            <a:srgbClr val="000000"/>
                          </a:solidFill>
                          <a:effectLst/>
                          <a:latin typeface="Times New Roman" panose="02020603050405020304" pitchFamily="18" charset="0"/>
                          <a:cs typeface="Times New Roman" panose="02020603050405020304" pitchFamily="18" charset="0"/>
                        </a:rPr>
                        <a:t>or Unsaturated?</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If unsaturated, how many more grams are needed</a:t>
                      </a:r>
                      <a:br>
                        <a:rPr lang="en-US" sz="1800" kern="1200" dirty="0">
                          <a:solidFill>
                            <a:srgbClr val="000000"/>
                          </a:solidFill>
                          <a:effectLst/>
                          <a:latin typeface="Times New Roman" panose="02020603050405020304" pitchFamily="18" charset="0"/>
                          <a:cs typeface="Times New Roman" panose="02020603050405020304" pitchFamily="18" charset="0"/>
                        </a:rPr>
                      </a:br>
                      <a:r>
                        <a:rPr lang="en-US" sz="1800" kern="1200" dirty="0">
                          <a:solidFill>
                            <a:srgbClr val="000000"/>
                          </a:solidFill>
                          <a:effectLst/>
                          <a:latin typeface="Times New Roman" panose="02020603050405020304" pitchFamily="18" charset="0"/>
                          <a:cs typeface="Times New Roman" panose="02020603050405020304" pitchFamily="18" charset="0"/>
                        </a:rPr>
                        <a:t>to saturate this solution?</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30°C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HCl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60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~7 grams more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60°C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KNO</a:t>
                      </a:r>
                      <a:r>
                        <a:rPr lang="en-US" sz="2400" kern="1200" baseline="-25000" dirty="0">
                          <a:solidFill>
                            <a:srgbClr val="000000"/>
                          </a:solidFill>
                          <a:effectLst/>
                          <a:latin typeface="Times New Roman" panose="02020603050405020304" pitchFamily="18" charset="0"/>
                          <a:cs typeface="Times New Roman" panose="02020603050405020304" pitchFamily="18" charset="0"/>
                        </a:rPr>
                        <a:t>3</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100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~5 grams more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10°C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NaNO</a:t>
                      </a:r>
                      <a:r>
                        <a:rPr lang="en-US" sz="2400" kern="1200" baseline="-25000" dirty="0">
                          <a:solidFill>
                            <a:srgbClr val="000000"/>
                          </a:solidFill>
                          <a:effectLst/>
                          <a:latin typeface="Times New Roman" panose="02020603050405020304" pitchFamily="18" charset="0"/>
                          <a:cs typeface="Times New Roman" panose="02020603050405020304" pitchFamily="18" charset="0"/>
                        </a:rPr>
                        <a:t>3</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80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zero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90°C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NH</a:t>
                      </a:r>
                      <a:r>
                        <a:rPr lang="en-US" sz="2400" kern="1200" baseline="-25000" dirty="0">
                          <a:solidFill>
                            <a:srgbClr val="000000"/>
                          </a:solidFill>
                          <a:effectLst/>
                          <a:latin typeface="Times New Roman" panose="02020603050405020304" pitchFamily="18" charset="0"/>
                          <a:cs typeface="Times New Roman" panose="02020603050405020304" pitchFamily="18" charset="0"/>
                        </a:rPr>
                        <a:t>4</a:t>
                      </a:r>
                      <a:r>
                        <a:rPr lang="en-US" sz="2400" kern="1200" dirty="0">
                          <a:solidFill>
                            <a:srgbClr val="000000"/>
                          </a:solidFill>
                          <a:effectLst/>
                          <a:latin typeface="Times New Roman" panose="02020603050405020304" pitchFamily="18" charset="0"/>
                          <a:cs typeface="Times New Roman" panose="02020603050405020304" pitchFamily="18" charset="0"/>
                        </a:rPr>
                        <a:t>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73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20°C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err="1">
                          <a:solidFill>
                            <a:srgbClr val="000000"/>
                          </a:solidFill>
                          <a:effectLst/>
                          <a:latin typeface="Times New Roman" panose="02020603050405020304" pitchFamily="18" charset="0"/>
                          <a:cs typeface="Times New Roman" panose="02020603050405020304" pitchFamily="18" charset="0"/>
                        </a:rPr>
                        <a:t>KCl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20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5°C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err="1">
                          <a:solidFill>
                            <a:srgbClr val="000000"/>
                          </a:solidFill>
                          <a:effectLst/>
                          <a:latin typeface="Times New Roman" panose="02020603050405020304" pitchFamily="18" charset="0"/>
                          <a:cs typeface="Times New Roman" panose="02020603050405020304" pitchFamily="18" charset="0"/>
                        </a:rPr>
                        <a:t>NaCl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31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 Box 4">
            <a:extLst>
              <a:ext uri="{FF2B5EF4-FFF2-40B4-BE49-F238E27FC236}">
                <a16:creationId xmlns:a16="http://schemas.microsoft.com/office/drawing/2014/main" id="{B705835B-F03C-1AED-59CA-839486BA3194}"/>
              </a:ext>
            </a:extLst>
          </p:cNvPr>
          <p:cNvSpPr txBox="1">
            <a:spLocks noChangeArrowheads="1"/>
          </p:cNvSpPr>
          <p:nvPr/>
        </p:nvSpPr>
        <p:spPr bwMode="auto">
          <a:xfrm>
            <a:off x="296056" y="114365"/>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400" dirty="0">
                <a:solidFill>
                  <a:srgbClr val="FF0000"/>
                </a:solidFill>
                <a:latin typeface="Times New Roman" panose="02020603050405020304" pitchFamily="18" charset="0"/>
                <a:cs typeface="Times New Roman" panose="02020603050405020304" pitchFamily="18" charset="0"/>
              </a:rPr>
              <a:t>Are these solutions saturated or unsaturated?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If unsaturated, how many more grams of solute can fit?</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92191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3" name="Control 57"/>
          <p:cNvSpPr>
            <a:spLocks noChangeArrowheads="1" noChangeShapeType="1"/>
          </p:cNvSpPr>
          <p:nvPr/>
        </p:nvSpPr>
        <p:spPr bwMode="auto">
          <a:xfrm>
            <a:off x="-53447950" y="2462213"/>
            <a:ext cx="6492875" cy="1912937"/>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pPr fontAlgn="base">
              <a:spcBef>
                <a:spcPct val="0"/>
              </a:spcBef>
              <a:spcAft>
                <a:spcPct val="0"/>
              </a:spcAft>
            </a:pPr>
            <a:endParaRPr lang="en-US">
              <a:solidFill>
                <a:srgbClr val="000000"/>
              </a:solidFill>
            </a:endParaRPr>
          </a:p>
        </p:txBody>
      </p:sp>
      <p:graphicFrame>
        <p:nvGraphicFramePr>
          <p:cNvPr id="4381" name="Group 285"/>
          <p:cNvGraphicFramePr>
            <a:graphicFrameLocks noGrp="1"/>
          </p:cNvGraphicFramePr>
          <p:nvPr/>
        </p:nvGraphicFramePr>
        <p:xfrm>
          <a:off x="56097488" y="2462213"/>
          <a:ext cx="6492875" cy="1941513"/>
        </p:xfrm>
        <a:graphic>
          <a:graphicData uri="http://schemas.openxmlformats.org/drawingml/2006/table">
            <a:tbl>
              <a:tblPr/>
              <a:tblGrid>
                <a:gridCol w="1298575">
                  <a:extLst>
                    <a:ext uri="{9D8B030D-6E8A-4147-A177-3AD203B41FA5}">
                      <a16:colId xmlns:a16="http://schemas.microsoft.com/office/drawing/2014/main" val="20000"/>
                    </a:ext>
                  </a:extLst>
                </a:gridCol>
                <a:gridCol w="1298575">
                  <a:extLst>
                    <a:ext uri="{9D8B030D-6E8A-4147-A177-3AD203B41FA5}">
                      <a16:colId xmlns:a16="http://schemas.microsoft.com/office/drawing/2014/main" val="20001"/>
                    </a:ext>
                  </a:extLst>
                </a:gridCol>
                <a:gridCol w="1298575">
                  <a:extLst>
                    <a:ext uri="{9D8B030D-6E8A-4147-A177-3AD203B41FA5}">
                      <a16:colId xmlns:a16="http://schemas.microsoft.com/office/drawing/2014/main" val="20002"/>
                    </a:ext>
                  </a:extLst>
                </a:gridCol>
                <a:gridCol w="1298575">
                  <a:extLst>
                    <a:ext uri="{9D8B030D-6E8A-4147-A177-3AD203B41FA5}">
                      <a16:colId xmlns:a16="http://schemas.microsoft.com/office/drawing/2014/main" val="20003"/>
                    </a:ext>
                  </a:extLst>
                </a:gridCol>
                <a:gridCol w="1298575">
                  <a:extLst>
                    <a:ext uri="{9D8B030D-6E8A-4147-A177-3AD203B41FA5}">
                      <a16:colId xmlns:a16="http://schemas.microsoft.com/office/drawing/2014/main" val="20004"/>
                    </a:ext>
                  </a:extLst>
                </a:gridCol>
              </a:tblGrid>
              <a:tr h="2825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Temp</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Mass of solute</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Solute</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Sat or Unsat?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 grams</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511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HCl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~7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100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KNO</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~5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125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NaNO</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X</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90°C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NH</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X</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20°C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KCl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 3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33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5°C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36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NaCl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 2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4458" name="Group 362"/>
          <p:cNvGraphicFramePr>
            <a:graphicFrameLocks noGrp="1"/>
          </p:cNvGraphicFramePr>
          <p:nvPr>
            <p:extLst>
              <p:ext uri="{D42A27DB-BD31-4B8C-83A1-F6EECF244321}">
                <p14:modId xmlns:p14="http://schemas.microsoft.com/office/powerpoint/2010/main" val="3652721727"/>
              </p:ext>
            </p:extLst>
          </p:nvPr>
        </p:nvGraphicFramePr>
        <p:xfrm>
          <a:off x="296056" y="1066800"/>
          <a:ext cx="8543144" cy="5648831"/>
        </p:xfrm>
        <a:graphic>
          <a:graphicData uri="http://schemas.openxmlformats.org/drawingml/2006/table">
            <a:tbl>
              <a:tblPr/>
              <a:tblGrid>
                <a:gridCol w="420758">
                  <a:extLst>
                    <a:ext uri="{9D8B030D-6E8A-4147-A177-3AD203B41FA5}">
                      <a16:colId xmlns:a16="http://schemas.microsoft.com/office/drawing/2014/main" val="20000"/>
                    </a:ext>
                  </a:extLst>
                </a:gridCol>
                <a:gridCol w="883386">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825286">
                  <a:extLst>
                    <a:ext uri="{9D8B030D-6E8A-4147-A177-3AD203B41FA5}">
                      <a16:colId xmlns:a16="http://schemas.microsoft.com/office/drawing/2014/main" val="20004"/>
                    </a:ext>
                  </a:extLst>
                </a:gridCol>
                <a:gridCol w="2594314">
                  <a:extLst>
                    <a:ext uri="{9D8B030D-6E8A-4147-A177-3AD203B41FA5}">
                      <a16:colId xmlns:a16="http://schemas.microsoft.com/office/drawing/2014/main" val="20005"/>
                    </a:ext>
                  </a:extLst>
                </a:gridCol>
              </a:tblGrid>
              <a:tr h="838200">
                <a:tc>
                  <a:txBody>
                    <a:bodyPr/>
                    <a:lstStyle/>
                    <a:p>
                      <a:pPr marR="0" indent="0" algn="ctr" rtl="0">
                        <a:lnSpc>
                          <a:spcPct val="119000"/>
                        </a:lnSpc>
                        <a:spcBef>
                          <a:spcPts val="480"/>
                        </a:spcBef>
                        <a:spcAft>
                          <a:spcPts val="0"/>
                        </a:spcAft>
                      </a:pPr>
                      <a:endParaRPr lang="en-US" sz="105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Temp</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Solute</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If a solution contains this Mass in g</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Is it Saturated </a:t>
                      </a:r>
                      <a:br>
                        <a:rPr lang="en-US" sz="1800" kern="1200" dirty="0">
                          <a:solidFill>
                            <a:srgbClr val="000000"/>
                          </a:solidFill>
                          <a:effectLst/>
                          <a:latin typeface="Times New Roman" panose="02020603050405020304" pitchFamily="18" charset="0"/>
                          <a:cs typeface="Times New Roman" panose="02020603050405020304" pitchFamily="18" charset="0"/>
                        </a:rPr>
                      </a:br>
                      <a:r>
                        <a:rPr lang="en-US" sz="1800" kern="1200" dirty="0">
                          <a:solidFill>
                            <a:srgbClr val="000000"/>
                          </a:solidFill>
                          <a:effectLst/>
                          <a:latin typeface="Times New Roman" panose="02020603050405020304" pitchFamily="18" charset="0"/>
                          <a:cs typeface="Times New Roman" panose="02020603050405020304" pitchFamily="18" charset="0"/>
                        </a:rPr>
                        <a:t>or Unsaturated?</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If unsaturated, how many more grams are needed</a:t>
                      </a:r>
                      <a:br>
                        <a:rPr lang="en-US" sz="1800" kern="1200" dirty="0">
                          <a:solidFill>
                            <a:srgbClr val="000000"/>
                          </a:solidFill>
                          <a:effectLst/>
                          <a:latin typeface="Times New Roman" panose="02020603050405020304" pitchFamily="18" charset="0"/>
                          <a:cs typeface="Times New Roman" panose="02020603050405020304" pitchFamily="18" charset="0"/>
                        </a:rPr>
                      </a:br>
                      <a:r>
                        <a:rPr lang="en-US" sz="1800" kern="1200" dirty="0">
                          <a:solidFill>
                            <a:srgbClr val="000000"/>
                          </a:solidFill>
                          <a:effectLst/>
                          <a:latin typeface="Times New Roman" panose="02020603050405020304" pitchFamily="18" charset="0"/>
                          <a:cs typeface="Times New Roman" panose="02020603050405020304" pitchFamily="18" charset="0"/>
                        </a:rPr>
                        <a:t>to saturate this solution?</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30°C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HCl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60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~7 grams more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60°C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KNO</a:t>
                      </a:r>
                      <a:r>
                        <a:rPr lang="en-US" sz="2400" kern="1200" baseline="-25000" dirty="0">
                          <a:solidFill>
                            <a:srgbClr val="000000"/>
                          </a:solidFill>
                          <a:effectLst/>
                          <a:latin typeface="Times New Roman" panose="02020603050405020304" pitchFamily="18" charset="0"/>
                          <a:cs typeface="Times New Roman" panose="02020603050405020304" pitchFamily="18" charset="0"/>
                        </a:rPr>
                        <a:t>3</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100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~5 grams more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10°C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NaNO</a:t>
                      </a:r>
                      <a:r>
                        <a:rPr lang="en-US" sz="2400" kern="1200" baseline="-25000" dirty="0">
                          <a:solidFill>
                            <a:srgbClr val="000000"/>
                          </a:solidFill>
                          <a:effectLst/>
                          <a:latin typeface="Times New Roman" panose="02020603050405020304" pitchFamily="18" charset="0"/>
                          <a:cs typeface="Times New Roman" panose="02020603050405020304" pitchFamily="18" charset="0"/>
                        </a:rPr>
                        <a:t>3</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80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zero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90°C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NH</a:t>
                      </a:r>
                      <a:r>
                        <a:rPr lang="en-US" sz="2400" kern="1200" baseline="-25000" dirty="0">
                          <a:solidFill>
                            <a:srgbClr val="000000"/>
                          </a:solidFill>
                          <a:effectLst/>
                          <a:latin typeface="Times New Roman" panose="02020603050405020304" pitchFamily="18" charset="0"/>
                          <a:cs typeface="Times New Roman" panose="02020603050405020304" pitchFamily="18" charset="0"/>
                        </a:rPr>
                        <a:t>4</a:t>
                      </a:r>
                      <a:r>
                        <a:rPr lang="en-US" sz="2400" kern="1200" dirty="0">
                          <a:solidFill>
                            <a:srgbClr val="000000"/>
                          </a:solidFill>
                          <a:effectLst/>
                          <a:latin typeface="Times New Roman" panose="02020603050405020304" pitchFamily="18" charset="0"/>
                          <a:cs typeface="Times New Roman" panose="02020603050405020304" pitchFamily="18" charset="0"/>
                        </a:rPr>
                        <a:t>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73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zero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20°C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err="1">
                          <a:solidFill>
                            <a:srgbClr val="000000"/>
                          </a:solidFill>
                          <a:effectLst/>
                          <a:latin typeface="Times New Roman" panose="02020603050405020304" pitchFamily="18" charset="0"/>
                          <a:cs typeface="Times New Roman" panose="02020603050405020304" pitchFamily="18" charset="0"/>
                        </a:rPr>
                        <a:t>KCl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20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5°C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err="1">
                          <a:solidFill>
                            <a:srgbClr val="000000"/>
                          </a:solidFill>
                          <a:effectLst/>
                          <a:latin typeface="Times New Roman" panose="02020603050405020304" pitchFamily="18" charset="0"/>
                          <a:cs typeface="Times New Roman" panose="02020603050405020304" pitchFamily="18" charset="0"/>
                        </a:rPr>
                        <a:t>NaCl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31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 Box 4">
            <a:extLst>
              <a:ext uri="{FF2B5EF4-FFF2-40B4-BE49-F238E27FC236}">
                <a16:creationId xmlns:a16="http://schemas.microsoft.com/office/drawing/2014/main" id="{2CA9BE73-6BA4-93D8-16A9-247E2B554AF3}"/>
              </a:ext>
            </a:extLst>
          </p:cNvPr>
          <p:cNvSpPr txBox="1">
            <a:spLocks noChangeArrowheads="1"/>
          </p:cNvSpPr>
          <p:nvPr/>
        </p:nvSpPr>
        <p:spPr bwMode="auto">
          <a:xfrm>
            <a:off x="296056" y="114365"/>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400" dirty="0">
                <a:solidFill>
                  <a:srgbClr val="FF0000"/>
                </a:solidFill>
                <a:latin typeface="Times New Roman" panose="02020603050405020304" pitchFamily="18" charset="0"/>
                <a:cs typeface="Times New Roman" panose="02020603050405020304" pitchFamily="18" charset="0"/>
              </a:rPr>
              <a:t>Are these solutions saturated or unsaturated?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If unsaturated, how many more grams of solute can fit?</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69978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3" name="Control 57"/>
          <p:cNvSpPr>
            <a:spLocks noChangeArrowheads="1" noChangeShapeType="1"/>
          </p:cNvSpPr>
          <p:nvPr/>
        </p:nvSpPr>
        <p:spPr bwMode="auto">
          <a:xfrm>
            <a:off x="-53447950" y="2462213"/>
            <a:ext cx="6492875" cy="1912937"/>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pPr fontAlgn="base">
              <a:spcBef>
                <a:spcPct val="0"/>
              </a:spcBef>
              <a:spcAft>
                <a:spcPct val="0"/>
              </a:spcAft>
            </a:pPr>
            <a:endParaRPr lang="en-US">
              <a:solidFill>
                <a:srgbClr val="000000"/>
              </a:solidFill>
            </a:endParaRPr>
          </a:p>
        </p:txBody>
      </p:sp>
      <p:graphicFrame>
        <p:nvGraphicFramePr>
          <p:cNvPr id="4381" name="Group 285"/>
          <p:cNvGraphicFramePr>
            <a:graphicFrameLocks noGrp="1"/>
          </p:cNvGraphicFramePr>
          <p:nvPr/>
        </p:nvGraphicFramePr>
        <p:xfrm>
          <a:off x="56097488" y="2462213"/>
          <a:ext cx="6492875" cy="1941513"/>
        </p:xfrm>
        <a:graphic>
          <a:graphicData uri="http://schemas.openxmlformats.org/drawingml/2006/table">
            <a:tbl>
              <a:tblPr/>
              <a:tblGrid>
                <a:gridCol w="1298575">
                  <a:extLst>
                    <a:ext uri="{9D8B030D-6E8A-4147-A177-3AD203B41FA5}">
                      <a16:colId xmlns:a16="http://schemas.microsoft.com/office/drawing/2014/main" val="20000"/>
                    </a:ext>
                  </a:extLst>
                </a:gridCol>
                <a:gridCol w="1298575">
                  <a:extLst>
                    <a:ext uri="{9D8B030D-6E8A-4147-A177-3AD203B41FA5}">
                      <a16:colId xmlns:a16="http://schemas.microsoft.com/office/drawing/2014/main" val="20001"/>
                    </a:ext>
                  </a:extLst>
                </a:gridCol>
                <a:gridCol w="1298575">
                  <a:extLst>
                    <a:ext uri="{9D8B030D-6E8A-4147-A177-3AD203B41FA5}">
                      <a16:colId xmlns:a16="http://schemas.microsoft.com/office/drawing/2014/main" val="20002"/>
                    </a:ext>
                  </a:extLst>
                </a:gridCol>
                <a:gridCol w="1298575">
                  <a:extLst>
                    <a:ext uri="{9D8B030D-6E8A-4147-A177-3AD203B41FA5}">
                      <a16:colId xmlns:a16="http://schemas.microsoft.com/office/drawing/2014/main" val="20003"/>
                    </a:ext>
                  </a:extLst>
                </a:gridCol>
                <a:gridCol w="1298575">
                  <a:extLst>
                    <a:ext uri="{9D8B030D-6E8A-4147-A177-3AD203B41FA5}">
                      <a16:colId xmlns:a16="http://schemas.microsoft.com/office/drawing/2014/main" val="20004"/>
                    </a:ext>
                  </a:extLst>
                </a:gridCol>
              </a:tblGrid>
              <a:tr h="2825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Temp</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Mass of solute</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Solute</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Sat or Unsat?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 grams</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511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HCl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~7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100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KNO</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~5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125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NaNO</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X</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90°C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NH</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X</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20°C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KCl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 3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33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5°C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36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NaCl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 2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4458" name="Group 362"/>
          <p:cNvGraphicFramePr>
            <a:graphicFrameLocks noGrp="1"/>
          </p:cNvGraphicFramePr>
          <p:nvPr>
            <p:extLst>
              <p:ext uri="{D42A27DB-BD31-4B8C-83A1-F6EECF244321}">
                <p14:modId xmlns:p14="http://schemas.microsoft.com/office/powerpoint/2010/main" val="3485819387"/>
              </p:ext>
            </p:extLst>
          </p:nvPr>
        </p:nvGraphicFramePr>
        <p:xfrm>
          <a:off x="296056" y="1066800"/>
          <a:ext cx="8543144" cy="5648831"/>
        </p:xfrm>
        <a:graphic>
          <a:graphicData uri="http://schemas.openxmlformats.org/drawingml/2006/table">
            <a:tbl>
              <a:tblPr/>
              <a:tblGrid>
                <a:gridCol w="420758">
                  <a:extLst>
                    <a:ext uri="{9D8B030D-6E8A-4147-A177-3AD203B41FA5}">
                      <a16:colId xmlns:a16="http://schemas.microsoft.com/office/drawing/2014/main" val="20000"/>
                    </a:ext>
                  </a:extLst>
                </a:gridCol>
                <a:gridCol w="883386">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825286">
                  <a:extLst>
                    <a:ext uri="{9D8B030D-6E8A-4147-A177-3AD203B41FA5}">
                      <a16:colId xmlns:a16="http://schemas.microsoft.com/office/drawing/2014/main" val="20004"/>
                    </a:ext>
                  </a:extLst>
                </a:gridCol>
                <a:gridCol w="2594314">
                  <a:extLst>
                    <a:ext uri="{9D8B030D-6E8A-4147-A177-3AD203B41FA5}">
                      <a16:colId xmlns:a16="http://schemas.microsoft.com/office/drawing/2014/main" val="20005"/>
                    </a:ext>
                  </a:extLst>
                </a:gridCol>
              </a:tblGrid>
              <a:tr h="838200">
                <a:tc>
                  <a:txBody>
                    <a:bodyPr/>
                    <a:lstStyle/>
                    <a:p>
                      <a:pPr marR="0" indent="0" algn="ctr" rtl="0">
                        <a:lnSpc>
                          <a:spcPct val="119000"/>
                        </a:lnSpc>
                        <a:spcBef>
                          <a:spcPts val="480"/>
                        </a:spcBef>
                        <a:spcAft>
                          <a:spcPts val="0"/>
                        </a:spcAft>
                      </a:pPr>
                      <a:endParaRPr lang="en-US" sz="105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Temp</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Solute</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If a solution contains this Mass in g</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Is it Saturated </a:t>
                      </a:r>
                      <a:br>
                        <a:rPr lang="en-US" sz="1800" kern="1200" dirty="0">
                          <a:solidFill>
                            <a:srgbClr val="000000"/>
                          </a:solidFill>
                          <a:effectLst/>
                          <a:latin typeface="Times New Roman" panose="02020603050405020304" pitchFamily="18" charset="0"/>
                          <a:cs typeface="Times New Roman" panose="02020603050405020304" pitchFamily="18" charset="0"/>
                        </a:rPr>
                      </a:br>
                      <a:r>
                        <a:rPr lang="en-US" sz="1800" kern="1200" dirty="0">
                          <a:solidFill>
                            <a:srgbClr val="000000"/>
                          </a:solidFill>
                          <a:effectLst/>
                          <a:latin typeface="Times New Roman" panose="02020603050405020304" pitchFamily="18" charset="0"/>
                          <a:cs typeface="Times New Roman" panose="02020603050405020304" pitchFamily="18" charset="0"/>
                        </a:rPr>
                        <a:t>or Unsaturated?</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If unsaturated, how many more grams are needed</a:t>
                      </a:r>
                      <a:br>
                        <a:rPr lang="en-US" sz="1800" kern="1200" dirty="0">
                          <a:solidFill>
                            <a:srgbClr val="000000"/>
                          </a:solidFill>
                          <a:effectLst/>
                          <a:latin typeface="Times New Roman" panose="02020603050405020304" pitchFamily="18" charset="0"/>
                          <a:cs typeface="Times New Roman" panose="02020603050405020304" pitchFamily="18" charset="0"/>
                        </a:rPr>
                      </a:br>
                      <a:r>
                        <a:rPr lang="en-US" sz="1800" kern="1200" dirty="0">
                          <a:solidFill>
                            <a:srgbClr val="000000"/>
                          </a:solidFill>
                          <a:effectLst/>
                          <a:latin typeface="Times New Roman" panose="02020603050405020304" pitchFamily="18" charset="0"/>
                          <a:cs typeface="Times New Roman" panose="02020603050405020304" pitchFamily="18" charset="0"/>
                        </a:rPr>
                        <a:t>to saturate this solution?</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30°C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HCl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60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~7 grams more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60°C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KNO</a:t>
                      </a:r>
                      <a:r>
                        <a:rPr lang="en-US" sz="2400" kern="1200" baseline="-25000" dirty="0">
                          <a:solidFill>
                            <a:srgbClr val="000000"/>
                          </a:solidFill>
                          <a:effectLst/>
                          <a:latin typeface="Times New Roman" panose="02020603050405020304" pitchFamily="18" charset="0"/>
                          <a:cs typeface="Times New Roman" panose="02020603050405020304" pitchFamily="18" charset="0"/>
                        </a:rPr>
                        <a:t>3</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100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~5 grams more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10°C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NaNO</a:t>
                      </a:r>
                      <a:r>
                        <a:rPr lang="en-US" sz="2400" kern="1200" baseline="-25000" dirty="0">
                          <a:solidFill>
                            <a:srgbClr val="000000"/>
                          </a:solidFill>
                          <a:effectLst/>
                          <a:latin typeface="Times New Roman" panose="02020603050405020304" pitchFamily="18" charset="0"/>
                          <a:cs typeface="Times New Roman" panose="02020603050405020304" pitchFamily="18" charset="0"/>
                        </a:rPr>
                        <a:t>3</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80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zero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90°C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NH</a:t>
                      </a:r>
                      <a:r>
                        <a:rPr lang="en-US" sz="2400" kern="1200" baseline="-25000" dirty="0">
                          <a:solidFill>
                            <a:srgbClr val="000000"/>
                          </a:solidFill>
                          <a:effectLst/>
                          <a:latin typeface="Times New Roman" panose="02020603050405020304" pitchFamily="18" charset="0"/>
                          <a:cs typeface="Times New Roman" panose="02020603050405020304" pitchFamily="18" charset="0"/>
                        </a:rPr>
                        <a:t>4</a:t>
                      </a:r>
                      <a:r>
                        <a:rPr lang="en-US" sz="2400" kern="1200" dirty="0">
                          <a:solidFill>
                            <a:srgbClr val="000000"/>
                          </a:solidFill>
                          <a:effectLst/>
                          <a:latin typeface="Times New Roman" panose="02020603050405020304" pitchFamily="18" charset="0"/>
                          <a:cs typeface="Times New Roman" panose="02020603050405020304" pitchFamily="18" charset="0"/>
                        </a:rPr>
                        <a:t>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73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zero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20°C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err="1">
                          <a:solidFill>
                            <a:srgbClr val="000000"/>
                          </a:solidFill>
                          <a:effectLst/>
                          <a:latin typeface="Times New Roman" panose="02020603050405020304" pitchFamily="18" charset="0"/>
                          <a:cs typeface="Times New Roman" panose="02020603050405020304" pitchFamily="18" charset="0"/>
                        </a:rPr>
                        <a:t>KCl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20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~13 grams more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5°C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err="1">
                          <a:solidFill>
                            <a:srgbClr val="000000"/>
                          </a:solidFill>
                          <a:effectLst/>
                          <a:latin typeface="Times New Roman" panose="02020603050405020304" pitchFamily="18" charset="0"/>
                          <a:cs typeface="Times New Roman" panose="02020603050405020304" pitchFamily="18" charset="0"/>
                        </a:rPr>
                        <a:t>NaCl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31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 Box 4">
            <a:extLst>
              <a:ext uri="{FF2B5EF4-FFF2-40B4-BE49-F238E27FC236}">
                <a16:creationId xmlns:a16="http://schemas.microsoft.com/office/drawing/2014/main" id="{E76C5ECC-7A27-D5E7-A6B2-C942DBA5ABA4}"/>
              </a:ext>
            </a:extLst>
          </p:cNvPr>
          <p:cNvSpPr txBox="1">
            <a:spLocks noChangeArrowheads="1"/>
          </p:cNvSpPr>
          <p:nvPr/>
        </p:nvSpPr>
        <p:spPr bwMode="auto">
          <a:xfrm>
            <a:off x="296056" y="114365"/>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400" dirty="0">
                <a:solidFill>
                  <a:srgbClr val="FF0000"/>
                </a:solidFill>
                <a:latin typeface="Times New Roman" panose="02020603050405020304" pitchFamily="18" charset="0"/>
                <a:cs typeface="Times New Roman" panose="02020603050405020304" pitchFamily="18" charset="0"/>
              </a:rPr>
              <a:t>Are these solutions saturated or unsaturated?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If unsaturated, how many more grams of solute can fit?</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316951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3" name="Control 57"/>
          <p:cNvSpPr>
            <a:spLocks noChangeArrowheads="1" noChangeShapeType="1"/>
          </p:cNvSpPr>
          <p:nvPr/>
        </p:nvSpPr>
        <p:spPr bwMode="auto">
          <a:xfrm>
            <a:off x="-53447950" y="2462213"/>
            <a:ext cx="6492875" cy="1912937"/>
          </a:xfrm>
          <a:prstGeom prst="rect">
            <a:avLst/>
          </a:prstGeom>
          <a:noFill/>
          <a:ln>
            <a:noFill/>
          </a:ln>
          <a:effectLst/>
          <a:extLst>
            <a:ext uri="{91240B29-F687-4F45-9708-019B960494DF}">
              <a14:hiddenLine xmlns:a14="http://schemas.microsoft.com/office/drawing/2010/main" w="0" algn="in">
                <a:no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0" tIns="0" rIns="0" bIns="0"/>
          <a:lstStyle/>
          <a:p>
            <a:pPr fontAlgn="base">
              <a:spcBef>
                <a:spcPct val="0"/>
              </a:spcBef>
              <a:spcAft>
                <a:spcPct val="0"/>
              </a:spcAft>
            </a:pPr>
            <a:endParaRPr lang="en-US">
              <a:solidFill>
                <a:srgbClr val="000000"/>
              </a:solidFill>
            </a:endParaRPr>
          </a:p>
        </p:txBody>
      </p:sp>
      <p:graphicFrame>
        <p:nvGraphicFramePr>
          <p:cNvPr id="4381" name="Group 285"/>
          <p:cNvGraphicFramePr>
            <a:graphicFrameLocks noGrp="1"/>
          </p:cNvGraphicFramePr>
          <p:nvPr/>
        </p:nvGraphicFramePr>
        <p:xfrm>
          <a:off x="56097488" y="2462213"/>
          <a:ext cx="6492875" cy="1941513"/>
        </p:xfrm>
        <a:graphic>
          <a:graphicData uri="http://schemas.openxmlformats.org/drawingml/2006/table">
            <a:tbl>
              <a:tblPr/>
              <a:tblGrid>
                <a:gridCol w="1298575">
                  <a:extLst>
                    <a:ext uri="{9D8B030D-6E8A-4147-A177-3AD203B41FA5}">
                      <a16:colId xmlns:a16="http://schemas.microsoft.com/office/drawing/2014/main" val="20000"/>
                    </a:ext>
                  </a:extLst>
                </a:gridCol>
                <a:gridCol w="1298575">
                  <a:extLst>
                    <a:ext uri="{9D8B030D-6E8A-4147-A177-3AD203B41FA5}">
                      <a16:colId xmlns:a16="http://schemas.microsoft.com/office/drawing/2014/main" val="20001"/>
                    </a:ext>
                  </a:extLst>
                </a:gridCol>
                <a:gridCol w="1298575">
                  <a:extLst>
                    <a:ext uri="{9D8B030D-6E8A-4147-A177-3AD203B41FA5}">
                      <a16:colId xmlns:a16="http://schemas.microsoft.com/office/drawing/2014/main" val="20002"/>
                    </a:ext>
                  </a:extLst>
                </a:gridCol>
                <a:gridCol w="1298575">
                  <a:extLst>
                    <a:ext uri="{9D8B030D-6E8A-4147-A177-3AD203B41FA5}">
                      <a16:colId xmlns:a16="http://schemas.microsoft.com/office/drawing/2014/main" val="20003"/>
                    </a:ext>
                  </a:extLst>
                </a:gridCol>
                <a:gridCol w="1298575">
                  <a:extLst>
                    <a:ext uri="{9D8B030D-6E8A-4147-A177-3AD203B41FA5}">
                      <a16:colId xmlns:a16="http://schemas.microsoft.com/office/drawing/2014/main" val="20004"/>
                    </a:ext>
                  </a:extLst>
                </a:gridCol>
              </a:tblGrid>
              <a:tr h="282575">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Temp</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Mass of solute</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Solute</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Sat or Unsat?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 grams</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5113">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HCl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~7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100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KNO</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~5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60°C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125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NaNO</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X</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90°C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10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NH</a:t>
                      </a:r>
                      <a:r>
                        <a:rPr kumimoji="0" lang="en-US" altLang="en-US" sz="1200" b="0" i="0" u="none" strike="noStrike" cap="none" normalizeH="0" baseline="-30000">
                          <a:ln>
                            <a:noFill/>
                          </a:ln>
                          <a:solidFill>
                            <a:srgbClr val="000000"/>
                          </a:solidFill>
                          <a:effectLst/>
                          <a:latin typeface="Tahoma" pitchFamily="34" charset="0"/>
                        </a:rPr>
                        <a:t>3</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Sat</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X</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6828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20°C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30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KCl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 3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7338">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5°C</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36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000000"/>
                          </a:solidFill>
                          <a:effectLst/>
                          <a:latin typeface="Tahoma" pitchFamily="34" charset="0"/>
                        </a:rPr>
                        <a:t>NaCl</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un</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FF0000"/>
                          </a:solidFill>
                          <a:effectLst/>
                          <a:latin typeface="Tahoma" pitchFamily="34" charset="0"/>
                        </a:rPr>
                        <a:t>~ 2 g</a:t>
                      </a:r>
                      <a:endParaRPr kumimoji="0" lang="en-US" altLang="en-US" sz="1800" b="0" i="0" u="none" strike="noStrike" cap="none" normalizeH="0" baseline="0">
                        <a:ln>
                          <a:noFill/>
                        </a:ln>
                        <a:solidFill>
                          <a:schemeClr val="tx1"/>
                        </a:solidFill>
                        <a:effectLst/>
                        <a:latin typeface="Arial" pitchFamily="34"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graphicFrame>
        <p:nvGraphicFramePr>
          <p:cNvPr id="4458" name="Group 362"/>
          <p:cNvGraphicFramePr>
            <a:graphicFrameLocks noGrp="1"/>
          </p:cNvGraphicFramePr>
          <p:nvPr>
            <p:extLst>
              <p:ext uri="{D42A27DB-BD31-4B8C-83A1-F6EECF244321}">
                <p14:modId xmlns:p14="http://schemas.microsoft.com/office/powerpoint/2010/main" val="1117134783"/>
              </p:ext>
            </p:extLst>
          </p:nvPr>
        </p:nvGraphicFramePr>
        <p:xfrm>
          <a:off x="296056" y="1066800"/>
          <a:ext cx="8543144" cy="5648831"/>
        </p:xfrm>
        <a:graphic>
          <a:graphicData uri="http://schemas.openxmlformats.org/drawingml/2006/table">
            <a:tbl>
              <a:tblPr/>
              <a:tblGrid>
                <a:gridCol w="420758">
                  <a:extLst>
                    <a:ext uri="{9D8B030D-6E8A-4147-A177-3AD203B41FA5}">
                      <a16:colId xmlns:a16="http://schemas.microsoft.com/office/drawing/2014/main" val="20000"/>
                    </a:ext>
                  </a:extLst>
                </a:gridCol>
                <a:gridCol w="883386">
                  <a:extLst>
                    <a:ext uri="{9D8B030D-6E8A-4147-A177-3AD203B41FA5}">
                      <a16:colId xmlns:a16="http://schemas.microsoft.com/office/drawing/2014/main" val="20001"/>
                    </a:ext>
                  </a:extLst>
                </a:gridCol>
                <a:gridCol w="1219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825286">
                  <a:extLst>
                    <a:ext uri="{9D8B030D-6E8A-4147-A177-3AD203B41FA5}">
                      <a16:colId xmlns:a16="http://schemas.microsoft.com/office/drawing/2014/main" val="20004"/>
                    </a:ext>
                  </a:extLst>
                </a:gridCol>
                <a:gridCol w="2594314">
                  <a:extLst>
                    <a:ext uri="{9D8B030D-6E8A-4147-A177-3AD203B41FA5}">
                      <a16:colId xmlns:a16="http://schemas.microsoft.com/office/drawing/2014/main" val="20005"/>
                    </a:ext>
                  </a:extLst>
                </a:gridCol>
              </a:tblGrid>
              <a:tr h="838200">
                <a:tc>
                  <a:txBody>
                    <a:bodyPr/>
                    <a:lstStyle/>
                    <a:p>
                      <a:pPr marR="0" indent="0" algn="ctr" rtl="0">
                        <a:lnSpc>
                          <a:spcPct val="119000"/>
                        </a:lnSpc>
                        <a:spcBef>
                          <a:spcPts val="480"/>
                        </a:spcBef>
                        <a:spcAft>
                          <a:spcPts val="0"/>
                        </a:spcAft>
                      </a:pPr>
                      <a:endParaRPr lang="en-US" sz="105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Temp</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Solute</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If a solution contains this Mass in g</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Is it Saturated </a:t>
                      </a:r>
                      <a:br>
                        <a:rPr lang="en-US" sz="1800" kern="1200" dirty="0">
                          <a:solidFill>
                            <a:srgbClr val="000000"/>
                          </a:solidFill>
                          <a:effectLst/>
                          <a:latin typeface="Times New Roman" panose="02020603050405020304" pitchFamily="18" charset="0"/>
                          <a:cs typeface="Times New Roman" panose="02020603050405020304" pitchFamily="18" charset="0"/>
                        </a:rPr>
                      </a:br>
                      <a:r>
                        <a:rPr lang="en-US" sz="1800" kern="1200" dirty="0">
                          <a:solidFill>
                            <a:srgbClr val="000000"/>
                          </a:solidFill>
                          <a:effectLst/>
                          <a:latin typeface="Times New Roman" panose="02020603050405020304" pitchFamily="18" charset="0"/>
                          <a:cs typeface="Times New Roman" panose="02020603050405020304" pitchFamily="18" charset="0"/>
                        </a:rPr>
                        <a:t>or Unsaturated?</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1800" kern="1200" dirty="0">
                          <a:solidFill>
                            <a:srgbClr val="000000"/>
                          </a:solidFill>
                          <a:effectLst/>
                          <a:latin typeface="Times New Roman" panose="02020603050405020304" pitchFamily="18" charset="0"/>
                          <a:cs typeface="Times New Roman" panose="02020603050405020304" pitchFamily="18" charset="0"/>
                        </a:rPr>
                        <a:t>If unsaturated, how many more grams are needed</a:t>
                      </a:r>
                      <a:br>
                        <a:rPr lang="en-US" sz="1800" kern="1200" dirty="0">
                          <a:solidFill>
                            <a:srgbClr val="000000"/>
                          </a:solidFill>
                          <a:effectLst/>
                          <a:latin typeface="Times New Roman" panose="02020603050405020304" pitchFamily="18" charset="0"/>
                          <a:cs typeface="Times New Roman" panose="02020603050405020304" pitchFamily="18" charset="0"/>
                        </a:rPr>
                      </a:br>
                      <a:r>
                        <a:rPr lang="en-US" sz="1800" kern="1200" dirty="0">
                          <a:solidFill>
                            <a:srgbClr val="000000"/>
                          </a:solidFill>
                          <a:effectLst/>
                          <a:latin typeface="Times New Roman" panose="02020603050405020304" pitchFamily="18" charset="0"/>
                          <a:cs typeface="Times New Roman" panose="02020603050405020304" pitchFamily="18" charset="0"/>
                        </a:rPr>
                        <a:t>to saturate this solution?</a:t>
                      </a:r>
                      <a:endParaRPr lang="en-US" sz="12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7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69</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30°C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HCl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60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~7 grams more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70</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60°C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KNO</a:t>
                      </a:r>
                      <a:r>
                        <a:rPr lang="en-US" sz="2400" kern="1200" baseline="-25000" dirty="0">
                          <a:solidFill>
                            <a:srgbClr val="000000"/>
                          </a:solidFill>
                          <a:effectLst/>
                          <a:latin typeface="Times New Roman" panose="02020603050405020304" pitchFamily="18" charset="0"/>
                          <a:cs typeface="Times New Roman" panose="02020603050405020304" pitchFamily="18" charset="0"/>
                        </a:rPr>
                        <a:t>3</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100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~5 grams more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71</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10°C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NaNO</a:t>
                      </a:r>
                      <a:r>
                        <a:rPr lang="en-US" sz="2400" kern="1200" baseline="-25000" dirty="0">
                          <a:solidFill>
                            <a:srgbClr val="000000"/>
                          </a:solidFill>
                          <a:effectLst/>
                          <a:latin typeface="Times New Roman" panose="02020603050405020304" pitchFamily="18" charset="0"/>
                          <a:cs typeface="Times New Roman" panose="02020603050405020304" pitchFamily="18" charset="0"/>
                        </a:rPr>
                        <a:t>3</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80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zero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72</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90°C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NH</a:t>
                      </a:r>
                      <a:r>
                        <a:rPr lang="en-US" sz="2400" kern="1200" baseline="-25000" dirty="0">
                          <a:solidFill>
                            <a:srgbClr val="000000"/>
                          </a:solidFill>
                          <a:effectLst/>
                          <a:latin typeface="Times New Roman" panose="02020603050405020304" pitchFamily="18" charset="0"/>
                          <a:cs typeface="Times New Roman" panose="02020603050405020304" pitchFamily="18" charset="0"/>
                        </a:rPr>
                        <a:t>4</a:t>
                      </a:r>
                      <a:r>
                        <a:rPr lang="en-US" sz="2400" kern="1200" dirty="0">
                          <a:solidFill>
                            <a:srgbClr val="000000"/>
                          </a:solidFill>
                          <a:effectLst/>
                          <a:latin typeface="Times New Roman" panose="02020603050405020304" pitchFamily="18" charset="0"/>
                          <a:cs typeface="Times New Roman" panose="02020603050405020304" pitchFamily="18" charset="0"/>
                        </a:rPr>
                        <a:t>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73 g</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SAT</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zero</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7651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73</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a:solidFill>
                            <a:srgbClr val="000000"/>
                          </a:solidFill>
                          <a:effectLst/>
                          <a:latin typeface="Times New Roman" panose="02020603050405020304" pitchFamily="18" charset="0"/>
                          <a:cs typeface="Times New Roman" panose="02020603050405020304" pitchFamily="18" charset="0"/>
                        </a:rPr>
                        <a:t>20°C</a:t>
                      </a:r>
                      <a:endParaRPr lang="en-US" sz="2400" kern="140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err="1">
                          <a:solidFill>
                            <a:srgbClr val="000000"/>
                          </a:solidFill>
                          <a:effectLst/>
                          <a:latin typeface="Times New Roman" panose="02020603050405020304" pitchFamily="18" charset="0"/>
                          <a:cs typeface="Times New Roman" panose="02020603050405020304" pitchFamily="18" charset="0"/>
                        </a:rPr>
                        <a:t>KCl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20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~13 grams more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76892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1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74</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5°C</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err="1">
                          <a:solidFill>
                            <a:srgbClr val="000000"/>
                          </a:solidFill>
                          <a:effectLst/>
                          <a:latin typeface="Times New Roman" panose="02020603050405020304" pitchFamily="18" charset="0"/>
                          <a:cs typeface="Times New Roman" panose="02020603050405020304" pitchFamily="18" charset="0"/>
                        </a:rPr>
                        <a:t>NaCl</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R="0" indent="0" algn="ctr" rtl="0">
                        <a:lnSpc>
                          <a:spcPct val="119000"/>
                        </a:lnSpc>
                        <a:spcBef>
                          <a:spcPts val="480"/>
                        </a:spcBef>
                        <a:spcAft>
                          <a:spcPts val="600"/>
                        </a:spcAft>
                      </a:pPr>
                      <a:r>
                        <a:rPr lang="en-US" sz="2400" kern="1200" dirty="0">
                          <a:solidFill>
                            <a:srgbClr val="000000"/>
                          </a:solidFill>
                          <a:effectLst/>
                          <a:latin typeface="Times New Roman" panose="02020603050405020304" pitchFamily="18" charset="0"/>
                          <a:cs typeface="Times New Roman" panose="02020603050405020304" pitchFamily="18" charset="0"/>
                        </a:rPr>
                        <a:t>31 g</a:t>
                      </a:r>
                      <a:endParaRPr lang="en-US" sz="2400" kern="1400" dirty="0">
                        <a:solidFill>
                          <a:srgbClr val="000000"/>
                        </a:solidFill>
                        <a:effectLst/>
                        <a:latin typeface="Times New Roman" panose="02020603050405020304" pitchFamily="18" charset="0"/>
                        <a:cs typeface="Times New Roman" panose="02020603050405020304" pitchFamily="18" charset="0"/>
                      </a:endParaRPr>
                    </a:p>
                  </a:txBody>
                  <a:tcPr marL="91427" marR="91427" marT="45707" marB="4570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UN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itchFamily="34" charset="0"/>
                        </a:defRPr>
                      </a:lvl1pPr>
                      <a:lvl2pPr>
                        <a:spcBef>
                          <a:spcPct val="20000"/>
                        </a:spcBef>
                        <a:defRPr sz="2400">
                          <a:solidFill>
                            <a:schemeClr val="tx1"/>
                          </a:solidFill>
                          <a:latin typeface="Arial" pitchFamily="34" charset="0"/>
                        </a:defRPr>
                      </a:lvl2pPr>
                      <a:lvl3pPr>
                        <a:spcBef>
                          <a:spcPct val="20000"/>
                        </a:spcBef>
                        <a:defRPr sz="2000">
                          <a:solidFill>
                            <a:schemeClr val="tx1"/>
                          </a:solidFill>
                          <a:latin typeface="Arial" pitchFamily="34" charset="0"/>
                        </a:defRPr>
                      </a:lvl3pPr>
                      <a:lvl4pPr>
                        <a:spcBef>
                          <a:spcPct val="20000"/>
                        </a:spcBef>
                        <a:defRPr>
                          <a:solidFill>
                            <a:schemeClr val="tx1"/>
                          </a:solidFill>
                          <a:latin typeface="Arial" pitchFamily="34" charset="0"/>
                        </a:defRPr>
                      </a:lvl4pPr>
                      <a:lvl5pPr>
                        <a:spcBef>
                          <a:spcPct val="20000"/>
                        </a:spcBef>
                        <a:defRPr>
                          <a:solidFill>
                            <a:schemeClr val="tx1"/>
                          </a:solidFill>
                          <a:latin typeface="Arial" pitchFamily="34" charset="0"/>
                        </a:defRPr>
                      </a:lvl5pPr>
                      <a:lvl6pPr fontAlgn="base">
                        <a:spcBef>
                          <a:spcPct val="20000"/>
                        </a:spcBef>
                        <a:spcAft>
                          <a:spcPct val="0"/>
                        </a:spcAft>
                        <a:defRPr>
                          <a:solidFill>
                            <a:schemeClr val="tx1"/>
                          </a:solidFill>
                          <a:latin typeface="Arial" pitchFamily="34" charset="0"/>
                        </a:defRPr>
                      </a:lvl6pPr>
                      <a:lvl7pPr fontAlgn="base">
                        <a:spcBef>
                          <a:spcPct val="20000"/>
                        </a:spcBef>
                        <a:spcAft>
                          <a:spcPct val="0"/>
                        </a:spcAft>
                        <a:defRPr>
                          <a:solidFill>
                            <a:schemeClr val="tx1"/>
                          </a:solidFill>
                          <a:latin typeface="Arial" pitchFamily="34" charset="0"/>
                        </a:defRPr>
                      </a:lvl7pPr>
                      <a:lvl8pPr fontAlgn="base">
                        <a:spcBef>
                          <a:spcPct val="20000"/>
                        </a:spcBef>
                        <a:spcAft>
                          <a:spcPct val="0"/>
                        </a:spcAft>
                        <a:defRPr>
                          <a:solidFill>
                            <a:schemeClr val="tx1"/>
                          </a:solidFill>
                          <a:latin typeface="Arial" pitchFamily="34" charset="0"/>
                        </a:defRPr>
                      </a:lvl8pPr>
                      <a:lvl9pPr fontAlgn="base">
                        <a:spcBef>
                          <a:spcPct val="2000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rPr>
                        <a:t>~6 grams more</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2" name="Text Box 4">
            <a:extLst>
              <a:ext uri="{FF2B5EF4-FFF2-40B4-BE49-F238E27FC236}">
                <a16:creationId xmlns:a16="http://schemas.microsoft.com/office/drawing/2014/main" id="{7662E251-A352-B8DE-1B50-1A96188F231B}"/>
              </a:ext>
            </a:extLst>
          </p:cNvPr>
          <p:cNvSpPr txBox="1">
            <a:spLocks noChangeArrowheads="1"/>
          </p:cNvSpPr>
          <p:nvPr/>
        </p:nvSpPr>
        <p:spPr bwMode="auto">
          <a:xfrm>
            <a:off x="296056" y="114365"/>
            <a:ext cx="86868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50000"/>
              </a:spcBef>
              <a:spcAft>
                <a:spcPct val="0"/>
              </a:spcAft>
            </a:pPr>
            <a:r>
              <a:rPr lang="en-US" altLang="en-US" sz="2400" dirty="0">
                <a:solidFill>
                  <a:srgbClr val="FF0000"/>
                </a:solidFill>
                <a:latin typeface="Times New Roman" panose="02020603050405020304" pitchFamily="18" charset="0"/>
                <a:cs typeface="Times New Roman" panose="02020603050405020304" pitchFamily="18" charset="0"/>
              </a:rPr>
              <a:t>Are these solutions saturated or unsaturated?  </a:t>
            </a:r>
            <a:br>
              <a:rPr lang="en-US" altLang="en-US" sz="2400" dirty="0">
                <a:solidFill>
                  <a:srgbClr val="FF0000"/>
                </a:solidFill>
                <a:latin typeface="Times New Roman" panose="02020603050405020304" pitchFamily="18" charset="0"/>
                <a:cs typeface="Times New Roman" panose="02020603050405020304" pitchFamily="18" charset="0"/>
              </a:rPr>
            </a:br>
            <a:r>
              <a:rPr lang="en-US" altLang="en-US" sz="2400" dirty="0">
                <a:solidFill>
                  <a:srgbClr val="FF0000"/>
                </a:solidFill>
                <a:latin typeface="Times New Roman" panose="02020603050405020304" pitchFamily="18" charset="0"/>
                <a:cs typeface="Times New Roman" panose="02020603050405020304" pitchFamily="18" charset="0"/>
              </a:rPr>
              <a:t>If unsaturated, how many more grams of solute can fit?</a:t>
            </a:r>
            <a:br>
              <a:rPr lang="en-US" altLang="en-US" sz="2400" dirty="0">
                <a:solidFill>
                  <a:srgbClr val="FF0000"/>
                </a:solidFill>
                <a:latin typeface="Times New Roman" panose="02020603050405020304" pitchFamily="18" charset="0"/>
                <a:cs typeface="Times New Roman" panose="02020603050405020304" pitchFamily="18" charset="0"/>
              </a:rPr>
            </a:br>
            <a:endParaRPr lang="en-US" alt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7782268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690789"/>
          </a:xfrm>
          <a:prstGeom prst="rect">
            <a:avLst/>
          </a:prstGeom>
          <a:noFill/>
        </p:spPr>
        <p:txBody>
          <a:bodyPr wrap="square" rtlCol="0">
            <a:spAutoFit/>
          </a:bodyPr>
          <a:lstStyle/>
          <a:p>
            <a:r>
              <a:rPr lang="en-US" sz="2000" dirty="0">
                <a:latin typeface="Times New Roman" panose="02020603050405020304" pitchFamily="18" charset="0"/>
                <a:cs typeface="Times New Roman" panose="02020603050405020304" pitchFamily="18" charset="0"/>
              </a:rPr>
              <a:t>75.  Below are 2 </a:t>
            </a:r>
            <a:r>
              <a:rPr lang="en-US" sz="2000" dirty="0" err="1">
                <a:latin typeface="Times New Roman" panose="02020603050405020304" pitchFamily="18" charset="0"/>
                <a:cs typeface="Times New Roman" panose="02020603050405020304" pitchFamily="18" charset="0"/>
              </a:rPr>
              <a:t>NaCl</a:t>
            </a:r>
            <a:r>
              <a:rPr lang="en-US" sz="2000" dirty="0">
                <a:latin typeface="Times New Roman" panose="02020603050405020304" pitchFamily="18" charset="0"/>
                <a:cs typeface="Times New Roman" panose="02020603050405020304" pitchFamily="18" charset="0"/>
              </a:rPr>
              <a:t> formula units that have ionized into water.  Draw 3 water</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molecules surrounding each ion showing proper orientation towards these ions. </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Note their charges indicated in the little circles.  </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p>
          <a:p>
            <a:r>
              <a:rPr lang="en-US" sz="2000" dirty="0">
                <a:latin typeface="Times New Roman" panose="02020603050405020304" pitchFamily="18" charset="0"/>
                <a:cs typeface="Times New Roman" panose="02020603050405020304" pitchFamily="18" charset="0"/>
              </a:rPr>
              <a:t> </a:t>
            </a:r>
          </a:p>
          <a:p>
            <a:pPr algn="ctr">
              <a:lnSpc>
                <a:spcPct val="119000"/>
              </a:lnSpc>
            </a:pPr>
            <a:r>
              <a:rPr lang="en-US" sz="2000" kern="1400" dirty="0">
                <a:solidFill>
                  <a:srgbClr val="000000"/>
                </a:solidFill>
                <a:latin typeface="Times New Roman" panose="02020603050405020304" pitchFamily="18" charset="0"/>
                <a:cs typeface="Times New Roman" panose="02020603050405020304" pitchFamily="18" charset="0"/>
              </a:rPr>
              <a:t> </a:t>
            </a:r>
            <a:endParaRPr lang="en-US" sz="1100" kern="1400" dirty="0">
              <a:solidFill>
                <a:srgbClr val="000000"/>
              </a:solidFill>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a:t>
            </a:r>
          </a:p>
        </p:txBody>
      </p:sp>
      <p:sp>
        <p:nvSpPr>
          <p:cNvPr id="9" name="Oval 8"/>
          <p:cNvSpPr/>
          <p:nvPr/>
        </p:nvSpPr>
        <p:spPr>
          <a:xfrm>
            <a:off x="1023326" y="1701721"/>
            <a:ext cx="1132254" cy="11016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223080">
            <a:off x="1094153" y="1909636"/>
            <a:ext cx="990600" cy="584775"/>
          </a:xfrm>
          <a:prstGeom prst="rect">
            <a:avLst/>
          </a:prstGeom>
          <a:noFill/>
        </p:spPr>
        <p:txBody>
          <a:bodyPr wrap="square" rtlCol="0">
            <a:spAutoFit/>
          </a:bodyPr>
          <a:lstStyle/>
          <a:p>
            <a:r>
              <a:rPr lang="en-US" dirty="0">
                <a:latin typeface="Tahoma" panose="020B0604030504040204" pitchFamily="34" charset="0"/>
                <a:cs typeface="Tahoma" panose="020B0604030504040204" pitchFamily="34" charset="0"/>
              </a:rPr>
              <a:t> </a:t>
            </a:r>
            <a:r>
              <a:rPr lang="en-US" sz="3200" kern="1400" dirty="0">
                <a:solidFill>
                  <a:srgbClr val="000000"/>
                </a:solidFill>
              </a:rPr>
              <a:t>Na</a:t>
            </a:r>
            <a:r>
              <a:rPr lang="en-US" sz="3200" kern="1400" baseline="30000" dirty="0">
                <a:solidFill>
                  <a:srgbClr val="000000"/>
                </a:solidFill>
              </a:rPr>
              <a:t>+1</a:t>
            </a:r>
            <a:endParaRPr lang="en-US" sz="3200" kern="1400" dirty="0">
              <a:solidFill>
                <a:srgbClr val="000000"/>
              </a:solidFill>
            </a:endParaRPr>
          </a:p>
        </p:txBody>
      </p:sp>
      <p:sp>
        <p:nvSpPr>
          <p:cNvPr id="11" name="Oval 10"/>
          <p:cNvSpPr/>
          <p:nvPr/>
        </p:nvSpPr>
        <p:spPr>
          <a:xfrm>
            <a:off x="5105400" y="1402118"/>
            <a:ext cx="1132254" cy="11016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934200" y="3124200"/>
            <a:ext cx="1132254" cy="11016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2307463" y="3192574"/>
            <a:ext cx="1132254" cy="1101696"/>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269344">
            <a:off x="7005026" y="3356031"/>
            <a:ext cx="990600" cy="584775"/>
          </a:xfrm>
          <a:prstGeom prst="rect">
            <a:avLst/>
          </a:prstGeom>
          <a:noFill/>
        </p:spPr>
        <p:txBody>
          <a:bodyPr wrap="square" rtlCol="0">
            <a:spAutoFit/>
          </a:bodyPr>
          <a:lstStyle/>
          <a:p>
            <a:r>
              <a:rPr lang="en-US" dirty="0">
                <a:latin typeface="Tahoma" panose="020B0604030504040204" pitchFamily="34" charset="0"/>
                <a:cs typeface="Tahoma" panose="020B0604030504040204" pitchFamily="34" charset="0"/>
              </a:rPr>
              <a:t> </a:t>
            </a:r>
            <a:r>
              <a:rPr lang="en-US" sz="3200" kern="1400" dirty="0">
                <a:solidFill>
                  <a:srgbClr val="000000"/>
                </a:solidFill>
              </a:rPr>
              <a:t>Na</a:t>
            </a:r>
            <a:r>
              <a:rPr lang="en-US" sz="3200" kern="1400" baseline="30000" dirty="0">
                <a:solidFill>
                  <a:srgbClr val="000000"/>
                </a:solidFill>
              </a:rPr>
              <a:t>+1</a:t>
            </a:r>
            <a:endParaRPr lang="en-US" sz="3200" kern="1400" dirty="0">
              <a:solidFill>
                <a:srgbClr val="000000"/>
              </a:solidFill>
            </a:endParaRPr>
          </a:p>
        </p:txBody>
      </p:sp>
      <p:sp>
        <p:nvSpPr>
          <p:cNvPr id="15" name="TextBox 14"/>
          <p:cNvSpPr txBox="1"/>
          <p:nvPr/>
        </p:nvSpPr>
        <p:spPr>
          <a:xfrm rot="20865311">
            <a:off x="2492605" y="3356763"/>
            <a:ext cx="1219200" cy="861774"/>
          </a:xfrm>
          <a:prstGeom prst="rect">
            <a:avLst/>
          </a:prstGeom>
          <a:noFill/>
        </p:spPr>
        <p:txBody>
          <a:bodyPr wrap="square" rtlCol="0">
            <a:spAutoFit/>
          </a:bodyPr>
          <a:lstStyle/>
          <a:p>
            <a:r>
              <a:rPr lang="en-US" sz="3200" kern="1400" dirty="0">
                <a:solidFill>
                  <a:srgbClr val="000000"/>
                </a:solidFill>
              </a:rPr>
              <a:t>Cl</a:t>
            </a:r>
            <a:r>
              <a:rPr lang="en-US" sz="3200" kern="1400" baseline="30000" dirty="0">
                <a:solidFill>
                  <a:srgbClr val="000000"/>
                </a:solidFill>
              </a:rPr>
              <a:t>-1</a:t>
            </a:r>
            <a:endParaRPr lang="en-US" sz="3200" kern="1400" dirty="0">
              <a:solidFill>
                <a:srgbClr val="000000"/>
              </a:solidFill>
            </a:endParaRPr>
          </a:p>
          <a:p>
            <a:endParaRPr lang="en-US" dirty="0"/>
          </a:p>
        </p:txBody>
      </p:sp>
      <p:sp>
        <p:nvSpPr>
          <p:cNvPr id="16" name="TextBox 15"/>
          <p:cNvSpPr txBox="1"/>
          <p:nvPr/>
        </p:nvSpPr>
        <p:spPr>
          <a:xfrm rot="617417">
            <a:off x="5357693" y="1684884"/>
            <a:ext cx="1219200" cy="861774"/>
          </a:xfrm>
          <a:prstGeom prst="rect">
            <a:avLst/>
          </a:prstGeom>
          <a:noFill/>
        </p:spPr>
        <p:txBody>
          <a:bodyPr wrap="square" rtlCol="0">
            <a:spAutoFit/>
          </a:bodyPr>
          <a:lstStyle/>
          <a:p>
            <a:r>
              <a:rPr lang="en-US" sz="3200" kern="1400" dirty="0">
                <a:solidFill>
                  <a:srgbClr val="000000"/>
                </a:solidFill>
              </a:rPr>
              <a:t>Cl</a:t>
            </a:r>
            <a:r>
              <a:rPr lang="en-US" sz="3200" kern="1400" baseline="30000" dirty="0">
                <a:solidFill>
                  <a:srgbClr val="000000"/>
                </a:solidFill>
              </a:rPr>
              <a:t>-1</a:t>
            </a:r>
            <a:endParaRPr lang="en-US" sz="3200" kern="1400" dirty="0">
              <a:solidFill>
                <a:srgbClr val="000000"/>
              </a:solidFill>
            </a:endParaRPr>
          </a:p>
          <a:p>
            <a:endParaRPr lang="en-US" dirty="0"/>
          </a:p>
        </p:txBody>
      </p:sp>
    </p:spTree>
    <p:extLst>
      <p:ext uri="{BB962C8B-B14F-4D97-AF65-F5344CB8AC3E}">
        <p14:creationId xmlns:p14="http://schemas.microsoft.com/office/powerpoint/2010/main" val="7592338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1472</TotalTime>
  <Words>8909</Words>
  <Application>Microsoft Office PowerPoint</Application>
  <PresentationFormat>On-screen Show (4:3)</PresentationFormat>
  <Paragraphs>1373</Paragraphs>
  <Slides>136</Slides>
  <Notes>4</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136</vt:i4>
      </vt:variant>
    </vt:vector>
  </HeadingPairs>
  <TitlesOfParts>
    <vt:vector size="146" baseType="lpstr">
      <vt:lpstr>Arial</vt:lpstr>
      <vt:lpstr>Broadway</vt:lpstr>
      <vt:lpstr>Calibri</vt:lpstr>
      <vt:lpstr>Comic Sans MS</vt:lpstr>
      <vt:lpstr>Lucida Handwriting</vt:lpstr>
      <vt:lpstr>Tahoma</vt:lpstr>
      <vt:lpstr>Times New Roman</vt:lpstr>
      <vt:lpstr>Office Theme</vt:lpstr>
      <vt:lpstr>Default Design</vt:lpstr>
      <vt:lpstr>2_Default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Charlie</dc:creator>
  <cp:lastModifiedBy>ARBUISO, CHARLES B</cp:lastModifiedBy>
  <cp:revision>218</cp:revision>
  <dcterms:created xsi:type="dcterms:W3CDTF">2012-11-04T18:37:25Z</dcterms:created>
  <dcterms:modified xsi:type="dcterms:W3CDTF">2023-03-13T00:24:20Z</dcterms:modified>
</cp:coreProperties>
</file>